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41" r:id="rId4"/>
    <p:sldMasterId id="2147483825" r:id="rId5"/>
    <p:sldMasterId id="2147483848" r:id="rId6"/>
    <p:sldMasterId id="2147483867" r:id="rId7"/>
  </p:sldMasterIdLst>
  <p:notesMasterIdLst>
    <p:notesMasterId r:id="rId71"/>
  </p:notesMasterIdLst>
  <p:handoutMasterIdLst>
    <p:handoutMasterId r:id="rId72"/>
  </p:handoutMasterIdLst>
  <p:sldIdLst>
    <p:sldId id="257" r:id="rId8"/>
    <p:sldId id="273" r:id="rId9"/>
    <p:sldId id="274" r:id="rId10"/>
    <p:sldId id="275" r:id="rId11"/>
    <p:sldId id="338" r:id="rId12"/>
    <p:sldId id="277" r:id="rId13"/>
    <p:sldId id="278" r:id="rId14"/>
    <p:sldId id="339" r:id="rId15"/>
    <p:sldId id="356" r:id="rId16"/>
    <p:sldId id="280" r:id="rId17"/>
    <p:sldId id="281" r:id="rId18"/>
    <p:sldId id="340" r:id="rId19"/>
    <p:sldId id="361" r:id="rId20"/>
    <p:sldId id="360" r:id="rId21"/>
    <p:sldId id="282" r:id="rId22"/>
    <p:sldId id="283" r:id="rId23"/>
    <p:sldId id="354" r:id="rId24"/>
    <p:sldId id="286" r:id="rId25"/>
    <p:sldId id="342" r:id="rId26"/>
    <p:sldId id="288" r:id="rId27"/>
    <p:sldId id="289" r:id="rId28"/>
    <p:sldId id="355" r:id="rId29"/>
    <p:sldId id="291" r:id="rId30"/>
    <p:sldId id="324" r:id="rId31"/>
    <p:sldId id="336" r:id="rId32"/>
    <p:sldId id="337" r:id="rId33"/>
    <p:sldId id="292" r:id="rId34"/>
    <p:sldId id="293" r:id="rId35"/>
    <p:sldId id="294" r:id="rId36"/>
    <p:sldId id="362" r:id="rId37"/>
    <p:sldId id="295" r:id="rId38"/>
    <p:sldId id="296" r:id="rId39"/>
    <p:sldId id="297" r:id="rId40"/>
    <p:sldId id="298" r:id="rId41"/>
    <p:sldId id="299" r:id="rId42"/>
    <p:sldId id="300" r:id="rId43"/>
    <p:sldId id="346" r:id="rId44"/>
    <p:sldId id="301" r:id="rId45"/>
    <p:sldId id="302" r:id="rId46"/>
    <p:sldId id="303" r:id="rId47"/>
    <p:sldId id="344" r:id="rId48"/>
    <p:sldId id="347"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48" r:id="rId66"/>
    <p:sldId id="349" r:id="rId67"/>
    <p:sldId id="350" r:id="rId68"/>
    <p:sldId id="267" r:id="rId69"/>
    <p:sldId id="270" r:id="rId70"/>
  </p:sldIdLst>
  <p:sldSz cx="12192000" cy="6858000"/>
  <p:notesSz cx="7010400" cy="9296400"/>
  <p:defaultTextStyle>
    <a:defPPr>
      <a:defRPr lang="en-US"/>
    </a:defPPr>
    <a:lvl1pPr marL="0" algn="l" defTabSz="914478" rtl="0" eaLnBrk="1" latinLnBrk="0" hangingPunct="1">
      <a:defRPr sz="1800" kern="1200">
        <a:solidFill>
          <a:schemeClr val="tx1"/>
        </a:solidFill>
        <a:latin typeface="+mn-lt"/>
        <a:ea typeface="+mn-ea"/>
        <a:cs typeface="+mn-cs"/>
      </a:defRPr>
    </a:lvl1pPr>
    <a:lvl2pPr marL="457240" algn="l" defTabSz="914478" rtl="0" eaLnBrk="1" latinLnBrk="0" hangingPunct="1">
      <a:defRPr sz="1800" kern="1200">
        <a:solidFill>
          <a:schemeClr val="tx1"/>
        </a:solidFill>
        <a:latin typeface="+mn-lt"/>
        <a:ea typeface="+mn-ea"/>
        <a:cs typeface="+mn-cs"/>
      </a:defRPr>
    </a:lvl2pPr>
    <a:lvl3pPr marL="914478" algn="l" defTabSz="914478" rtl="0" eaLnBrk="1" latinLnBrk="0" hangingPunct="1">
      <a:defRPr sz="1800" kern="1200">
        <a:solidFill>
          <a:schemeClr val="tx1"/>
        </a:solidFill>
        <a:latin typeface="+mn-lt"/>
        <a:ea typeface="+mn-ea"/>
        <a:cs typeface="+mn-cs"/>
      </a:defRPr>
    </a:lvl3pPr>
    <a:lvl4pPr marL="1371718" algn="l" defTabSz="914478" rtl="0" eaLnBrk="1" latinLnBrk="0" hangingPunct="1">
      <a:defRPr sz="1800" kern="1200">
        <a:solidFill>
          <a:schemeClr val="tx1"/>
        </a:solidFill>
        <a:latin typeface="+mn-lt"/>
        <a:ea typeface="+mn-ea"/>
        <a:cs typeface="+mn-cs"/>
      </a:defRPr>
    </a:lvl4pPr>
    <a:lvl5pPr marL="1828957" algn="l" defTabSz="914478" rtl="0" eaLnBrk="1" latinLnBrk="0" hangingPunct="1">
      <a:defRPr sz="1800" kern="1200">
        <a:solidFill>
          <a:schemeClr val="tx1"/>
        </a:solidFill>
        <a:latin typeface="+mn-lt"/>
        <a:ea typeface="+mn-ea"/>
        <a:cs typeface="+mn-cs"/>
      </a:defRPr>
    </a:lvl5pPr>
    <a:lvl6pPr marL="2286196" algn="l" defTabSz="914478" rtl="0" eaLnBrk="1" latinLnBrk="0" hangingPunct="1">
      <a:defRPr sz="1800" kern="1200">
        <a:solidFill>
          <a:schemeClr val="tx1"/>
        </a:solidFill>
        <a:latin typeface="+mn-lt"/>
        <a:ea typeface="+mn-ea"/>
        <a:cs typeface="+mn-cs"/>
      </a:defRPr>
    </a:lvl6pPr>
    <a:lvl7pPr marL="2743435" algn="l" defTabSz="914478" rtl="0" eaLnBrk="1" latinLnBrk="0" hangingPunct="1">
      <a:defRPr sz="1800" kern="1200">
        <a:solidFill>
          <a:schemeClr val="tx1"/>
        </a:solidFill>
        <a:latin typeface="+mn-lt"/>
        <a:ea typeface="+mn-ea"/>
        <a:cs typeface="+mn-cs"/>
      </a:defRPr>
    </a:lvl7pPr>
    <a:lvl8pPr marL="3200675" algn="l" defTabSz="914478" rtl="0" eaLnBrk="1" latinLnBrk="0" hangingPunct="1">
      <a:defRPr sz="1800" kern="1200">
        <a:solidFill>
          <a:schemeClr val="tx1"/>
        </a:solidFill>
        <a:latin typeface="+mn-lt"/>
        <a:ea typeface="+mn-ea"/>
        <a:cs typeface="+mn-cs"/>
      </a:defRPr>
    </a:lvl8pPr>
    <a:lvl9pPr marL="3657913" algn="l" defTabSz="9144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jiaxin (C)" initials="s(" lastIdx="5" clrIdx="0">
    <p:extLst>
      <p:ext uri="{19B8F6BF-5375-455C-9EA6-DF929625EA0E}">
        <p15:presenceInfo xmlns:p15="http://schemas.microsoft.com/office/powerpoint/2012/main" userId="S-1-5-21-147214757-305610072-1517763936-490659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7000B"/>
    <a:srgbClr val="A9EBAB"/>
    <a:srgbClr val="939393"/>
    <a:srgbClr val="7CADF1"/>
    <a:srgbClr val="C8DBF4"/>
    <a:srgbClr val="71C8DA"/>
    <a:srgbClr val="8DC640"/>
    <a:srgbClr val="DDDFD4"/>
    <a:srgbClr val="D0D0D0"/>
    <a:srgbClr val="94DA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905" autoAdjust="0"/>
  </p:normalViewPr>
  <p:slideViewPr>
    <p:cSldViewPr snapToGrid="0" snapToObjects="1">
      <p:cViewPr varScale="1">
        <p:scale>
          <a:sx n="98" d="100"/>
          <a:sy n="98" d="100"/>
        </p:scale>
        <p:origin x="5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75" d="100"/>
          <a:sy n="75" d="100"/>
        </p:scale>
        <p:origin x="1494" y="-792"/>
      </p:cViewPr>
      <p:guideLst>
        <p:guide orient="horz"/>
        <p:guide pos="2208"/>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占有率</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F34B-43E9-94BF-140CE22B177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F34B-43E9-94BF-140CE22B177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F34B-43E9-94BF-140CE22B177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F34B-43E9-94BF-140CE22B1777}"/>
              </c:ext>
            </c:extLst>
          </c:dPt>
          <c:dPt>
            <c:idx val="4"/>
            <c:bubble3D val="0"/>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9-F34B-43E9-94BF-140CE22B1777}"/>
              </c:ext>
            </c:extLst>
          </c:dPt>
          <c:dPt>
            <c:idx val="5"/>
            <c:bubble3D val="0"/>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B-F34B-43E9-94BF-140CE22B1777}"/>
              </c:ext>
            </c:extLst>
          </c:dPt>
          <c:dPt>
            <c:idx val="6"/>
            <c:bubble3D val="0"/>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D-F34B-43E9-94BF-140CE22B1777}"/>
              </c:ext>
            </c:extLst>
          </c:dPt>
          <c:dPt>
            <c:idx val="7"/>
            <c:bubble3D val="0"/>
            <c:spPr>
              <a:gradFill rotWithShape="1">
                <a:gsLst>
                  <a:gs pos="0">
                    <a:schemeClr val="accent2">
                      <a:lumMod val="60000"/>
                      <a:shade val="51000"/>
                      <a:satMod val="130000"/>
                    </a:schemeClr>
                  </a:gs>
                  <a:gs pos="80000">
                    <a:schemeClr val="accent2">
                      <a:lumMod val="60000"/>
                      <a:shade val="93000"/>
                      <a:satMod val="130000"/>
                    </a:schemeClr>
                  </a:gs>
                  <a:gs pos="100000">
                    <a:schemeClr val="accent2">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F-F34B-43E9-94BF-140CE22B1777}"/>
              </c:ext>
            </c:extLst>
          </c:dPt>
          <c:dLbls>
            <c:dLbl>
              <c:idx val="5"/>
              <c:layout>
                <c:manualLayout>
                  <c:x val="-7.0555555555555538E-2"/>
                  <c:y val="-2.257495340027459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B-F34B-43E9-94BF-140CE22B1777}"/>
                </c:ext>
              </c:extLst>
            </c:dLbl>
            <c:dLbl>
              <c:idx val="6"/>
              <c:layout>
                <c:manualLayout>
                  <c:x val="2.5870370370370328E-2"/>
                  <c:y val="-8.4656075251029698E-3"/>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D-F34B-43E9-94BF-140CE22B1777}"/>
                </c:ext>
              </c:extLst>
            </c:dLbl>
            <c:dLbl>
              <c:idx val="7"/>
              <c:layout>
                <c:manualLayout>
                  <c:x val="0.17874074074074073"/>
                  <c:y val="-8.0833860276852321E-19"/>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F-F34B-43E9-94BF-140CE22B1777}"/>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Sheet1!$A$2:$A$9</c:f>
              <c:strCache>
                <c:ptCount val="8"/>
                <c:pt idx="0">
                  <c:v>Scrum</c:v>
                </c:pt>
                <c:pt idx="1">
                  <c:v>多种方法混合</c:v>
                </c:pt>
                <c:pt idx="2">
                  <c:v>Scrum/XP混合</c:v>
                </c:pt>
                <c:pt idx="3">
                  <c:v>看板方法</c:v>
                </c:pt>
                <c:pt idx="4">
                  <c:v>迭代开发</c:v>
                </c:pt>
                <c:pt idx="5">
                  <c:v>不知道</c:v>
                </c:pt>
                <c:pt idx="6">
                  <c:v>精益创业</c:v>
                </c:pt>
                <c:pt idx="7">
                  <c:v>极限编程</c:v>
                </c:pt>
              </c:strCache>
            </c:strRef>
          </c:cat>
          <c:val>
            <c:numRef>
              <c:f>Sheet1!$B$2:$B$9</c:f>
              <c:numCache>
                <c:formatCode>0%</c:formatCode>
                <c:ptCount val="8"/>
                <c:pt idx="0">
                  <c:v>0.54</c:v>
                </c:pt>
                <c:pt idx="1">
                  <c:v>0.14000000000000001</c:v>
                </c:pt>
                <c:pt idx="2">
                  <c:v>0.1</c:v>
                </c:pt>
                <c:pt idx="3">
                  <c:v>0.05</c:v>
                </c:pt>
                <c:pt idx="4">
                  <c:v>0.03</c:v>
                </c:pt>
                <c:pt idx="5">
                  <c:v>0.03</c:v>
                </c:pt>
                <c:pt idx="6">
                  <c:v>0.02</c:v>
                </c:pt>
                <c:pt idx="7">
                  <c:v>0.01</c:v>
                </c:pt>
              </c:numCache>
            </c:numRef>
          </c:val>
          <c:extLst>
            <c:ext xmlns:c16="http://schemas.microsoft.com/office/drawing/2014/chart" uri="{C3380CC4-5D6E-409C-BE32-E72D297353CC}">
              <c16:uniqueId val="{00000010-F34B-43E9-94BF-140CE22B1777}"/>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ea"/>
              <a:sym typeface="+mn-lt"/>
            </a:defRPr>
          </a:pPr>
          <a:endParaRPr lang="zh-CN"/>
        </a:p>
      </c:txPr>
    </c:legend>
    <c:plotVisOnly val="1"/>
    <c:dispBlanksAs val="gap"/>
    <c:showDLblsOverMax val="0"/>
  </c:chart>
  <c:spPr>
    <a:noFill/>
    <a:ln>
      <a:noFill/>
    </a:ln>
    <a:effectLst/>
  </c:spPr>
  <c:txPr>
    <a:bodyPr/>
    <a:lstStyle/>
    <a:p>
      <a:pPr>
        <a:defRPr>
          <a:solidFill>
            <a:schemeClr val="tx1"/>
          </a:solidFill>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CA3A07-FA99-493F-9E1D-0420F59DA448}" type="doc">
      <dgm:prSet loTypeId="urn:microsoft.com/office/officeart/2008/layout/LinedList" loCatId="list" qsTypeId="urn:microsoft.com/office/officeart/2005/8/quickstyle/3d2" qsCatId="3D" csTypeId="urn:microsoft.com/office/officeart/2005/8/colors/accent1_2" csCatId="accent1" phldr="1"/>
      <dgm:spPr/>
      <dgm:t>
        <a:bodyPr/>
        <a:lstStyle/>
        <a:p>
          <a:endParaRPr lang="zh-CN" altLang="en-US"/>
        </a:p>
      </dgm:t>
    </dgm:pt>
    <dgm:pt modelId="{01E1E70F-AC24-47FA-84D6-69E64E2A89CC}">
      <dgm:prSet custT="1"/>
      <dgm:spPr/>
      <dgm:t>
        <a:bodyPr/>
        <a:lstStyle/>
        <a:p>
          <a:pPr rtl="0"/>
          <a:r>
            <a:rPr lang="zh-CN" altLang="en-US" sz="3200" b="1" dirty="0">
              <a:solidFill>
                <a:srgbClr val="C7000B"/>
              </a:solidFill>
              <a:latin typeface="+mn-lt"/>
              <a:ea typeface="+mn-ea"/>
              <a:cs typeface="+mn-ea"/>
              <a:sym typeface="+mn-lt"/>
            </a:rPr>
            <a:t>敏捷宣言遵循的</a:t>
          </a:r>
          <a:br>
            <a:rPr lang="en-US" altLang="zh-CN" sz="3200" b="1" dirty="0">
              <a:solidFill>
                <a:srgbClr val="C7000B"/>
              </a:solidFill>
              <a:latin typeface="+mn-lt"/>
              <a:ea typeface="+mn-ea"/>
              <a:cs typeface="+mn-ea"/>
              <a:sym typeface="+mn-lt"/>
            </a:rPr>
          </a:br>
          <a:r>
            <a:rPr lang="zh-CN" altLang="en-US" sz="3200" b="1" dirty="0">
              <a:solidFill>
                <a:srgbClr val="C7000B"/>
              </a:solidFill>
              <a:latin typeface="+mn-lt"/>
              <a:ea typeface="+mn-ea"/>
              <a:cs typeface="+mn-ea"/>
              <a:sym typeface="+mn-lt"/>
            </a:rPr>
            <a:t>原则</a:t>
          </a:r>
          <a:endParaRPr lang="zh-CN" sz="3200" b="1" dirty="0">
            <a:solidFill>
              <a:srgbClr val="C7000B"/>
            </a:solidFill>
            <a:latin typeface="+mn-lt"/>
            <a:ea typeface="+mn-ea"/>
            <a:cs typeface="+mn-ea"/>
            <a:sym typeface="+mn-lt"/>
          </a:endParaRPr>
        </a:p>
      </dgm:t>
    </dgm:pt>
    <dgm:pt modelId="{16212287-98F2-4C66-A5D1-93008E60B5C0}" type="par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BD348F0-FFBD-4F09-81FD-254C321C8069}" type="sibTrans" cxnId="{016434F8-6CEF-4CD0-AABA-E665D6726FD9}">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D89CD0B-BADE-445A-96AA-7E9ED8C05B54}">
      <dgm:prSet custT="1"/>
      <dgm:spPr/>
      <dgm:t>
        <a:bodyPr/>
        <a:lstStyle/>
        <a:p>
          <a:pPr rtl="0"/>
          <a:r>
            <a:rPr lang="en-US" altLang="zh-CN" sz="1200" b="1" dirty="0">
              <a:latin typeface="+mn-lt"/>
              <a:ea typeface="+mn-ea"/>
              <a:cs typeface="+mn-ea"/>
              <a:sym typeface="+mn-lt"/>
            </a:rPr>
            <a:t>1</a:t>
          </a:r>
          <a:r>
            <a:rPr lang="zh-CN" altLang="en-US" sz="1200" b="1" dirty="0">
              <a:latin typeface="+mn-lt"/>
              <a:ea typeface="+mn-ea"/>
              <a:cs typeface="+mn-ea"/>
              <a:sym typeface="+mn-lt"/>
            </a:rPr>
            <a:t>，</a:t>
          </a:r>
          <a:r>
            <a:rPr lang="zh-CN" sz="1200" b="1" dirty="0">
              <a:latin typeface="+mn-lt"/>
              <a:ea typeface="+mn-ea"/>
              <a:cs typeface="+mn-ea"/>
              <a:sym typeface="+mn-lt"/>
            </a:rPr>
            <a:t>我们最重要的目标，是通过持续不断地及早交付有价值的软件使客户满意。</a:t>
          </a:r>
        </a:p>
      </dgm:t>
    </dgm:pt>
    <dgm:pt modelId="{D1C544D7-6209-425E-BD70-3430B4D6C5D1}" type="par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A7344B4-7D52-407A-9A15-5A2A3585BADC}" type="sibTrans" cxnId="{D3CFF287-597E-42D3-B15A-36477EF21C42}">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E9C26BA-C94F-44B6-8D0D-295AF409BAF6}">
      <dgm:prSet custT="1"/>
      <dgm:spPr/>
      <dgm:t>
        <a:bodyPr/>
        <a:lstStyle/>
        <a:p>
          <a:pPr rtl="0"/>
          <a:r>
            <a:rPr lang="en-US" altLang="zh-CN" sz="1200" dirty="0">
              <a:latin typeface="+mn-lt"/>
              <a:ea typeface="+mn-ea"/>
              <a:cs typeface="+mn-ea"/>
              <a:sym typeface="+mn-lt"/>
            </a:rPr>
            <a:t>2</a:t>
          </a:r>
          <a:r>
            <a:rPr lang="zh-CN" altLang="en-US" sz="1200" dirty="0">
              <a:latin typeface="+mn-lt"/>
              <a:ea typeface="+mn-ea"/>
              <a:cs typeface="+mn-ea"/>
              <a:sym typeface="+mn-lt"/>
            </a:rPr>
            <a:t>，</a:t>
          </a:r>
          <a:r>
            <a:rPr lang="zh-CN" sz="1200" dirty="0">
              <a:latin typeface="+mn-lt"/>
              <a:ea typeface="+mn-ea"/>
              <a:cs typeface="+mn-ea"/>
              <a:sym typeface="+mn-lt"/>
            </a:rPr>
            <a:t>欣然面对需求变化，即使在开发后期也一样。为了客户的竞争优势，敏捷过程掌控变化。</a:t>
          </a:r>
        </a:p>
      </dgm:t>
    </dgm:pt>
    <dgm:pt modelId="{EB5A87F5-CE7E-45C8-8D7F-794346FBB7CC}" type="par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0C394910-94E1-44C8-A612-B8EF5CA050C6}" type="sibTrans" cxnId="{A558CDFB-9DFD-48A2-A59F-328A7A4D5F7F}">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BC32AE8-9DD0-4BD7-A409-EBA290C57E0C}">
      <dgm:prSet custT="1"/>
      <dgm:spPr/>
      <dgm:t>
        <a:bodyPr/>
        <a:lstStyle/>
        <a:p>
          <a:pPr rtl="0"/>
          <a:r>
            <a:rPr lang="en-US" altLang="zh-CN" sz="1200" dirty="0">
              <a:latin typeface="+mn-lt"/>
              <a:ea typeface="+mn-ea"/>
              <a:cs typeface="+mn-ea"/>
              <a:sym typeface="+mn-lt"/>
            </a:rPr>
            <a:t>3</a:t>
          </a:r>
          <a:r>
            <a:rPr lang="zh-CN" altLang="en-US" sz="1200" dirty="0">
              <a:latin typeface="+mn-lt"/>
              <a:ea typeface="+mn-ea"/>
              <a:cs typeface="+mn-ea"/>
              <a:sym typeface="+mn-lt"/>
            </a:rPr>
            <a:t>，</a:t>
          </a:r>
          <a:r>
            <a:rPr lang="zh-CN" sz="1200" dirty="0">
              <a:latin typeface="+mn-lt"/>
              <a:ea typeface="+mn-ea"/>
              <a:cs typeface="+mn-ea"/>
              <a:sym typeface="+mn-lt"/>
            </a:rPr>
            <a:t>经常地交付可工作的软件，相隔几星期或一两个月，倾向于采取较短的周期。</a:t>
          </a:r>
        </a:p>
      </dgm:t>
    </dgm:pt>
    <dgm:pt modelId="{446C14A2-ED59-44C4-8516-2237EF87AE0C}" type="par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0076BE3-5CA0-4A0F-91F3-DCC07600A058}" type="sibTrans" cxnId="{4A05680C-5FDA-405A-B3B7-E1AEA84984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39A2F4F8-BBD1-4F51-943A-5F6A290C8339}">
      <dgm:prSet custT="1"/>
      <dgm:spPr/>
      <dgm:t>
        <a:bodyPr/>
        <a:lstStyle/>
        <a:p>
          <a:pPr rtl="0"/>
          <a:r>
            <a:rPr lang="en-US" altLang="zh-CN" sz="1200" dirty="0">
              <a:latin typeface="+mn-lt"/>
              <a:ea typeface="+mn-ea"/>
              <a:cs typeface="+mn-ea"/>
              <a:sym typeface="+mn-lt"/>
            </a:rPr>
            <a:t>4</a:t>
          </a:r>
          <a:r>
            <a:rPr lang="zh-CN" altLang="en-US" sz="1200" dirty="0">
              <a:latin typeface="+mn-lt"/>
              <a:ea typeface="+mn-ea"/>
              <a:cs typeface="+mn-ea"/>
              <a:sym typeface="+mn-lt"/>
            </a:rPr>
            <a:t>，</a:t>
          </a:r>
          <a:r>
            <a:rPr lang="zh-CN" sz="1200" dirty="0">
              <a:latin typeface="+mn-lt"/>
              <a:ea typeface="+mn-ea"/>
              <a:cs typeface="+mn-ea"/>
              <a:sym typeface="+mn-lt"/>
            </a:rPr>
            <a:t>业务人员和开发人员必须相互合作，项目中的每一天都不例外。</a:t>
          </a:r>
        </a:p>
      </dgm:t>
    </dgm:pt>
    <dgm:pt modelId="{B1BC2A58-EE98-47D1-90AA-EFC8A754580C}" type="par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D91246B-87D4-4833-8C5F-93ACF69251F5}" type="sibTrans" cxnId="{D8FF9688-2BBD-462B-A28B-8E14D4DA4EA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939E521-E2F5-4965-8FCB-A5B3F115F13D}">
      <dgm:prSet custT="1"/>
      <dgm:spPr/>
      <dgm:t>
        <a:bodyPr/>
        <a:lstStyle/>
        <a:p>
          <a:pPr rtl="0"/>
          <a:r>
            <a:rPr lang="en-US" altLang="zh-CN" sz="1200" dirty="0">
              <a:latin typeface="+mn-lt"/>
              <a:ea typeface="+mn-ea"/>
              <a:cs typeface="+mn-ea"/>
              <a:sym typeface="+mn-lt"/>
            </a:rPr>
            <a:t>5</a:t>
          </a:r>
          <a:r>
            <a:rPr lang="zh-CN" altLang="en-US" sz="1200" dirty="0">
              <a:latin typeface="+mn-lt"/>
              <a:ea typeface="+mn-ea"/>
              <a:cs typeface="+mn-ea"/>
              <a:sym typeface="+mn-lt"/>
            </a:rPr>
            <a:t>，</a:t>
          </a:r>
          <a:r>
            <a:rPr lang="zh-CN" sz="1200" dirty="0">
              <a:latin typeface="+mn-lt"/>
              <a:ea typeface="+mn-ea"/>
              <a:cs typeface="+mn-ea"/>
              <a:sym typeface="+mn-lt"/>
            </a:rPr>
            <a:t>激发个体的斗志，以他们为核心搭建项目。提供所需的环境和支援，辅以信任，从而达成目标。</a:t>
          </a:r>
        </a:p>
      </dgm:t>
    </dgm:pt>
    <dgm:pt modelId="{B9137982-90D7-4DA9-8FEB-3B0C69D0CB13}" type="par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7015A1B-EA29-4FCF-A18B-13E070E0FEC8}" type="sibTrans" cxnId="{C6F74697-39B8-4C22-8F71-1127C5EBAF95}">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D3BDF33-F27C-4DF8-B53D-AE4DAA79F797}">
      <dgm:prSet custT="1"/>
      <dgm:spPr/>
      <dgm:t>
        <a:bodyPr/>
        <a:lstStyle/>
        <a:p>
          <a:pPr rtl="0"/>
          <a:r>
            <a:rPr lang="en-US" altLang="zh-CN" sz="1200" dirty="0">
              <a:latin typeface="+mn-lt"/>
              <a:ea typeface="+mn-ea"/>
              <a:cs typeface="+mn-ea"/>
              <a:sym typeface="+mn-lt"/>
            </a:rPr>
            <a:t>6</a:t>
          </a:r>
          <a:r>
            <a:rPr lang="zh-CN" altLang="en-US" sz="1200" dirty="0">
              <a:latin typeface="+mn-lt"/>
              <a:ea typeface="+mn-ea"/>
              <a:cs typeface="+mn-ea"/>
              <a:sym typeface="+mn-lt"/>
            </a:rPr>
            <a:t>，</a:t>
          </a:r>
          <a:r>
            <a:rPr lang="zh-CN" sz="1200" dirty="0">
              <a:latin typeface="+mn-lt"/>
              <a:ea typeface="+mn-ea"/>
              <a:cs typeface="+mn-ea"/>
              <a:sym typeface="+mn-lt"/>
            </a:rPr>
            <a:t>不论团队内外，传递信息效果最好效率也最高的方式是面对面的交谈。</a:t>
          </a:r>
        </a:p>
      </dgm:t>
    </dgm:pt>
    <dgm:pt modelId="{5A45AB49-744F-4F66-8D49-EBC2C2FF73A9}" type="par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FB60D5FC-3BE5-4392-BF83-D888D0EE26E5}" type="sibTrans" cxnId="{828E7400-EEB0-407A-B886-718BB70A880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DCD55BC-7CD9-4CDC-A7A4-008CA484B7CB}">
      <dgm:prSet custT="1"/>
      <dgm:spPr/>
      <dgm:t>
        <a:bodyPr/>
        <a:lstStyle/>
        <a:p>
          <a:pPr rtl="0"/>
          <a:r>
            <a:rPr lang="en-US" altLang="zh-CN" sz="1200" dirty="0">
              <a:latin typeface="+mn-lt"/>
              <a:ea typeface="+mn-ea"/>
              <a:cs typeface="+mn-ea"/>
              <a:sym typeface="+mn-lt"/>
            </a:rPr>
            <a:t>7</a:t>
          </a:r>
          <a:r>
            <a:rPr lang="zh-CN" altLang="en-US" sz="1200" dirty="0">
              <a:latin typeface="+mn-lt"/>
              <a:ea typeface="+mn-ea"/>
              <a:cs typeface="+mn-ea"/>
              <a:sym typeface="+mn-lt"/>
            </a:rPr>
            <a:t>，</a:t>
          </a:r>
          <a:r>
            <a:rPr lang="zh-CN" sz="1200" b="1" dirty="0">
              <a:latin typeface="+mn-lt"/>
              <a:ea typeface="+mn-ea"/>
              <a:cs typeface="+mn-ea"/>
              <a:sym typeface="+mn-lt"/>
            </a:rPr>
            <a:t>可工作的软件是进度的首要度量标准。</a:t>
          </a:r>
        </a:p>
      </dgm:t>
    </dgm:pt>
    <dgm:pt modelId="{4ADA9E07-9CA0-4D2D-AB2C-CADA82C1A73F}" type="par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C9D1E2BC-A646-4B9C-A575-DAD41A271AD0}" type="sibTrans" cxnId="{1DD2642A-EC03-4FFC-B86F-94754BC8D640}">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0F884D8-552F-439E-9691-548805A15094}">
      <dgm:prSet custT="1"/>
      <dgm:spPr/>
      <dgm:t>
        <a:bodyPr/>
        <a:lstStyle/>
        <a:p>
          <a:pPr rtl="0"/>
          <a:r>
            <a:rPr lang="en-US" altLang="zh-CN" sz="1200" dirty="0">
              <a:latin typeface="+mn-lt"/>
              <a:ea typeface="+mn-ea"/>
              <a:cs typeface="+mn-ea"/>
              <a:sym typeface="+mn-lt"/>
            </a:rPr>
            <a:t>8</a:t>
          </a:r>
          <a:r>
            <a:rPr lang="zh-CN" altLang="en-US" sz="1200" dirty="0">
              <a:latin typeface="+mn-lt"/>
              <a:ea typeface="+mn-ea"/>
              <a:cs typeface="+mn-ea"/>
              <a:sym typeface="+mn-lt"/>
            </a:rPr>
            <a:t>，</a:t>
          </a:r>
          <a:r>
            <a:rPr lang="zh-CN" sz="1200" dirty="0">
              <a:latin typeface="+mn-lt"/>
              <a:ea typeface="+mn-ea"/>
              <a:cs typeface="+mn-ea"/>
              <a:sym typeface="+mn-lt"/>
            </a:rPr>
            <a:t>敏捷过程倡导可持续开发。责任人、开发人员和用户要能够共同维持其步调稳定延续。</a:t>
          </a:r>
        </a:p>
      </dgm:t>
    </dgm:pt>
    <dgm:pt modelId="{2E0F738F-1F29-4110-BCB1-657A93235858}" type="par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C4F7620-1F27-4A2C-926C-B4A029AA076A}" type="sibTrans" cxnId="{E5F4DC5D-F47D-4F05-B605-F097856A9F9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E45DD320-927F-42C2-919D-D2254190DC4A}">
      <dgm:prSet custT="1"/>
      <dgm:spPr/>
      <dgm:t>
        <a:bodyPr/>
        <a:lstStyle/>
        <a:p>
          <a:pPr rtl="0"/>
          <a:r>
            <a:rPr lang="en-US" altLang="zh-CN" sz="1200" dirty="0">
              <a:latin typeface="+mn-lt"/>
              <a:ea typeface="+mn-ea"/>
              <a:cs typeface="+mn-ea"/>
              <a:sym typeface="+mn-lt"/>
            </a:rPr>
            <a:t>9</a:t>
          </a:r>
          <a:r>
            <a:rPr lang="zh-CN" altLang="en-US" sz="1200" dirty="0">
              <a:latin typeface="+mn-lt"/>
              <a:ea typeface="+mn-ea"/>
              <a:cs typeface="+mn-ea"/>
              <a:sym typeface="+mn-lt"/>
            </a:rPr>
            <a:t>，</a:t>
          </a:r>
          <a:r>
            <a:rPr lang="zh-CN" sz="1200" dirty="0">
              <a:latin typeface="+mn-lt"/>
              <a:ea typeface="+mn-ea"/>
              <a:cs typeface="+mn-ea"/>
              <a:sym typeface="+mn-lt"/>
            </a:rPr>
            <a:t>坚持不懈地追求技术卓越和良好设计，敏捷能力由此增强。</a:t>
          </a:r>
        </a:p>
      </dgm:t>
    </dgm:pt>
    <dgm:pt modelId="{5D3F150A-9E2D-4DAC-A606-B8A3D4EB151A}" type="par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5146268E-B519-4C11-9DCC-8DAFDB02DB53}" type="sibTrans" cxnId="{A596CDE6-976B-4655-ADDC-D51FED9FCAD1}">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8A5BE4C4-C762-4EEC-8DAF-A13D6F35F001}">
      <dgm:prSet custT="1"/>
      <dgm:spPr/>
      <dgm:t>
        <a:bodyPr/>
        <a:lstStyle/>
        <a:p>
          <a:pPr rtl="0"/>
          <a:r>
            <a:rPr lang="en-US" altLang="zh-CN" sz="1200" dirty="0">
              <a:latin typeface="+mn-lt"/>
              <a:ea typeface="+mn-ea"/>
              <a:cs typeface="+mn-ea"/>
              <a:sym typeface="+mn-lt"/>
            </a:rPr>
            <a:t>10</a:t>
          </a:r>
          <a:r>
            <a:rPr lang="zh-CN" altLang="en-US" sz="1200" dirty="0">
              <a:latin typeface="+mn-lt"/>
              <a:ea typeface="+mn-ea"/>
              <a:cs typeface="+mn-ea"/>
              <a:sym typeface="+mn-lt"/>
            </a:rPr>
            <a:t>，</a:t>
          </a:r>
          <a:r>
            <a:rPr lang="zh-CN" sz="1200" dirty="0">
              <a:latin typeface="+mn-lt"/>
              <a:ea typeface="+mn-ea"/>
              <a:cs typeface="+mn-ea"/>
              <a:sym typeface="+mn-lt"/>
            </a:rPr>
            <a:t>以简洁为本，它是极力减少不必要工作量的艺术。</a:t>
          </a:r>
        </a:p>
      </dgm:t>
    </dgm:pt>
    <dgm:pt modelId="{2C599F79-357F-4FCB-B461-30238B28E8AD}" type="par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A0B06726-B003-4CFB-8F11-55B516AD9286}" type="sibTrans" cxnId="{7FF232E2-D915-4089-B2D3-57E23FC3F8C3}">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7E610581-85AA-422B-9A8F-1A970784F92A}">
      <dgm:prSet custT="1"/>
      <dgm:spPr/>
      <dgm:t>
        <a:bodyPr/>
        <a:lstStyle/>
        <a:p>
          <a:pPr rtl="0"/>
          <a:r>
            <a:rPr lang="en-US" altLang="zh-CN" sz="1200" dirty="0">
              <a:latin typeface="+mn-lt"/>
              <a:ea typeface="+mn-ea"/>
              <a:cs typeface="+mn-ea"/>
              <a:sym typeface="+mn-lt"/>
            </a:rPr>
            <a:t>11</a:t>
          </a:r>
          <a:r>
            <a:rPr lang="zh-CN" altLang="en-US" sz="1200" dirty="0">
              <a:latin typeface="+mn-lt"/>
              <a:ea typeface="+mn-ea"/>
              <a:cs typeface="+mn-ea"/>
              <a:sym typeface="+mn-lt"/>
            </a:rPr>
            <a:t>，</a:t>
          </a:r>
          <a:r>
            <a:rPr lang="zh-CN" sz="1200" dirty="0">
              <a:latin typeface="+mn-lt"/>
              <a:ea typeface="+mn-ea"/>
              <a:cs typeface="+mn-ea"/>
              <a:sym typeface="+mn-lt"/>
            </a:rPr>
            <a:t>最好的架构、需求和设计出自自组织团队。</a:t>
          </a:r>
        </a:p>
      </dgm:t>
    </dgm:pt>
    <dgm:pt modelId="{24BAD35A-4A30-4AB4-B778-AE4D70B62964}" type="par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D323D798-5E38-41E5-B1D7-0C52AAE0196C}" type="sibTrans" cxnId="{D157C970-B16C-4D63-BC50-7CCF4838C136}">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B75FADDF-2F08-48A2-96C9-08E91018F64B}">
      <dgm:prSet custT="1"/>
      <dgm:spPr/>
      <dgm:t>
        <a:bodyPr/>
        <a:lstStyle/>
        <a:p>
          <a:pPr rtl="0"/>
          <a:r>
            <a:rPr lang="en-US" altLang="zh-CN" sz="1200" b="0" dirty="0">
              <a:latin typeface="+mn-lt"/>
              <a:ea typeface="+mn-ea"/>
              <a:cs typeface="+mn-ea"/>
              <a:sym typeface="+mn-lt"/>
            </a:rPr>
            <a:t>12</a:t>
          </a:r>
          <a:r>
            <a:rPr lang="zh-CN" altLang="en-US" sz="1200" b="0" dirty="0">
              <a:latin typeface="+mn-lt"/>
              <a:ea typeface="+mn-ea"/>
              <a:cs typeface="+mn-ea"/>
              <a:sym typeface="+mn-lt"/>
            </a:rPr>
            <a:t>，</a:t>
          </a:r>
          <a:r>
            <a:rPr lang="zh-CN" sz="1200" b="0" dirty="0">
              <a:latin typeface="+mn-lt"/>
              <a:ea typeface="+mn-ea"/>
              <a:cs typeface="+mn-ea"/>
              <a:sym typeface="+mn-lt"/>
            </a:rPr>
            <a:t>团队定期地反思如何能提高成效，并依此调整自身的举止表现。</a:t>
          </a:r>
        </a:p>
      </dgm:t>
    </dgm:pt>
    <dgm:pt modelId="{2CFCD966-0D44-4A26-B428-8B1AA52F1123}" type="par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66BE2A80-DF97-466E-8699-65B6795CD9B0}" type="sibTrans" cxnId="{AB762F3E-0C5D-4669-8957-8D408866218B}">
      <dgm:prSet/>
      <dgm:spPr/>
      <dgm:t>
        <a:bodyPr/>
        <a:lstStyle/>
        <a:p>
          <a:endParaRPr lang="zh-CN" altLang="en-US" sz="2000">
            <a:solidFill>
              <a:schemeClr val="bg1"/>
            </a:solidFill>
            <a:latin typeface="Huawei Sans" panose="020C0503030203020204" pitchFamily="34" charset="0"/>
            <a:ea typeface="+mn-ea"/>
            <a:cs typeface="Huawei Sans" panose="020C0503030203020204" pitchFamily="34" charset="0"/>
          </a:endParaRPr>
        </a:p>
      </dgm:t>
    </dgm:pt>
    <dgm:pt modelId="{97D1A413-C027-42F2-AD23-074BD6EB242B}" type="pres">
      <dgm:prSet presAssocID="{B5CA3A07-FA99-493F-9E1D-0420F59DA448}" presName="vert0" presStyleCnt="0">
        <dgm:presLayoutVars>
          <dgm:dir/>
          <dgm:animOne val="branch"/>
          <dgm:animLvl val="lvl"/>
        </dgm:presLayoutVars>
      </dgm:prSet>
      <dgm:spPr/>
    </dgm:pt>
    <dgm:pt modelId="{8035437A-F09B-4A69-AB5B-AC620A4D9500}" type="pres">
      <dgm:prSet presAssocID="{01E1E70F-AC24-47FA-84D6-69E64E2A89CC}" presName="thickLine" presStyleLbl="alignNode1" presStyleIdx="0" presStyleCnt="1" custLinFactNeighborX="481"/>
      <dgm:spPr/>
    </dgm:pt>
    <dgm:pt modelId="{C4065D39-BD04-480E-BDCF-9508BA65D710}" type="pres">
      <dgm:prSet presAssocID="{01E1E70F-AC24-47FA-84D6-69E64E2A89CC}" presName="horz1" presStyleCnt="0"/>
      <dgm:spPr/>
    </dgm:pt>
    <dgm:pt modelId="{1602776C-7F8B-4A67-8A19-1409C66D1AEC}" type="pres">
      <dgm:prSet presAssocID="{01E1E70F-AC24-47FA-84D6-69E64E2A89CC}" presName="tx1" presStyleLbl="revTx" presStyleIdx="0" presStyleCnt="13" custScaleX="52904" custLinFactNeighborX="2626"/>
      <dgm:spPr/>
    </dgm:pt>
    <dgm:pt modelId="{D660748D-5212-4D82-9D36-088023EFDCFE}" type="pres">
      <dgm:prSet presAssocID="{01E1E70F-AC24-47FA-84D6-69E64E2A89CC}" presName="vert1" presStyleCnt="0"/>
      <dgm:spPr/>
    </dgm:pt>
    <dgm:pt modelId="{55A64852-844C-4304-89CC-B2AED3795A18}" type="pres">
      <dgm:prSet presAssocID="{7D89CD0B-BADE-445A-96AA-7E9ED8C05B54}" presName="vertSpace2a" presStyleCnt="0"/>
      <dgm:spPr/>
    </dgm:pt>
    <dgm:pt modelId="{2368F55B-243B-4B26-B74D-5D54815BDB15}" type="pres">
      <dgm:prSet presAssocID="{7D89CD0B-BADE-445A-96AA-7E9ED8C05B54}" presName="horz2" presStyleCnt="0"/>
      <dgm:spPr/>
    </dgm:pt>
    <dgm:pt modelId="{E22E772D-FD26-413D-9897-5347DC0C992B}" type="pres">
      <dgm:prSet presAssocID="{7D89CD0B-BADE-445A-96AA-7E9ED8C05B54}" presName="horzSpace2" presStyleCnt="0"/>
      <dgm:spPr/>
    </dgm:pt>
    <dgm:pt modelId="{59FC5839-162E-4926-8BF5-8F6022893993}" type="pres">
      <dgm:prSet presAssocID="{7D89CD0B-BADE-445A-96AA-7E9ED8C05B54}" presName="tx2" presStyleLbl="revTx" presStyleIdx="1" presStyleCnt="13"/>
      <dgm:spPr/>
    </dgm:pt>
    <dgm:pt modelId="{0699B40B-E079-44C4-B80B-3365602250F3}" type="pres">
      <dgm:prSet presAssocID="{7D89CD0B-BADE-445A-96AA-7E9ED8C05B54}" presName="vert2" presStyleCnt="0"/>
      <dgm:spPr/>
    </dgm:pt>
    <dgm:pt modelId="{AED4369A-DA70-4DE6-8D65-AC4B12EC762F}" type="pres">
      <dgm:prSet presAssocID="{7D89CD0B-BADE-445A-96AA-7E9ED8C05B54}" presName="thinLine2b" presStyleLbl="callout" presStyleIdx="0" presStyleCnt="12"/>
      <dgm:spPr/>
    </dgm:pt>
    <dgm:pt modelId="{CCD26751-135B-478F-91B0-6A05719509DD}" type="pres">
      <dgm:prSet presAssocID="{7D89CD0B-BADE-445A-96AA-7E9ED8C05B54}" presName="vertSpace2b" presStyleCnt="0"/>
      <dgm:spPr/>
    </dgm:pt>
    <dgm:pt modelId="{783E9D38-E2E7-4732-9179-511B68CC7755}" type="pres">
      <dgm:prSet presAssocID="{DE9C26BA-C94F-44B6-8D0D-295AF409BAF6}" presName="horz2" presStyleCnt="0"/>
      <dgm:spPr/>
    </dgm:pt>
    <dgm:pt modelId="{0C2786D5-BAF4-4BEC-9125-E9748BB4A3E6}" type="pres">
      <dgm:prSet presAssocID="{DE9C26BA-C94F-44B6-8D0D-295AF409BAF6}" presName="horzSpace2" presStyleCnt="0"/>
      <dgm:spPr/>
    </dgm:pt>
    <dgm:pt modelId="{8B53DFCE-FAE6-4FEB-9CD1-98667C6CBBF4}" type="pres">
      <dgm:prSet presAssocID="{DE9C26BA-C94F-44B6-8D0D-295AF409BAF6}" presName="tx2" presStyleLbl="revTx" presStyleIdx="2" presStyleCnt="13"/>
      <dgm:spPr/>
    </dgm:pt>
    <dgm:pt modelId="{40A0BF6A-4988-47F3-A753-AA809B83D77F}" type="pres">
      <dgm:prSet presAssocID="{DE9C26BA-C94F-44B6-8D0D-295AF409BAF6}" presName="vert2" presStyleCnt="0"/>
      <dgm:spPr/>
    </dgm:pt>
    <dgm:pt modelId="{22B86E44-E513-4FF6-9CB8-BDD08157BE66}" type="pres">
      <dgm:prSet presAssocID="{DE9C26BA-C94F-44B6-8D0D-295AF409BAF6}" presName="thinLine2b" presStyleLbl="callout" presStyleIdx="1" presStyleCnt="12"/>
      <dgm:spPr/>
    </dgm:pt>
    <dgm:pt modelId="{4BBFD6E2-0FF7-422E-BA7F-F095A4239781}" type="pres">
      <dgm:prSet presAssocID="{DE9C26BA-C94F-44B6-8D0D-295AF409BAF6}" presName="vertSpace2b" presStyleCnt="0"/>
      <dgm:spPr/>
    </dgm:pt>
    <dgm:pt modelId="{9299C4BE-BA41-42CF-9633-DD30848A8B40}" type="pres">
      <dgm:prSet presAssocID="{7BC32AE8-9DD0-4BD7-A409-EBA290C57E0C}" presName="horz2" presStyleCnt="0"/>
      <dgm:spPr/>
    </dgm:pt>
    <dgm:pt modelId="{3BA49EAC-5029-4298-AD1F-C660998C1D95}" type="pres">
      <dgm:prSet presAssocID="{7BC32AE8-9DD0-4BD7-A409-EBA290C57E0C}" presName="horzSpace2" presStyleCnt="0"/>
      <dgm:spPr/>
    </dgm:pt>
    <dgm:pt modelId="{17DADC83-2434-47A6-8F0D-80870D73D9B9}" type="pres">
      <dgm:prSet presAssocID="{7BC32AE8-9DD0-4BD7-A409-EBA290C57E0C}" presName="tx2" presStyleLbl="revTx" presStyleIdx="3" presStyleCnt="13"/>
      <dgm:spPr/>
    </dgm:pt>
    <dgm:pt modelId="{13A9E1AF-3FD1-4D23-A46D-1472CA7286E8}" type="pres">
      <dgm:prSet presAssocID="{7BC32AE8-9DD0-4BD7-A409-EBA290C57E0C}" presName="vert2" presStyleCnt="0"/>
      <dgm:spPr/>
    </dgm:pt>
    <dgm:pt modelId="{3C4FE030-75FD-4C46-B8B8-AC19C3343545}" type="pres">
      <dgm:prSet presAssocID="{7BC32AE8-9DD0-4BD7-A409-EBA290C57E0C}" presName="thinLine2b" presStyleLbl="callout" presStyleIdx="2" presStyleCnt="12"/>
      <dgm:spPr/>
    </dgm:pt>
    <dgm:pt modelId="{63BBD3EF-C49B-426F-B60A-9C76104AA88A}" type="pres">
      <dgm:prSet presAssocID="{7BC32AE8-9DD0-4BD7-A409-EBA290C57E0C}" presName="vertSpace2b" presStyleCnt="0"/>
      <dgm:spPr/>
    </dgm:pt>
    <dgm:pt modelId="{86BC11CD-D318-4070-8AFC-484829488AA0}" type="pres">
      <dgm:prSet presAssocID="{39A2F4F8-BBD1-4F51-943A-5F6A290C8339}" presName="horz2" presStyleCnt="0"/>
      <dgm:spPr/>
    </dgm:pt>
    <dgm:pt modelId="{A7AE289A-104A-4023-8585-645D960B43BF}" type="pres">
      <dgm:prSet presAssocID="{39A2F4F8-BBD1-4F51-943A-5F6A290C8339}" presName="horzSpace2" presStyleCnt="0"/>
      <dgm:spPr/>
    </dgm:pt>
    <dgm:pt modelId="{9DED5430-89DD-4C07-92A5-478CD8E42E2A}" type="pres">
      <dgm:prSet presAssocID="{39A2F4F8-BBD1-4F51-943A-5F6A290C8339}" presName="tx2" presStyleLbl="revTx" presStyleIdx="4" presStyleCnt="13"/>
      <dgm:spPr/>
    </dgm:pt>
    <dgm:pt modelId="{0AD2DAA3-6A72-4012-B3F1-A4468F4B813D}" type="pres">
      <dgm:prSet presAssocID="{39A2F4F8-BBD1-4F51-943A-5F6A290C8339}" presName="vert2" presStyleCnt="0"/>
      <dgm:spPr/>
    </dgm:pt>
    <dgm:pt modelId="{6AD45925-9CB5-4F10-8977-C315798C86AF}" type="pres">
      <dgm:prSet presAssocID="{39A2F4F8-BBD1-4F51-943A-5F6A290C8339}" presName="thinLine2b" presStyleLbl="callout" presStyleIdx="3" presStyleCnt="12"/>
      <dgm:spPr/>
    </dgm:pt>
    <dgm:pt modelId="{641B83AA-DB6A-4808-BE9B-90D15362E406}" type="pres">
      <dgm:prSet presAssocID="{39A2F4F8-BBD1-4F51-943A-5F6A290C8339}" presName="vertSpace2b" presStyleCnt="0"/>
      <dgm:spPr/>
    </dgm:pt>
    <dgm:pt modelId="{A73B7B97-CEB6-4A32-9F0A-194F27CD042D}" type="pres">
      <dgm:prSet presAssocID="{B939E521-E2F5-4965-8FCB-A5B3F115F13D}" presName="horz2" presStyleCnt="0"/>
      <dgm:spPr/>
    </dgm:pt>
    <dgm:pt modelId="{D1D5700F-6228-43C2-9044-12F72E6DCA5B}" type="pres">
      <dgm:prSet presAssocID="{B939E521-E2F5-4965-8FCB-A5B3F115F13D}" presName="horzSpace2" presStyleCnt="0"/>
      <dgm:spPr/>
    </dgm:pt>
    <dgm:pt modelId="{E95763A4-AB23-4B12-85E4-92ABDA035366}" type="pres">
      <dgm:prSet presAssocID="{B939E521-E2F5-4965-8FCB-A5B3F115F13D}" presName="tx2" presStyleLbl="revTx" presStyleIdx="5" presStyleCnt="13" custScaleX="109883"/>
      <dgm:spPr/>
    </dgm:pt>
    <dgm:pt modelId="{FFBCBD2C-5426-4C9F-ADEF-0AEDBA8D7275}" type="pres">
      <dgm:prSet presAssocID="{B939E521-E2F5-4965-8FCB-A5B3F115F13D}" presName="vert2" presStyleCnt="0"/>
      <dgm:spPr/>
    </dgm:pt>
    <dgm:pt modelId="{D46A3D99-5356-4DF1-BE7A-BC69E88E7C16}" type="pres">
      <dgm:prSet presAssocID="{B939E521-E2F5-4965-8FCB-A5B3F115F13D}" presName="thinLine2b" presStyleLbl="callout" presStyleIdx="4" presStyleCnt="12"/>
      <dgm:spPr/>
    </dgm:pt>
    <dgm:pt modelId="{13E629F1-FC39-49A6-8921-F98E80E99A3C}" type="pres">
      <dgm:prSet presAssocID="{B939E521-E2F5-4965-8FCB-A5B3F115F13D}" presName="vertSpace2b" presStyleCnt="0"/>
      <dgm:spPr/>
    </dgm:pt>
    <dgm:pt modelId="{CEF629F2-5711-4E8C-9C41-50F36CB1B213}" type="pres">
      <dgm:prSet presAssocID="{FD3BDF33-F27C-4DF8-B53D-AE4DAA79F797}" presName="horz2" presStyleCnt="0"/>
      <dgm:spPr/>
    </dgm:pt>
    <dgm:pt modelId="{F734EDD6-673A-4DA8-8CED-C18614372C7C}" type="pres">
      <dgm:prSet presAssocID="{FD3BDF33-F27C-4DF8-B53D-AE4DAA79F797}" presName="horzSpace2" presStyleCnt="0"/>
      <dgm:spPr/>
    </dgm:pt>
    <dgm:pt modelId="{9AC869BD-62FB-4DAC-91CA-4DE31B0D5DFC}" type="pres">
      <dgm:prSet presAssocID="{FD3BDF33-F27C-4DF8-B53D-AE4DAA79F797}" presName="tx2" presStyleLbl="revTx" presStyleIdx="6" presStyleCnt="13"/>
      <dgm:spPr/>
    </dgm:pt>
    <dgm:pt modelId="{FD48BABE-4E4C-4C57-A78A-6136CB91A02C}" type="pres">
      <dgm:prSet presAssocID="{FD3BDF33-F27C-4DF8-B53D-AE4DAA79F797}" presName="vert2" presStyleCnt="0"/>
      <dgm:spPr/>
    </dgm:pt>
    <dgm:pt modelId="{FE33329B-B277-4879-B692-6BC3ACA74E5D}" type="pres">
      <dgm:prSet presAssocID="{FD3BDF33-F27C-4DF8-B53D-AE4DAA79F797}" presName="thinLine2b" presStyleLbl="callout" presStyleIdx="5" presStyleCnt="12"/>
      <dgm:spPr/>
    </dgm:pt>
    <dgm:pt modelId="{EC4EE10F-B155-43DB-8918-1A1A93BC56F6}" type="pres">
      <dgm:prSet presAssocID="{FD3BDF33-F27C-4DF8-B53D-AE4DAA79F797}" presName="vertSpace2b" presStyleCnt="0"/>
      <dgm:spPr/>
    </dgm:pt>
    <dgm:pt modelId="{CFC661BE-25DD-4A59-A9E3-FCDC0DF31E99}" type="pres">
      <dgm:prSet presAssocID="{ADCD55BC-7CD9-4CDC-A7A4-008CA484B7CB}" presName="horz2" presStyleCnt="0"/>
      <dgm:spPr/>
    </dgm:pt>
    <dgm:pt modelId="{9E8DF132-B004-46C8-8211-699291559117}" type="pres">
      <dgm:prSet presAssocID="{ADCD55BC-7CD9-4CDC-A7A4-008CA484B7CB}" presName="horzSpace2" presStyleCnt="0"/>
      <dgm:spPr/>
    </dgm:pt>
    <dgm:pt modelId="{5EFD2F10-A839-4F62-BDE2-290867373B99}" type="pres">
      <dgm:prSet presAssocID="{ADCD55BC-7CD9-4CDC-A7A4-008CA484B7CB}" presName="tx2" presStyleLbl="revTx" presStyleIdx="7" presStyleCnt="13"/>
      <dgm:spPr/>
    </dgm:pt>
    <dgm:pt modelId="{8725452C-3DC7-48CC-8827-E554DF9E0BD1}" type="pres">
      <dgm:prSet presAssocID="{ADCD55BC-7CD9-4CDC-A7A4-008CA484B7CB}" presName="vert2" presStyleCnt="0"/>
      <dgm:spPr/>
    </dgm:pt>
    <dgm:pt modelId="{D647A18A-BE8D-4934-AC86-1F4B36A625ED}" type="pres">
      <dgm:prSet presAssocID="{ADCD55BC-7CD9-4CDC-A7A4-008CA484B7CB}" presName="thinLine2b" presStyleLbl="callout" presStyleIdx="6" presStyleCnt="12"/>
      <dgm:spPr/>
    </dgm:pt>
    <dgm:pt modelId="{626F67ED-B3EF-4D97-A844-F7098B372981}" type="pres">
      <dgm:prSet presAssocID="{ADCD55BC-7CD9-4CDC-A7A4-008CA484B7CB}" presName="vertSpace2b" presStyleCnt="0"/>
      <dgm:spPr/>
    </dgm:pt>
    <dgm:pt modelId="{648B33AA-F16C-413F-A911-AC51EE945A46}" type="pres">
      <dgm:prSet presAssocID="{B0F884D8-552F-439E-9691-548805A15094}" presName="horz2" presStyleCnt="0"/>
      <dgm:spPr/>
    </dgm:pt>
    <dgm:pt modelId="{978E7D58-9CF6-4C94-A2EF-A424FF56ED3C}" type="pres">
      <dgm:prSet presAssocID="{B0F884D8-552F-439E-9691-548805A15094}" presName="horzSpace2" presStyleCnt="0"/>
      <dgm:spPr/>
    </dgm:pt>
    <dgm:pt modelId="{17DDF6CD-188C-4B40-9D56-AE9802ADADB3}" type="pres">
      <dgm:prSet presAssocID="{B0F884D8-552F-439E-9691-548805A15094}" presName="tx2" presStyleLbl="revTx" presStyleIdx="8" presStyleCnt="13"/>
      <dgm:spPr/>
    </dgm:pt>
    <dgm:pt modelId="{FE03DB66-D8B3-43C0-AE22-6F5C5EBA11AB}" type="pres">
      <dgm:prSet presAssocID="{B0F884D8-552F-439E-9691-548805A15094}" presName="vert2" presStyleCnt="0"/>
      <dgm:spPr/>
    </dgm:pt>
    <dgm:pt modelId="{873A1BBE-BCFE-43F9-A1AD-7DD56AD1F830}" type="pres">
      <dgm:prSet presAssocID="{B0F884D8-552F-439E-9691-548805A15094}" presName="thinLine2b" presStyleLbl="callout" presStyleIdx="7" presStyleCnt="12"/>
      <dgm:spPr/>
    </dgm:pt>
    <dgm:pt modelId="{893637F3-5A43-4115-BCD5-CE5BF4AB5070}" type="pres">
      <dgm:prSet presAssocID="{B0F884D8-552F-439E-9691-548805A15094}" presName="vertSpace2b" presStyleCnt="0"/>
      <dgm:spPr/>
    </dgm:pt>
    <dgm:pt modelId="{AA826693-CB72-483D-9D82-5ED8FEC49CDE}" type="pres">
      <dgm:prSet presAssocID="{E45DD320-927F-42C2-919D-D2254190DC4A}" presName="horz2" presStyleCnt="0"/>
      <dgm:spPr/>
    </dgm:pt>
    <dgm:pt modelId="{E86109FD-D1EC-4ECB-BF5F-A13625CE4B22}" type="pres">
      <dgm:prSet presAssocID="{E45DD320-927F-42C2-919D-D2254190DC4A}" presName="horzSpace2" presStyleCnt="0"/>
      <dgm:spPr/>
    </dgm:pt>
    <dgm:pt modelId="{A52B1DC6-3C05-4C0D-93DE-64937404B32E}" type="pres">
      <dgm:prSet presAssocID="{E45DD320-927F-42C2-919D-D2254190DC4A}" presName="tx2" presStyleLbl="revTx" presStyleIdx="9" presStyleCnt="13"/>
      <dgm:spPr/>
    </dgm:pt>
    <dgm:pt modelId="{811C5C37-24B4-4C27-A11B-F239ED8B9E2B}" type="pres">
      <dgm:prSet presAssocID="{E45DD320-927F-42C2-919D-D2254190DC4A}" presName="vert2" presStyleCnt="0"/>
      <dgm:spPr/>
    </dgm:pt>
    <dgm:pt modelId="{AF6CBDC4-CF6F-4577-B459-55074309F5E1}" type="pres">
      <dgm:prSet presAssocID="{E45DD320-927F-42C2-919D-D2254190DC4A}" presName="thinLine2b" presStyleLbl="callout" presStyleIdx="8" presStyleCnt="12"/>
      <dgm:spPr/>
    </dgm:pt>
    <dgm:pt modelId="{1B64D35B-B751-4C97-B8E5-AE3D6969F169}" type="pres">
      <dgm:prSet presAssocID="{E45DD320-927F-42C2-919D-D2254190DC4A}" presName="vertSpace2b" presStyleCnt="0"/>
      <dgm:spPr/>
    </dgm:pt>
    <dgm:pt modelId="{E62A2C08-F819-4F3C-98E9-7275483EE96D}" type="pres">
      <dgm:prSet presAssocID="{8A5BE4C4-C762-4EEC-8DAF-A13D6F35F001}" presName="horz2" presStyleCnt="0"/>
      <dgm:spPr/>
    </dgm:pt>
    <dgm:pt modelId="{5BA71081-79ED-47D2-BAD1-0222B68BDBB7}" type="pres">
      <dgm:prSet presAssocID="{8A5BE4C4-C762-4EEC-8DAF-A13D6F35F001}" presName="horzSpace2" presStyleCnt="0"/>
      <dgm:spPr/>
    </dgm:pt>
    <dgm:pt modelId="{50D66435-1784-45A9-9ABC-DF4685A7658A}" type="pres">
      <dgm:prSet presAssocID="{8A5BE4C4-C762-4EEC-8DAF-A13D6F35F001}" presName="tx2" presStyleLbl="revTx" presStyleIdx="10" presStyleCnt="13"/>
      <dgm:spPr/>
    </dgm:pt>
    <dgm:pt modelId="{A938B650-2F7B-48D1-9CE3-280BCD3E0756}" type="pres">
      <dgm:prSet presAssocID="{8A5BE4C4-C762-4EEC-8DAF-A13D6F35F001}" presName="vert2" presStyleCnt="0"/>
      <dgm:spPr/>
    </dgm:pt>
    <dgm:pt modelId="{F74D70D3-9034-4939-BA14-0E134958820F}" type="pres">
      <dgm:prSet presAssocID="{8A5BE4C4-C762-4EEC-8DAF-A13D6F35F001}" presName="thinLine2b" presStyleLbl="callout" presStyleIdx="9" presStyleCnt="12"/>
      <dgm:spPr/>
    </dgm:pt>
    <dgm:pt modelId="{0EBA561A-ACC3-482C-825E-6BE32A91CE88}" type="pres">
      <dgm:prSet presAssocID="{8A5BE4C4-C762-4EEC-8DAF-A13D6F35F001}" presName="vertSpace2b" presStyleCnt="0"/>
      <dgm:spPr/>
    </dgm:pt>
    <dgm:pt modelId="{352F51CF-45F3-4110-8807-4D2634AA674A}" type="pres">
      <dgm:prSet presAssocID="{7E610581-85AA-422B-9A8F-1A970784F92A}" presName="horz2" presStyleCnt="0"/>
      <dgm:spPr/>
    </dgm:pt>
    <dgm:pt modelId="{37B960AB-9966-4051-87F3-21C9C223D323}" type="pres">
      <dgm:prSet presAssocID="{7E610581-85AA-422B-9A8F-1A970784F92A}" presName="horzSpace2" presStyleCnt="0"/>
      <dgm:spPr/>
    </dgm:pt>
    <dgm:pt modelId="{8800F3D7-D7EF-4F60-8E6B-A43FD0AD7FD1}" type="pres">
      <dgm:prSet presAssocID="{7E610581-85AA-422B-9A8F-1A970784F92A}" presName="tx2" presStyleLbl="revTx" presStyleIdx="11" presStyleCnt="13"/>
      <dgm:spPr/>
    </dgm:pt>
    <dgm:pt modelId="{AF69D861-48D5-408D-B41A-60C9AECD9C23}" type="pres">
      <dgm:prSet presAssocID="{7E610581-85AA-422B-9A8F-1A970784F92A}" presName="vert2" presStyleCnt="0"/>
      <dgm:spPr/>
    </dgm:pt>
    <dgm:pt modelId="{4E3DF6F3-6E03-4A1F-A10D-E0BF081E82B4}" type="pres">
      <dgm:prSet presAssocID="{7E610581-85AA-422B-9A8F-1A970784F92A}" presName="thinLine2b" presStyleLbl="callout" presStyleIdx="10" presStyleCnt="12"/>
      <dgm:spPr/>
    </dgm:pt>
    <dgm:pt modelId="{B18F6636-969D-4067-9F61-FEFC7D97C324}" type="pres">
      <dgm:prSet presAssocID="{7E610581-85AA-422B-9A8F-1A970784F92A}" presName="vertSpace2b" presStyleCnt="0"/>
      <dgm:spPr/>
    </dgm:pt>
    <dgm:pt modelId="{2908AECA-E42B-4B2B-8C96-A9168B722B65}" type="pres">
      <dgm:prSet presAssocID="{B75FADDF-2F08-48A2-96C9-08E91018F64B}" presName="horz2" presStyleCnt="0"/>
      <dgm:spPr/>
    </dgm:pt>
    <dgm:pt modelId="{14B1EAB2-E1B5-4414-A3C1-7B4C7FD4D64C}" type="pres">
      <dgm:prSet presAssocID="{B75FADDF-2F08-48A2-96C9-08E91018F64B}" presName="horzSpace2" presStyleCnt="0"/>
      <dgm:spPr/>
    </dgm:pt>
    <dgm:pt modelId="{5059392C-314E-4C1F-90D2-C63F6A249BC2}" type="pres">
      <dgm:prSet presAssocID="{B75FADDF-2F08-48A2-96C9-08E91018F64B}" presName="tx2" presStyleLbl="revTx" presStyleIdx="12" presStyleCnt="13"/>
      <dgm:spPr/>
    </dgm:pt>
    <dgm:pt modelId="{EACC2F65-77A7-459A-9FC2-8A006E1AE744}" type="pres">
      <dgm:prSet presAssocID="{B75FADDF-2F08-48A2-96C9-08E91018F64B}" presName="vert2" presStyleCnt="0"/>
      <dgm:spPr/>
    </dgm:pt>
    <dgm:pt modelId="{9FF3146D-D9F9-4B65-A82D-DF338A94F273}" type="pres">
      <dgm:prSet presAssocID="{B75FADDF-2F08-48A2-96C9-08E91018F64B}" presName="thinLine2b" presStyleLbl="callout" presStyleIdx="11" presStyleCnt="12"/>
      <dgm:spPr/>
    </dgm:pt>
    <dgm:pt modelId="{08C8F033-A98F-46B3-829D-94ED1B2E7184}" type="pres">
      <dgm:prSet presAssocID="{B75FADDF-2F08-48A2-96C9-08E91018F64B}" presName="vertSpace2b" presStyleCnt="0"/>
      <dgm:spPr/>
    </dgm:pt>
  </dgm:ptLst>
  <dgm:cxnLst>
    <dgm:cxn modelId="{828E7400-EEB0-407A-B886-718BB70A8806}" srcId="{01E1E70F-AC24-47FA-84D6-69E64E2A89CC}" destId="{FD3BDF33-F27C-4DF8-B53D-AE4DAA79F797}" srcOrd="5" destOrd="0" parTransId="{5A45AB49-744F-4F66-8D49-EBC2C2FF73A9}" sibTransId="{FB60D5FC-3BE5-4392-BF83-D888D0EE26E5}"/>
    <dgm:cxn modelId="{4A05680C-5FDA-405A-B3B7-E1AEA84984C3}" srcId="{01E1E70F-AC24-47FA-84D6-69E64E2A89CC}" destId="{7BC32AE8-9DD0-4BD7-A409-EBA290C57E0C}" srcOrd="2" destOrd="0" parTransId="{446C14A2-ED59-44C4-8516-2237EF87AE0C}" sibTransId="{70076BE3-5CA0-4A0F-91F3-DCC07600A058}"/>
    <dgm:cxn modelId="{1DD2642A-EC03-4FFC-B86F-94754BC8D640}" srcId="{01E1E70F-AC24-47FA-84D6-69E64E2A89CC}" destId="{ADCD55BC-7CD9-4CDC-A7A4-008CA484B7CB}" srcOrd="6" destOrd="0" parTransId="{4ADA9E07-9CA0-4D2D-AB2C-CADA82C1A73F}" sibTransId="{C9D1E2BC-A646-4B9C-A575-DAD41A271AD0}"/>
    <dgm:cxn modelId="{AB762F3E-0C5D-4669-8957-8D408866218B}" srcId="{01E1E70F-AC24-47FA-84D6-69E64E2A89CC}" destId="{B75FADDF-2F08-48A2-96C9-08E91018F64B}" srcOrd="11" destOrd="0" parTransId="{2CFCD966-0D44-4A26-B428-8B1AA52F1123}" sibTransId="{66BE2A80-DF97-466E-8699-65B6795CD9B0}"/>
    <dgm:cxn modelId="{E5F4DC5D-F47D-4F05-B605-F097856A9F91}" srcId="{01E1E70F-AC24-47FA-84D6-69E64E2A89CC}" destId="{B0F884D8-552F-439E-9691-548805A15094}" srcOrd="7" destOrd="0" parTransId="{2E0F738F-1F29-4110-BCB1-657A93235858}" sibTransId="{DC4F7620-1F27-4A2C-926C-B4A029AA076A}"/>
    <dgm:cxn modelId="{8ACEDA5F-5647-44B6-982A-D97A2A74C567}" type="presOf" srcId="{8A5BE4C4-C762-4EEC-8DAF-A13D6F35F001}" destId="{50D66435-1784-45A9-9ABC-DF4685A7658A}" srcOrd="0" destOrd="0" presId="urn:microsoft.com/office/officeart/2008/layout/LinedList"/>
    <dgm:cxn modelId="{302E1D67-30C7-4833-A200-E1988577EA35}" type="presOf" srcId="{01E1E70F-AC24-47FA-84D6-69E64E2A89CC}" destId="{1602776C-7F8B-4A67-8A19-1409C66D1AEC}" srcOrd="0" destOrd="0" presId="urn:microsoft.com/office/officeart/2008/layout/LinedList"/>
    <dgm:cxn modelId="{44170069-CA14-42B8-8EE7-36F974870644}" type="presOf" srcId="{7BC32AE8-9DD0-4BD7-A409-EBA290C57E0C}" destId="{17DADC83-2434-47A6-8F0D-80870D73D9B9}" srcOrd="0" destOrd="0" presId="urn:microsoft.com/office/officeart/2008/layout/LinedList"/>
    <dgm:cxn modelId="{D157C970-B16C-4D63-BC50-7CCF4838C136}" srcId="{01E1E70F-AC24-47FA-84D6-69E64E2A89CC}" destId="{7E610581-85AA-422B-9A8F-1A970784F92A}" srcOrd="10" destOrd="0" parTransId="{24BAD35A-4A30-4AB4-B778-AE4D70B62964}" sibTransId="{D323D798-5E38-41E5-B1D7-0C52AAE0196C}"/>
    <dgm:cxn modelId="{FB0EE652-EA22-412D-8A48-C181848A69B7}" type="presOf" srcId="{7E610581-85AA-422B-9A8F-1A970784F92A}" destId="{8800F3D7-D7EF-4F60-8E6B-A43FD0AD7FD1}" srcOrd="0" destOrd="0" presId="urn:microsoft.com/office/officeart/2008/layout/LinedList"/>
    <dgm:cxn modelId="{2B8CA753-C3E3-4DDD-91FB-EDD5B3D804AE}" type="presOf" srcId="{B0F884D8-552F-439E-9691-548805A15094}" destId="{17DDF6CD-188C-4B40-9D56-AE9802ADADB3}" srcOrd="0" destOrd="0" presId="urn:microsoft.com/office/officeart/2008/layout/LinedList"/>
    <dgm:cxn modelId="{D3CFF287-597E-42D3-B15A-36477EF21C42}" srcId="{01E1E70F-AC24-47FA-84D6-69E64E2A89CC}" destId="{7D89CD0B-BADE-445A-96AA-7E9ED8C05B54}" srcOrd="0" destOrd="0" parTransId="{D1C544D7-6209-425E-BD70-3430B4D6C5D1}" sibTransId="{CA7344B4-7D52-407A-9A15-5A2A3585BADC}"/>
    <dgm:cxn modelId="{D8FF9688-2BBD-462B-A28B-8E14D4DA4EA1}" srcId="{01E1E70F-AC24-47FA-84D6-69E64E2A89CC}" destId="{39A2F4F8-BBD1-4F51-943A-5F6A290C8339}" srcOrd="3" destOrd="0" parTransId="{B1BC2A58-EE98-47D1-90AA-EFC8A754580C}" sibTransId="{6D91246B-87D4-4833-8C5F-93ACF69251F5}"/>
    <dgm:cxn modelId="{3EC0928E-03AD-4CB3-AA5E-AB84C37A66E7}" type="presOf" srcId="{ADCD55BC-7CD9-4CDC-A7A4-008CA484B7CB}" destId="{5EFD2F10-A839-4F62-BDE2-290867373B99}" srcOrd="0" destOrd="0" presId="urn:microsoft.com/office/officeart/2008/layout/LinedList"/>
    <dgm:cxn modelId="{0190CE90-4B74-41F1-B224-BAB7FFFD3921}" type="presOf" srcId="{B75FADDF-2F08-48A2-96C9-08E91018F64B}" destId="{5059392C-314E-4C1F-90D2-C63F6A249BC2}" srcOrd="0" destOrd="0" presId="urn:microsoft.com/office/officeart/2008/layout/LinedList"/>
    <dgm:cxn modelId="{C6F74697-39B8-4C22-8F71-1127C5EBAF95}" srcId="{01E1E70F-AC24-47FA-84D6-69E64E2A89CC}" destId="{B939E521-E2F5-4965-8FCB-A5B3F115F13D}" srcOrd="4" destOrd="0" parTransId="{B9137982-90D7-4DA9-8FEB-3B0C69D0CB13}" sibTransId="{C7015A1B-EA29-4FCF-A18B-13E070E0FEC8}"/>
    <dgm:cxn modelId="{4C492F9D-F470-4F1B-A7D8-923016795449}" type="presOf" srcId="{E45DD320-927F-42C2-919D-D2254190DC4A}" destId="{A52B1DC6-3C05-4C0D-93DE-64937404B32E}" srcOrd="0" destOrd="0" presId="urn:microsoft.com/office/officeart/2008/layout/LinedList"/>
    <dgm:cxn modelId="{D12710AF-2678-460B-825B-EAD3E795CCAD}" type="presOf" srcId="{B939E521-E2F5-4965-8FCB-A5B3F115F13D}" destId="{E95763A4-AB23-4B12-85E4-92ABDA035366}" srcOrd="0" destOrd="0" presId="urn:microsoft.com/office/officeart/2008/layout/LinedList"/>
    <dgm:cxn modelId="{B9C84CD3-399B-4661-B45C-7EDCE2AC4C1E}" type="presOf" srcId="{DE9C26BA-C94F-44B6-8D0D-295AF409BAF6}" destId="{8B53DFCE-FAE6-4FEB-9CD1-98667C6CBBF4}" srcOrd="0" destOrd="0" presId="urn:microsoft.com/office/officeart/2008/layout/LinedList"/>
    <dgm:cxn modelId="{0274E7E1-03A1-4131-AB91-878D64D7BECE}" type="presOf" srcId="{39A2F4F8-BBD1-4F51-943A-5F6A290C8339}" destId="{9DED5430-89DD-4C07-92A5-478CD8E42E2A}" srcOrd="0" destOrd="0" presId="urn:microsoft.com/office/officeart/2008/layout/LinedList"/>
    <dgm:cxn modelId="{45BB1BE2-70A9-451D-96ED-8605BCF4745A}" type="presOf" srcId="{B5CA3A07-FA99-493F-9E1D-0420F59DA448}" destId="{97D1A413-C027-42F2-AD23-074BD6EB242B}" srcOrd="0" destOrd="0" presId="urn:microsoft.com/office/officeart/2008/layout/LinedList"/>
    <dgm:cxn modelId="{7FF232E2-D915-4089-B2D3-57E23FC3F8C3}" srcId="{01E1E70F-AC24-47FA-84D6-69E64E2A89CC}" destId="{8A5BE4C4-C762-4EEC-8DAF-A13D6F35F001}" srcOrd="9" destOrd="0" parTransId="{2C599F79-357F-4FCB-B461-30238B28E8AD}" sibTransId="{A0B06726-B003-4CFB-8F11-55B516AD9286}"/>
    <dgm:cxn modelId="{A596CDE6-976B-4655-ADDC-D51FED9FCAD1}" srcId="{01E1E70F-AC24-47FA-84D6-69E64E2A89CC}" destId="{E45DD320-927F-42C2-919D-D2254190DC4A}" srcOrd="8" destOrd="0" parTransId="{5D3F150A-9E2D-4DAC-A606-B8A3D4EB151A}" sibTransId="{5146268E-B519-4C11-9DCC-8DAFDB02DB53}"/>
    <dgm:cxn modelId="{A93D27F6-EA92-441D-93EA-49533D70C1DC}" type="presOf" srcId="{7D89CD0B-BADE-445A-96AA-7E9ED8C05B54}" destId="{59FC5839-162E-4926-8BF5-8F6022893993}" srcOrd="0" destOrd="0" presId="urn:microsoft.com/office/officeart/2008/layout/LinedList"/>
    <dgm:cxn modelId="{016434F8-6CEF-4CD0-AABA-E665D6726FD9}" srcId="{B5CA3A07-FA99-493F-9E1D-0420F59DA448}" destId="{01E1E70F-AC24-47FA-84D6-69E64E2A89CC}" srcOrd="0" destOrd="0" parTransId="{16212287-98F2-4C66-A5D1-93008E60B5C0}" sibTransId="{0BD348F0-FFBD-4F09-81FD-254C321C8069}"/>
    <dgm:cxn modelId="{A558CDFB-9DFD-48A2-A59F-328A7A4D5F7F}" srcId="{01E1E70F-AC24-47FA-84D6-69E64E2A89CC}" destId="{DE9C26BA-C94F-44B6-8D0D-295AF409BAF6}" srcOrd="1" destOrd="0" parTransId="{EB5A87F5-CE7E-45C8-8D7F-794346FBB7CC}" sibTransId="{0C394910-94E1-44C8-A612-B8EF5CA050C6}"/>
    <dgm:cxn modelId="{78492FFD-420A-4F3F-83BB-0FEB13780A49}" type="presOf" srcId="{FD3BDF33-F27C-4DF8-B53D-AE4DAA79F797}" destId="{9AC869BD-62FB-4DAC-91CA-4DE31B0D5DFC}" srcOrd="0" destOrd="0" presId="urn:microsoft.com/office/officeart/2008/layout/LinedList"/>
    <dgm:cxn modelId="{90B23463-53D0-4CBB-8DE3-AFDF34F2D60B}" type="presParOf" srcId="{97D1A413-C027-42F2-AD23-074BD6EB242B}" destId="{8035437A-F09B-4A69-AB5B-AC620A4D9500}" srcOrd="0" destOrd="0" presId="urn:microsoft.com/office/officeart/2008/layout/LinedList"/>
    <dgm:cxn modelId="{0BCFA912-5639-4EA0-8E64-15314D9C185D}" type="presParOf" srcId="{97D1A413-C027-42F2-AD23-074BD6EB242B}" destId="{C4065D39-BD04-480E-BDCF-9508BA65D710}" srcOrd="1" destOrd="0" presId="urn:microsoft.com/office/officeart/2008/layout/LinedList"/>
    <dgm:cxn modelId="{1BF03B1A-6743-4B8E-878A-DFDE48602DD1}" type="presParOf" srcId="{C4065D39-BD04-480E-BDCF-9508BA65D710}" destId="{1602776C-7F8B-4A67-8A19-1409C66D1AEC}" srcOrd="0" destOrd="0" presId="urn:microsoft.com/office/officeart/2008/layout/LinedList"/>
    <dgm:cxn modelId="{965924F1-5213-4239-97C0-6A48F8026EB3}" type="presParOf" srcId="{C4065D39-BD04-480E-BDCF-9508BA65D710}" destId="{D660748D-5212-4D82-9D36-088023EFDCFE}" srcOrd="1" destOrd="0" presId="urn:microsoft.com/office/officeart/2008/layout/LinedList"/>
    <dgm:cxn modelId="{D6359F16-EF49-4B04-B6A0-78CCE7D93042}" type="presParOf" srcId="{D660748D-5212-4D82-9D36-088023EFDCFE}" destId="{55A64852-844C-4304-89CC-B2AED3795A18}" srcOrd="0" destOrd="0" presId="urn:microsoft.com/office/officeart/2008/layout/LinedList"/>
    <dgm:cxn modelId="{6B823620-5716-425B-A701-57A3060A2884}" type="presParOf" srcId="{D660748D-5212-4D82-9D36-088023EFDCFE}" destId="{2368F55B-243B-4B26-B74D-5D54815BDB15}" srcOrd="1" destOrd="0" presId="urn:microsoft.com/office/officeart/2008/layout/LinedList"/>
    <dgm:cxn modelId="{38655082-DA4F-41AA-8EB3-E07D4CD60A65}" type="presParOf" srcId="{2368F55B-243B-4B26-B74D-5D54815BDB15}" destId="{E22E772D-FD26-413D-9897-5347DC0C992B}" srcOrd="0" destOrd="0" presId="urn:microsoft.com/office/officeart/2008/layout/LinedList"/>
    <dgm:cxn modelId="{1509F457-A4C4-4364-BA01-F9B0B1993886}" type="presParOf" srcId="{2368F55B-243B-4B26-B74D-5D54815BDB15}" destId="{59FC5839-162E-4926-8BF5-8F6022893993}" srcOrd="1" destOrd="0" presId="urn:microsoft.com/office/officeart/2008/layout/LinedList"/>
    <dgm:cxn modelId="{A7421505-3D4D-4562-ABEF-BC1BD80A5ACA}" type="presParOf" srcId="{2368F55B-243B-4B26-B74D-5D54815BDB15}" destId="{0699B40B-E079-44C4-B80B-3365602250F3}" srcOrd="2" destOrd="0" presId="urn:microsoft.com/office/officeart/2008/layout/LinedList"/>
    <dgm:cxn modelId="{1BBF9ED2-5140-4997-BC06-8218F8BC3959}" type="presParOf" srcId="{D660748D-5212-4D82-9D36-088023EFDCFE}" destId="{AED4369A-DA70-4DE6-8D65-AC4B12EC762F}" srcOrd="2" destOrd="0" presId="urn:microsoft.com/office/officeart/2008/layout/LinedList"/>
    <dgm:cxn modelId="{208B50E4-159F-470B-90F9-5C0C626C8F88}" type="presParOf" srcId="{D660748D-5212-4D82-9D36-088023EFDCFE}" destId="{CCD26751-135B-478F-91B0-6A05719509DD}" srcOrd="3" destOrd="0" presId="urn:microsoft.com/office/officeart/2008/layout/LinedList"/>
    <dgm:cxn modelId="{55D91F09-99E4-4A1F-AF05-4B05FD578771}" type="presParOf" srcId="{D660748D-5212-4D82-9D36-088023EFDCFE}" destId="{783E9D38-E2E7-4732-9179-511B68CC7755}" srcOrd="4" destOrd="0" presId="urn:microsoft.com/office/officeart/2008/layout/LinedList"/>
    <dgm:cxn modelId="{40CBC6E4-26E7-4CC5-88FD-3309136C8B21}" type="presParOf" srcId="{783E9D38-E2E7-4732-9179-511B68CC7755}" destId="{0C2786D5-BAF4-4BEC-9125-E9748BB4A3E6}" srcOrd="0" destOrd="0" presId="urn:microsoft.com/office/officeart/2008/layout/LinedList"/>
    <dgm:cxn modelId="{BE3DADBB-50A2-43A9-B9A8-3FCB7563A78B}" type="presParOf" srcId="{783E9D38-E2E7-4732-9179-511B68CC7755}" destId="{8B53DFCE-FAE6-4FEB-9CD1-98667C6CBBF4}" srcOrd="1" destOrd="0" presId="urn:microsoft.com/office/officeart/2008/layout/LinedList"/>
    <dgm:cxn modelId="{86D33C9D-734C-4361-B4D0-878D2E39B1A7}" type="presParOf" srcId="{783E9D38-E2E7-4732-9179-511B68CC7755}" destId="{40A0BF6A-4988-47F3-A753-AA809B83D77F}" srcOrd="2" destOrd="0" presId="urn:microsoft.com/office/officeart/2008/layout/LinedList"/>
    <dgm:cxn modelId="{F8B6B008-7D64-406A-9451-71BEFC179A0E}" type="presParOf" srcId="{D660748D-5212-4D82-9D36-088023EFDCFE}" destId="{22B86E44-E513-4FF6-9CB8-BDD08157BE66}" srcOrd="5" destOrd="0" presId="urn:microsoft.com/office/officeart/2008/layout/LinedList"/>
    <dgm:cxn modelId="{16D3F557-8FA0-4B12-8BF3-E3106306FE82}" type="presParOf" srcId="{D660748D-5212-4D82-9D36-088023EFDCFE}" destId="{4BBFD6E2-0FF7-422E-BA7F-F095A4239781}" srcOrd="6" destOrd="0" presId="urn:microsoft.com/office/officeart/2008/layout/LinedList"/>
    <dgm:cxn modelId="{3672727C-0863-498C-94FB-B2D48DF816FA}" type="presParOf" srcId="{D660748D-5212-4D82-9D36-088023EFDCFE}" destId="{9299C4BE-BA41-42CF-9633-DD30848A8B40}" srcOrd="7" destOrd="0" presId="urn:microsoft.com/office/officeart/2008/layout/LinedList"/>
    <dgm:cxn modelId="{2EB630B3-B01E-4D4A-8EF1-B26A4B53D229}" type="presParOf" srcId="{9299C4BE-BA41-42CF-9633-DD30848A8B40}" destId="{3BA49EAC-5029-4298-AD1F-C660998C1D95}" srcOrd="0" destOrd="0" presId="urn:microsoft.com/office/officeart/2008/layout/LinedList"/>
    <dgm:cxn modelId="{633BC95D-4F2D-4756-854A-A9E466823650}" type="presParOf" srcId="{9299C4BE-BA41-42CF-9633-DD30848A8B40}" destId="{17DADC83-2434-47A6-8F0D-80870D73D9B9}" srcOrd="1" destOrd="0" presId="urn:microsoft.com/office/officeart/2008/layout/LinedList"/>
    <dgm:cxn modelId="{6E047AE0-40E7-443F-AF79-89581E986E84}" type="presParOf" srcId="{9299C4BE-BA41-42CF-9633-DD30848A8B40}" destId="{13A9E1AF-3FD1-4D23-A46D-1472CA7286E8}" srcOrd="2" destOrd="0" presId="urn:microsoft.com/office/officeart/2008/layout/LinedList"/>
    <dgm:cxn modelId="{1DC478FE-8F42-4991-98C1-91916B5E4CF2}" type="presParOf" srcId="{D660748D-5212-4D82-9D36-088023EFDCFE}" destId="{3C4FE030-75FD-4C46-B8B8-AC19C3343545}" srcOrd="8" destOrd="0" presId="urn:microsoft.com/office/officeart/2008/layout/LinedList"/>
    <dgm:cxn modelId="{3206D86A-A470-4223-8F57-F59E1B275FCD}" type="presParOf" srcId="{D660748D-5212-4D82-9D36-088023EFDCFE}" destId="{63BBD3EF-C49B-426F-B60A-9C76104AA88A}" srcOrd="9" destOrd="0" presId="urn:microsoft.com/office/officeart/2008/layout/LinedList"/>
    <dgm:cxn modelId="{DB6085A2-1343-46F6-8098-F7DB5B891919}" type="presParOf" srcId="{D660748D-5212-4D82-9D36-088023EFDCFE}" destId="{86BC11CD-D318-4070-8AFC-484829488AA0}" srcOrd="10" destOrd="0" presId="urn:microsoft.com/office/officeart/2008/layout/LinedList"/>
    <dgm:cxn modelId="{4CF0B749-077E-41B1-B85D-52BDEEEE177F}" type="presParOf" srcId="{86BC11CD-D318-4070-8AFC-484829488AA0}" destId="{A7AE289A-104A-4023-8585-645D960B43BF}" srcOrd="0" destOrd="0" presId="urn:microsoft.com/office/officeart/2008/layout/LinedList"/>
    <dgm:cxn modelId="{EF723831-5A19-49B7-9A45-636EDB1DE815}" type="presParOf" srcId="{86BC11CD-D318-4070-8AFC-484829488AA0}" destId="{9DED5430-89DD-4C07-92A5-478CD8E42E2A}" srcOrd="1" destOrd="0" presId="urn:microsoft.com/office/officeart/2008/layout/LinedList"/>
    <dgm:cxn modelId="{71EDEF9E-BD54-40E4-8526-2F10E3E9BD22}" type="presParOf" srcId="{86BC11CD-D318-4070-8AFC-484829488AA0}" destId="{0AD2DAA3-6A72-4012-B3F1-A4468F4B813D}" srcOrd="2" destOrd="0" presId="urn:microsoft.com/office/officeart/2008/layout/LinedList"/>
    <dgm:cxn modelId="{C795C2C4-CB5F-4767-9190-7E5F2F64CFC7}" type="presParOf" srcId="{D660748D-5212-4D82-9D36-088023EFDCFE}" destId="{6AD45925-9CB5-4F10-8977-C315798C86AF}" srcOrd="11" destOrd="0" presId="urn:microsoft.com/office/officeart/2008/layout/LinedList"/>
    <dgm:cxn modelId="{AA3AF496-E7E0-4F2E-85AE-6F1EC54C6528}" type="presParOf" srcId="{D660748D-5212-4D82-9D36-088023EFDCFE}" destId="{641B83AA-DB6A-4808-BE9B-90D15362E406}" srcOrd="12" destOrd="0" presId="urn:microsoft.com/office/officeart/2008/layout/LinedList"/>
    <dgm:cxn modelId="{AAB6C616-B1B2-4288-B9FF-DDCEBEE0FE3E}" type="presParOf" srcId="{D660748D-5212-4D82-9D36-088023EFDCFE}" destId="{A73B7B97-CEB6-4A32-9F0A-194F27CD042D}" srcOrd="13" destOrd="0" presId="urn:microsoft.com/office/officeart/2008/layout/LinedList"/>
    <dgm:cxn modelId="{F7BF5570-2032-4FFF-9799-0A2BE6AAD4C7}" type="presParOf" srcId="{A73B7B97-CEB6-4A32-9F0A-194F27CD042D}" destId="{D1D5700F-6228-43C2-9044-12F72E6DCA5B}" srcOrd="0" destOrd="0" presId="urn:microsoft.com/office/officeart/2008/layout/LinedList"/>
    <dgm:cxn modelId="{F0DC13A9-0B1B-43E9-9CDF-3CDAF926D4E3}" type="presParOf" srcId="{A73B7B97-CEB6-4A32-9F0A-194F27CD042D}" destId="{E95763A4-AB23-4B12-85E4-92ABDA035366}" srcOrd="1" destOrd="0" presId="urn:microsoft.com/office/officeart/2008/layout/LinedList"/>
    <dgm:cxn modelId="{94CB6844-7E2E-4124-9A7C-CAB47F749C82}" type="presParOf" srcId="{A73B7B97-CEB6-4A32-9F0A-194F27CD042D}" destId="{FFBCBD2C-5426-4C9F-ADEF-0AEDBA8D7275}" srcOrd="2" destOrd="0" presId="urn:microsoft.com/office/officeart/2008/layout/LinedList"/>
    <dgm:cxn modelId="{E0315DE1-99E8-4531-8BA2-2C30D20A40CD}" type="presParOf" srcId="{D660748D-5212-4D82-9D36-088023EFDCFE}" destId="{D46A3D99-5356-4DF1-BE7A-BC69E88E7C16}" srcOrd="14" destOrd="0" presId="urn:microsoft.com/office/officeart/2008/layout/LinedList"/>
    <dgm:cxn modelId="{5BE3303A-AED8-4C8D-98CB-673842C3594B}" type="presParOf" srcId="{D660748D-5212-4D82-9D36-088023EFDCFE}" destId="{13E629F1-FC39-49A6-8921-F98E80E99A3C}" srcOrd="15" destOrd="0" presId="urn:microsoft.com/office/officeart/2008/layout/LinedList"/>
    <dgm:cxn modelId="{05114F09-CDAA-44F6-BE28-6D8005F63DF4}" type="presParOf" srcId="{D660748D-5212-4D82-9D36-088023EFDCFE}" destId="{CEF629F2-5711-4E8C-9C41-50F36CB1B213}" srcOrd="16" destOrd="0" presId="urn:microsoft.com/office/officeart/2008/layout/LinedList"/>
    <dgm:cxn modelId="{CF8EF3F6-45DB-451E-8EC7-C154DA0F884D}" type="presParOf" srcId="{CEF629F2-5711-4E8C-9C41-50F36CB1B213}" destId="{F734EDD6-673A-4DA8-8CED-C18614372C7C}" srcOrd="0" destOrd="0" presId="urn:microsoft.com/office/officeart/2008/layout/LinedList"/>
    <dgm:cxn modelId="{DE86DD1D-0609-4CE5-AF56-6340CFF435D2}" type="presParOf" srcId="{CEF629F2-5711-4E8C-9C41-50F36CB1B213}" destId="{9AC869BD-62FB-4DAC-91CA-4DE31B0D5DFC}" srcOrd="1" destOrd="0" presId="urn:microsoft.com/office/officeart/2008/layout/LinedList"/>
    <dgm:cxn modelId="{DC2BD7E7-34BF-4FD8-836B-72DDD93855BF}" type="presParOf" srcId="{CEF629F2-5711-4E8C-9C41-50F36CB1B213}" destId="{FD48BABE-4E4C-4C57-A78A-6136CB91A02C}" srcOrd="2" destOrd="0" presId="urn:microsoft.com/office/officeart/2008/layout/LinedList"/>
    <dgm:cxn modelId="{EAB4C60B-D33F-4567-BB68-E3123A02D27D}" type="presParOf" srcId="{D660748D-5212-4D82-9D36-088023EFDCFE}" destId="{FE33329B-B277-4879-B692-6BC3ACA74E5D}" srcOrd="17" destOrd="0" presId="urn:microsoft.com/office/officeart/2008/layout/LinedList"/>
    <dgm:cxn modelId="{C8BDBA3C-2542-4499-BD21-8FA2D084EAAA}" type="presParOf" srcId="{D660748D-5212-4D82-9D36-088023EFDCFE}" destId="{EC4EE10F-B155-43DB-8918-1A1A93BC56F6}" srcOrd="18" destOrd="0" presId="urn:microsoft.com/office/officeart/2008/layout/LinedList"/>
    <dgm:cxn modelId="{3675A22F-099F-48DA-B0F4-BC91BFB2675E}" type="presParOf" srcId="{D660748D-5212-4D82-9D36-088023EFDCFE}" destId="{CFC661BE-25DD-4A59-A9E3-FCDC0DF31E99}" srcOrd="19" destOrd="0" presId="urn:microsoft.com/office/officeart/2008/layout/LinedList"/>
    <dgm:cxn modelId="{8E927ED2-4E4A-4575-97E2-7301333584FD}" type="presParOf" srcId="{CFC661BE-25DD-4A59-A9E3-FCDC0DF31E99}" destId="{9E8DF132-B004-46C8-8211-699291559117}" srcOrd="0" destOrd="0" presId="urn:microsoft.com/office/officeart/2008/layout/LinedList"/>
    <dgm:cxn modelId="{6EA9907C-81DF-405E-B9A1-B37E3C593E2A}" type="presParOf" srcId="{CFC661BE-25DD-4A59-A9E3-FCDC0DF31E99}" destId="{5EFD2F10-A839-4F62-BDE2-290867373B99}" srcOrd="1" destOrd="0" presId="urn:microsoft.com/office/officeart/2008/layout/LinedList"/>
    <dgm:cxn modelId="{69EDCD6C-BCF5-409E-BCD3-42370EFCA761}" type="presParOf" srcId="{CFC661BE-25DD-4A59-A9E3-FCDC0DF31E99}" destId="{8725452C-3DC7-48CC-8827-E554DF9E0BD1}" srcOrd="2" destOrd="0" presId="urn:microsoft.com/office/officeart/2008/layout/LinedList"/>
    <dgm:cxn modelId="{5B0E2E5D-E9B6-4A06-AF7F-FC2EED420406}" type="presParOf" srcId="{D660748D-5212-4D82-9D36-088023EFDCFE}" destId="{D647A18A-BE8D-4934-AC86-1F4B36A625ED}" srcOrd="20" destOrd="0" presId="urn:microsoft.com/office/officeart/2008/layout/LinedList"/>
    <dgm:cxn modelId="{DFBC9A3F-879B-4316-A5DF-F5EC85BE00BF}" type="presParOf" srcId="{D660748D-5212-4D82-9D36-088023EFDCFE}" destId="{626F67ED-B3EF-4D97-A844-F7098B372981}" srcOrd="21" destOrd="0" presId="urn:microsoft.com/office/officeart/2008/layout/LinedList"/>
    <dgm:cxn modelId="{5A873DBD-28B6-461E-A505-26C5AD52D560}" type="presParOf" srcId="{D660748D-5212-4D82-9D36-088023EFDCFE}" destId="{648B33AA-F16C-413F-A911-AC51EE945A46}" srcOrd="22" destOrd="0" presId="urn:microsoft.com/office/officeart/2008/layout/LinedList"/>
    <dgm:cxn modelId="{657E0505-BE18-4D61-9EC1-A07BB3A24ADF}" type="presParOf" srcId="{648B33AA-F16C-413F-A911-AC51EE945A46}" destId="{978E7D58-9CF6-4C94-A2EF-A424FF56ED3C}" srcOrd="0" destOrd="0" presId="urn:microsoft.com/office/officeart/2008/layout/LinedList"/>
    <dgm:cxn modelId="{C634BD2B-5954-4DD2-9EFD-998609754409}" type="presParOf" srcId="{648B33AA-F16C-413F-A911-AC51EE945A46}" destId="{17DDF6CD-188C-4B40-9D56-AE9802ADADB3}" srcOrd="1" destOrd="0" presId="urn:microsoft.com/office/officeart/2008/layout/LinedList"/>
    <dgm:cxn modelId="{EBEF15DF-5979-47DE-B018-75CBA54B93E1}" type="presParOf" srcId="{648B33AA-F16C-413F-A911-AC51EE945A46}" destId="{FE03DB66-D8B3-43C0-AE22-6F5C5EBA11AB}" srcOrd="2" destOrd="0" presId="urn:microsoft.com/office/officeart/2008/layout/LinedList"/>
    <dgm:cxn modelId="{D6EC394A-7F8A-4A9B-830B-4FC78B3AD8F7}" type="presParOf" srcId="{D660748D-5212-4D82-9D36-088023EFDCFE}" destId="{873A1BBE-BCFE-43F9-A1AD-7DD56AD1F830}" srcOrd="23" destOrd="0" presId="urn:microsoft.com/office/officeart/2008/layout/LinedList"/>
    <dgm:cxn modelId="{AF71117E-BD4E-44B4-991F-55A92BF78E98}" type="presParOf" srcId="{D660748D-5212-4D82-9D36-088023EFDCFE}" destId="{893637F3-5A43-4115-BCD5-CE5BF4AB5070}" srcOrd="24" destOrd="0" presId="urn:microsoft.com/office/officeart/2008/layout/LinedList"/>
    <dgm:cxn modelId="{4F725925-300F-4E92-85CE-29DCCC83DB4A}" type="presParOf" srcId="{D660748D-5212-4D82-9D36-088023EFDCFE}" destId="{AA826693-CB72-483D-9D82-5ED8FEC49CDE}" srcOrd="25" destOrd="0" presId="urn:microsoft.com/office/officeart/2008/layout/LinedList"/>
    <dgm:cxn modelId="{0BD5CFD2-5A92-47F3-B2CF-8F32C2F8F1B4}" type="presParOf" srcId="{AA826693-CB72-483D-9D82-5ED8FEC49CDE}" destId="{E86109FD-D1EC-4ECB-BF5F-A13625CE4B22}" srcOrd="0" destOrd="0" presId="urn:microsoft.com/office/officeart/2008/layout/LinedList"/>
    <dgm:cxn modelId="{A3D522F4-744C-4EAD-AA74-8304DD006BD1}" type="presParOf" srcId="{AA826693-CB72-483D-9D82-5ED8FEC49CDE}" destId="{A52B1DC6-3C05-4C0D-93DE-64937404B32E}" srcOrd="1" destOrd="0" presId="urn:microsoft.com/office/officeart/2008/layout/LinedList"/>
    <dgm:cxn modelId="{9613829B-D643-4996-A70A-DD70FB28804E}" type="presParOf" srcId="{AA826693-CB72-483D-9D82-5ED8FEC49CDE}" destId="{811C5C37-24B4-4C27-A11B-F239ED8B9E2B}" srcOrd="2" destOrd="0" presId="urn:microsoft.com/office/officeart/2008/layout/LinedList"/>
    <dgm:cxn modelId="{CC6D71B5-6040-417A-A74A-D5C99127CD13}" type="presParOf" srcId="{D660748D-5212-4D82-9D36-088023EFDCFE}" destId="{AF6CBDC4-CF6F-4577-B459-55074309F5E1}" srcOrd="26" destOrd="0" presId="urn:microsoft.com/office/officeart/2008/layout/LinedList"/>
    <dgm:cxn modelId="{1DA7A845-056C-42F2-B2CB-0580D38EAD16}" type="presParOf" srcId="{D660748D-5212-4D82-9D36-088023EFDCFE}" destId="{1B64D35B-B751-4C97-B8E5-AE3D6969F169}" srcOrd="27" destOrd="0" presId="urn:microsoft.com/office/officeart/2008/layout/LinedList"/>
    <dgm:cxn modelId="{D0D86B71-DFDC-4859-95E8-884A99587F89}" type="presParOf" srcId="{D660748D-5212-4D82-9D36-088023EFDCFE}" destId="{E62A2C08-F819-4F3C-98E9-7275483EE96D}" srcOrd="28" destOrd="0" presId="urn:microsoft.com/office/officeart/2008/layout/LinedList"/>
    <dgm:cxn modelId="{1AC9C129-BAD5-4E75-AFDB-9872E62F7E83}" type="presParOf" srcId="{E62A2C08-F819-4F3C-98E9-7275483EE96D}" destId="{5BA71081-79ED-47D2-BAD1-0222B68BDBB7}" srcOrd="0" destOrd="0" presId="urn:microsoft.com/office/officeart/2008/layout/LinedList"/>
    <dgm:cxn modelId="{CEC0777D-66B5-418F-95A5-77E881EFE624}" type="presParOf" srcId="{E62A2C08-F819-4F3C-98E9-7275483EE96D}" destId="{50D66435-1784-45A9-9ABC-DF4685A7658A}" srcOrd="1" destOrd="0" presId="urn:microsoft.com/office/officeart/2008/layout/LinedList"/>
    <dgm:cxn modelId="{F8E17099-5CE2-4AAE-A069-34231BE09330}" type="presParOf" srcId="{E62A2C08-F819-4F3C-98E9-7275483EE96D}" destId="{A938B650-2F7B-48D1-9CE3-280BCD3E0756}" srcOrd="2" destOrd="0" presId="urn:microsoft.com/office/officeart/2008/layout/LinedList"/>
    <dgm:cxn modelId="{0CB000DF-5448-4E36-BDF3-77C3C4E0BC88}" type="presParOf" srcId="{D660748D-5212-4D82-9D36-088023EFDCFE}" destId="{F74D70D3-9034-4939-BA14-0E134958820F}" srcOrd="29" destOrd="0" presId="urn:microsoft.com/office/officeart/2008/layout/LinedList"/>
    <dgm:cxn modelId="{194468A8-3A0D-49B5-9361-7505DE581E3F}" type="presParOf" srcId="{D660748D-5212-4D82-9D36-088023EFDCFE}" destId="{0EBA561A-ACC3-482C-825E-6BE32A91CE88}" srcOrd="30" destOrd="0" presId="urn:microsoft.com/office/officeart/2008/layout/LinedList"/>
    <dgm:cxn modelId="{B93F868C-5C68-418C-9DF7-4C80AAB31403}" type="presParOf" srcId="{D660748D-5212-4D82-9D36-088023EFDCFE}" destId="{352F51CF-45F3-4110-8807-4D2634AA674A}" srcOrd="31" destOrd="0" presId="urn:microsoft.com/office/officeart/2008/layout/LinedList"/>
    <dgm:cxn modelId="{4D200BF2-8DA9-44C6-AFA7-AF2E71E87D20}" type="presParOf" srcId="{352F51CF-45F3-4110-8807-4D2634AA674A}" destId="{37B960AB-9966-4051-87F3-21C9C223D323}" srcOrd="0" destOrd="0" presId="urn:microsoft.com/office/officeart/2008/layout/LinedList"/>
    <dgm:cxn modelId="{6DCF2605-BCAE-4144-808E-65EAFFB81AC1}" type="presParOf" srcId="{352F51CF-45F3-4110-8807-4D2634AA674A}" destId="{8800F3D7-D7EF-4F60-8E6B-A43FD0AD7FD1}" srcOrd="1" destOrd="0" presId="urn:microsoft.com/office/officeart/2008/layout/LinedList"/>
    <dgm:cxn modelId="{AAD25378-7A9A-4177-B87F-5C77DECEB5F0}" type="presParOf" srcId="{352F51CF-45F3-4110-8807-4D2634AA674A}" destId="{AF69D861-48D5-408D-B41A-60C9AECD9C23}" srcOrd="2" destOrd="0" presId="urn:microsoft.com/office/officeart/2008/layout/LinedList"/>
    <dgm:cxn modelId="{10838FEC-AA56-47EE-A027-50F0F6E15B2A}" type="presParOf" srcId="{D660748D-5212-4D82-9D36-088023EFDCFE}" destId="{4E3DF6F3-6E03-4A1F-A10D-E0BF081E82B4}" srcOrd="32" destOrd="0" presId="urn:microsoft.com/office/officeart/2008/layout/LinedList"/>
    <dgm:cxn modelId="{25A7E6CF-4C67-4D70-AD61-892247E861F5}" type="presParOf" srcId="{D660748D-5212-4D82-9D36-088023EFDCFE}" destId="{B18F6636-969D-4067-9F61-FEFC7D97C324}" srcOrd="33" destOrd="0" presId="urn:microsoft.com/office/officeart/2008/layout/LinedList"/>
    <dgm:cxn modelId="{0BF813B9-FE9F-4ED9-8C3E-421F54609FF0}" type="presParOf" srcId="{D660748D-5212-4D82-9D36-088023EFDCFE}" destId="{2908AECA-E42B-4B2B-8C96-A9168B722B65}" srcOrd="34" destOrd="0" presId="urn:microsoft.com/office/officeart/2008/layout/LinedList"/>
    <dgm:cxn modelId="{673B09BE-CE01-4126-8CE8-13B291DAE571}" type="presParOf" srcId="{2908AECA-E42B-4B2B-8C96-A9168B722B65}" destId="{14B1EAB2-E1B5-4414-A3C1-7B4C7FD4D64C}" srcOrd="0" destOrd="0" presId="urn:microsoft.com/office/officeart/2008/layout/LinedList"/>
    <dgm:cxn modelId="{7A71B9AA-3E5E-4797-A1FD-B5BDC34CF980}" type="presParOf" srcId="{2908AECA-E42B-4B2B-8C96-A9168B722B65}" destId="{5059392C-314E-4C1F-90D2-C63F6A249BC2}" srcOrd="1" destOrd="0" presId="urn:microsoft.com/office/officeart/2008/layout/LinedList"/>
    <dgm:cxn modelId="{8043580B-73BC-40C3-B33B-306A6678AB23}" type="presParOf" srcId="{2908AECA-E42B-4B2B-8C96-A9168B722B65}" destId="{EACC2F65-77A7-459A-9FC2-8A006E1AE744}" srcOrd="2" destOrd="0" presId="urn:microsoft.com/office/officeart/2008/layout/LinedList"/>
    <dgm:cxn modelId="{71C3CB23-8524-4F66-8238-8C2DB8A328ED}" type="presParOf" srcId="{D660748D-5212-4D82-9D36-088023EFDCFE}" destId="{9FF3146D-D9F9-4B65-A82D-DF338A94F273}" srcOrd="35" destOrd="0" presId="urn:microsoft.com/office/officeart/2008/layout/LinedList"/>
    <dgm:cxn modelId="{1F650D73-03B3-4CD4-8A21-D12FE0467546}" type="presParOf" srcId="{D660748D-5212-4D82-9D36-088023EFDCFE}" destId="{08C8F033-A98F-46B3-829D-94ED1B2E7184}" srcOrd="36"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84F6F4-7532-4EBE-8835-6BEE09EFE17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7805E977-ED09-44BF-AF67-AFC0644285FC}">
      <dgm:prSet custT="1"/>
      <dgm:spPr/>
      <dgm:t>
        <a:bodyPr/>
        <a:lstStyle/>
        <a:p>
          <a:pPr rtl="0"/>
          <a:r>
            <a:rPr lang="en-US" sz="1200" baseline="0" dirty="0">
              <a:latin typeface="+mn-lt"/>
              <a:ea typeface="+mn-ea"/>
              <a:cs typeface="+mn-ea"/>
              <a:sym typeface="+mn-lt"/>
            </a:rPr>
            <a:t>1986</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zh-CN" sz="1200" baseline="0" dirty="0">
              <a:latin typeface="+mn-lt"/>
              <a:ea typeface="+mn-ea"/>
              <a:cs typeface="+mn-ea"/>
              <a:sym typeface="+mn-lt"/>
            </a:rPr>
            <a:t>竹内弘高、野中郁次郎，</a:t>
          </a:r>
          <a:r>
            <a:rPr lang="en-US" sz="1200" baseline="0" dirty="0">
              <a:latin typeface="+mn-lt"/>
              <a:ea typeface="+mn-ea"/>
              <a:cs typeface="+mn-ea"/>
              <a:sym typeface="+mn-lt"/>
            </a:rPr>
            <a:t>《The New </a:t>
          </a:r>
          <a:r>
            <a:rPr lang="en-US" sz="1200" baseline="0" dirty="0" err="1">
              <a:latin typeface="+mn-lt"/>
              <a:ea typeface="+mn-ea"/>
              <a:cs typeface="+mn-ea"/>
              <a:sym typeface="+mn-lt"/>
            </a:rPr>
            <a:t>New</a:t>
          </a:r>
          <a:r>
            <a:rPr lang="en-US" sz="1200" baseline="0" dirty="0">
              <a:latin typeface="+mn-lt"/>
              <a:ea typeface="+mn-ea"/>
              <a:cs typeface="+mn-ea"/>
              <a:sym typeface="+mn-lt"/>
            </a:rPr>
            <a:t> Product Development Game》</a:t>
          </a:r>
          <a:endParaRPr lang="zh-CN" sz="1200" baseline="0" dirty="0">
            <a:latin typeface="+mn-lt"/>
            <a:ea typeface="+mn-ea"/>
            <a:cs typeface="+mn-ea"/>
            <a:sym typeface="+mn-lt"/>
          </a:endParaRPr>
        </a:p>
      </dgm:t>
    </dgm:pt>
    <dgm:pt modelId="{E7697F8D-4A31-4861-A53D-C6F9B21C420C}" type="par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B40CCD5-0C4E-4DB4-818C-E4F412A0158A}" type="sibTrans" cxnId="{A84AC1DB-5D99-4496-A63A-957026369ACB}">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E1BDF03-E478-4C25-AC64-0BD85083B1E7}">
      <dgm:prSet custT="1"/>
      <dgm:spPr/>
      <dgm:t>
        <a:bodyPr/>
        <a:lstStyle/>
        <a:p>
          <a:pPr rtl="0"/>
          <a:r>
            <a:rPr lang="en-US" sz="1200" baseline="0" dirty="0">
              <a:latin typeface="+mn-lt"/>
              <a:ea typeface="+mn-ea"/>
              <a:cs typeface="+mn-ea"/>
              <a:sym typeface="+mn-lt"/>
            </a:rPr>
            <a:t>1993</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Jeff Sutherland</a:t>
          </a:r>
          <a:r>
            <a:rPr lang="zh-CN" sz="1200" baseline="0" dirty="0">
              <a:latin typeface="+mn-lt"/>
              <a:ea typeface="+mn-ea"/>
              <a:cs typeface="+mn-ea"/>
              <a:sym typeface="+mn-lt"/>
            </a:rPr>
            <a:t>首次在</a:t>
          </a:r>
          <a:r>
            <a:rPr lang="en-US" sz="1200" baseline="0" dirty="0">
              <a:latin typeface="+mn-lt"/>
              <a:ea typeface="+mn-ea"/>
              <a:cs typeface="+mn-ea"/>
              <a:sym typeface="+mn-lt"/>
            </a:rPr>
            <a:t>Easel</a:t>
          </a:r>
          <a:r>
            <a:rPr lang="zh-CN" sz="1200" baseline="0" dirty="0">
              <a:latin typeface="+mn-lt"/>
              <a:ea typeface="+mn-ea"/>
              <a:cs typeface="+mn-ea"/>
              <a:sym typeface="+mn-lt"/>
            </a:rPr>
            <a:t>公司定义了用于了软件开发行业的</a:t>
          </a:r>
          <a:r>
            <a:rPr lang="en-US" sz="1200" baseline="0" dirty="0">
              <a:latin typeface="+mn-lt"/>
              <a:ea typeface="+mn-ea"/>
              <a:cs typeface="+mn-ea"/>
              <a:sym typeface="+mn-lt"/>
            </a:rPr>
            <a:t>Scrum</a:t>
          </a:r>
          <a:r>
            <a:rPr lang="zh-CN" sz="1200" baseline="0" dirty="0">
              <a:latin typeface="+mn-lt"/>
              <a:ea typeface="+mn-ea"/>
              <a:cs typeface="+mn-ea"/>
              <a:sym typeface="+mn-lt"/>
            </a:rPr>
            <a:t>流程</a:t>
          </a:r>
        </a:p>
      </dgm:t>
    </dgm:pt>
    <dgm:pt modelId="{595663AA-8EC8-4A44-965B-471EDA8A8680}" type="par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523B4375-30AC-403A-9CA6-E6C9D644AB0C}" type="sibTrans" cxnId="{518DB49E-2F61-4E9C-B1B5-DC8AC2BDF52F}">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D5AF6B1D-AEF5-48E5-900F-89A55BBCE7EC}">
      <dgm:prSet custT="1"/>
      <dgm:spPr/>
      <dgm:t>
        <a:bodyPr/>
        <a:lstStyle/>
        <a:p>
          <a:pPr rtl="0"/>
          <a:r>
            <a:rPr lang="en-US" sz="1200" baseline="0" dirty="0">
              <a:latin typeface="+mn-lt"/>
              <a:ea typeface="+mn-ea"/>
              <a:cs typeface="+mn-ea"/>
              <a:sym typeface="+mn-lt"/>
            </a:rPr>
            <a:t>1995</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Jeff Sutherland</a:t>
          </a:r>
          <a:r>
            <a:rPr lang="zh-CN" sz="1200" baseline="0" dirty="0">
              <a:latin typeface="+mn-lt"/>
              <a:ea typeface="+mn-ea"/>
              <a:cs typeface="+mn-ea"/>
              <a:sym typeface="+mn-lt"/>
            </a:rPr>
            <a:t>和</a:t>
          </a:r>
          <a:r>
            <a:rPr lang="en-US" sz="1200" baseline="0" dirty="0">
              <a:latin typeface="+mn-lt"/>
              <a:ea typeface="+mn-ea"/>
              <a:cs typeface="+mn-ea"/>
              <a:sym typeface="+mn-lt"/>
            </a:rPr>
            <a:t>Ken </a:t>
          </a:r>
          <a:r>
            <a:rPr lang="en-US" sz="1200" baseline="0" dirty="0" err="1">
              <a:latin typeface="+mn-lt"/>
              <a:ea typeface="+mn-ea"/>
              <a:cs typeface="+mn-ea"/>
              <a:sym typeface="+mn-lt"/>
            </a:rPr>
            <a:t>Schwaber</a:t>
          </a:r>
          <a:r>
            <a:rPr lang="zh-CN" sz="1200" baseline="0" dirty="0">
              <a:latin typeface="+mn-lt"/>
              <a:ea typeface="+mn-ea"/>
              <a:cs typeface="+mn-ea"/>
              <a:sym typeface="+mn-lt"/>
            </a:rPr>
            <a:t>，规范化了</a:t>
          </a:r>
          <a:r>
            <a:rPr lang="en-US" sz="1200" baseline="0" dirty="0">
              <a:latin typeface="+mn-lt"/>
              <a:ea typeface="+mn-ea"/>
              <a:cs typeface="+mn-ea"/>
              <a:sym typeface="+mn-lt"/>
            </a:rPr>
            <a:t>Scrum</a:t>
          </a:r>
          <a:r>
            <a:rPr lang="zh-CN" sz="1200" baseline="0" dirty="0">
              <a:latin typeface="+mn-lt"/>
              <a:ea typeface="+mn-ea"/>
              <a:cs typeface="+mn-ea"/>
              <a:sym typeface="+mn-lt"/>
            </a:rPr>
            <a:t>框架，并在</a:t>
          </a:r>
          <a:r>
            <a:rPr lang="en-US" sz="1200" baseline="0" dirty="0">
              <a:latin typeface="+mn-lt"/>
              <a:ea typeface="+mn-ea"/>
              <a:cs typeface="+mn-ea"/>
              <a:sym typeface="+mn-lt"/>
            </a:rPr>
            <a:t>OOPSLA 95</a:t>
          </a:r>
          <a:r>
            <a:rPr lang="zh-CN" sz="1200" baseline="0" dirty="0">
              <a:latin typeface="+mn-lt"/>
              <a:ea typeface="+mn-ea"/>
              <a:cs typeface="+mn-ea"/>
              <a:sym typeface="+mn-lt"/>
            </a:rPr>
            <a:t>上公开发布</a:t>
          </a:r>
        </a:p>
      </dgm:t>
    </dgm:pt>
    <dgm:pt modelId="{ACBA6CE0-262E-4134-86C5-A4EEB8633D42}" type="par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24C0EB4A-9C86-421E-8E16-798460CD5E55}" type="sibTrans" cxnId="{45409E29-3851-4E24-8EFC-AC89FC811DB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AAE38B31-2862-4555-85E4-9CC05D44A9E6}">
      <dgm:prSet custT="1"/>
      <dgm:spPr/>
      <dgm:t>
        <a:bodyPr/>
        <a:lstStyle/>
        <a:p>
          <a:pPr rtl="0"/>
          <a:r>
            <a:rPr lang="en-US" sz="1200" baseline="0" dirty="0">
              <a:latin typeface="+mn-lt"/>
              <a:ea typeface="+mn-ea"/>
              <a:cs typeface="+mn-ea"/>
              <a:sym typeface="+mn-lt"/>
            </a:rPr>
            <a:t>2001</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zh-CN" sz="1200" baseline="0" dirty="0">
              <a:latin typeface="+mn-lt"/>
              <a:ea typeface="+mn-ea"/>
              <a:cs typeface="+mn-ea"/>
              <a:sym typeface="+mn-lt"/>
            </a:rPr>
            <a:t>敏捷宣言及原则发布、敏捷联盟成立，</a:t>
          </a:r>
          <a:r>
            <a:rPr lang="en-US" sz="1200" baseline="0" dirty="0">
              <a:latin typeface="+mn-lt"/>
              <a:ea typeface="+mn-ea"/>
              <a:cs typeface="+mn-ea"/>
              <a:sym typeface="+mn-lt"/>
            </a:rPr>
            <a:t>Scrum</a:t>
          </a:r>
          <a:r>
            <a:rPr lang="zh-CN" sz="1200" baseline="0" dirty="0">
              <a:latin typeface="+mn-lt"/>
              <a:ea typeface="+mn-ea"/>
              <a:cs typeface="+mn-ea"/>
              <a:sym typeface="+mn-lt"/>
            </a:rPr>
            <a:t>是其中一种敏捷方法</a:t>
          </a:r>
        </a:p>
      </dgm:t>
    </dgm:pt>
    <dgm:pt modelId="{69369DDF-31FA-4781-84FE-0E44DD82AE34}" type="par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0F5569E8-33CF-41CC-B3C5-D88D8655C5A3}" type="sibTrans" cxnId="{F4149B62-1BE7-4E71-AABA-2A8852935CC2}">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0A19791-0D9A-400F-A31F-CF8DC861C0D9}">
      <dgm:prSet custT="1"/>
      <dgm:spPr/>
      <dgm:t>
        <a:bodyPr/>
        <a:lstStyle/>
        <a:p>
          <a:pPr rtl="0"/>
          <a:r>
            <a:rPr lang="en-US" sz="1200" baseline="0" dirty="0">
              <a:latin typeface="+mn-lt"/>
              <a:ea typeface="+mn-ea"/>
              <a:cs typeface="+mn-ea"/>
              <a:sym typeface="+mn-lt"/>
            </a:rPr>
            <a:t>2001</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Ken </a:t>
          </a:r>
          <a:r>
            <a:rPr lang="en-US" sz="1200" baseline="0" dirty="0" err="1">
              <a:latin typeface="+mn-lt"/>
              <a:ea typeface="+mn-ea"/>
              <a:cs typeface="+mn-ea"/>
              <a:sym typeface="+mn-lt"/>
            </a:rPr>
            <a:t>Schwaber</a:t>
          </a:r>
          <a:r>
            <a:rPr lang="zh-CN" sz="1200" baseline="0" dirty="0">
              <a:latin typeface="+mn-lt"/>
              <a:ea typeface="+mn-ea"/>
              <a:cs typeface="+mn-ea"/>
              <a:sym typeface="+mn-lt"/>
            </a:rPr>
            <a:t>和</a:t>
          </a:r>
          <a:r>
            <a:rPr lang="en-US" sz="1200" baseline="0" dirty="0">
              <a:latin typeface="+mn-lt"/>
              <a:ea typeface="+mn-ea"/>
              <a:cs typeface="+mn-ea"/>
              <a:sym typeface="+mn-lt"/>
            </a:rPr>
            <a:t>Mike </a:t>
          </a:r>
          <a:r>
            <a:rPr lang="en-US" sz="1200" baseline="0" dirty="0" err="1">
              <a:latin typeface="+mn-lt"/>
              <a:ea typeface="+mn-ea"/>
              <a:cs typeface="+mn-ea"/>
              <a:sym typeface="+mn-lt"/>
            </a:rPr>
            <a:t>Beedle</a:t>
          </a:r>
          <a:r>
            <a:rPr lang="zh-CN" sz="1200" baseline="0" dirty="0">
              <a:latin typeface="+mn-lt"/>
              <a:ea typeface="+mn-ea"/>
              <a:cs typeface="+mn-ea"/>
              <a:sym typeface="+mn-lt"/>
            </a:rPr>
            <a:t>，第一本</a:t>
          </a:r>
          <a:r>
            <a:rPr lang="en-US" sz="1200" baseline="0" dirty="0">
              <a:latin typeface="+mn-lt"/>
              <a:ea typeface="+mn-ea"/>
              <a:cs typeface="+mn-ea"/>
              <a:sym typeface="+mn-lt"/>
            </a:rPr>
            <a:t>Scrum</a:t>
          </a:r>
          <a:r>
            <a:rPr lang="zh-CN" sz="1200" baseline="0" dirty="0">
              <a:latin typeface="+mn-lt"/>
              <a:ea typeface="+mn-ea"/>
              <a:cs typeface="+mn-ea"/>
              <a:sym typeface="+mn-lt"/>
            </a:rPr>
            <a:t>书籍</a:t>
          </a:r>
          <a:r>
            <a:rPr lang="en-US" sz="1200" baseline="0" dirty="0">
              <a:latin typeface="+mn-lt"/>
              <a:ea typeface="+mn-ea"/>
              <a:cs typeface="+mn-ea"/>
              <a:sym typeface="+mn-lt"/>
            </a:rPr>
            <a:t>《Scrum</a:t>
          </a:r>
          <a:r>
            <a:rPr lang="zh-CN" sz="1200" baseline="0" dirty="0">
              <a:latin typeface="+mn-lt"/>
              <a:ea typeface="+mn-ea"/>
              <a:cs typeface="+mn-ea"/>
              <a:sym typeface="+mn-lt"/>
            </a:rPr>
            <a:t>敏捷软件开发</a:t>
          </a:r>
          <a:r>
            <a:rPr lang="en-US" sz="1200" baseline="0" dirty="0">
              <a:latin typeface="+mn-lt"/>
              <a:ea typeface="+mn-ea"/>
              <a:cs typeface="+mn-ea"/>
              <a:sym typeface="+mn-lt"/>
            </a:rPr>
            <a:t>》</a:t>
          </a:r>
          <a:endParaRPr lang="zh-CN" sz="1200" baseline="0" dirty="0">
            <a:latin typeface="+mn-lt"/>
            <a:ea typeface="+mn-ea"/>
            <a:cs typeface="+mn-ea"/>
            <a:sym typeface="+mn-lt"/>
          </a:endParaRPr>
        </a:p>
      </dgm:t>
    </dgm:pt>
    <dgm:pt modelId="{D0EE9931-B201-407D-A06E-3642911D0A01}" type="par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F6FF1B3-ECE2-4DF4-B976-A9A4A7B78A63}" type="sibTrans" cxnId="{CC1E366A-DA32-4FA8-8925-4334E8A4C70D}">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695227BA-809D-48B2-91A9-6F4F75A2D5A4}">
      <dgm:prSet custT="1"/>
      <dgm:spPr/>
      <dgm:t>
        <a:bodyPr/>
        <a:lstStyle/>
        <a:p>
          <a:pPr rtl="0"/>
          <a:r>
            <a:rPr lang="en-US" sz="1200" baseline="0" dirty="0">
              <a:latin typeface="+mn-lt"/>
              <a:ea typeface="+mn-ea"/>
              <a:cs typeface="+mn-ea"/>
              <a:sym typeface="+mn-lt"/>
            </a:rPr>
            <a:t>2002</a:t>
          </a:r>
          <a:r>
            <a:rPr lang="zh-CN" sz="1200" baseline="0" dirty="0">
              <a:latin typeface="+mn-lt"/>
              <a:ea typeface="+mn-ea"/>
              <a:cs typeface="+mn-ea"/>
              <a:sym typeface="+mn-lt"/>
            </a:rPr>
            <a:t>年</a:t>
          </a:r>
          <a:endParaRPr lang="en-US" altLang="zh-CN" sz="1200" baseline="0" dirty="0">
            <a:latin typeface="+mn-lt"/>
            <a:ea typeface="+mn-ea"/>
            <a:cs typeface="+mn-ea"/>
            <a:sym typeface="+mn-lt"/>
          </a:endParaRPr>
        </a:p>
        <a:p>
          <a:pPr rtl="0"/>
          <a:r>
            <a:rPr lang="en-US" sz="1200" baseline="0" dirty="0">
              <a:latin typeface="+mn-lt"/>
              <a:ea typeface="+mn-ea"/>
              <a:cs typeface="+mn-ea"/>
              <a:sym typeface="+mn-lt"/>
            </a:rPr>
            <a:t>Ken </a:t>
          </a:r>
          <a:r>
            <a:rPr lang="en-US" sz="1200" baseline="0" dirty="0" err="1">
              <a:latin typeface="+mn-lt"/>
              <a:ea typeface="+mn-ea"/>
              <a:cs typeface="+mn-ea"/>
              <a:sym typeface="+mn-lt"/>
            </a:rPr>
            <a:t>Schwaber</a:t>
          </a:r>
          <a:r>
            <a:rPr lang="en-US" sz="1200" baseline="0" dirty="0">
              <a:latin typeface="+mn-lt"/>
              <a:ea typeface="+mn-ea"/>
              <a:cs typeface="+mn-ea"/>
              <a:sym typeface="+mn-lt"/>
            </a:rPr>
            <a:t> </a:t>
          </a:r>
          <a:r>
            <a:rPr lang="zh-CN" sz="1200" baseline="0" dirty="0">
              <a:latin typeface="+mn-lt"/>
              <a:ea typeface="+mn-ea"/>
              <a:cs typeface="+mn-ea"/>
              <a:sym typeface="+mn-lt"/>
            </a:rPr>
            <a:t>和</a:t>
          </a:r>
          <a:r>
            <a:rPr lang="en-US" sz="1200" baseline="0" dirty="0">
              <a:latin typeface="+mn-lt"/>
              <a:ea typeface="+mn-ea"/>
              <a:cs typeface="+mn-ea"/>
              <a:sym typeface="+mn-lt"/>
            </a:rPr>
            <a:t>Mike Cohn</a:t>
          </a:r>
          <a:r>
            <a:rPr lang="zh-CN" sz="1200" baseline="0" dirty="0">
              <a:latin typeface="+mn-lt"/>
              <a:ea typeface="+mn-ea"/>
              <a:cs typeface="+mn-ea"/>
              <a:sym typeface="+mn-lt"/>
            </a:rPr>
            <a:t>，共同创办了</a:t>
          </a:r>
          <a:r>
            <a:rPr lang="en-US" sz="1200" baseline="0" dirty="0">
              <a:latin typeface="+mn-lt"/>
              <a:ea typeface="+mn-ea"/>
              <a:cs typeface="+mn-ea"/>
              <a:sym typeface="+mn-lt"/>
            </a:rPr>
            <a:t>Scrum</a:t>
          </a:r>
          <a:r>
            <a:rPr lang="zh-CN" sz="1200" baseline="0" dirty="0">
              <a:latin typeface="+mn-lt"/>
              <a:ea typeface="+mn-ea"/>
              <a:cs typeface="+mn-ea"/>
              <a:sym typeface="+mn-lt"/>
            </a:rPr>
            <a:t>联盟</a:t>
          </a:r>
        </a:p>
      </dgm:t>
    </dgm:pt>
    <dgm:pt modelId="{5994ADD2-FCA7-4851-9838-327EA573072C}" type="par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93E61DF5-CE6F-40B6-A7BA-F75A4950F87B}" type="sibTrans" cxnId="{4B3FED3A-741C-4244-BFC1-331D070F2ABC}">
      <dgm:prSet/>
      <dgm:spPr/>
      <dgm:t>
        <a:bodyPr/>
        <a:lstStyle/>
        <a:p>
          <a:endParaRPr lang="zh-CN" altLang="en-US" sz="2000" baseline="0">
            <a:latin typeface="Huawei Sans" panose="020C0503030203020204" pitchFamily="34" charset="0"/>
            <a:ea typeface="方正兰亭黑简体" panose="02000000000000000000" pitchFamily="2" charset="-122"/>
          </a:endParaRPr>
        </a:p>
      </dgm:t>
    </dgm:pt>
    <dgm:pt modelId="{4975B9A8-88E5-4225-90CD-1C96D00018F7}" type="pres">
      <dgm:prSet presAssocID="{2B84F6F4-7532-4EBE-8835-6BEE09EFE176}" presName="rootnode" presStyleCnt="0">
        <dgm:presLayoutVars>
          <dgm:chMax/>
          <dgm:chPref/>
          <dgm:dir/>
          <dgm:animLvl val="lvl"/>
        </dgm:presLayoutVars>
      </dgm:prSet>
      <dgm:spPr/>
    </dgm:pt>
    <dgm:pt modelId="{44D1382E-82FE-4E31-8F74-845C4573A95D}" type="pres">
      <dgm:prSet presAssocID="{7805E977-ED09-44BF-AF67-AFC0644285FC}" presName="composite" presStyleCnt="0"/>
      <dgm:spPr/>
    </dgm:pt>
    <dgm:pt modelId="{C48429EC-027B-4C14-A09D-A749DDDE1459}" type="pres">
      <dgm:prSet presAssocID="{7805E977-ED09-44BF-AF67-AFC0644285FC}" presName="LShape" presStyleLbl="alignNode1" presStyleIdx="0" presStyleCnt="11"/>
      <dgm:spPr/>
    </dgm:pt>
    <dgm:pt modelId="{56F0FA5E-6040-45BD-AB03-045B801F78A6}" type="pres">
      <dgm:prSet presAssocID="{7805E977-ED09-44BF-AF67-AFC0644285FC}" presName="ParentText" presStyleLbl="revTx" presStyleIdx="0" presStyleCnt="6">
        <dgm:presLayoutVars>
          <dgm:chMax val="0"/>
          <dgm:chPref val="0"/>
          <dgm:bulletEnabled val="1"/>
        </dgm:presLayoutVars>
      </dgm:prSet>
      <dgm:spPr/>
    </dgm:pt>
    <dgm:pt modelId="{0A45B556-6791-4198-9AF2-CF52365B3839}" type="pres">
      <dgm:prSet presAssocID="{7805E977-ED09-44BF-AF67-AFC0644285FC}" presName="Triangle" presStyleLbl="alignNode1" presStyleIdx="1" presStyleCnt="11"/>
      <dgm:spPr/>
    </dgm:pt>
    <dgm:pt modelId="{4A245B12-F954-4BF3-9B50-A728EF1884A8}" type="pres">
      <dgm:prSet presAssocID="{AB40CCD5-0C4E-4DB4-818C-E4F412A0158A}" presName="sibTrans" presStyleCnt="0"/>
      <dgm:spPr/>
    </dgm:pt>
    <dgm:pt modelId="{2D56C8D3-3B81-4BDA-8263-D11B5378B0EF}" type="pres">
      <dgm:prSet presAssocID="{AB40CCD5-0C4E-4DB4-818C-E4F412A0158A}" presName="space" presStyleCnt="0"/>
      <dgm:spPr/>
    </dgm:pt>
    <dgm:pt modelId="{0126F239-E943-48CE-83E1-A94F406A417F}" type="pres">
      <dgm:prSet presAssocID="{2E1BDF03-E478-4C25-AC64-0BD85083B1E7}" presName="composite" presStyleCnt="0"/>
      <dgm:spPr/>
    </dgm:pt>
    <dgm:pt modelId="{0F7DF17C-FCAF-4502-8FB3-618B68107EEA}" type="pres">
      <dgm:prSet presAssocID="{2E1BDF03-E478-4C25-AC64-0BD85083B1E7}" presName="LShape" presStyleLbl="alignNode1" presStyleIdx="2" presStyleCnt="11"/>
      <dgm:spPr/>
    </dgm:pt>
    <dgm:pt modelId="{FB764249-40F7-4C66-B643-8B135C98A04F}" type="pres">
      <dgm:prSet presAssocID="{2E1BDF03-E478-4C25-AC64-0BD85083B1E7}" presName="ParentText" presStyleLbl="revTx" presStyleIdx="1" presStyleCnt="6">
        <dgm:presLayoutVars>
          <dgm:chMax val="0"/>
          <dgm:chPref val="0"/>
          <dgm:bulletEnabled val="1"/>
        </dgm:presLayoutVars>
      </dgm:prSet>
      <dgm:spPr/>
    </dgm:pt>
    <dgm:pt modelId="{C312782A-5D43-424F-88C4-B212590A8DA7}" type="pres">
      <dgm:prSet presAssocID="{2E1BDF03-E478-4C25-AC64-0BD85083B1E7}" presName="Triangle" presStyleLbl="alignNode1" presStyleIdx="3" presStyleCnt="11"/>
      <dgm:spPr/>
    </dgm:pt>
    <dgm:pt modelId="{775BF046-4111-4AE3-AE4B-2709DA0F8552}" type="pres">
      <dgm:prSet presAssocID="{523B4375-30AC-403A-9CA6-E6C9D644AB0C}" presName="sibTrans" presStyleCnt="0"/>
      <dgm:spPr/>
    </dgm:pt>
    <dgm:pt modelId="{25C66F28-5DA1-4593-AE6F-215EF57A366B}" type="pres">
      <dgm:prSet presAssocID="{523B4375-30AC-403A-9CA6-E6C9D644AB0C}" presName="space" presStyleCnt="0"/>
      <dgm:spPr/>
    </dgm:pt>
    <dgm:pt modelId="{7B35FA56-EDBB-4BCC-A002-9700CE88758C}" type="pres">
      <dgm:prSet presAssocID="{D5AF6B1D-AEF5-48E5-900F-89A55BBCE7EC}" presName="composite" presStyleCnt="0"/>
      <dgm:spPr/>
    </dgm:pt>
    <dgm:pt modelId="{EB3A253D-3FE1-4D47-856D-DE2E70ED4F13}" type="pres">
      <dgm:prSet presAssocID="{D5AF6B1D-AEF5-48E5-900F-89A55BBCE7EC}" presName="LShape" presStyleLbl="alignNode1" presStyleIdx="4" presStyleCnt="11"/>
      <dgm:spPr/>
    </dgm:pt>
    <dgm:pt modelId="{B99AED6C-2EDD-4E47-B9BF-09506D3B63E2}" type="pres">
      <dgm:prSet presAssocID="{D5AF6B1D-AEF5-48E5-900F-89A55BBCE7EC}" presName="ParentText" presStyleLbl="revTx" presStyleIdx="2" presStyleCnt="6">
        <dgm:presLayoutVars>
          <dgm:chMax val="0"/>
          <dgm:chPref val="0"/>
          <dgm:bulletEnabled val="1"/>
        </dgm:presLayoutVars>
      </dgm:prSet>
      <dgm:spPr/>
    </dgm:pt>
    <dgm:pt modelId="{D13C6A52-8F16-4ACB-89F7-3A5D72CF1BDF}" type="pres">
      <dgm:prSet presAssocID="{D5AF6B1D-AEF5-48E5-900F-89A55BBCE7EC}" presName="Triangle" presStyleLbl="alignNode1" presStyleIdx="5" presStyleCnt="11"/>
      <dgm:spPr/>
    </dgm:pt>
    <dgm:pt modelId="{FBA80A2A-0094-4A0D-B3CA-2C5D590A3397}" type="pres">
      <dgm:prSet presAssocID="{24C0EB4A-9C86-421E-8E16-798460CD5E55}" presName="sibTrans" presStyleCnt="0"/>
      <dgm:spPr/>
    </dgm:pt>
    <dgm:pt modelId="{24F54ECC-4A44-403A-AF40-D54EE743014F}" type="pres">
      <dgm:prSet presAssocID="{24C0EB4A-9C86-421E-8E16-798460CD5E55}" presName="space" presStyleCnt="0"/>
      <dgm:spPr/>
    </dgm:pt>
    <dgm:pt modelId="{E8E4B12D-1A96-4FCC-AFDF-FD45F125C58C}" type="pres">
      <dgm:prSet presAssocID="{AAE38B31-2862-4555-85E4-9CC05D44A9E6}" presName="composite" presStyleCnt="0"/>
      <dgm:spPr/>
    </dgm:pt>
    <dgm:pt modelId="{BA6A3AC6-AA20-4237-BE1F-E6891A2605BA}" type="pres">
      <dgm:prSet presAssocID="{AAE38B31-2862-4555-85E4-9CC05D44A9E6}" presName="LShape" presStyleLbl="alignNode1" presStyleIdx="6" presStyleCnt="11"/>
      <dgm:spPr/>
    </dgm:pt>
    <dgm:pt modelId="{845B997D-BD2A-4B51-B588-C30D6DF5CE5D}" type="pres">
      <dgm:prSet presAssocID="{AAE38B31-2862-4555-85E4-9CC05D44A9E6}" presName="ParentText" presStyleLbl="revTx" presStyleIdx="3" presStyleCnt="6">
        <dgm:presLayoutVars>
          <dgm:chMax val="0"/>
          <dgm:chPref val="0"/>
          <dgm:bulletEnabled val="1"/>
        </dgm:presLayoutVars>
      </dgm:prSet>
      <dgm:spPr/>
    </dgm:pt>
    <dgm:pt modelId="{1ABE50B9-B447-4FCF-B4CD-4DD73039F800}" type="pres">
      <dgm:prSet presAssocID="{AAE38B31-2862-4555-85E4-9CC05D44A9E6}" presName="Triangle" presStyleLbl="alignNode1" presStyleIdx="7" presStyleCnt="11"/>
      <dgm:spPr/>
    </dgm:pt>
    <dgm:pt modelId="{D7DCABCC-6025-43B7-94E1-DB6B9683BD33}" type="pres">
      <dgm:prSet presAssocID="{0F5569E8-33CF-41CC-B3C5-D88D8655C5A3}" presName="sibTrans" presStyleCnt="0"/>
      <dgm:spPr/>
    </dgm:pt>
    <dgm:pt modelId="{27FB863C-E2E5-401D-9A88-40C95C81344C}" type="pres">
      <dgm:prSet presAssocID="{0F5569E8-33CF-41CC-B3C5-D88D8655C5A3}" presName="space" presStyleCnt="0"/>
      <dgm:spPr/>
    </dgm:pt>
    <dgm:pt modelId="{DD31BB7D-A682-49A9-8655-29720B2DE38A}" type="pres">
      <dgm:prSet presAssocID="{40A19791-0D9A-400F-A31F-CF8DC861C0D9}" presName="composite" presStyleCnt="0"/>
      <dgm:spPr/>
    </dgm:pt>
    <dgm:pt modelId="{4A9D8E72-A4D4-4F2C-8794-41E163FA49C1}" type="pres">
      <dgm:prSet presAssocID="{40A19791-0D9A-400F-A31F-CF8DC861C0D9}" presName="LShape" presStyleLbl="alignNode1" presStyleIdx="8" presStyleCnt="11"/>
      <dgm:spPr/>
    </dgm:pt>
    <dgm:pt modelId="{B2DE6A7C-D0B2-4643-AD7E-0327870E4908}" type="pres">
      <dgm:prSet presAssocID="{40A19791-0D9A-400F-A31F-CF8DC861C0D9}" presName="ParentText" presStyleLbl="revTx" presStyleIdx="4" presStyleCnt="6">
        <dgm:presLayoutVars>
          <dgm:chMax val="0"/>
          <dgm:chPref val="0"/>
          <dgm:bulletEnabled val="1"/>
        </dgm:presLayoutVars>
      </dgm:prSet>
      <dgm:spPr/>
    </dgm:pt>
    <dgm:pt modelId="{031AF303-7EA7-41C1-B5AD-C047B74C7F33}" type="pres">
      <dgm:prSet presAssocID="{40A19791-0D9A-400F-A31F-CF8DC861C0D9}" presName="Triangle" presStyleLbl="alignNode1" presStyleIdx="9" presStyleCnt="11"/>
      <dgm:spPr/>
    </dgm:pt>
    <dgm:pt modelId="{CBCBB437-7333-4F48-860F-88D955E1D73F}" type="pres">
      <dgm:prSet presAssocID="{9F6FF1B3-ECE2-4DF4-B976-A9A4A7B78A63}" presName="sibTrans" presStyleCnt="0"/>
      <dgm:spPr/>
    </dgm:pt>
    <dgm:pt modelId="{CE4A9870-CF40-4B35-B680-B55CCD975EAB}" type="pres">
      <dgm:prSet presAssocID="{9F6FF1B3-ECE2-4DF4-B976-A9A4A7B78A63}" presName="space" presStyleCnt="0"/>
      <dgm:spPr/>
    </dgm:pt>
    <dgm:pt modelId="{1AB7F580-3748-4D1A-AE07-78AAB413793C}" type="pres">
      <dgm:prSet presAssocID="{695227BA-809D-48B2-91A9-6F4F75A2D5A4}" presName="composite" presStyleCnt="0"/>
      <dgm:spPr/>
    </dgm:pt>
    <dgm:pt modelId="{7A60A4A9-9F4E-4C75-8A59-176678C31A50}" type="pres">
      <dgm:prSet presAssocID="{695227BA-809D-48B2-91A9-6F4F75A2D5A4}" presName="LShape" presStyleLbl="alignNode1" presStyleIdx="10" presStyleCnt="11"/>
      <dgm:spPr/>
    </dgm:pt>
    <dgm:pt modelId="{F9378B05-A8C0-4BED-9234-EA0EACF08C36}" type="pres">
      <dgm:prSet presAssocID="{695227BA-809D-48B2-91A9-6F4F75A2D5A4}" presName="ParentText" presStyleLbl="revTx" presStyleIdx="5" presStyleCnt="6">
        <dgm:presLayoutVars>
          <dgm:chMax val="0"/>
          <dgm:chPref val="0"/>
          <dgm:bulletEnabled val="1"/>
        </dgm:presLayoutVars>
      </dgm:prSet>
      <dgm:spPr/>
    </dgm:pt>
  </dgm:ptLst>
  <dgm:cxnLst>
    <dgm:cxn modelId="{85752C23-1950-4550-AE0D-3F986295972C}" type="presOf" srcId="{7805E977-ED09-44BF-AF67-AFC0644285FC}" destId="{56F0FA5E-6040-45BD-AB03-045B801F78A6}" srcOrd="0" destOrd="0" presId="urn:microsoft.com/office/officeart/2009/3/layout/StepUpProcess"/>
    <dgm:cxn modelId="{6912E126-4D7D-49C8-B127-605F61E20711}" type="presOf" srcId="{695227BA-809D-48B2-91A9-6F4F75A2D5A4}" destId="{F9378B05-A8C0-4BED-9234-EA0EACF08C36}" srcOrd="0" destOrd="0" presId="urn:microsoft.com/office/officeart/2009/3/layout/StepUpProcess"/>
    <dgm:cxn modelId="{45409E29-3851-4E24-8EFC-AC89FC811DBD}" srcId="{2B84F6F4-7532-4EBE-8835-6BEE09EFE176}" destId="{D5AF6B1D-AEF5-48E5-900F-89A55BBCE7EC}" srcOrd="2" destOrd="0" parTransId="{ACBA6CE0-262E-4134-86C5-A4EEB8633D42}" sibTransId="{24C0EB4A-9C86-421E-8E16-798460CD5E55}"/>
    <dgm:cxn modelId="{9D497835-5404-49DD-964D-CD9389C76D46}" type="presOf" srcId="{2B84F6F4-7532-4EBE-8835-6BEE09EFE176}" destId="{4975B9A8-88E5-4225-90CD-1C96D00018F7}" srcOrd="0" destOrd="0" presId="urn:microsoft.com/office/officeart/2009/3/layout/StepUpProcess"/>
    <dgm:cxn modelId="{4B3FED3A-741C-4244-BFC1-331D070F2ABC}" srcId="{2B84F6F4-7532-4EBE-8835-6BEE09EFE176}" destId="{695227BA-809D-48B2-91A9-6F4F75A2D5A4}" srcOrd="5" destOrd="0" parTransId="{5994ADD2-FCA7-4851-9838-327EA573072C}" sibTransId="{93E61DF5-CE6F-40B6-A7BA-F75A4950F87B}"/>
    <dgm:cxn modelId="{F4149B62-1BE7-4E71-AABA-2A8852935CC2}" srcId="{2B84F6F4-7532-4EBE-8835-6BEE09EFE176}" destId="{AAE38B31-2862-4555-85E4-9CC05D44A9E6}" srcOrd="3" destOrd="0" parTransId="{69369DDF-31FA-4781-84FE-0E44DD82AE34}" sibTransId="{0F5569E8-33CF-41CC-B3C5-D88D8655C5A3}"/>
    <dgm:cxn modelId="{CC1E366A-DA32-4FA8-8925-4334E8A4C70D}" srcId="{2B84F6F4-7532-4EBE-8835-6BEE09EFE176}" destId="{40A19791-0D9A-400F-A31F-CF8DC861C0D9}" srcOrd="4" destOrd="0" parTransId="{D0EE9931-B201-407D-A06E-3642911D0A01}" sibTransId="{9F6FF1B3-ECE2-4DF4-B976-A9A4A7B78A63}"/>
    <dgm:cxn modelId="{042ACB76-7163-42E3-800C-6603E516C5E0}" type="presOf" srcId="{2E1BDF03-E478-4C25-AC64-0BD85083B1E7}" destId="{FB764249-40F7-4C66-B643-8B135C98A04F}" srcOrd="0" destOrd="0" presId="urn:microsoft.com/office/officeart/2009/3/layout/StepUpProcess"/>
    <dgm:cxn modelId="{3843FF77-A42A-449F-87CB-82B2C27F7E15}" type="presOf" srcId="{AAE38B31-2862-4555-85E4-9CC05D44A9E6}" destId="{845B997D-BD2A-4B51-B588-C30D6DF5CE5D}" srcOrd="0" destOrd="0" presId="urn:microsoft.com/office/officeart/2009/3/layout/StepUpProcess"/>
    <dgm:cxn modelId="{518DB49E-2F61-4E9C-B1B5-DC8AC2BDF52F}" srcId="{2B84F6F4-7532-4EBE-8835-6BEE09EFE176}" destId="{2E1BDF03-E478-4C25-AC64-0BD85083B1E7}" srcOrd="1" destOrd="0" parTransId="{595663AA-8EC8-4A44-965B-471EDA8A8680}" sibTransId="{523B4375-30AC-403A-9CA6-E6C9D644AB0C}"/>
    <dgm:cxn modelId="{2E959EAA-FCE8-483D-ACD6-4C5040B0FDC4}" type="presOf" srcId="{40A19791-0D9A-400F-A31F-CF8DC861C0D9}" destId="{B2DE6A7C-D0B2-4643-AD7E-0327870E4908}" srcOrd="0" destOrd="0" presId="urn:microsoft.com/office/officeart/2009/3/layout/StepUpProcess"/>
    <dgm:cxn modelId="{A84AC1DB-5D99-4496-A63A-957026369ACB}" srcId="{2B84F6F4-7532-4EBE-8835-6BEE09EFE176}" destId="{7805E977-ED09-44BF-AF67-AFC0644285FC}" srcOrd="0" destOrd="0" parTransId="{E7697F8D-4A31-4861-A53D-C6F9B21C420C}" sibTransId="{AB40CCD5-0C4E-4DB4-818C-E4F412A0158A}"/>
    <dgm:cxn modelId="{0E6A32F6-43A8-46AE-A495-AE6B5F801633}" type="presOf" srcId="{D5AF6B1D-AEF5-48E5-900F-89A55BBCE7EC}" destId="{B99AED6C-2EDD-4E47-B9BF-09506D3B63E2}" srcOrd="0" destOrd="0" presId="urn:microsoft.com/office/officeart/2009/3/layout/StepUpProcess"/>
    <dgm:cxn modelId="{149F8FEA-9101-4148-ABBE-315AC5F077E7}" type="presParOf" srcId="{4975B9A8-88E5-4225-90CD-1C96D00018F7}" destId="{44D1382E-82FE-4E31-8F74-845C4573A95D}" srcOrd="0" destOrd="0" presId="urn:microsoft.com/office/officeart/2009/3/layout/StepUpProcess"/>
    <dgm:cxn modelId="{76731B87-83CA-44C5-9D84-9AF1B208B78F}" type="presParOf" srcId="{44D1382E-82FE-4E31-8F74-845C4573A95D}" destId="{C48429EC-027B-4C14-A09D-A749DDDE1459}" srcOrd="0" destOrd="0" presId="urn:microsoft.com/office/officeart/2009/3/layout/StepUpProcess"/>
    <dgm:cxn modelId="{BF713B6D-80C7-4E19-B954-22B1DE364745}" type="presParOf" srcId="{44D1382E-82FE-4E31-8F74-845C4573A95D}" destId="{56F0FA5E-6040-45BD-AB03-045B801F78A6}" srcOrd="1" destOrd="0" presId="urn:microsoft.com/office/officeart/2009/3/layout/StepUpProcess"/>
    <dgm:cxn modelId="{4D865158-A159-4FC3-8BB2-6E7ED4C3D25A}" type="presParOf" srcId="{44D1382E-82FE-4E31-8F74-845C4573A95D}" destId="{0A45B556-6791-4198-9AF2-CF52365B3839}" srcOrd="2" destOrd="0" presId="urn:microsoft.com/office/officeart/2009/3/layout/StepUpProcess"/>
    <dgm:cxn modelId="{9D1CCCFA-FDC5-4DB0-9A19-01480D5377CD}" type="presParOf" srcId="{4975B9A8-88E5-4225-90CD-1C96D00018F7}" destId="{4A245B12-F954-4BF3-9B50-A728EF1884A8}" srcOrd="1" destOrd="0" presId="urn:microsoft.com/office/officeart/2009/3/layout/StepUpProcess"/>
    <dgm:cxn modelId="{C54CD825-FAE5-4EC1-B63A-82C5B1572D93}" type="presParOf" srcId="{4A245B12-F954-4BF3-9B50-A728EF1884A8}" destId="{2D56C8D3-3B81-4BDA-8263-D11B5378B0EF}" srcOrd="0" destOrd="0" presId="urn:microsoft.com/office/officeart/2009/3/layout/StepUpProcess"/>
    <dgm:cxn modelId="{8AC82DC3-B0F5-4164-B6E5-88C0ED795C8B}" type="presParOf" srcId="{4975B9A8-88E5-4225-90CD-1C96D00018F7}" destId="{0126F239-E943-48CE-83E1-A94F406A417F}" srcOrd="2" destOrd="0" presId="urn:microsoft.com/office/officeart/2009/3/layout/StepUpProcess"/>
    <dgm:cxn modelId="{F733FA12-97DD-461C-9468-BAEF75A6B30C}" type="presParOf" srcId="{0126F239-E943-48CE-83E1-A94F406A417F}" destId="{0F7DF17C-FCAF-4502-8FB3-618B68107EEA}" srcOrd="0" destOrd="0" presId="urn:microsoft.com/office/officeart/2009/3/layout/StepUpProcess"/>
    <dgm:cxn modelId="{F25F4440-5E73-4018-ABD2-40E1E9FABE04}" type="presParOf" srcId="{0126F239-E943-48CE-83E1-A94F406A417F}" destId="{FB764249-40F7-4C66-B643-8B135C98A04F}" srcOrd="1" destOrd="0" presId="urn:microsoft.com/office/officeart/2009/3/layout/StepUpProcess"/>
    <dgm:cxn modelId="{0FCC05E2-237A-4E99-AB1B-EF63FC509B6B}" type="presParOf" srcId="{0126F239-E943-48CE-83E1-A94F406A417F}" destId="{C312782A-5D43-424F-88C4-B212590A8DA7}" srcOrd="2" destOrd="0" presId="urn:microsoft.com/office/officeart/2009/3/layout/StepUpProcess"/>
    <dgm:cxn modelId="{CA3D8AE0-AE6C-4443-9E6A-7C278F6C8688}" type="presParOf" srcId="{4975B9A8-88E5-4225-90CD-1C96D00018F7}" destId="{775BF046-4111-4AE3-AE4B-2709DA0F8552}" srcOrd="3" destOrd="0" presId="urn:microsoft.com/office/officeart/2009/3/layout/StepUpProcess"/>
    <dgm:cxn modelId="{EF492590-6450-4C0F-A50E-75CACF57853E}" type="presParOf" srcId="{775BF046-4111-4AE3-AE4B-2709DA0F8552}" destId="{25C66F28-5DA1-4593-AE6F-215EF57A366B}" srcOrd="0" destOrd="0" presId="urn:microsoft.com/office/officeart/2009/3/layout/StepUpProcess"/>
    <dgm:cxn modelId="{A8FA1568-6C34-4ACC-97E2-5AF45BC68F1E}" type="presParOf" srcId="{4975B9A8-88E5-4225-90CD-1C96D00018F7}" destId="{7B35FA56-EDBB-4BCC-A002-9700CE88758C}" srcOrd="4" destOrd="0" presId="urn:microsoft.com/office/officeart/2009/3/layout/StepUpProcess"/>
    <dgm:cxn modelId="{2EB07E18-40DB-4F01-B43E-441D3793FEEE}" type="presParOf" srcId="{7B35FA56-EDBB-4BCC-A002-9700CE88758C}" destId="{EB3A253D-3FE1-4D47-856D-DE2E70ED4F13}" srcOrd="0" destOrd="0" presId="urn:microsoft.com/office/officeart/2009/3/layout/StepUpProcess"/>
    <dgm:cxn modelId="{A41A8495-DACB-4F40-9475-2315E7A89FC2}" type="presParOf" srcId="{7B35FA56-EDBB-4BCC-A002-9700CE88758C}" destId="{B99AED6C-2EDD-4E47-B9BF-09506D3B63E2}" srcOrd="1" destOrd="0" presId="urn:microsoft.com/office/officeart/2009/3/layout/StepUpProcess"/>
    <dgm:cxn modelId="{6EE05B8B-6856-49DB-BEB8-0C32099F6EA6}" type="presParOf" srcId="{7B35FA56-EDBB-4BCC-A002-9700CE88758C}" destId="{D13C6A52-8F16-4ACB-89F7-3A5D72CF1BDF}" srcOrd="2" destOrd="0" presId="urn:microsoft.com/office/officeart/2009/3/layout/StepUpProcess"/>
    <dgm:cxn modelId="{A2A5D621-6FBC-4935-9963-71601AD2B479}" type="presParOf" srcId="{4975B9A8-88E5-4225-90CD-1C96D00018F7}" destId="{FBA80A2A-0094-4A0D-B3CA-2C5D590A3397}" srcOrd="5" destOrd="0" presId="urn:microsoft.com/office/officeart/2009/3/layout/StepUpProcess"/>
    <dgm:cxn modelId="{F56F1A7A-283B-459A-8A64-9834849E8D36}" type="presParOf" srcId="{FBA80A2A-0094-4A0D-B3CA-2C5D590A3397}" destId="{24F54ECC-4A44-403A-AF40-D54EE743014F}" srcOrd="0" destOrd="0" presId="urn:microsoft.com/office/officeart/2009/3/layout/StepUpProcess"/>
    <dgm:cxn modelId="{B2267185-083A-42FB-88B5-19D45ABF9F2C}" type="presParOf" srcId="{4975B9A8-88E5-4225-90CD-1C96D00018F7}" destId="{E8E4B12D-1A96-4FCC-AFDF-FD45F125C58C}" srcOrd="6" destOrd="0" presId="urn:microsoft.com/office/officeart/2009/3/layout/StepUpProcess"/>
    <dgm:cxn modelId="{FD4FEAB4-0122-4632-A8DF-1D2CE6CCCB1A}" type="presParOf" srcId="{E8E4B12D-1A96-4FCC-AFDF-FD45F125C58C}" destId="{BA6A3AC6-AA20-4237-BE1F-E6891A2605BA}" srcOrd="0" destOrd="0" presId="urn:microsoft.com/office/officeart/2009/3/layout/StepUpProcess"/>
    <dgm:cxn modelId="{3CFB7AEE-14F7-4935-ADF3-1A1D9ADB155C}" type="presParOf" srcId="{E8E4B12D-1A96-4FCC-AFDF-FD45F125C58C}" destId="{845B997D-BD2A-4B51-B588-C30D6DF5CE5D}" srcOrd="1" destOrd="0" presId="urn:microsoft.com/office/officeart/2009/3/layout/StepUpProcess"/>
    <dgm:cxn modelId="{F60662E3-DC07-4109-B84F-23A4D19247EC}" type="presParOf" srcId="{E8E4B12D-1A96-4FCC-AFDF-FD45F125C58C}" destId="{1ABE50B9-B447-4FCF-B4CD-4DD73039F800}" srcOrd="2" destOrd="0" presId="urn:microsoft.com/office/officeart/2009/3/layout/StepUpProcess"/>
    <dgm:cxn modelId="{40829B99-E720-4EB9-9B23-580FDFEB10DC}" type="presParOf" srcId="{4975B9A8-88E5-4225-90CD-1C96D00018F7}" destId="{D7DCABCC-6025-43B7-94E1-DB6B9683BD33}" srcOrd="7" destOrd="0" presId="urn:microsoft.com/office/officeart/2009/3/layout/StepUpProcess"/>
    <dgm:cxn modelId="{C16103F8-FE2C-476A-9D11-ED474022DAA2}" type="presParOf" srcId="{D7DCABCC-6025-43B7-94E1-DB6B9683BD33}" destId="{27FB863C-E2E5-401D-9A88-40C95C81344C}" srcOrd="0" destOrd="0" presId="urn:microsoft.com/office/officeart/2009/3/layout/StepUpProcess"/>
    <dgm:cxn modelId="{AFB22346-7DE1-4BCE-8205-29CD53549B83}" type="presParOf" srcId="{4975B9A8-88E5-4225-90CD-1C96D00018F7}" destId="{DD31BB7D-A682-49A9-8655-29720B2DE38A}" srcOrd="8" destOrd="0" presId="urn:microsoft.com/office/officeart/2009/3/layout/StepUpProcess"/>
    <dgm:cxn modelId="{67039E83-F083-46ED-9F16-AFFC6D8B58A8}" type="presParOf" srcId="{DD31BB7D-A682-49A9-8655-29720B2DE38A}" destId="{4A9D8E72-A4D4-4F2C-8794-41E163FA49C1}" srcOrd="0" destOrd="0" presId="urn:microsoft.com/office/officeart/2009/3/layout/StepUpProcess"/>
    <dgm:cxn modelId="{73ECD4FB-9AD1-4735-9EB7-68914A22AB6C}" type="presParOf" srcId="{DD31BB7D-A682-49A9-8655-29720B2DE38A}" destId="{B2DE6A7C-D0B2-4643-AD7E-0327870E4908}" srcOrd="1" destOrd="0" presId="urn:microsoft.com/office/officeart/2009/3/layout/StepUpProcess"/>
    <dgm:cxn modelId="{CD915A87-9F00-4F41-B596-996CE24AE2F4}" type="presParOf" srcId="{DD31BB7D-A682-49A9-8655-29720B2DE38A}" destId="{031AF303-7EA7-41C1-B5AD-C047B74C7F33}" srcOrd="2" destOrd="0" presId="urn:microsoft.com/office/officeart/2009/3/layout/StepUpProcess"/>
    <dgm:cxn modelId="{96E98735-3BF3-4E58-8A7A-964C3DDC0203}" type="presParOf" srcId="{4975B9A8-88E5-4225-90CD-1C96D00018F7}" destId="{CBCBB437-7333-4F48-860F-88D955E1D73F}" srcOrd="9" destOrd="0" presId="urn:microsoft.com/office/officeart/2009/3/layout/StepUpProcess"/>
    <dgm:cxn modelId="{8CBBB768-81B9-4BB1-84C6-227CBEF8FC46}" type="presParOf" srcId="{CBCBB437-7333-4F48-860F-88D955E1D73F}" destId="{CE4A9870-CF40-4B35-B680-B55CCD975EAB}" srcOrd="0" destOrd="0" presId="urn:microsoft.com/office/officeart/2009/3/layout/StepUpProcess"/>
    <dgm:cxn modelId="{6DD35D7A-8AD3-45B8-A540-797CA2DC12B2}" type="presParOf" srcId="{4975B9A8-88E5-4225-90CD-1C96D00018F7}" destId="{1AB7F580-3748-4D1A-AE07-78AAB413793C}" srcOrd="10" destOrd="0" presId="urn:microsoft.com/office/officeart/2009/3/layout/StepUpProcess"/>
    <dgm:cxn modelId="{57094F23-CF65-4795-83D4-5C757BFC7520}" type="presParOf" srcId="{1AB7F580-3748-4D1A-AE07-78AAB413793C}" destId="{7A60A4A9-9F4E-4C75-8A59-176678C31A50}" srcOrd="0" destOrd="0" presId="urn:microsoft.com/office/officeart/2009/3/layout/StepUpProcess"/>
    <dgm:cxn modelId="{62D68B2C-A095-47D0-B0DB-BE5CADBCC232}" type="presParOf" srcId="{1AB7F580-3748-4D1A-AE07-78AAB413793C}" destId="{F9378B05-A8C0-4BED-9234-EA0EACF08C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80ACCA-4AD8-FF41-B094-E15EC87C2D3E}" type="doc">
      <dgm:prSet loTypeId="urn:microsoft.com/office/officeart/2005/8/layout/cycle1" loCatId="" qsTypeId="urn:microsoft.com/office/officeart/2005/8/quickstyle/simple4" qsCatId="simple" csTypeId="urn:microsoft.com/office/officeart/2005/8/colors/accent0_3" csCatId="mainScheme" phldr="1"/>
      <dgm:spPr/>
      <dgm:t>
        <a:bodyPr/>
        <a:lstStyle/>
        <a:p>
          <a:endParaRPr lang="en-US"/>
        </a:p>
      </dgm:t>
    </dgm:pt>
    <dgm:pt modelId="{3FFD27E6-FE9F-CC4B-98EF-8AE2892A86D9}">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BC89DF8C-17F7-9B4A-BD60-9C860535E0AF}" type="parTrans" cxnId="{74F07023-19AB-6F4A-8AAC-742A3D81BD8E}">
      <dgm:prSet/>
      <dgm:spPr/>
      <dgm:t>
        <a:bodyPr/>
        <a:lstStyle/>
        <a:p>
          <a:endParaRPr lang="en-US"/>
        </a:p>
      </dgm:t>
    </dgm:pt>
    <dgm:pt modelId="{456A5F72-A396-5945-9498-8DC24AFD9FB3}" type="sibTrans" cxnId="{74F07023-19AB-6F4A-8AAC-742A3D81BD8E}">
      <dgm:prSet/>
      <dgm:spPr/>
      <dgm:t>
        <a:bodyPr/>
        <a:lstStyle/>
        <a:p>
          <a:endParaRPr lang="en-US"/>
        </a:p>
      </dgm:t>
    </dgm:pt>
    <dgm:pt modelId="{11DE9BA7-DC66-9147-84A6-BBF1100863D4}">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72C00DA0-04CD-3746-B727-B31AC924E41F}" type="parTrans" cxnId="{7727AC69-A715-7742-BD02-8A970036290E}">
      <dgm:prSet/>
      <dgm:spPr/>
      <dgm:t>
        <a:bodyPr/>
        <a:lstStyle/>
        <a:p>
          <a:endParaRPr lang="en-US"/>
        </a:p>
      </dgm:t>
    </dgm:pt>
    <dgm:pt modelId="{7E73A900-70C9-B744-99AF-DAC56D4F96B1}" type="sibTrans" cxnId="{7727AC69-A715-7742-BD02-8A970036290E}">
      <dgm:prSet/>
      <dgm:spPr/>
      <dgm:t>
        <a:bodyPr/>
        <a:lstStyle/>
        <a:p>
          <a:endParaRPr lang="en-US"/>
        </a:p>
      </dgm:t>
    </dgm:pt>
    <dgm:pt modelId="{E9FEC699-FB75-C843-BA7C-334BA24B2713}">
      <dgm:prSet phldrT="[Text]"/>
      <dgm:spPr/>
      <dgm:t>
        <a:bodyPr/>
        <a:lstStyle/>
        <a:p>
          <a:r>
            <a:rPr lang="zh-CN" altLang="en-US" dirty="0">
              <a:latin typeface="+mn-lt"/>
              <a:ea typeface="+mn-ea"/>
              <a:cs typeface="+mn-ea"/>
              <a:sym typeface="+mn-lt"/>
            </a:rPr>
            <a:t> </a:t>
          </a:r>
          <a:endParaRPr lang="en-US" dirty="0">
            <a:latin typeface="+mn-lt"/>
            <a:ea typeface="+mn-ea"/>
            <a:cs typeface="+mn-ea"/>
            <a:sym typeface="+mn-lt"/>
          </a:endParaRPr>
        </a:p>
      </dgm:t>
    </dgm:pt>
    <dgm:pt modelId="{E32895D0-0975-5B4C-B1BF-7E237C83E578}" type="parTrans" cxnId="{7AC98F4D-9F71-AC45-B518-D1E9249D3885}">
      <dgm:prSet/>
      <dgm:spPr/>
      <dgm:t>
        <a:bodyPr/>
        <a:lstStyle/>
        <a:p>
          <a:endParaRPr lang="en-US"/>
        </a:p>
      </dgm:t>
    </dgm:pt>
    <dgm:pt modelId="{D057A099-66C2-1E4D-8A49-EA72404DB3FF}" type="sibTrans" cxnId="{7AC98F4D-9F71-AC45-B518-D1E9249D3885}">
      <dgm:prSet/>
      <dgm:spPr/>
      <dgm:t>
        <a:bodyPr/>
        <a:lstStyle/>
        <a:p>
          <a:endParaRPr lang="en-US"/>
        </a:p>
      </dgm:t>
    </dgm:pt>
    <dgm:pt modelId="{DA1F5513-1C5F-C949-B6E8-593E789F94F1}">
      <dgm:prSet phldrT="[Text]"/>
      <dgm:spPr/>
      <dgm:t>
        <a:bodyPr/>
        <a:lstStyle/>
        <a:p>
          <a:r>
            <a:rPr lang="zh-CN" altLang="en-US">
              <a:latin typeface="+mn-lt"/>
              <a:ea typeface="+mn-ea"/>
              <a:cs typeface="+mn-ea"/>
              <a:sym typeface="+mn-lt"/>
            </a:rPr>
            <a:t> </a:t>
          </a:r>
          <a:endParaRPr lang="en-US" dirty="0">
            <a:latin typeface="+mn-lt"/>
            <a:ea typeface="+mn-ea"/>
            <a:cs typeface="+mn-ea"/>
            <a:sym typeface="+mn-lt"/>
          </a:endParaRPr>
        </a:p>
      </dgm:t>
    </dgm:pt>
    <dgm:pt modelId="{1CEECFDA-A230-4D43-BBBA-BC790BCAF3F6}" type="sibTrans" cxnId="{9E79FBC3-7927-9048-9D52-8135A0FDA25A}">
      <dgm:prSet/>
      <dgm:spPr/>
      <dgm:t>
        <a:bodyPr/>
        <a:lstStyle/>
        <a:p>
          <a:endParaRPr lang="en-US"/>
        </a:p>
      </dgm:t>
    </dgm:pt>
    <dgm:pt modelId="{CA6C60B1-A29B-4B4B-A272-88B6EE1C45C2}" type="parTrans" cxnId="{9E79FBC3-7927-9048-9D52-8135A0FDA25A}">
      <dgm:prSet/>
      <dgm:spPr/>
      <dgm:t>
        <a:bodyPr/>
        <a:lstStyle/>
        <a:p>
          <a:endParaRPr lang="en-US"/>
        </a:p>
      </dgm:t>
    </dgm:pt>
    <dgm:pt modelId="{ACD7C7CD-6B87-E246-BC2D-004A113B4308}" type="pres">
      <dgm:prSet presAssocID="{B280ACCA-4AD8-FF41-B094-E15EC87C2D3E}" presName="cycle" presStyleCnt="0">
        <dgm:presLayoutVars>
          <dgm:dir/>
          <dgm:resizeHandles val="exact"/>
        </dgm:presLayoutVars>
      </dgm:prSet>
      <dgm:spPr/>
    </dgm:pt>
    <dgm:pt modelId="{5DC8A430-E503-C446-9AE8-1E0E6B997737}" type="pres">
      <dgm:prSet presAssocID="{3FFD27E6-FE9F-CC4B-98EF-8AE2892A86D9}" presName="dummy" presStyleCnt="0"/>
      <dgm:spPr/>
    </dgm:pt>
    <dgm:pt modelId="{1D022C36-4A71-FA40-8862-E3F69D2FAFD8}" type="pres">
      <dgm:prSet presAssocID="{3FFD27E6-FE9F-CC4B-98EF-8AE2892A86D9}" presName="node" presStyleLbl="revTx" presStyleIdx="0" presStyleCnt="4">
        <dgm:presLayoutVars>
          <dgm:bulletEnabled val="1"/>
        </dgm:presLayoutVars>
      </dgm:prSet>
      <dgm:spPr/>
    </dgm:pt>
    <dgm:pt modelId="{1F687AB4-3CFD-C04D-A187-39FB28A8914B}" type="pres">
      <dgm:prSet presAssocID="{456A5F72-A396-5945-9498-8DC24AFD9FB3}" presName="sibTrans" presStyleLbl="node1" presStyleIdx="0" presStyleCnt="4"/>
      <dgm:spPr/>
    </dgm:pt>
    <dgm:pt modelId="{67215068-DAF5-4F43-A885-0A5BE6A4B78B}" type="pres">
      <dgm:prSet presAssocID="{11DE9BA7-DC66-9147-84A6-BBF1100863D4}" presName="dummy" presStyleCnt="0"/>
      <dgm:spPr/>
    </dgm:pt>
    <dgm:pt modelId="{83892ABE-4C5D-D749-AF31-EF89EA073109}" type="pres">
      <dgm:prSet presAssocID="{11DE9BA7-DC66-9147-84A6-BBF1100863D4}" presName="node" presStyleLbl="revTx" presStyleIdx="1" presStyleCnt="4">
        <dgm:presLayoutVars>
          <dgm:bulletEnabled val="1"/>
        </dgm:presLayoutVars>
      </dgm:prSet>
      <dgm:spPr/>
    </dgm:pt>
    <dgm:pt modelId="{654B41CB-D7B1-4443-963C-32D86E1DC6DC}" type="pres">
      <dgm:prSet presAssocID="{7E73A900-70C9-B744-99AF-DAC56D4F96B1}" presName="sibTrans" presStyleLbl="node1" presStyleIdx="1" presStyleCnt="4"/>
      <dgm:spPr/>
    </dgm:pt>
    <dgm:pt modelId="{DD30A6F3-8BA4-2345-A3A2-2067D101A9DC}" type="pres">
      <dgm:prSet presAssocID="{E9FEC699-FB75-C843-BA7C-334BA24B2713}" presName="dummy" presStyleCnt="0"/>
      <dgm:spPr/>
    </dgm:pt>
    <dgm:pt modelId="{66F9B87E-CB23-634F-9A42-92B27EE07D52}" type="pres">
      <dgm:prSet presAssocID="{E9FEC699-FB75-C843-BA7C-334BA24B2713}" presName="node" presStyleLbl="revTx" presStyleIdx="2" presStyleCnt="4">
        <dgm:presLayoutVars>
          <dgm:bulletEnabled val="1"/>
        </dgm:presLayoutVars>
      </dgm:prSet>
      <dgm:spPr/>
    </dgm:pt>
    <dgm:pt modelId="{19199754-3D5F-6140-83A2-96ACE19041C3}" type="pres">
      <dgm:prSet presAssocID="{D057A099-66C2-1E4D-8A49-EA72404DB3FF}" presName="sibTrans" presStyleLbl="node1" presStyleIdx="2" presStyleCnt="4"/>
      <dgm:spPr/>
    </dgm:pt>
    <dgm:pt modelId="{545D9633-22A5-D646-94CB-FA7CBD781699}" type="pres">
      <dgm:prSet presAssocID="{DA1F5513-1C5F-C949-B6E8-593E789F94F1}" presName="dummy" presStyleCnt="0"/>
      <dgm:spPr/>
    </dgm:pt>
    <dgm:pt modelId="{CB92BBC6-EBF4-1D49-A7F1-241A64EEBD0D}" type="pres">
      <dgm:prSet presAssocID="{DA1F5513-1C5F-C949-B6E8-593E789F94F1}" presName="node" presStyleLbl="revTx" presStyleIdx="3" presStyleCnt="4">
        <dgm:presLayoutVars>
          <dgm:bulletEnabled val="1"/>
        </dgm:presLayoutVars>
      </dgm:prSet>
      <dgm:spPr/>
    </dgm:pt>
    <dgm:pt modelId="{5AF8B1BD-91E6-244D-82BB-084899FFA0B7}" type="pres">
      <dgm:prSet presAssocID="{1CEECFDA-A230-4D43-BBBA-BC790BCAF3F6}" presName="sibTrans" presStyleLbl="node1" presStyleIdx="3" presStyleCnt="4"/>
      <dgm:spPr/>
    </dgm:pt>
  </dgm:ptLst>
  <dgm:cxnLst>
    <dgm:cxn modelId="{1FF5FE0C-5619-4D0C-B742-373341F38859}" type="presOf" srcId="{B280ACCA-4AD8-FF41-B094-E15EC87C2D3E}" destId="{ACD7C7CD-6B87-E246-BC2D-004A113B4308}" srcOrd="0" destOrd="0" presId="urn:microsoft.com/office/officeart/2005/8/layout/cycle1"/>
    <dgm:cxn modelId="{74F07023-19AB-6F4A-8AAC-742A3D81BD8E}" srcId="{B280ACCA-4AD8-FF41-B094-E15EC87C2D3E}" destId="{3FFD27E6-FE9F-CC4B-98EF-8AE2892A86D9}" srcOrd="0" destOrd="0" parTransId="{BC89DF8C-17F7-9B4A-BD60-9C860535E0AF}" sibTransId="{456A5F72-A396-5945-9498-8DC24AFD9FB3}"/>
    <dgm:cxn modelId="{BB7F2342-D1C0-44A3-A018-66586C5E04C9}" type="presOf" srcId="{3FFD27E6-FE9F-CC4B-98EF-8AE2892A86D9}" destId="{1D022C36-4A71-FA40-8862-E3F69D2FAFD8}" srcOrd="0" destOrd="0" presId="urn:microsoft.com/office/officeart/2005/8/layout/cycle1"/>
    <dgm:cxn modelId="{F2C37563-91B0-459A-9196-4762CB58FE82}" type="presOf" srcId="{D057A099-66C2-1E4D-8A49-EA72404DB3FF}" destId="{19199754-3D5F-6140-83A2-96ACE19041C3}" srcOrd="0" destOrd="0" presId="urn:microsoft.com/office/officeart/2005/8/layout/cycle1"/>
    <dgm:cxn modelId="{7727AC69-A715-7742-BD02-8A970036290E}" srcId="{B280ACCA-4AD8-FF41-B094-E15EC87C2D3E}" destId="{11DE9BA7-DC66-9147-84A6-BBF1100863D4}" srcOrd="1" destOrd="0" parTransId="{72C00DA0-04CD-3746-B727-B31AC924E41F}" sibTransId="{7E73A900-70C9-B744-99AF-DAC56D4F96B1}"/>
    <dgm:cxn modelId="{7AC98F4D-9F71-AC45-B518-D1E9249D3885}" srcId="{B280ACCA-4AD8-FF41-B094-E15EC87C2D3E}" destId="{E9FEC699-FB75-C843-BA7C-334BA24B2713}" srcOrd="2" destOrd="0" parTransId="{E32895D0-0975-5B4C-B1BF-7E237C83E578}" sibTransId="{D057A099-66C2-1E4D-8A49-EA72404DB3FF}"/>
    <dgm:cxn modelId="{B7C45A58-232B-4BF6-9BD2-CC825E064E54}" type="presOf" srcId="{1CEECFDA-A230-4D43-BBBA-BC790BCAF3F6}" destId="{5AF8B1BD-91E6-244D-82BB-084899FFA0B7}" srcOrd="0" destOrd="0" presId="urn:microsoft.com/office/officeart/2005/8/layout/cycle1"/>
    <dgm:cxn modelId="{84CB66A4-2A32-469E-ACE5-DCFE5B48C17E}" type="presOf" srcId="{E9FEC699-FB75-C843-BA7C-334BA24B2713}" destId="{66F9B87E-CB23-634F-9A42-92B27EE07D52}" srcOrd="0" destOrd="0" presId="urn:microsoft.com/office/officeart/2005/8/layout/cycle1"/>
    <dgm:cxn modelId="{BCFB01AA-C61D-4020-A9A0-EA39752AB4E8}" type="presOf" srcId="{DA1F5513-1C5F-C949-B6E8-593E789F94F1}" destId="{CB92BBC6-EBF4-1D49-A7F1-241A64EEBD0D}" srcOrd="0" destOrd="0" presId="urn:microsoft.com/office/officeart/2005/8/layout/cycle1"/>
    <dgm:cxn modelId="{BE2EF2B8-23F8-4BC3-A656-2B48D05F461C}" type="presOf" srcId="{7E73A900-70C9-B744-99AF-DAC56D4F96B1}" destId="{654B41CB-D7B1-4443-963C-32D86E1DC6DC}" srcOrd="0" destOrd="0" presId="urn:microsoft.com/office/officeart/2005/8/layout/cycle1"/>
    <dgm:cxn modelId="{8BBD94BE-A471-4143-8C44-64E790017B57}" type="presOf" srcId="{456A5F72-A396-5945-9498-8DC24AFD9FB3}" destId="{1F687AB4-3CFD-C04D-A187-39FB28A8914B}" srcOrd="0" destOrd="0" presId="urn:microsoft.com/office/officeart/2005/8/layout/cycle1"/>
    <dgm:cxn modelId="{9E79FBC3-7927-9048-9D52-8135A0FDA25A}" srcId="{B280ACCA-4AD8-FF41-B094-E15EC87C2D3E}" destId="{DA1F5513-1C5F-C949-B6E8-593E789F94F1}" srcOrd="3" destOrd="0" parTransId="{CA6C60B1-A29B-4B4B-A272-88B6EE1C45C2}" sibTransId="{1CEECFDA-A230-4D43-BBBA-BC790BCAF3F6}"/>
    <dgm:cxn modelId="{3460E8F2-D596-4723-954A-E7BDE2F05DFD}" type="presOf" srcId="{11DE9BA7-DC66-9147-84A6-BBF1100863D4}" destId="{83892ABE-4C5D-D749-AF31-EF89EA073109}" srcOrd="0" destOrd="0" presId="urn:microsoft.com/office/officeart/2005/8/layout/cycle1"/>
    <dgm:cxn modelId="{64198A53-2904-4A74-AD05-1E828A6489E4}" type="presParOf" srcId="{ACD7C7CD-6B87-E246-BC2D-004A113B4308}" destId="{5DC8A430-E503-C446-9AE8-1E0E6B997737}" srcOrd="0" destOrd="0" presId="urn:microsoft.com/office/officeart/2005/8/layout/cycle1"/>
    <dgm:cxn modelId="{D487D094-D375-4996-BE34-2EF2A4D79920}" type="presParOf" srcId="{ACD7C7CD-6B87-E246-BC2D-004A113B4308}" destId="{1D022C36-4A71-FA40-8862-E3F69D2FAFD8}" srcOrd="1" destOrd="0" presId="urn:microsoft.com/office/officeart/2005/8/layout/cycle1"/>
    <dgm:cxn modelId="{EC6E6E10-221C-4ACE-A14D-62F22FDE341E}" type="presParOf" srcId="{ACD7C7CD-6B87-E246-BC2D-004A113B4308}" destId="{1F687AB4-3CFD-C04D-A187-39FB28A8914B}" srcOrd="2" destOrd="0" presId="urn:microsoft.com/office/officeart/2005/8/layout/cycle1"/>
    <dgm:cxn modelId="{6E223E94-DB16-4F7E-B584-F8D95E0D4E19}" type="presParOf" srcId="{ACD7C7CD-6B87-E246-BC2D-004A113B4308}" destId="{67215068-DAF5-4F43-A885-0A5BE6A4B78B}" srcOrd="3" destOrd="0" presId="urn:microsoft.com/office/officeart/2005/8/layout/cycle1"/>
    <dgm:cxn modelId="{1F152280-8C15-4E33-9135-7A22C195A55A}" type="presParOf" srcId="{ACD7C7CD-6B87-E246-BC2D-004A113B4308}" destId="{83892ABE-4C5D-D749-AF31-EF89EA073109}" srcOrd="4" destOrd="0" presId="urn:microsoft.com/office/officeart/2005/8/layout/cycle1"/>
    <dgm:cxn modelId="{8C37E981-4D88-4518-8612-C11297ED385D}" type="presParOf" srcId="{ACD7C7CD-6B87-E246-BC2D-004A113B4308}" destId="{654B41CB-D7B1-4443-963C-32D86E1DC6DC}" srcOrd="5" destOrd="0" presId="urn:microsoft.com/office/officeart/2005/8/layout/cycle1"/>
    <dgm:cxn modelId="{7C3C9233-07FD-4D50-A024-D48E878BD0E8}" type="presParOf" srcId="{ACD7C7CD-6B87-E246-BC2D-004A113B4308}" destId="{DD30A6F3-8BA4-2345-A3A2-2067D101A9DC}" srcOrd="6" destOrd="0" presId="urn:microsoft.com/office/officeart/2005/8/layout/cycle1"/>
    <dgm:cxn modelId="{EB4596F1-F695-4DEC-A73E-9848877F702E}" type="presParOf" srcId="{ACD7C7CD-6B87-E246-BC2D-004A113B4308}" destId="{66F9B87E-CB23-634F-9A42-92B27EE07D52}" srcOrd="7" destOrd="0" presId="urn:microsoft.com/office/officeart/2005/8/layout/cycle1"/>
    <dgm:cxn modelId="{9F10491F-19C5-4830-9E26-AE04A18F3699}" type="presParOf" srcId="{ACD7C7CD-6B87-E246-BC2D-004A113B4308}" destId="{19199754-3D5F-6140-83A2-96ACE19041C3}" srcOrd="8" destOrd="0" presId="urn:microsoft.com/office/officeart/2005/8/layout/cycle1"/>
    <dgm:cxn modelId="{E297F6C8-E8E1-45A5-8366-BEE93010E97B}" type="presParOf" srcId="{ACD7C7CD-6B87-E246-BC2D-004A113B4308}" destId="{545D9633-22A5-D646-94CB-FA7CBD781699}" srcOrd="9" destOrd="0" presId="urn:microsoft.com/office/officeart/2005/8/layout/cycle1"/>
    <dgm:cxn modelId="{566D64BB-2002-45D6-B1C0-F228E97B3DAB}" type="presParOf" srcId="{ACD7C7CD-6B87-E246-BC2D-004A113B4308}" destId="{CB92BBC6-EBF4-1D49-A7F1-241A64EEBD0D}" srcOrd="10" destOrd="0" presId="urn:microsoft.com/office/officeart/2005/8/layout/cycle1"/>
    <dgm:cxn modelId="{076FDDCE-8E79-471E-A8F8-51A0A080B9A3}" type="presParOf" srcId="{ACD7C7CD-6B87-E246-BC2D-004A113B4308}" destId="{5AF8B1BD-91E6-244D-82BB-084899FFA0B7}" srcOrd="11" destOrd="0" presId="urn:microsoft.com/office/officeart/2005/8/layout/cycle1"/>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DD73B2-EEBD-4A67-84A4-403B50C84854}" type="doc">
      <dgm:prSet loTypeId="urn:microsoft.com/office/officeart/2005/8/layout/hList1" loCatId="list" qsTypeId="urn:microsoft.com/office/officeart/2005/8/quickstyle/simple3" qsCatId="simple" csTypeId="urn:microsoft.com/office/officeart/2005/8/colors/accent2_2" csCatId="accent2" phldr="1"/>
      <dgm:spPr/>
      <dgm:t>
        <a:bodyPr/>
        <a:lstStyle/>
        <a:p>
          <a:endParaRPr lang="zh-CN" altLang="en-US"/>
        </a:p>
      </dgm:t>
    </dgm:pt>
    <dgm:pt modelId="{85468548-8FF2-4C3D-8B98-6FF056026EE0}">
      <dgm:prSet phldrT="[文本]" custT="1"/>
      <dgm:spPr/>
      <dgm:t>
        <a:bodyPr/>
        <a:lstStyle/>
        <a:p>
          <a:pPr>
            <a:lnSpc>
              <a:spcPct val="150000"/>
            </a:lnSpc>
          </a:pPr>
          <a:r>
            <a:rPr lang="zh-CN" altLang="en-US" sz="1600" b="0" dirty="0">
              <a:latin typeface="+mn-lt"/>
              <a:ea typeface="+mn-ea"/>
              <a:cs typeface="+mn-ea"/>
              <a:sym typeface="+mn-lt"/>
            </a:rPr>
            <a:t>亚马逊</a:t>
          </a:r>
        </a:p>
      </dgm:t>
    </dgm:pt>
    <dgm:pt modelId="{D00F9FE2-6979-42A1-A96E-B2BB04074F18}" type="par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4AE00413-FA52-427E-853D-AB9ECA9607DD}" type="sibTrans" cxnId="{05CCE7E0-5624-407F-BA43-7D19D878EE6D}">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5D1CA775-DA4B-4C01-9F0B-AADAD256A31B}">
      <dgm:prSet phldrT="[文本]"/>
      <dgm:spPr/>
      <dgm:t>
        <a:bodyPr/>
        <a:lstStyle/>
        <a:p>
          <a:pPr>
            <a:lnSpc>
              <a:spcPct val="150000"/>
            </a:lnSpc>
          </a:pPr>
          <a:r>
            <a:rPr lang="en-US" altLang="zh-CN" dirty="0">
              <a:latin typeface="+mn-lt"/>
              <a:ea typeface="+mn-ea"/>
              <a:cs typeface="+mn-ea"/>
              <a:sym typeface="+mn-lt"/>
            </a:rPr>
            <a:t>DevOps</a:t>
          </a:r>
          <a:r>
            <a:rPr lang="zh-CN" altLang="en-US" dirty="0">
              <a:latin typeface="+mn-lt"/>
              <a:ea typeface="+mn-ea"/>
              <a:cs typeface="+mn-ea"/>
              <a:sym typeface="+mn-lt"/>
            </a:rPr>
            <a:t>侧重于改善协作，沟通，整合软件开发与</a:t>
          </a:r>
          <a:r>
            <a:rPr lang="en-US" altLang="zh-CN" dirty="0">
              <a:latin typeface="+mn-lt"/>
              <a:ea typeface="+mn-ea"/>
              <a:cs typeface="+mn-ea"/>
              <a:sym typeface="+mn-lt"/>
            </a:rPr>
            <a:t>IT</a:t>
          </a:r>
          <a:r>
            <a:rPr lang="zh-CN" altLang="en-US" dirty="0">
              <a:latin typeface="+mn-lt"/>
              <a:ea typeface="+mn-ea"/>
              <a:cs typeface="+mn-ea"/>
              <a:sym typeface="+mn-lt"/>
            </a:rPr>
            <a:t>运维。是一个总称，用来描述一种</a:t>
          </a:r>
          <a:r>
            <a:rPr lang="zh-CN" altLang="en-US" b="1" dirty="0">
              <a:latin typeface="+mn-lt"/>
              <a:ea typeface="+mn-ea"/>
              <a:cs typeface="+mn-ea"/>
              <a:sym typeface="+mn-lt"/>
            </a:rPr>
            <a:t>理念、文化变革和模式转变</a:t>
          </a:r>
          <a:r>
            <a:rPr lang="zh-CN" altLang="en-US" dirty="0">
              <a:latin typeface="+mn-lt"/>
              <a:ea typeface="+mn-ea"/>
              <a:cs typeface="+mn-ea"/>
              <a:sym typeface="+mn-lt"/>
            </a:rPr>
            <a:t>。</a:t>
          </a:r>
        </a:p>
      </dgm:t>
    </dgm:pt>
    <dgm:pt modelId="{8D219541-561E-497C-82B3-CDF6241569F7}" type="par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27584592-28E1-4C97-8C27-7E964D5B8FB5}" type="sibTrans" cxnId="{45097BBE-AB1C-4CCE-88B5-60D5099C1D64}">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697891B2-E37B-4603-B605-26FFED3A65CB}">
      <dgm:prSet phldrT="[文本]" custT="1"/>
      <dgm:spPr/>
      <dgm:t>
        <a:bodyPr/>
        <a:lstStyle/>
        <a:p>
          <a:pPr>
            <a:lnSpc>
              <a:spcPct val="150000"/>
            </a:lnSpc>
          </a:pPr>
          <a:r>
            <a:rPr lang="zh-CN" altLang="en-US" sz="1600" b="0" dirty="0">
              <a:latin typeface="+mn-lt"/>
              <a:ea typeface="+mn-ea"/>
              <a:cs typeface="+mn-ea"/>
              <a:sym typeface="+mn-lt"/>
            </a:rPr>
            <a:t>微软</a:t>
          </a:r>
        </a:p>
      </dgm:t>
    </dgm:pt>
    <dgm:pt modelId="{7B09AD77-2725-45B7-9D0F-490B74D9DA12}" type="par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0853AC9-2D80-46FB-B444-A00A0549ED5D}" type="sibTrans" cxnId="{B5FF982C-5CDB-4935-9E78-233550D8453F}">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8B9407B6-ECEB-47C3-A6F9-A46E3EDF059D}">
      <dgm:prSet phldrT="[文本]"/>
      <dgm:spPr/>
      <dgm:t>
        <a:bodyPr/>
        <a:lstStyle/>
        <a:p>
          <a:pPr>
            <a:lnSpc>
              <a:spcPct val="150000"/>
            </a:lnSpc>
          </a:pPr>
          <a:r>
            <a:rPr lang="en-US" altLang="zh-CN" dirty="0">
              <a:latin typeface="+mn-lt"/>
              <a:ea typeface="+mn-ea"/>
              <a:cs typeface="+mn-ea"/>
              <a:sym typeface="+mn-lt"/>
            </a:rPr>
            <a:t>DevOps</a:t>
          </a:r>
          <a:r>
            <a:rPr lang="zh-CN" altLang="en-US" dirty="0">
              <a:latin typeface="+mn-lt"/>
              <a:ea typeface="+mn-ea"/>
              <a:cs typeface="+mn-ea"/>
              <a:sym typeface="+mn-lt"/>
            </a:rPr>
            <a:t>不仅是一项技术或工具集，也</a:t>
          </a:r>
          <a:r>
            <a:rPr lang="zh-CN" altLang="en-US" b="1" dirty="0">
              <a:latin typeface="+mn-lt"/>
              <a:ea typeface="+mn-ea"/>
              <a:cs typeface="+mn-ea"/>
              <a:sym typeface="+mn-lt"/>
            </a:rPr>
            <a:t>是观念和文化的转变</a:t>
          </a:r>
          <a:r>
            <a:rPr lang="zh-CN" altLang="en-US" dirty="0">
              <a:latin typeface="+mn-lt"/>
              <a:ea typeface="+mn-ea"/>
              <a:cs typeface="+mn-ea"/>
              <a:sym typeface="+mn-lt"/>
            </a:rPr>
            <a:t>。它结合人、流程、适当的工具，使应用程序生命周期更快，更可预测。</a:t>
          </a:r>
        </a:p>
      </dgm:t>
    </dgm:pt>
    <dgm:pt modelId="{55EAD034-51B9-4E53-9F71-B20EE63A9AAE}" type="par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7DA50DEE-8ACD-43B6-BE3A-B22F2F8815CB}" type="sibTrans" cxnId="{42B126DB-2F8D-44A3-BE7E-F60FCDFC5BFB}">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AE4C93B-6506-4E08-ABE5-8281038572B6}">
      <dgm:prSet/>
      <dgm:spPr/>
      <dgm:t>
        <a:bodyPr/>
        <a:lstStyle/>
        <a:p>
          <a:pPr>
            <a:lnSpc>
              <a:spcPct val="150000"/>
            </a:lnSpc>
          </a:pPr>
          <a:r>
            <a:rPr lang="en-US" altLang="zh-CN" dirty="0">
              <a:latin typeface="+mn-lt"/>
              <a:ea typeface="+mn-ea"/>
              <a:cs typeface="+mn-ea"/>
              <a:sym typeface="+mn-lt"/>
            </a:rPr>
            <a:t>DevOps</a:t>
          </a:r>
          <a:r>
            <a:rPr lang="zh-CN" altLang="en-US" dirty="0">
              <a:latin typeface="+mn-lt"/>
              <a:ea typeface="+mn-ea"/>
              <a:cs typeface="+mn-ea"/>
              <a:sym typeface="+mn-lt"/>
            </a:rPr>
            <a:t>帮助亚马逊</a:t>
          </a:r>
          <a:r>
            <a:rPr lang="zh-CN" altLang="en-US" b="1" dirty="0">
              <a:latin typeface="+mn-lt"/>
              <a:ea typeface="+mn-ea"/>
              <a:cs typeface="+mn-ea"/>
              <a:sym typeface="+mn-lt"/>
            </a:rPr>
            <a:t>从软件开发敏捷走向业务和运维的敏捷</a:t>
          </a:r>
          <a:r>
            <a:rPr lang="zh-CN" altLang="en-US" dirty="0">
              <a:latin typeface="+mn-lt"/>
              <a:ea typeface="+mn-ea"/>
              <a:cs typeface="+mn-ea"/>
              <a:sym typeface="+mn-lt"/>
            </a:rPr>
            <a:t>。</a:t>
          </a:r>
          <a:endParaRPr lang="en-US" altLang="zh-CN" dirty="0">
            <a:latin typeface="+mn-lt"/>
            <a:ea typeface="+mn-ea"/>
            <a:cs typeface="+mn-ea"/>
            <a:sym typeface="+mn-lt"/>
          </a:endParaRPr>
        </a:p>
      </dgm:t>
    </dgm:pt>
    <dgm:pt modelId="{5E2551F0-4239-4FD2-969B-69D0B52E6881}" type="par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9D6A9B70-C822-40E9-8F5D-7F7E4E77B8BD}" type="sibTrans" cxnId="{26F13CB8-8A54-4D47-AB34-12829D699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3490BD81-E32C-4418-A5F3-FEA652E5C5E5}">
      <dgm:prSet/>
      <dgm:spPr/>
      <dgm:t>
        <a:bodyPr/>
        <a:lstStyle/>
        <a:p>
          <a:pPr>
            <a:lnSpc>
              <a:spcPct val="150000"/>
            </a:lnSpc>
          </a:pPr>
          <a:r>
            <a:rPr lang="zh-CN" altLang="en-US" dirty="0">
              <a:latin typeface="+mn-lt"/>
              <a:ea typeface="+mn-ea"/>
              <a:cs typeface="+mn-ea"/>
              <a:sym typeface="+mn-lt"/>
            </a:rPr>
            <a:t>开发阶段，</a:t>
          </a:r>
          <a:r>
            <a:rPr lang="en-US" altLang="zh-CN" dirty="0">
              <a:latin typeface="+mn-lt"/>
              <a:ea typeface="+mn-ea"/>
              <a:cs typeface="+mn-ea"/>
              <a:sym typeface="+mn-lt"/>
            </a:rPr>
            <a:t>DevOps</a:t>
          </a:r>
          <a:r>
            <a:rPr lang="zh-CN" altLang="en-US" dirty="0">
              <a:latin typeface="+mn-lt"/>
              <a:ea typeface="+mn-ea"/>
              <a:cs typeface="+mn-ea"/>
              <a:sym typeface="+mn-lt"/>
            </a:rPr>
            <a:t>重点放在代码构建，代码覆盖，单元测试，打包和部署；运维阶段，在基础设施上聚焦环境分配，配置，编排和部署。</a:t>
          </a:r>
        </a:p>
      </dgm:t>
    </dgm:pt>
    <dgm:pt modelId="{C100CC4B-69E7-431D-9997-CD2760C36FC9}" type="par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DAFC86AD-2CB8-490A-8966-3B28EFBA5F98}" type="sibTrans" cxnId="{E43DDCD7-D5DC-4557-88C9-4653E5018138}">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BFBC3A60-E5D9-49E7-9A7B-4FAF1A4861BE}">
      <dgm:prSet/>
      <dgm:spPr/>
      <dgm:t>
        <a:bodyPr/>
        <a:lstStyle/>
        <a:p>
          <a:pPr>
            <a:lnSpc>
              <a:spcPct val="150000"/>
            </a:lnSpc>
          </a:pPr>
          <a:r>
            <a:rPr lang="zh-CN" altLang="en-US" dirty="0">
              <a:latin typeface="+mn-lt"/>
              <a:ea typeface="+mn-ea"/>
              <a:cs typeface="+mn-ea"/>
              <a:sym typeface="+mn-lt"/>
            </a:rPr>
            <a:t>我们</a:t>
          </a:r>
          <a:r>
            <a:rPr lang="zh-CN" altLang="en-US" b="1" dirty="0">
              <a:latin typeface="+mn-lt"/>
              <a:ea typeface="+mn-ea"/>
              <a:cs typeface="+mn-ea"/>
              <a:sym typeface="+mn-lt"/>
            </a:rPr>
            <a:t>应将</a:t>
          </a:r>
          <a:r>
            <a:rPr lang="en-US" altLang="zh-CN" b="1" dirty="0">
              <a:latin typeface="+mn-lt"/>
              <a:ea typeface="+mn-ea"/>
              <a:cs typeface="+mn-ea"/>
              <a:sym typeface="+mn-lt"/>
            </a:rPr>
            <a:t>DevOps</a:t>
          </a:r>
          <a:r>
            <a:rPr lang="zh-CN" altLang="en-US" b="1" dirty="0">
              <a:latin typeface="+mn-lt"/>
              <a:ea typeface="+mn-ea"/>
              <a:cs typeface="+mn-ea"/>
              <a:sym typeface="+mn-lt"/>
            </a:rPr>
            <a:t>视为过程而非目的</a:t>
          </a:r>
          <a:r>
            <a:rPr lang="zh-CN" altLang="en-US" dirty="0">
              <a:latin typeface="+mn-lt"/>
              <a:ea typeface="+mn-ea"/>
              <a:cs typeface="+mn-ea"/>
              <a:sym typeface="+mn-lt"/>
            </a:rPr>
            <a:t>，应该选定适合范围的项目，增量式实施，通过这些项目展示成功，学习，并演进。</a:t>
          </a:r>
        </a:p>
      </dgm:t>
    </dgm:pt>
    <dgm:pt modelId="{531881A9-F4FB-422C-ABF4-D8CC096E13A4}" type="par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A7D4C0A2-EF6C-4AC4-BC51-9F157CACD7FA}" type="sibTrans" cxnId="{384122B1-A263-4FDF-80B3-6F274FC2A47C}">
      <dgm:prSet/>
      <dgm:spPr/>
      <dgm:t>
        <a:bodyPr/>
        <a:lstStyle/>
        <a:p>
          <a:endParaRPr lang="zh-CN" altLang="en-US">
            <a:latin typeface="Huawei Sans" panose="020C0503030203020204" pitchFamily="34" charset="0"/>
            <a:ea typeface="+mn-ea"/>
            <a:cs typeface="Huawei Sans" panose="020C0503030203020204" pitchFamily="34" charset="0"/>
          </a:endParaRPr>
        </a:p>
      </dgm:t>
    </dgm:pt>
    <dgm:pt modelId="{E3119567-4E85-42FE-9BD9-501DE2355A2C}" type="pres">
      <dgm:prSet presAssocID="{F5DD73B2-EEBD-4A67-84A4-403B50C84854}" presName="Name0" presStyleCnt="0">
        <dgm:presLayoutVars>
          <dgm:dir/>
          <dgm:animLvl val="lvl"/>
          <dgm:resizeHandles val="exact"/>
        </dgm:presLayoutVars>
      </dgm:prSet>
      <dgm:spPr/>
    </dgm:pt>
    <dgm:pt modelId="{39E9E375-36C6-4302-9C65-E48AAA4123F3}" type="pres">
      <dgm:prSet presAssocID="{85468548-8FF2-4C3D-8B98-6FF056026EE0}" presName="composite" presStyleCnt="0"/>
      <dgm:spPr/>
    </dgm:pt>
    <dgm:pt modelId="{B552B075-DA88-46E0-8461-3C24C8C45998}" type="pres">
      <dgm:prSet presAssocID="{85468548-8FF2-4C3D-8B98-6FF056026EE0}" presName="parTx" presStyleLbl="alignNode1" presStyleIdx="0" presStyleCnt="2">
        <dgm:presLayoutVars>
          <dgm:chMax val="0"/>
          <dgm:chPref val="0"/>
          <dgm:bulletEnabled val="1"/>
        </dgm:presLayoutVars>
      </dgm:prSet>
      <dgm:spPr/>
    </dgm:pt>
    <dgm:pt modelId="{5CB75DAD-539A-4E6E-B287-4EB7CE3F8895}" type="pres">
      <dgm:prSet presAssocID="{85468548-8FF2-4C3D-8B98-6FF056026EE0}" presName="desTx" presStyleLbl="alignAccFollowNode1" presStyleIdx="0" presStyleCnt="2">
        <dgm:presLayoutVars>
          <dgm:bulletEnabled val="1"/>
        </dgm:presLayoutVars>
      </dgm:prSet>
      <dgm:spPr/>
    </dgm:pt>
    <dgm:pt modelId="{DCF96D50-B7E8-44B6-8D62-67357A609C8A}" type="pres">
      <dgm:prSet presAssocID="{4AE00413-FA52-427E-853D-AB9ECA9607DD}" presName="space" presStyleCnt="0"/>
      <dgm:spPr/>
    </dgm:pt>
    <dgm:pt modelId="{4F511B63-7850-4154-BAE5-83C21FE2A8B2}" type="pres">
      <dgm:prSet presAssocID="{697891B2-E37B-4603-B605-26FFED3A65CB}" presName="composite" presStyleCnt="0"/>
      <dgm:spPr/>
    </dgm:pt>
    <dgm:pt modelId="{822D319B-1DF7-4AC3-A953-7455F71A474A}" type="pres">
      <dgm:prSet presAssocID="{697891B2-E37B-4603-B605-26FFED3A65CB}" presName="parTx" presStyleLbl="alignNode1" presStyleIdx="1" presStyleCnt="2">
        <dgm:presLayoutVars>
          <dgm:chMax val="0"/>
          <dgm:chPref val="0"/>
          <dgm:bulletEnabled val="1"/>
        </dgm:presLayoutVars>
      </dgm:prSet>
      <dgm:spPr/>
    </dgm:pt>
    <dgm:pt modelId="{D265CB3B-85B6-49A1-AC81-9C7AB22C3EC7}" type="pres">
      <dgm:prSet presAssocID="{697891B2-E37B-4603-B605-26FFED3A65CB}" presName="desTx" presStyleLbl="alignAccFollowNode1" presStyleIdx="1" presStyleCnt="2">
        <dgm:presLayoutVars>
          <dgm:bulletEnabled val="1"/>
        </dgm:presLayoutVars>
      </dgm:prSet>
      <dgm:spPr/>
    </dgm:pt>
  </dgm:ptLst>
  <dgm:cxnLst>
    <dgm:cxn modelId="{B5FF982C-5CDB-4935-9E78-233550D8453F}" srcId="{F5DD73B2-EEBD-4A67-84A4-403B50C84854}" destId="{697891B2-E37B-4603-B605-26FFED3A65CB}" srcOrd="1" destOrd="0" parTransId="{7B09AD77-2725-45B7-9D0F-490B74D9DA12}" sibTransId="{B0853AC9-2D80-46FB-B444-A00A0549ED5D}"/>
    <dgm:cxn modelId="{49054B3C-A2A8-4DD3-87B6-9EF8ADD92C30}" type="presOf" srcId="{5D1CA775-DA4B-4C01-9F0B-AADAD256A31B}" destId="{5CB75DAD-539A-4E6E-B287-4EB7CE3F8895}" srcOrd="0" destOrd="0" presId="urn:microsoft.com/office/officeart/2005/8/layout/hList1"/>
    <dgm:cxn modelId="{3B3B4D60-29EF-4A7A-B33A-8BC16ACE2DFB}" type="presOf" srcId="{8B9407B6-ECEB-47C3-A6F9-A46E3EDF059D}" destId="{D265CB3B-85B6-49A1-AC81-9C7AB22C3EC7}" srcOrd="0" destOrd="0" presId="urn:microsoft.com/office/officeart/2005/8/layout/hList1"/>
    <dgm:cxn modelId="{B2F12051-2EBB-4E78-B6E8-48E10B090EB7}" type="presOf" srcId="{85468548-8FF2-4C3D-8B98-6FF056026EE0}" destId="{B552B075-DA88-46E0-8461-3C24C8C45998}" srcOrd="0" destOrd="0" presId="urn:microsoft.com/office/officeart/2005/8/layout/hList1"/>
    <dgm:cxn modelId="{25A41655-D835-4C5E-9B24-97723537BB3F}" type="presOf" srcId="{BAE4C93B-6506-4E08-ABE5-8281038572B6}" destId="{5CB75DAD-539A-4E6E-B287-4EB7CE3F8895}" srcOrd="0" destOrd="1" presId="urn:microsoft.com/office/officeart/2005/8/layout/hList1"/>
    <dgm:cxn modelId="{384122B1-A263-4FDF-80B3-6F274FC2A47C}" srcId="{697891B2-E37B-4603-B605-26FFED3A65CB}" destId="{BFBC3A60-E5D9-49E7-9A7B-4FAF1A4861BE}" srcOrd="1" destOrd="0" parTransId="{531881A9-F4FB-422C-ABF4-D8CC096E13A4}" sibTransId="{A7D4C0A2-EF6C-4AC4-BC51-9F157CACD7FA}"/>
    <dgm:cxn modelId="{26F13CB8-8A54-4D47-AB34-12829D699138}" srcId="{85468548-8FF2-4C3D-8B98-6FF056026EE0}" destId="{BAE4C93B-6506-4E08-ABE5-8281038572B6}" srcOrd="1" destOrd="0" parTransId="{5E2551F0-4239-4FD2-969B-69D0B52E6881}" sibTransId="{9D6A9B70-C822-40E9-8F5D-7F7E4E77B8BD}"/>
    <dgm:cxn modelId="{45097BBE-AB1C-4CCE-88B5-60D5099C1D64}" srcId="{85468548-8FF2-4C3D-8B98-6FF056026EE0}" destId="{5D1CA775-DA4B-4C01-9F0B-AADAD256A31B}" srcOrd="0" destOrd="0" parTransId="{8D219541-561E-497C-82B3-CDF6241569F7}" sibTransId="{27584592-28E1-4C97-8C27-7E964D5B8FB5}"/>
    <dgm:cxn modelId="{FA7622C3-448E-42CD-8D3D-102383E661F9}" type="presOf" srcId="{3490BD81-E32C-4418-A5F3-FEA652E5C5E5}" destId="{5CB75DAD-539A-4E6E-B287-4EB7CE3F8895}" srcOrd="0" destOrd="2" presId="urn:microsoft.com/office/officeart/2005/8/layout/hList1"/>
    <dgm:cxn modelId="{E43DDCD7-D5DC-4557-88C9-4653E5018138}" srcId="{85468548-8FF2-4C3D-8B98-6FF056026EE0}" destId="{3490BD81-E32C-4418-A5F3-FEA652E5C5E5}" srcOrd="2" destOrd="0" parTransId="{C100CC4B-69E7-431D-9997-CD2760C36FC9}" sibTransId="{DAFC86AD-2CB8-490A-8966-3B28EFBA5F98}"/>
    <dgm:cxn modelId="{555CCCD9-2903-49D5-AC10-D7F39330B3A5}" type="presOf" srcId="{F5DD73B2-EEBD-4A67-84A4-403B50C84854}" destId="{E3119567-4E85-42FE-9BD9-501DE2355A2C}" srcOrd="0" destOrd="0" presId="urn:microsoft.com/office/officeart/2005/8/layout/hList1"/>
    <dgm:cxn modelId="{42B126DB-2F8D-44A3-BE7E-F60FCDFC5BFB}" srcId="{697891B2-E37B-4603-B605-26FFED3A65CB}" destId="{8B9407B6-ECEB-47C3-A6F9-A46E3EDF059D}" srcOrd="0" destOrd="0" parTransId="{55EAD034-51B9-4E53-9F71-B20EE63A9AAE}" sibTransId="{7DA50DEE-8ACD-43B6-BE3A-B22F2F8815CB}"/>
    <dgm:cxn modelId="{05CCE7E0-5624-407F-BA43-7D19D878EE6D}" srcId="{F5DD73B2-EEBD-4A67-84A4-403B50C84854}" destId="{85468548-8FF2-4C3D-8B98-6FF056026EE0}" srcOrd="0" destOrd="0" parTransId="{D00F9FE2-6979-42A1-A96E-B2BB04074F18}" sibTransId="{4AE00413-FA52-427E-853D-AB9ECA9607DD}"/>
    <dgm:cxn modelId="{CE9DB3E5-5D11-4616-9030-7DD6EDABCBCF}" type="presOf" srcId="{BFBC3A60-E5D9-49E7-9A7B-4FAF1A4861BE}" destId="{D265CB3B-85B6-49A1-AC81-9C7AB22C3EC7}" srcOrd="0" destOrd="1" presId="urn:microsoft.com/office/officeart/2005/8/layout/hList1"/>
    <dgm:cxn modelId="{0E2969F4-17F5-4CF3-91D0-B2406F0F0687}" type="presOf" srcId="{697891B2-E37B-4603-B605-26FFED3A65CB}" destId="{822D319B-1DF7-4AC3-A953-7455F71A474A}" srcOrd="0" destOrd="0" presId="urn:microsoft.com/office/officeart/2005/8/layout/hList1"/>
    <dgm:cxn modelId="{C20A6AC1-96E3-44A0-9A28-77712FC2481B}" type="presParOf" srcId="{E3119567-4E85-42FE-9BD9-501DE2355A2C}" destId="{39E9E375-36C6-4302-9C65-E48AAA4123F3}" srcOrd="0" destOrd="0" presId="urn:microsoft.com/office/officeart/2005/8/layout/hList1"/>
    <dgm:cxn modelId="{46248A1A-6BE6-4F11-A475-FDB25911DA11}" type="presParOf" srcId="{39E9E375-36C6-4302-9C65-E48AAA4123F3}" destId="{B552B075-DA88-46E0-8461-3C24C8C45998}" srcOrd="0" destOrd="0" presId="urn:microsoft.com/office/officeart/2005/8/layout/hList1"/>
    <dgm:cxn modelId="{86C8BD3F-8232-428E-84D4-4E3CDB0B786D}" type="presParOf" srcId="{39E9E375-36C6-4302-9C65-E48AAA4123F3}" destId="{5CB75DAD-539A-4E6E-B287-4EB7CE3F8895}" srcOrd="1" destOrd="0" presId="urn:microsoft.com/office/officeart/2005/8/layout/hList1"/>
    <dgm:cxn modelId="{1B4460C7-0AED-42EE-9F69-64C78234B2E3}" type="presParOf" srcId="{E3119567-4E85-42FE-9BD9-501DE2355A2C}" destId="{DCF96D50-B7E8-44B6-8D62-67357A609C8A}" srcOrd="1" destOrd="0" presId="urn:microsoft.com/office/officeart/2005/8/layout/hList1"/>
    <dgm:cxn modelId="{AE21606C-A2AF-4A2C-96F6-91FCD7127E8C}" type="presParOf" srcId="{E3119567-4E85-42FE-9BD9-501DE2355A2C}" destId="{4F511B63-7850-4154-BAE5-83C21FE2A8B2}" srcOrd="2" destOrd="0" presId="urn:microsoft.com/office/officeart/2005/8/layout/hList1"/>
    <dgm:cxn modelId="{1806575A-B549-4E3E-B0E2-4E7DB0C851E6}" type="presParOf" srcId="{4F511B63-7850-4154-BAE5-83C21FE2A8B2}" destId="{822D319B-1DF7-4AC3-A953-7455F71A474A}" srcOrd="0" destOrd="0" presId="urn:microsoft.com/office/officeart/2005/8/layout/hList1"/>
    <dgm:cxn modelId="{319B0757-E9B7-409E-AA6C-5F04EE1CAC79}" type="presParOf" srcId="{4F511B63-7850-4154-BAE5-83C21FE2A8B2}" destId="{D265CB3B-85B6-49A1-AC81-9C7AB22C3EC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5441205-2EAD-48BA-889B-B4D7E10BB14F}" type="doc">
      <dgm:prSet loTypeId="urn:microsoft.com/office/officeart/2005/8/layout/hChevron3" loCatId="process" qsTypeId="urn:microsoft.com/office/officeart/2005/8/quickstyle/simple1" qsCatId="simple" csTypeId="urn:microsoft.com/office/officeart/2005/8/colors/accent1_2" csCatId="accent1" phldr="1"/>
      <dgm:spPr/>
    </dgm:pt>
    <dgm:pt modelId="{3B1635F7-F3B0-49F7-9DED-93016DF7CA5D}">
      <dgm:prSet phldrT="[文本]" custT="1"/>
      <dgm:spPr/>
      <dgm:t>
        <a:bodyPr/>
        <a:lstStyle/>
        <a:p>
          <a:r>
            <a:rPr lang="zh-CN" altLang="en-US" sz="1400" dirty="0">
              <a:latin typeface="+mn-lt"/>
              <a:ea typeface="+mn-ea"/>
              <a:cs typeface="+mn-ea"/>
              <a:sym typeface="+mn-lt"/>
            </a:rPr>
            <a:t>计划</a:t>
          </a:r>
          <a:endParaRPr lang="en-US" altLang="zh-CN" sz="1400" dirty="0">
            <a:latin typeface="+mn-lt"/>
            <a:ea typeface="+mn-ea"/>
            <a:cs typeface="+mn-ea"/>
            <a:sym typeface="+mn-lt"/>
          </a:endParaRPr>
        </a:p>
        <a:p>
          <a:r>
            <a:rPr lang="en-US" altLang="zh-CN" sz="1400" dirty="0">
              <a:latin typeface="+mn-lt"/>
              <a:ea typeface="+mn-ea"/>
              <a:cs typeface="+mn-ea"/>
              <a:sym typeface="+mn-lt"/>
            </a:rPr>
            <a:t>Planning</a:t>
          </a:r>
          <a:endParaRPr lang="zh-CN" altLang="en-US" sz="1400" dirty="0">
            <a:latin typeface="+mn-lt"/>
            <a:ea typeface="+mn-ea"/>
            <a:cs typeface="+mn-ea"/>
            <a:sym typeface="+mn-lt"/>
          </a:endParaRPr>
        </a:p>
      </dgm:t>
    </dgm:pt>
    <dgm:pt modelId="{C07865CE-44CB-4267-A54A-768CB2E509DB}" type="parTrans" cxnId="{3FB3113D-9D89-49D0-B499-2FF9E32E6031}">
      <dgm:prSet/>
      <dgm:spPr/>
      <dgm:t>
        <a:bodyPr/>
        <a:lstStyle/>
        <a:p>
          <a:endParaRPr lang="zh-CN" altLang="en-US" sz="1400">
            <a:latin typeface="+mn-lt"/>
            <a:ea typeface="+mn-ea"/>
          </a:endParaRPr>
        </a:p>
      </dgm:t>
    </dgm:pt>
    <dgm:pt modelId="{3AB27587-9BA2-4FAB-80AE-17B7901FF771}" type="sibTrans" cxnId="{3FB3113D-9D89-49D0-B499-2FF9E32E6031}">
      <dgm:prSet/>
      <dgm:spPr/>
      <dgm:t>
        <a:bodyPr/>
        <a:lstStyle/>
        <a:p>
          <a:endParaRPr lang="zh-CN" altLang="en-US" sz="1400">
            <a:latin typeface="+mn-lt"/>
            <a:ea typeface="+mn-ea"/>
          </a:endParaRPr>
        </a:p>
      </dgm:t>
    </dgm:pt>
    <dgm:pt modelId="{4C7FD198-7AA6-45CC-943B-8D8B7C3A52CB}">
      <dgm:prSet phldrT="[文本]" custT="1"/>
      <dgm:spPr/>
      <dgm:t>
        <a:bodyPr/>
        <a:lstStyle/>
        <a:p>
          <a:r>
            <a:rPr lang="zh-CN" altLang="en-US" sz="1400" dirty="0">
              <a:latin typeface="+mn-lt"/>
              <a:ea typeface="+mn-ea"/>
              <a:cs typeface="+mn-ea"/>
              <a:sym typeface="+mn-lt"/>
            </a:rPr>
            <a:t>需求</a:t>
          </a:r>
          <a:br>
            <a:rPr lang="en-US" altLang="zh-CN" sz="1400" dirty="0">
              <a:latin typeface="+mn-lt"/>
              <a:ea typeface="+mn-ea"/>
              <a:cs typeface="+mn-ea"/>
              <a:sym typeface="+mn-lt"/>
            </a:rPr>
          </a:br>
          <a:r>
            <a:rPr lang="en-US" altLang="zh-CN" sz="1400" dirty="0">
              <a:latin typeface="+mn-lt"/>
              <a:ea typeface="+mn-ea"/>
              <a:cs typeface="+mn-ea"/>
              <a:sym typeface="+mn-lt"/>
            </a:rPr>
            <a:t>Requirement</a:t>
          </a:r>
          <a:endParaRPr lang="zh-CN" altLang="en-US" sz="1400" dirty="0">
            <a:latin typeface="+mn-lt"/>
            <a:ea typeface="+mn-ea"/>
            <a:cs typeface="+mn-ea"/>
            <a:sym typeface="+mn-lt"/>
          </a:endParaRPr>
        </a:p>
      </dgm:t>
    </dgm:pt>
    <dgm:pt modelId="{3D5C8921-7023-417E-B3E3-AEEFEDD24267}" type="parTrans" cxnId="{8BBE0BA8-A7D5-4A47-BEA3-98A3A559CBF8}">
      <dgm:prSet/>
      <dgm:spPr/>
      <dgm:t>
        <a:bodyPr/>
        <a:lstStyle/>
        <a:p>
          <a:endParaRPr lang="zh-CN" altLang="en-US" sz="1400">
            <a:latin typeface="+mn-lt"/>
            <a:ea typeface="+mn-ea"/>
          </a:endParaRPr>
        </a:p>
      </dgm:t>
    </dgm:pt>
    <dgm:pt modelId="{DAC6FBCA-2E7E-4C5B-B3D9-00F0039EF82B}" type="sibTrans" cxnId="{8BBE0BA8-A7D5-4A47-BEA3-98A3A559CBF8}">
      <dgm:prSet/>
      <dgm:spPr/>
      <dgm:t>
        <a:bodyPr/>
        <a:lstStyle/>
        <a:p>
          <a:endParaRPr lang="zh-CN" altLang="en-US" sz="1400">
            <a:latin typeface="+mn-lt"/>
            <a:ea typeface="+mn-ea"/>
          </a:endParaRPr>
        </a:p>
      </dgm:t>
    </dgm:pt>
    <dgm:pt modelId="{E4B0AEDA-713E-4C20-BE01-DB1150F2BC19}">
      <dgm:prSet phldrT="[文本]" custT="1"/>
      <dgm:spPr/>
      <dgm:t>
        <a:bodyPr/>
        <a:lstStyle/>
        <a:p>
          <a:r>
            <a:rPr lang="zh-CN" altLang="en-US" sz="1400" dirty="0">
              <a:latin typeface="+mn-lt"/>
              <a:ea typeface="+mn-ea"/>
              <a:cs typeface="+mn-ea"/>
              <a:sym typeface="+mn-lt"/>
            </a:rPr>
            <a:t>设计</a:t>
          </a:r>
          <a:endParaRPr lang="en-US" altLang="zh-CN" sz="1400" dirty="0">
            <a:latin typeface="+mn-lt"/>
            <a:ea typeface="+mn-ea"/>
            <a:cs typeface="+mn-ea"/>
            <a:sym typeface="+mn-lt"/>
          </a:endParaRPr>
        </a:p>
        <a:p>
          <a:r>
            <a:rPr lang="en-US" altLang="zh-CN" sz="1400" dirty="0">
              <a:latin typeface="+mn-lt"/>
              <a:ea typeface="+mn-ea"/>
              <a:cs typeface="+mn-ea"/>
              <a:sym typeface="+mn-lt"/>
            </a:rPr>
            <a:t>Design</a:t>
          </a:r>
          <a:endParaRPr lang="zh-CN" altLang="en-US" sz="1400" dirty="0">
            <a:latin typeface="+mn-lt"/>
            <a:ea typeface="+mn-ea"/>
            <a:cs typeface="+mn-ea"/>
            <a:sym typeface="+mn-lt"/>
          </a:endParaRPr>
        </a:p>
      </dgm:t>
    </dgm:pt>
    <dgm:pt modelId="{9F8A5DC6-757F-41AA-BD8D-C0A8D6BDD5E0}" type="parTrans" cxnId="{983B1F53-3B9C-4B71-903C-E7615E4EEC12}">
      <dgm:prSet/>
      <dgm:spPr/>
      <dgm:t>
        <a:bodyPr/>
        <a:lstStyle/>
        <a:p>
          <a:endParaRPr lang="zh-CN" altLang="en-US" sz="1400">
            <a:latin typeface="+mn-lt"/>
            <a:ea typeface="+mn-ea"/>
          </a:endParaRPr>
        </a:p>
      </dgm:t>
    </dgm:pt>
    <dgm:pt modelId="{A06A2036-362C-4A24-9499-890C6B7B02E6}" type="sibTrans" cxnId="{983B1F53-3B9C-4B71-903C-E7615E4EEC12}">
      <dgm:prSet/>
      <dgm:spPr/>
      <dgm:t>
        <a:bodyPr/>
        <a:lstStyle/>
        <a:p>
          <a:endParaRPr lang="zh-CN" altLang="en-US" sz="1400">
            <a:latin typeface="+mn-lt"/>
            <a:ea typeface="+mn-ea"/>
          </a:endParaRPr>
        </a:p>
      </dgm:t>
    </dgm:pt>
    <dgm:pt modelId="{3B0E1CFC-B7D9-4EF3-AE94-0999CE8EFB47}">
      <dgm:prSet phldrT="[文本]" custT="1"/>
      <dgm:spPr/>
      <dgm:t>
        <a:bodyPr/>
        <a:lstStyle/>
        <a:p>
          <a:r>
            <a:rPr lang="zh-CN" altLang="en-US" sz="1400" dirty="0">
              <a:latin typeface="+mn-lt"/>
              <a:ea typeface="+mn-ea"/>
              <a:cs typeface="+mn-ea"/>
              <a:sym typeface="+mn-lt"/>
            </a:rPr>
            <a:t>开发</a:t>
          </a:r>
          <a:endParaRPr lang="en-US" altLang="zh-CN" sz="1400" dirty="0">
            <a:latin typeface="+mn-lt"/>
            <a:ea typeface="+mn-ea"/>
            <a:cs typeface="+mn-ea"/>
            <a:sym typeface="+mn-lt"/>
          </a:endParaRPr>
        </a:p>
        <a:p>
          <a:r>
            <a:rPr lang="en-US" altLang="zh-CN" sz="1400" dirty="0">
              <a:latin typeface="+mn-lt"/>
              <a:ea typeface="+mn-ea"/>
              <a:cs typeface="+mn-ea"/>
              <a:sym typeface="+mn-lt"/>
            </a:rPr>
            <a:t>Development</a:t>
          </a:r>
          <a:endParaRPr lang="zh-CN" altLang="en-US" sz="1400" dirty="0">
            <a:latin typeface="+mn-lt"/>
            <a:ea typeface="+mn-ea"/>
            <a:cs typeface="+mn-ea"/>
            <a:sym typeface="+mn-lt"/>
          </a:endParaRPr>
        </a:p>
      </dgm:t>
    </dgm:pt>
    <dgm:pt modelId="{A671BB1A-2D61-41B0-933F-AA399712A01C}" type="parTrans" cxnId="{11E1EAA4-4954-49DA-8DE4-651FC6769F44}">
      <dgm:prSet/>
      <dgm:spPr/>
      <dgm:t>
        <a:bodyPr/>
        <a:lstStyle/>
        <a:p>
          <a:endParaRPr lang="zh-CN" altLang="en-US" sz="1400">
            <a:latin typeface="+mn-lt"/>
            <a:ea typeface="+mn-ea"/>
          </a:endParaRPr>
        </a:p>
      </dgm:t>
    </dgm:pt>
    <dgm:pt modelId="{D2A70A2A-3C69-4127-8554-FAB419E86201}" type="sibTrans" cxnId="{11E1EAA4-4954-49DA-8DE4-651FC6769F44}">
      <dgm:prSet/>
      <dgm:spPr/>
      <dgm:t>
        <a:bodyPr/>
        <a:lstStyle/>
        <a:p>
          <a:endParaRPr lang="zh-CN" altLang="en-US" sz="1400">
            <a:latin typeface="+mn-lt"/>
            <a:ea typeface="+mn-ea"/>
          </a:endParaRPr>
        </a:p>
      </dgm:t>
    </dgm:pt>
    <dgm:pt modelId="{19DF0057-EF01-45C2-8C05-4F3D9D94F820}">
      <dgm:prSet phldrT="[文本]" custT="1"/>
      <dgm:spPr/>
      <dgm:t>
        <a:bodyPr/>
        <a:lstStyle/>
        <a:p>
          <a:r>
            <a:rPr lang="zh-CN" altLang="en-US" sz="1400" dirty="0">
              <a:latin typeface="+mn-lt"/>
              <a:ea typeface="+mn-ea"/>
              <a:cs typeface="+mn-ea"/>
              <a:sym typeface="+mn-lt"/>
            </a:rPr>
            <a:t>部署</a:t>
          </a:r>
          <a:endParaRPr lang="en-US" altLang="zh-CN" sz="1400" dirty="0">
            <a:latin typeface="+mn-lt"/>
            <a:ea typeface="+mn-ea"/>
            <a:cs typeface="+mn-ea"/>
            <a:sym typeface="+mn-lt"/>
          </a:endParaRPr>
        </a:p>
        <a:p>
          <a:r>
            <a:rPr lang="en-US" altLang="zh-CN" sz="1400" dirty="0">
              <a:latin typeface="+mn-lt"/>
              <a:ea typeface="+mn-ea"/>
              <a:cs typeface="+mn-ea"/>
              <a:sym typeface="+mn-lt"/>
            </a:rPr>
            <a:t>Deployment</a:t>
          </a:r>
          <a:endParaRPr lang="zh-CN" altLang="en-US" sz="1400" dirty="0">
            <a:latin typeface="+mn-lt"/>
            <a:ea typeface="+mn-ea"/>
            <a:cs typeface="+mn-ea"/>
            <a:sym typeface="+mn-lt"/>
          </a:endParaRPr>
        </a:p>
      </dgm:t>
    </dgm:pt>
    <dgm:pt modelId="{40FBBD09-37D3-4DA0-90F2-1E0920D5DBFA}" type="parTrans" cxnId="{F6AF6724-3A80-4E6F-8F24-16608CDE610A}">
      <dgm:prSet/>
      <dgm:spPr/>
      <dgm:t>
        <a:bodyPr/>
        <a:lstStyle/>
        <a:p>
          <a:endParaRPr lang="zh-CN" altLang="en-US" sz="1400">
            <a:latin typeface="+mn-lt"/>
            <a:ea typeface="+mn-ea"/>
          </a:endParaRPr>
        </a:p>
      </dgm:t>
    </dgm:pt>
    <dgm:pt modelId="{EDC4AEA2-623C-4361-9EEC-FAE282981D4C}" type="sibTrans" cxnId="{F6AF6724-3A80-4E6F-8F24-16608CDE610A}">
      <dgm:prSet/>
      <dgm:spPr/>
      <dgm:t>
        <a:bodyPr/>
        <a:lstStyle/>
        <a:p>
          <a:endParaRPr lang="zh-CN" altLang="en-US" sz="1400">
            <a:latin typeface="+mn-lt"/>
            <a:ea typeface="+mn-ea"/>
          </a:endParaRPr>
        </a:p>
      </dgm:t>
    </dgm:pt>
    <dgm:pt modelId="{63E2C40C-5F1F-4427-9E06-F34C120CDF50}">
      <dgm:prSet phldrT="[文本]" custT="1"/>
      <dgm:spPr/>
      <dgm:t>
        <a:bodyPr/>
        <a:lstStyle/>
        <a:p>
          <a:r>
            <a:rPr lang="zh-CN" altLang="en-US" sz="1400" dirty="0">
              <a:latin typeface="+mn-lt"/>
              <a:ea typeface="+mn-ea"/>
              <a:cs typeface="+mn-ea"/>
              <a:sym typeface="+mn-lt"/>
            </a:rPr>
            <a:t>运营</a:t>
          </a:r>
          <a:endParaRPr lang="en-US" altLang="zh-CN" sz="1400" dirty="0">
            <a:latin typeface="+mn-lt"/>
            <a:ea typeface="+mn-ea"/>
            <a:cs typeface="+mn-ea"/>
            <a:sym typeface="+mn-lt"/>
          </a:endParaRPr>
        </a:p>
        <a:p>
          <a:r>
            <a:rPr lang="en-US" altLang="zh-CN" sz="1400" dirty="0">
              <a:latin typeface="+mn-lt"/>
              <a:ea typeface="+mn-ea"/>
              <a:cs typeface="+mn-ea"/>
              <a:sym typeface="+mn-lt"/>
            </a:rPr>
            <a:t>Operation</a:t>
          </a:r>
          <a:endParaRPr lang="zh-CN" altLang="en-US" sz="1400" dirty="0">
            <a:latin typeface="+mn-lt"/>
            <a:ea typeface="+mn-ea"/>
            <a:cs typeface="+mn-ea"/>
            <a:sym typeface="+mn-lt"/>
          </a:endParaRPr>
        </a:p>
      </dgm:t>
    </dgm:pt>
    <dgm:pt modelId="{290AE018-A11E-41AA-B7B9-043C7E7FFE53}" type="parTrans" cxnId="{7F3B1476-3281-4195-B0B5-CAF6547E4021}">
      <dgm:prSet/>
      <dgm:spPr/>
      <dgm:t>
        <a:bodyPr/>
        <a:lstStyle/>
        <a:p>
          <a:endParaRPr lang="zh-CN" altLang="en-US" sz="1400">
            <a:latin typeface="+mn-lt"/>
            <a:ea typeface="+mn-ea"/>
          </a:endParaRPr>
        </a:p>
      </dgm:t>
    </dgm:pt>
    <dgm:pt modelId="{BC793B14-DEBE-4A93-AA68-791A83E6714E}" type="sibTrans" cxnId="{7F3B1476-3281-4195-B0B5-CAF6547E4021}">
      <dgm:prSet/>
      <dgm:spPr/>
      <dgm:t>
        <a:bodyPr/>
        <a:lstStyle/>
        <a:p>
          <a:endParaRPr lang="zh-CN" altLang="en-US" sz="1400">
            <a:latin typeface="+mn-lt"/>
            <a:ea typeface="+mn-ea"/>
          </a:endParaRPr>
        </a:p>
      </dgm:t>
    </dgm:pt>
    <dgm:pt modelId="{A2B239F5-BBBF-463D-9F24-3E3B0E89503A}" type="pres">
      <dgm:prSet presAssocID="{95441205-2EAD-48BA-889B-B4D7E10BB14F}" presName="Name0" presStyleCnt="0">
        <dgm:presLayoutVars>
          <dgm:dir/>
          <dgm:resizeHandles val="exact"/>
        </dgm:presLayoutVars>
      </dgm:prSet>
      <dgm:spPr/>
    </dgm:pt>
    <dgm:pt modelId="{DD8BC736-E3B0-4414-9D2C-B3977B0F4B67}" type="pres">
      <dgm:prSet presAssocID="{3B1635F7-F3B0-49F7-9DED-93016DF7CA5D}" presName="parTxOnly" presStyleLbl="node1" presStyleIdx="0" presStyleCnt="6">
        <dgm:presLayoutVars>
          <dgm:bulletEnabled val="1"/>
        </dgm:presLayoutVars>
      </dgm:prSet>
      <dgm:spPr/>
    </dgm:pt>
    <dgm:pt modelId="{2AAF9C81-B10C-452E-B48E-33B972E6E2C9}" type="pres">
      <dgm:prSet presAssocID="{3AB27587-9BA2-4FAB-80AE-17B7901FF771}" presName="parSpace" presStyleCnt="0"/>
      <dgm:spPr/>
    </dgm:pt>
    <dgm:pt modelId="{1AA79F15-C382-41D3-9077-ED665FEE36F1}" type="pres">
      <dgm:prSet presAssocID="{4C7FD198-7AA6-45CC-943B-8D8B7C3A52CB}" presName="parTxOnly" presStyleLbl="node1" presStyleIdx="1" presStyleCnt="6" custScaleX="107828">
        <dgm:presLayoutVars>
          <dgm:bulletEnabled val="1"/>
        </dgm:presLayoutVars>
      </dgm:prSet>
      <dgm:spPr/>
    </dgm:pt>
    <dgm:pt modelId="{93A15300-E679-4E1E-9225-86A9DF8FFEE1}" type="pres">
      <dgm:prSet presAssocID="{DAC6FBCA-2E7E-4C5B-B3D9-00F0039EF82B}" presName="parSpace" presStyleCnt="0"/>
      <dgm:spPr/>
    </dgm:pt>
    <dgm:pt modelId="{B5B72DCA-BB84-4874-BF73-36E1D2681403}" type="pres">
      <dgm:prSet presAssocID="{E4B0AEDA-713E-4C20-BE01-DB1150F2BC19}" presName="parTxOnly" presStyleLbl="node1" presStyleIdx="2" presStyleCnt="6">
        <dgm:presLayoutVars>
          <dgm:bulletEnabled val="1"/>
        </dgm:presLayoutVars>
      </dgm:prSet>
      <dgm:spPr/>
    </dgm:pt>
    <dgm:pt modelId="{9F563016-78BF-4DDA-8867-B01FBFB4BCEF}" type="pres">
      <dgm:prSet presAssocID="{A06A2036-362C-4A24-9499-890C6B7B02E6}" presName="parSpace" presStyleCnt="0"/>
      <dgm:spPr/>
    </dgm:pt>
    <dgm:pt modelId="{625E2731-B4DF-4FDA-B48E-4E495A1C5773}" type="pres">
      <dgm:prSet presAssocID="{3B0E1CFC-B7D9-4EF3-AE94-0999CE8EFB47}" presName="parTxOnly" presStyleLbl="node1" presStyleIdx="3" presStyleCnt="6" custScaleX="122615">
        <dgm:presLayoutVars>
          <dgm:bulletEnabled val="1"/>
        </dgm:presLayoutVars>
      </dgm:prSet>
      <dgm:spPr/>
    </dgm:pt>
    <dgm:pt modelId="{A0D478B0-598E-4AD9-BCD9-9F9FDFF741EA}" type="pres">
      <dgm:prSet presAssocID="{D2A70A2A-3C69-4127-8554-FAB419E86201}" presName="parSpace" presStyleCnt="0"/>
      <dgm:spPr/>
    </dgm:pt>
    <dgm:pt modelId="{195D49FE-A525-44E0-B3E3-83B72E21E17E}" type="pres">
      <dgm:prSet presAssocID="{19DF0057-EF01-45C2-8C05-4F3D9D94F820}" presName="parTxOnly" presStyleLbl="node1" presStyleIdx="4" presStyleCnt="6">
        <dgm:presLayoutVars>
          <dgm:bulletEnabled val="1"/>
        </dgm:presLayoutVars>
      </dgm:prSet>
      <dgm:spPr/>
    </dgm:pt>
    <dgm:pt modelId="{3FE48706-B3A9-4FF5-A9AF-4C6D310F0735}" type="pres">
      <dgm:prSet presAssocID="{EDC4AEA2-623C-4361-9EEC-FAE282981D4C}" presName="parSpace" presStyleCnt="0"/>
      <dgm:spPr/>
    </dgm:pt>
    <dgm:pt modelId="{BDAE121C-346B-43E4-809B-01D0695018FE}" type="pres">
      <dgm:prSet presAssocID="{63E2C40C-5F1F-4427-9E06-F34C120CDF50}" presName="parTxOnly" presStyleLbl="node1" presStyleIdx="5" presStyleCnt="6">
        <dgm:presLayoutVars>
          <dgm:bulletEnabled val="1"/>
        </dgm:presLayoutVars>
      </dgm:prSet>
      <dgm:spPr/>
    </dgm:pt>
  </dgm:ptLst>
  <dgm:cxnLst>
    <dgm:cxn modelId="{53598A0B-FF8F-42E6-BD5B-5684D19824A1}" type="presOf" srcId="{E4B0AEDA-713E-4C20-BE01-DB1150F2BC19}" destId="{B5B72DCA-BB84-4874-BF73-36E1D2681403}" srcOrd="0" destOrd="0" presId="urn:microsoft.com/office/officeart/2005/8/layout/hChevron3"/>
    <dgm:cxn modelId="{41585C22-2C56-498E-9A77-17277A523CFA}" type="presOf" srcId="{63E2C40C-5F1F-4427-9E06-F34C120CDF50}" destId="{BDAE121C-346B-43E4-809B-01D0695018FE}" srcOrd="0" destOrd="0" presId="urn:microsoft.com/office/officeart/2005/8/layout/hChevron3"/>
    <dgm:cxn modelId="{F6AF6724-3A80-4E6F-8F24-16608CDE610A}" srcId="{95441205-2EAD-48BA-889B-B4D7E10BB14F}" destId="{19DF0057-EF01-45C2-8C05-4F3D9D94F820}" srcOrd="4" destOrd="0" parTransId="{40FBBD09-37D3-4DA0-90F2-1E0920D5DBFA}" sibTransId="{EDC4AEA2-623C-4361-9EEC-FAE282981D4C}"/>
    <dgm:cxn modelId="{3FB3113D-9D89-49D0-B499-2FF9E32E6031}" srcId="{95441205-2EAD-48BA-889B-B4D7E10BB14F}" destId="{3B1635F7-F3B0-49F7-9DED-93016DF7CA5D}" srcOrd="0" destOrd="0" parTransId="{C07865CE-44CB-4267-A54A-768CB2E509DB}" sibTransId="{3AB27587-9BA2-4FAB-80AE-17B7901FF771}"/>
    <dgm:cxn modelId="{983B1F53-3B9C-4B71-903C-E7615E4EEC12}" srcId="{95441205-2EAD-48BA-889B-B4D7E10BB14F}" destId="{E4B0AEDA-713E-4C20-BE01-DB1150F2BC19}" srcOrd="2" destOrd="0" parTransId="{9F8A5DC6-757F-41AA-BD8D-C0A8D6BDD5E0}" sibTransId="{A06A2036-362C-4A24-9499-890C6B7B02E6}"/>
    <dgm:cxn modelId="{7F3B1476-3281-4195-B0B5-CAF6547E4021}" srcId="{95441205-2EAD-48BA-889B-B4D7E10BB14F}" destId="{63E2C40C-5F1F-4427-9E06-F34C120CDF50}" srcOrd="5" destOrd="0" parTransId="{290AE018-A11E-41AA-B7B9-043C7E7FFE53}" sibTransId="{BC793B14-DEBE-4A93-AA68-791A83E6714E}"/>
    <dgm:cxn modelId="{94FCC078-EFA0-4911-BF55-9F4D9D047308}" type="presOf" srcId="{95441205-2EAD-48BA-889B-B4D7E10BB14F}" destId="{A2B239F5-BBBF-463D-9F24-3E3B0E89503A}" srcOrd="0" destOrd="0" presId="urn:microsoft.com/office/officeart/2005/8/layout/hChevron3"/>
    <dgm:cxn modelId="{11E1EAA4-4954-49DA-8DE4-651FC6769F44}" srcId="{95441205-2EAD-48BA-889B-B4D7E10BB14F}" destId="{3B0E1CFC-B7D9-4EF3-AE94-0999CE8EFB47}" srcOrd="3" destOrd="0" parTransId="{A671BB1A-2D61-41B0-933F-AA399712A01C}" sibTransId="{D2A70A2A-3C69-4127-8554-FAB419E86201}"/>
    <dgm:cxn modelId="{8BBE0BA8-A7D5-4A47-BEA3-98A3A559CBF8}" srcId="{95441205-2EAD-48BA-889B-B4D7E10BB14F}" destId="{4C7FD198-7AA6-45CC-943B-8D8B7C3A52CB}" srcOrd="1" destOrd="0" parTransId="{3D5C8921-7023-417E-B3E3-AEEFEDD24267}" sibTransId="{DAC6FBCA-2E7E-4C5B-B3D9-00F0039EF82B}"/>
    <dgm:cxn modelId="{7CFB54C2-9DF6-432F-88AE-E928836E8735}" type="presOf" srcId="{3B0E1CFC-B7D9-4EF3-AE94-0999CE8EFB47}" destId="{625E2731-B4DF-4FDA-B48E-4E495A1C5773}" srcOrd="0" destOrd="0" presId="urn:microsoft.com/office/officeart/2005/8/layout/hChevron3"/>
    <dgm:cxn modelId="{D61EA2C2-8B74-4BEF-8A4F-7298C838DE17}" type="presOf" srcId="{4C7FD198-7AA6-45CC-943B-8D8B7C3A52CB}" destId="{1AA79F15-C382-41D3-9077-ED665FEE36F1}" srcOrd="0" destOrd="0" presId="urn:microsoft.com/office/officeart/2005/8/layout/hChevron3"/>
    <dgm:cxn modelId="{D19FF7E2-80FC-4598-B7BD-636F5E0CA231}" type="presOf" srcId="{19DF0057-EF01-45C2-8C05-4F3D9D94F820}" destId="{195D49FE-A525-44E0-B3E3-83B72E21E17E}" srcOrd="0" destOrd="0" presId="urn:microsoft.com/office/officeart/2005/8/layout/hChevron3"/>
    <dgm:cxn modelId="{385D83EC-EC77-4C6F-9906-E13AED416DC4}" type="presOf" srcId="{3B1635F7-F3B0-49F7-9DED-93016DF7CA5D}" destId="{DD8BC736-E3B0-4414-9D2C-B3977B0F4B67}" srcOrd="0" destOrd="0" presId="urn:microsoft.com/office/officeart/2005/8/layout/hChevron3"/>
    <dgm:cxn modelId="{4CF238D8-D705-40B7-A2E7-1DD9088DBB3B}" type="presParOf" srcId="{A2B239F5-BBBF-463D-9F24-3E3B0E89503A}" destId="{DD8BC736-E3B0-4414-9D2C-B3977B0F4B67}" srcOrd="0" destOrd="0" presId="urn:microsoft.com/office/officeart/2005/8/layout/hChevron3"/>
    <dgm:cxn modelId="{E86C71F4-A45E-41D4-A3FD-EBDE13F22FD8}" type="presParOf" srcId="{A2B239F5-BBBF-463D-9F24-3E3B0E89503A}" destId="{2AAF9C81-B10C-452E-B48E-33B972E6E2C9}" srcOrd="1" destOrd="0" presId="urn:microsoft.com/office/officeart/2005/8/layout/hChevron3"/>
    <dgm:cxn modelId="{0C6267B2-594A-4FD3-9E28-92167A712D43}" type="presParOf" srcId="{A2B239F5-BBBF-463D-9F24-3E3B0E89503A}" destId="{1AA79F15-C382-41D3-9077-ED665FEE36F1}" srcOrd="2" destOrd="0" presId="urn:microsoft.com/office/officeart/2005/8/layout/hChevron3"/>
    <dgm:cxn modelId="{DB9A2ECB-3095-4202-9395-FFE909725B78}" type="presParOf" srcId="{A2B239F5-BBBF-463D-9F24-3E3B0E89503A}" destId="{93A15300-E679-4E1E-9225-86A9DF8FFEE1}" srcOrd="3" destOrd="0" presId="urn:microsoft.com/office/officeart/2005/8/layout/hChevron3"/>
    <dgm:cxn modelId="{17F92471-D0A3-45FA-85FF-73B501453885}" type="presParOf" srcId="{A2B239F5-BBBF-463D-9F24-3E3B0E89503A}" destId="{B5B72DCA-BB84-4874-BF73-36E1D2681403}" srcOrd="4" destOrd="0" presId="urn:microsoft.com/office/officeart/2005/8/layout/hChevron3"/>
    <dgm:cxn modelId="{2227C10F-ED9A-4D05-9469-20AAE9064979}" type="presParOf" srcId="{A2B239F5-BBBF-463D-9F24-3E3B0E89503A}" destId="{9F563016-78BF-4DDA-8867-B01FBFB4BCEF}" srcOrd="5" destOrd="0" presId="urn:microsoft.com/office/officeart/2005/8/layout/hChevron3"/>
    <dgm:cxn modelId="{C6DD4C7B-0AA6-4160-82D0-D6BB67B3607B}" type="presParOf" srcId="{A2B239F5-BBBF-463D-9F24-3E3B0E89503A}" destId="{625E2731-B4DF-4FDA-B48E-4E495A1C5773}" srcOrd="6" destOrd="0" presId="urn:microsoft.com/office/officeart/2005/8/layout/hChevron3"/>
    <dgm:cxn modelId="{7BB52072-509A-4B94-A9EB-4814DD8B02B7}" type="presParOf" srcId="{A2B239F5-BBBF-463D-9F24-3E3B0E89503A}" destId="{A0D478B0-598E-4AD9-BCD9-9F9FDFF741EA}" srcOrd="7" destOrd="0" presId="urn:microsoft.com/office/officeart/2005/8/layout/hChevron3"/>
    <dgm:cxn modelId="{E75198AD-A521-440E-BF2D-68D9F01C950C}" type="presParOf" srcId="{A2B239F5-BBBF-463D-9F24-3E3B0E89503A}" destId="{195D49FE-A525-44E0-B3E3-83B72E21E17E}" srcOrd="8" destOrd="0" presId="urn:microsoft.com/office/officeart/2005/8/layout/hChevron3"/>
    <dgm:cxn modelId="{6C04970C-D9A8-435D-BCEB-BE5F95106018}" type="presParOf" srcId="{A2B239F5-BBBF-463D-9F24-3E3B0E89503A}" destId="{3FE48706-B3A9-4FF5-A9AF-4C6D310F0735}" srcOrd="9" destOrd="0" presId="urn:microsoft.com/office/officeart/2005/8/layout/hChevron3"/>
    <dgm:cxn modelId="{E8F9D598-3837-457D-93A1-A9319C9A8E33}" type="presParOf" srcId="{A2B239F5-BBBF-463D-9F24-3E3B0E89503A}" destId="{BDAE121C-346B-43E4-809B-01D0695018FE}"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35437A-F09B-4A69-AB5B-AC620A4D9500}">
      <dsp:nvSpPr>
        <dsp:cNvPr id="0" name=""/>
        <dsp:cNvSpPr/>
      </dsp:nvSpPr>
      <dsp:spPr>
        <a:xfrm>
          <a:off x="0" y="0"/>
          <a:ext cx="8776304" cy="0"/>
        </a:xfrm>
        <a:prstGeom prst="lin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1602776C-7F8B-4A67-8A19-1409C66D1AEC}">
      <dsp:nvSpPr>
        <dsp:cNvPr id="0" name=""/>
        <dsp:cNvSpPr/>
      </dsp:nvSpPr>
      <dsp:spPr>
        <a:xfrm>
          <a:off x="202252" y="0"/>
          <a:ext cx="928603" cy="508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zh-CN" altLang="en-US" sz="3200" b="1" kern="1200" dirty="0">
              <a:solidFill>
                <a:srgbClr val="C7000B"/>
              </a:solidFill>
              <a:latin typeface="+mn-lt"/>
              <a:ea typeface="+mn-ea"/>
              <a:cs typeface="+mn-ea"/>
              <a:sym typeface="+mn-lt"/>
            </a:rPr>
            <a:t>敏捷宣言遵循的</a:t>
          </a:r>
          <a:br>
            <a:rPr lang="en-US" altLang="zh-CN" sz="3200" b="1" kern="1200" dirty="0">
              <a:solidFill>
                <a:srgbClr val="C7000B"/>
              </a:solidFill>
              <a:latin typeface="+mn-lt"/>
              <a:ea typeface="+mn-ea"/>
              <a:cs typeface="+mn-ea"/>
              <a:sym typeface="+mn-lt"/>
            </a:rPr>
          </a:br>
          <a:r>
            <a:rPr lang="zh-CN" altLang="en-US" sz="3200" b="1" kern="1200" dirty="0">
              <a:solidFill>
                <a:srgbClr val="C7000B"/>
              </a:solidFill>
              <a:latin typeface="+mn-lt"/>
              <a:ea typeface="+mn-ea"/>
              <a:cs typeface="+mn-ea"/>
              <a:sym typeface="+mn-lt"/>
            </a:rPr>
            <a:t>原则</a:t>
          </a:r>
          <a:endParaRPr lang="zh-CN" sz="3200" b="1" kern="1200" dirty="0">
            <a:solidFill>
              <a:srgbClr val="C7000B"/>
            </a:solidFill>
            <a:latin typeface="+mn-lt"/>
            <a:ea typeface="+mn-ea"/>
            <a:cs typeface="+mn-ea"/>
            <a:sym typeface="+mn-lt"/>
          </a:endParaRPr>
        </a:p>
      </dsp:txBody>
      <dsp:txXfrm>
        <a:off x="202252" y="0"/>
        <a:ext cx="928603" cy="5081250"/>
      </dsp:txXfrm>
    </dsp:sp>
    <dsp:sp modelId="{59FC5839-162E-4926-8BF5-8F6022893993}">
      <dsp:nvSpPr>
        <dsp:cNvPr id="0" name=""/>
        <dsp:cNvSpPr/>
      </dsp:nvSpPr>
      <dsp:spPr>
        <a:xfrm>
          <a:off x="1060247" y="20065"/>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b="1" kern="1200" dirty="0">
              <a:latin typeface="+mn-lt"/>
              <a:ea typeface="+mn-ea"/>
              <a:cs typeface="+mn-ea"/>
              <a:sym typeface="+mn-lt"/>
            </a:rPr>
            <a:t>1</a:t>
          </a:r>
          <a:r>
            <a:rPr lang="zh-CN" altLang="en-US" sz="1200" b="1" kern="1200" dirty="0">
              <a:latin typeface="+mn-lt"/>
              <a:ea typeface="+mn-ea"/>
              <a:cs typeface="+mn-ea"/>
              <a:sym typeface="+mn-lt"/>
            </a:rPr>
            <a:t>，</a:t>
          </a:r>
          <a:r>
            <a:rPr lang="zh-CN" sz="1200" b="1" kern="1200" dirty="0">
              <a:latin typeface="+mn-lt"/>
              <a:ea typeface="+mn-ea"/>
              <a:cs typeface="+mn-ea"/>
              <a:sym typeface="+mn-lt"/>
            </a:rPr>
            <a:t>我们最重要的目标，是通过持续不断地及早交付有价值的软件使客户满意。</a:t>
          </a:r>
        </a:p>
      </dsp:txBody>
      <dsp:txXfrm>
        <a:off x="1060247" y="20065"/>
        <a:ext cx="6889398" cy="401314"/>
      </dsp:txXfrm>
    </dsp:sp>
    <dsp:sp modelId="{AED4369A-DA70-4DE6-8D65-AC4B12EC762F}">
      <dsp:nvSpPr>
        <dsp:cNvPr id="0" name=""/>
        <dsp:cNvSpPr/>
      </dsp:nvSpPr>
      <dsp:spPr>
        <a:xfrm>
          <a:off x="928603" y="421380"/>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B53DFCE-FAE6-4FEB-9CD1-98667C6CBBF4}">
      <dsp:nvSpPr>
        <dsp:cNvPr id="0" name=""/>
        <dsp:cNvSpPr/>
      </dsp:nvSpPr>
      <dsp:spPr>
        <a:xfrm>
          <a:off x="1060247" y="441445"/>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2</a:t>
          </a:r>
          <a:r>
            <a:rPr lang="zh-CN" altLang="en-US" sz="1200" kern="1200" dirty="0">
              <a:latin typeface="+mn-lt"/>
              <a:ea typeface="+mn-ea"/>
              <a:cs typeface="+mn-ea"/>
              <a:sym typeface="+mn-lt"/>
            </a:rPr>
            <a:t>，</a:t>
          </a:r>
          <a:r>
            <a:rPr lang="zh-CN" sz="1200" kern="1200" dirty="0">
              <a:latin typeface="+mn-lt"/>
              <a:ea typeface="+mn-ea"/>
              <a:cs typeface="+mn-ea"/>
              <a:sym typeface="+mn-lt"/>
            </a:rPr>
            <a:t>欣然面对需求变化，即使在开发后期也一样。为了客户的竞争优势，敏捷过程掌控变化。</a:t>
          </a:r>
        </a:p>
      </dsp:txBody>
      <dsp:txXfrm>
        <a:off x="1060247" y="441445"/>
        <a:ext cx="6889398" cy="401314"/>
      </dsp:txXfrm>
    </dsp:sp>
    <dsp:sp modelId="{22B86E44-E513-4FF6-9CB8-BDD08157BE66}">
      <dsp:nvSpPr>
        <dsp:cNvPr id="0" name=""/>
        <dsp:cNvSpPr/>
      </dsp:nvSpPr>
      <dsp:spPr>
        <a:xfrm>
          <a:off x="928603" y="842760"/>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ADC83-2434-47A6-8F0D-80870D73D9B9}">
      <dsp:nvSpPr>
        <dsp:cNvPr id="0" name=""/>
        <dsp:cNvSpPr/>
      </dsp:nvSpPr>
      <dsp:spPr>
        <a:xfrm>
          <a:off x="1060247" y="862826"/>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3</a:t>
          </a:r>
          <a:r>
            <a:rPr lang="zh-CN" altLang="en-US" sz="1200" kern="1200" dirty="0">
              <a:latin typeface="+mn-lt"/>
              <a:ea typeface="+mn-ea"/>
              <a:cs typeface="+mn-ea"/>
              <a:sym typeface="+mn-lt"/>
            </a:rPr>
            <a:t>，</a:t>
          </a:r>
          <a:r>
            <a:rPr lang="zh-CN" sz="1200" kern="1200" dirty="0">
              <a:latin typeface="+mn-lt"/>
              <a:ea typeface="+mn-ea"/>
              <a:cs typeface="+mn-ea"/>
              <a:sym typeface="+mn-lt"/>
            </a:rPr>
            <a:t>经常地交付可工作的软件，相隔几星期或一两个月，倾向于采取较短的周期。</a:t>
          </a:r>
        </a:p>
      </dsp:txBody>
      <dsp:txXfrm>
        <a:off x="1060247" y="862826"/>
        <a:ext cx="6889398" cy="401314"/>
      </dsp:txXfrm>
    </dsp:sp>
    <dsp:sp modelId="{3C4FE030-75FD-4C46-B8B8-AC19C3343545}">
      <dsp:nvSpPr>
        <dsp:cNvPr id="0" name=""/>
        <dsp:cNvSpPr/>
      </dsp:nvSpPr>
      <dsp:spPr>
        <a:xfrm>
          <a:off x="928603" y="1264140"/>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DED5430-89DD-4C07-92A5-478CD8E42E2A}">
      <dsp:nvSpPr>
        <dsp:cNvPr id="0" name=""/>
        <dsp:cNvSpPr/>
      </dsp:nvSpPr>
      <dsp:spPr>
        <a:xfrm>
          <a:off x="1060247" y="1284206"/>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4</a:t>
          </a:r>
          <a:r>
            <a:rPr lang="zh-CN" altLang="en-US" sz="1200" kern="1200" dirty="0">
              <a:latin typeface="+mn-lt"/>
              <a:ea typeface="+mn-ea"/>
              <a:cs typeface="+mn-ea"/>
              <a:sym typeface="+mn-lt"/>
            </a:rPr>
            <a:t>，</a:t>
          </a:r>
          <a:r>
            <a:rPr lang="zh-CN" sz="1200" kern="1200" dirty="0">
              <a:latin typeface="+mn-lt"/>
              <a:ea typeface="+mn-ea"/>
              <a:cs typeface="+mn-ea"/>
              <a:sym typeface="+mn-lt"/>
            </a:rPr>
            <a:t>业务人员和开发人员必须相互合作，项目中的每一天都不例外。</a:t>
          </a:r>
        </a:p>
      </dsp:txBody>
      <dsp:txXfrm>
        <a:off x="1060247" y="1284206"/>
        <a:ext cx="6889398" cy="401314"/>
      </dsp:txXfrm>
    </dsp:sp>
    <dsp:sp modelId="{6AD45925-9CB5-4F10-8977-C315798C86AF}">
      <dsp:nvSpPr>
        <dsp:cNvPr id="0" name=""/>
        <dsp:cNvSpPr/>
      </dsp:nvSpPr>
      <dsp:spPr>
        <a:xfrm>
          <a:off x="928603" y="168552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E95763A4-AB23-4B12-85E4-92ABDA035366}">
      <dsp:nvSpPr>
        <dsp:cNvPr id="0" name=""/>
        <dsp:cNvSpPr/>
      </dsp:nvSpPr>
      <dsp:spPr>
        <a:xfrm>
          <a:off x="1060247" y="1705586"/>
          <a:ext cx="7570277"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5</a:t>
          </a:r>
          <a:r>
            <a:rPr lang="zh-CN" altLang="en-US" sz="1200" kern="1200" dirty="0">
              <a:latin typeface="+mn-lt"/>
              <a:ea typeface="+mn-ea"/>
              <a:cs typeface="+mn-ea"/>
              <a:sym typeface="+mn-lt"/>
            </a:rPr>
            <a:t>，</a:t>
          </a:r>
          <a:r>
            <a:rPr lang="zh-CN" sz="1200" kern="1200" dirty="0">
              <a:latin typeface="+mn-lt"/>
              <a:ea typeface="+mn-ea"/>
              <a:cs typeface="+mn-ea"/>
              <a:sym typeface="+mn-lt"/>
            </a:rPr>
            <a:t>激发个体的斗志，以他们为核心搭建项目。提供所需的环境和支援，辅以信任，从而达成目标。</a:t>
          </a:r>
        </a:p>
      </dsp:txBody>
      <dsp:txXfrm>
        <a:off x="1060247" y="1705586"/>
        <a:ext cx="7570277" cy="401314"/>
      </dsp:txXfrm>
    </dsp:sp>
    <dsp:sp modelId="{D46A3D99-5356-4DF1-BE7A-BC69E88E7C16}">
      <dsp:nvSpPr>
        <dsp:cNvPr id="0" name=""/>
        <dsp:cNvSpPr/>
      </dsp:nvSpPr>
      <dsp:spPr>
        <a:xfrm>
          <a:off x="928603" y="210690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9AC869BD-62FB-4DAC-91CA-4DE31B0D5DFC}">
      <dsp:nvSpPr>
        <dsp:cNvPr id="0" name=""/>
        <dsp:cNvSpPr/>
      </dsp:nvSpPr>
      <dsp:spPr>
        <a:xfrm>
          <a:off x="1060247" y="212696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6</a:t>
          </a:r>
          <a:r>
            <a:rPr lang="zh-CN" altLang="en-US" sz="1200" kern="1200" dirty="0">
              <a:latin typeface="+mn-lt"/>
              <a:ea typeface="+mn-ea"/>
              <a:cs typeface="+mn-ea"/>
              <a:sym typeface="+mn-lt"/>
            </a:rPr>
            <a:t>，</a:t>
          </a:r>
          <a:r>
            <a:rPr lang="zh-CN" sz="1200" kern="1200" dirty="0">
              <a:latin typeface="+mn-lt"/>
              <a:ea typeface="+mn-ea"/>
              <a:cs typeface="+mn-ea"/>
              <a:sym typeface="+mn-lt"/>
            </a:rPr>
            <a:t>不论团队内外，传递信息效果最好效率也最高的方式是面对面的交谈。</a:t>
          </a:r>
        </a:p>
      </dsp:txBody>
      <dsp:txXfrm>
        <a:off x="1060247" y="2126967"/>
        <a:ext cx="6889398" cy="401314"/>
      </dsp:txXfrm>
    </dsp:sp>
    <dsp:sp modelId="{FE33329B-B277-4879-B692-6BC3ACA74E5D}">
      <dsp:nvSpPr>
        <dsp:cNvPr id="0" name=""/>
        <dsp:cNvSpPr/>
      </dsp:nvSpPr>
      <dsp:spPr>
        <a:xfrm>
          <a:off x="928603" y="252828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EFD2F10-A839-4F62-BDE2-290867373B99}">
      <dsp:nvSpPr>
        <dsp:cNvPr id="0" name=""/>
        <dsp:cNvSpPr/>
      </dsp:nvSpPr>
      <dsp:spPr>
        <a:xfrm>
          <a:off x="1060247" y="254834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7</a:t>
          </a:r>
          <a:r>
            <a:rPr lang="zh-CN" altLang="en-US" sz="1200" kern="1200" dirty="0">
              <a:latin typeface="+mn-lt"/>
              <a:ea typeface="+mn-ea"/>
              <a:cs typeface="+mn-ea"/>
              <a:sym typeface="+mn-lt"/>
            </a:rPr>
            <a:t>，</a:t>
          </a:r>
          <a:r>
            <a:rPr lang="zh-CN" sz="1200" b="1" kern="1200" dirty="0">
              <a:latin typeface="+mn-lt"/>
              <a:ea typeface="+mn-ea"/>
              <a:cs typeface="+mn-ea"/>
              <a:sym typeface="+mn-lt"/>
            </a:rPr>
            <a:t>可工作的软件是进度的首要度量标准。</a:t>
          </a:r>
        </a:p>
      </dsp:txBody>
      <dsp:txXfrm>
        <a:off x="1060247" y="2548347"/>
        <a:ext cx="6889398" cy="401314"/>
      </dsp:txXfrm>
    </dsp:sp>
    <dsp:sp modelId="{D647A18A-BE8D-4934-AC86-1F4B36A625ED}">
      <dsp:nvSpPr>
        <dsp:cNvPr id="0" name=""/>
        <dsp:cNvSpPr/>
      </dsp:nvSpPr>
      <dsp:spPr>
        <a:xfrm>
          <a:off x="928603" y="2949661"/>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17DDF6CD-188C-4B40-9D56-AE9802ADADB3}">
      <dsp:nvSpPr>
        <dsp:cNvPr id="0" name=""/>
        <dsp:cNvSpPr/>
      </dsp:nvSpPr>
      <dsp:spPr>
        <a:xfrm>
          <a:off x="1060247" y="296972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8</a:t>
          </a:r>
          <a:r>
            <a:rPr lang="zh-CN" altLang="en-US" sz="1200" kern="1200" dirty="0">
              <a:latin typeface="+mn-lt"/>
              <a:ea typeface="+mn-ea"/>
              <a:cs typeface="+mn-ea"/>
              <a:sym typeface="+mn-lt"/>
            </a:rPr>
            <a:t>，</a:t>
          </a:r>
          <a:r>
            <a:rPr lang="zh-CN" sz="1200" kern="1200" dirty="0">
              <a:latin typeface="+mn-lt"/>
              <a:ea typeface="+mn-ea"/>
              <a:cs typeface="+mn-ea"/>
              <a:sym typeface="+mn-lt"/>
            </a:rPr>
            <a:t>敏捷过程倡导可持续开发。责任人、开发人员和用户要能够共同维持其步调稳定延续。</a:t>
          </a:r>
        </a:p>
      </dsp:txBody>
      <dsp:txXfrm>
        <a:off x="1060247" y="2969727"/>
        <a:ext cx="6889398" cy="401314"/>
      </dsp:txXfrm>
    </dsp:sp>
    <dsp:sp modelId="{873A1BBE-BCFE-43F9-A1AD-7DD56AD1F830}">
      <dsp:nvSpPr>
        <dsp:cNvPr id="0" name=""/>
        <dsp:cNvSpPr/>
      </dsp:nvSpPr>
      <dsp:spPr>
        <a:xfrm>
          <a:off x="928603" y="337104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A52B1DC6-3C05-4C0D-93DE-64937404B32E}">
      <dsp:nvSpPr>
        <dsp:cNvPr id="0" name=""/>
        <dsp:cNvSpPr/>
      </dsp:nvSpPr>
      <dsp:spPr>
        <a:xfrm>
          <a:off x="1060247" y="3391107"/>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9</a:t>
          </a:r>
          <a:r>
            <a:rPr lang="zh-CN" altLang="en-US" sz="1200" kern="1200" dirty="0">
              <a:latin typeface="+mn-lt"/>
              <a:ea typeface="+mn-ea"/>
              <a:cs typeface="+mn-ea"/>
              <a:sym typeface="+mn-lt"/>
            </a:rPr>
            <a:t>，</a:t>
          </a:r>
          <a:r>
            <a:rPr lang="zh-CN" sz="1200" kern="1200" dirty="0">
              <a:latin typeface="+mn-lt"/>
              <a:ea typeface="+mn-ea"/>
              <a:cs typeface="+mn-ea"/>
              <a:sym typeface="+mn-lt"/>
            </a:rPr>
            <a:t>坚持不懈地追求技术卓越和良好设计，敏捷能力由此增强。</a:t>
          </a:r>
        </a:p>
      </dsp:txBody>
      <dsp:txXfrm>
        <a:off x="1060247" y="3391107"/>
        <a:ext cx="6889398" cy="401314"/>
      </dsp:txXfrm>
    </dsp:sp>
    <dsp:sp modelId="{AF6CBDC4-CF6F-4577-B459-55074309F5E1}">
      <dsp:nvSpPr>
        <dsp:cNvPr id="0" name=""/>
        <dsp:cNvSpPr/>
      </dsp:nvSpPr>
      <dsp:spPr>
        <a:xfrm>
          <a:off x="928603" y="379242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D66435-1784-45A9-9ABC-DF4685A7658A}">
      <dsp:nvSpPr>
        <dsp:cNvPr id="0" name=""/>
        <dsp:cNvSpPr/>
      </dsp:nvSpPr>
      <dsp:spPr>
        <a:xfrm>
          <a:off x="1060247" y="3812488"/>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10</a:t>
          </a:r>
          <a:r>
            <a:rPr lang="zh-CN" altLang="en-US" sz="1200" kern="1200" dirty="0">
              <a:latin typeface="+mn-lt"/>
              <a:ea typeface="+mn-ea"/>
              <a:cs typeface="+mn-ea"/>
              <a:sym typeface="+mn-lt"/>
            </a:rPr>
            <a:t>，</a:t>
          </a:r>
          <a:r>
            <a:rPr lang="zh-CN" sz="1200" kern="1200" dirty="0">
              <a:latin typeface="+mn-lt"/>
              <a:ea typeface="+mn-ea"/>
              <a:cs typeface="+mn-ea"/>
              <a:sym typeface="+mn-lt"/>
            </a:rPr>
            <a:t>以简洁为本，它是极力减少不必要工作量的艺术。</a:t>
          </a:r>
        </a:p>
      </dsp:txBody>
      <dsp:txXfrm>
        <a:off x="1060247" y="3812488"/>
        <a:ext cx="6889398" cy="401314"/>
      </dsp:txXfrm>
    </dsp:sp>
    <dsp:sp modelId="{F74D70D3-9034-4939-BA14-0E134958820F}">
      <dsp:nvSpPr>
        <dsp:cNvPr id="0" name=""/>
        <dsp:cNvSpPr/>
      </dsp:nvSpPr>
      <dsp:spPr>
        <a:xfrm>
          <a:off x="928603" y="421380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8800F3D7-D7EF-4F60-8E6B-A43FD0AD7FD1}">
      <dsp:nvSpPr>
        <dsp:cNvPr id="0" name=""/>
        <dsp:cNvSpPr/>
      </dsp:nvSpPr>
      <dsp:spPr>
        <a:xfrm>
          <a:off x="1060247" y="4233868"/>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kern="1200" dirty="0">
              <a:latin typeface="+mn-lt"/>
              <a:ea typeface="+mn-ea"/>
              <a:cs typeface="+mn-ea"/>
              <a:sym typeface="+mn-lt"/>
            </a:rPr>
            <a:t>11</a:t>
          </a:r>
          <a:r>
            <a:rPr lang="zh-CN" altLang="en-US" sz="1200" kern="1200" dirty="0">
              <a:latin typeface="+mn-lt"/>
              <a:ea typeface="+mn-ea"/>
              <a:cs typeface="+mn-ea"/>
              <a:sym typeface="+mn-lt"/>
            </a:rPr>
            <a:t>，</a:t>
          </a:r>
          <a:r>
            <a:rPr lang="zh-CN" sz="1200" kern="1200" dirty="0">
              <a:latin typeface="+mn-lt"/>
              <a:ea typeface="+mn-ea"/>
              <a:cs typeface="+mn-ea"/>
              <a:sym typeface="+mn-lt"/>
            </a:rPr>
            <a:t>最好的架构、需求和设计出自自组织团队。</a:t>
          </a:r>
        </a:p>
      </dsp:txBody>
      <dsp:txXfrm>
        <a:off x="1060247" y="4233868"/>
        <a:ext cx="6889398" cy="401314"/>
      </dsp:txXfrm>
    </dsp:sp>
    <dsp:sp modelId="{4E3DF6F3-6E03-4A1F-A10D-E0BF081E82B4}">
      <dsp:nvSpPr>
        <dsp:cNvPr id="0" name=""/>
        <dsp:cNvSpPr/>
      </dsp:nvSpPr>
      <dsp:spPr>
        <a:xfrm>
          <a:off x="928603" y="4635182"/>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 modelId="{5059392C-314E-4C1F-90D2-C63F6A249BC2}">
      <dsp:nvSpPr>
        <dsp:cNvPr id="0" name=""/>
        <dsp:cNvSpPr/>
      </dsp:nvSpPr>
      <dsp:spPr>
        <a:xfrm>
          <a:off x="1060247" y="4655248"/>
          <a:ext cx="6889398" cy="401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altLang="zh-CN" sz="1200" b="0" kern="1200" dirty="0">
              <a:latin typeface="+mn-lt"/>
              <a:ea typeface="+mn-ea"/>
              <a:cs typeface="+mn-ea"/>
              <a:sym typeface="+mn-lt"/>
            </a:rPr>
            <a:t>12</a:t>
          </a:r>
          <a:r>
            <a:rPr lang="zh-CN" altLang="en-US" sz="1200" b="0" kern="1200" dirty="0">
              <a:latin typeface="+mn-lt"/>
              <a:ea typeface="+mn-ea"/>
              <a:cs typeface="+mn-ea"/>
              <a:sym typeface="+mn-lt"/>
            </a:rPr>
            <a:t>，</a:t>
          </a:r>
          <a:r>
            <a:rPr lang="zh-CN" sz="1200" b="0" kern="1200" dirty="0">
              <a:latin typeface="+mn-lt"/>
              <a:ea typeface="+mn-ea"/>
              <a:cs typeface="+mn-ea"/>
              <a:sym typeface="+mn-lt"/>
            </a:rPr>
            <a:t>团队定期地反思如何能提高成效，并依此调整自身的举止表现。</a:t>
          </a:r>
        </a:p>
      </dsp:txBody>
      <dsp:txXfrm>
        <a:off x="1060247" y="4655248"/>
        <a:ext cx="6889398" cy="401314"/>
      </dsp:txXfrm>
    </dsp:sp>
    <dsp:sp modelId="{9FF3146D-D9F9-4B65-A82D-DF338A94F273}">
      <dsp:nvSpPr>
        <dsp:cNvPr id="0" name=""/>
        <dsp:cNvSpPr/>
      </dsp:nvSpPr>
      <dsp:spPr>
        <a:xfrm>
          <a:off x="928603" y="5056563"/>
          <a:ext cx="702104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a:scene3d>
          <a:camera prst="orthographicFront"/>
          <a:lightRig rig="threePt" dir="t">
            <a:rot lat="0" lon="0" rev="7500000"/>
          </a:lightRig>
        </a:scene3d>
        <a:sp3d z="127000" prstMaterial="matte"/>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8429EC-027B-4C14-A09D-A749DDDE1459}">
      <dsp:nvSpPr>
        <dsp:cNvPr id="0" name=""/>
        <dsp:cNvSpPr/>
      </dsp:nvSpPr>
      <dsp:spPr>
        <a:xfrm rot="5400000">
          <a:off x="319213" y="2218233"/>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F0FA5E-6040-45BD-AB03-045B801F78A6}">
      <dsp:nvSpPr>
        <dsp:cNvPr id="0" name=""/>
        <dsp:cNvSpPr/>
      </dsp:nvSpPr>
      <dsp:spPr>
        <a:xfrm>
          <a:off x="159124" y="2695044"/>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1986</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zh-CN" sz="1200" kern="1200" baseline="0" dirty="0">
              <a:latin typeface="+mn-lt"/>
              <a:ea typeface="+mn-ea"/>
              <a:cs typeface="+mn-ea"/>
              <a:sym typeface="+mn-lt"/>
            </a:rPr>
            <a:t>竹内弘高、野中郁次郎，</a:t>
          </a:r>
          <a:r>
            <a:rPr lang="en-US" sz="1200" kern="1200" baseline="0" dirty="0">
              <a:latin typeface="+mn-lt"/>
              <a:ea typeface="+mn-ea"/>
              <a:cs typeface="+mn-ea"/>
              <a:sym typeface="+mn-lt"/>
            </a:rPr>
            <a:t>《The New </a:t>
          </a:r>
          <a:r>
            <a:rPr lang="en-US" sz="1200" kern="1200" baseline="0" dirty="0" err="1">
              <a:latin typeface="+mn-lt"/>
              <a:ea typeface="+mn-ea"/>
              <a:cs typeface="+mn-ea"/>
              <a:sym typeface="+mn-lt"/>
            </a:rPr>
            <a:t>New</a:t>
          </a:r>
          <a:r>
            <a:rPr lang="en-US" sz="1200" kern="1200" baseline="0" dirty="0">
              <a:latin typeface="+mn-lt"/>
              <a:ea typeface="+mn-ea"/>
              <a:cs typeface="+mn-ea"/>
              <a:sym typeface="+mn-lt"/>
            </a:rPr>
            <a:t> Product Development Game》</a:t>
          </a:r>
          <a:endParaRPr lang="zh-CN" sz="1200" kern="1200" baseline="0" dirty="0">
            <a:latin typeface="+mn-lt"/>
            <a:ea typeface="+mn-ea"/>
            <a:cs typeface="+mn-ea"/>
            <a:sym typeface="+mn-lt"/>
          </a:endParaRPr>
        </a:p>
      </dsp:txBody>
      <dsp:txXfrm>
        <a:off x="159124" y="2695044"/>
        <a:ext cx="1440728" cy="1262883"/>
      </dsp:txXfrm>
    </dsp:sp>
    <dsp:sp modelId="{0A45B556-6791-4198-9AF2-CF52365B3839}">
      <dsp:nvSpPr>
        <dsp:cNvPr id="0" name=""/>
        <dsp:cNvSpPr/>
      </dsp:nvSpPr>
      <dsp:spPr>
        <a:xfrm>
          <a:off x="1328017" y="2100746"/>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DF17C-FCAF-4502-8FB3-618B68107EEA}">
      <dsp:nvSpPr>
        <dsp:cNvPr id="0" name=""/>
        <dsp:cNvSpPr/>
      </dsp:nvSpPr>
      <dsp:spPr>
        <a:xfrm rot="5400000">
          <a:off x="2082946" y="1781795"/>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764249-40F7-4C66-B643-8B135C98A04F}">
      <dsp:nvSpPr>
        <dsp:cNvPr id="0" name=""/>
        <dsp:cNvSpPr/>
      </dsp:nvSpPr>
      <dsp:spPr>
        <a:xfrm>
          <a:off x="1922857" y="2258606"/>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1993</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Jeff Sutherland</a:t>
          </a:r>
          <a:r>
            <a:rPr lang="zh-CN" sz="1200" kern="1200" baseline="0" dirty="0">
              <a:latin typeface="+mn-lt"/>
              <a:ea typeface="+mn-ea"/>
              <a:cs typeface="+mn-ea"/>
              <a:sym typeface="+mn-lt"/>
            </a:rPr>
            <a:t>首次在</a:t>
          </a:r>
          <a:r>
            <a:rPr lang="en-US" sz="1200" kern="1200" baseline="0" dirty="0">
              <a:latin typeface="+mn-lt"/>
              <a:ea typeface="+mn-ea"/>
              <a:cs typeface="+mn-ea"/>
              <a:sym typeface="+mn-lt"/>
            </a:rPr>
            <a:t>Easel</a:t>
          </a:r>
          <a:r>
            <a:rPr lang="zh-CN" sz="1200" kern="1200" baseline="0" dirty="0">
              <a:latin typeface="+mn-lt"/>
              <a:ea typeface="+mn-ea"/>
              <a:cs typeface="+mn-ea"/>
              <a:sym typeface="+mn-lt"/>
            </a:rPr>
            <a:t>公司定义了用于了软件开发行业的</a:t>
          </a:r>
          <a:r>
            <a:rPr lang="en-US" sz="1200" kern="1200" baseline="0" dirty="0">
              <a:latin typeface="+mn-lt"/>
              <a:ea typeface="+mn-ea"/>
              <a:cs typeface="+mn-ea"/>
              <a:sym typeface="+mn-lt"/>
            </a:rPr>
            <a:t>Scrum</a:t>
          </a:r>
          <a:r>
            <a:rPr lang="zh-CN" sz="1200" kern="1200" baseline="0" dirty="0">
              <a:latin typeface="+mn-lt"/>
              <a:ea typeface="+mn-ea"/>
              <a:cs typeface="+mn-ea"/>
              <a:sym typeface="+mn-lt"/>
            </a:rPr>
            <a:t>流程</a:t>
          </a:r>
        </a:p>
      </dsp:txBody>
      <dsp:txXfrm>
        <a:off x="1922857" y="2258606"/>
        <a:ext cx="1440728" cy="1262883"/>
      </dsp:txXfrm>
    </dsp:sp>
    <dsp:sp modelId="{C312782A-5D43-424F-88C4-B212590A8DA7}">
      <dsp:nvSpPr>
        <dsp:cNvPr id="0" name=""/>
        <dsp:cNvSpPr/>
      </dsp:nvSpPr>
      <dsp:spPr>
        <a:xfrm>
          <a:off x="3091750" y="1664308"/>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3A253D-3FE1-4D47-856D-DE2E70ED4F13}">
      <dsp:nvSpPr>
        <dsp:cNvPr id="0" name=""/>
        <dsp:cNvSpPr/>
      </dsp:nvSpPr>
      <dsp:spPr>
        <a:xfrm rot="5400000">
          <a:off x="3846680" y="1345358"/>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9AED6C-2EDD-4E47-B9BF-09506D3B63E2}">
      <dsp:nvSpPr>
        <dsp:cNvPr id="0" name=""/>
        <dsp:cNvSpPr/>
      </dsp:nvSpPr>
      <dsp:spPr>
        <a:xfrm>
          <a:off x="3686591" y="1822168"/>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1995</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Jeff Sutherland</a:t>
          </a:r>
          <a:r>
            <a:rPr lang="zh-CN" sz="1200" kern="1200" baseline="0" dirty="0">
              <a:latin typeface="+mn-lt"/>
              <a:ea typeface="+mn-ea"/>
              <a:cs typeface="+mn-ea"/>
              <a:sym typeface="+mn-lt"/>
            </a:rPr>
            <a:t>和</a:t>
          </a:r>
          <a:r>
            <a:rPr lang="en-US" sz="1200" kern="1200" baseline="0" dirty="0">
              <a:latin typeface="+mn-lt"/>
              <a:ea typeface="+mn-ea"/>
              <a:cs typeface="+mn-ea"/>
              <a:sym typeface="+mn-lt"/>
            </a:rPr>
            <a:t>Ken </a:t>
          </a:r>
          <a:r>
            <a:rPr lang="en-US" sz="1200" kern="1200" baseline="0" dirty="0" err="1">
              <a:latin typeface="+mn-lt"/>
              <a:ea typeface="+mn-ea"/>
              <a:cs typeface="+mn-ea"/>
              <a:sym typeface="+mn-lt"/>
            </a:rPr>
            <a:t>Schwaber</a:t>
          </a:r>
          <a:r>
            <a:rPr lang="zh-CN" sz="1200" kern="1200" baseline="0" dirty="0">
              <a:latin typeface="+mn-lt"/>
              <a:ea typeface="+mn-ea"/>
              <a:cs typeface="+mn-ea"/>
              <a:sym typeface="+mn-lt"/>
            </a:rPr>
            <a:t>，规范化了</a:t>
          </a:r>
          <a:r>
            <a:rPr lang="en-US" sz="1200" kern="1200" baseline="0" dirty="0">
              <a:latin typeface="+mn-lt"/>
              <a:ea typeface="+mn-ea"/>
              <a:cs typeface="+mn-ea"/>
              <a:sym typeface="+mn-lt"/>
            </a:rPr>
            <a:t>Scrum</a:t>
          </a:r>
          <a:r>
            <a:rPr lang="zh-CN" sz="1200" kern="1200" baseline="0" dirty="0">
              <a:latin typeface="+mn-lt"/>
              <a:ea typeface="+mn-ea"/>
              <a:cs typeface="+mn-ea"/>
              <a:sym typeface="+mn-lt"/>
            </a:rPr>
            <a:t>框架，并在</a:t>
          </a:r>
          <a:r>
            <a:rPr lang="en-US" sz="1200" kern="1200" baseline="0" dirty="0">
              <a:latin typeface="+mn-lt"/>
              <a:ea typeface="+mn-ea"/>
              <a:cs typeface="+mn-ea"/>
              <a:sym typeface="+mn-lt"/>
            </a:rPr>
            <a:t>OOPSLA 95</a:t>
          </a:r>
          <a:r>
            <a:rPr lang="zh-CN" sz="1200" kern="1200" baseline="0" dirty="0">
              <a:latin typeface="+mn-lt"/>
              <a:ea typeface="+mn-ea"/>
              <a:cs typeface="+mn-ea"/>
              <a:sym typeface="+mn-lt"/>
            </a:rPr>
            <a:t>上公开发布</a:t>
          </a:r>
        </a:p>
      </dsp:txBody>
      <dsp:txXfrm>
        <a:off x="3686591" y="1822168"/>
        <a:ext cx="1440728" cy="1262883"/>
      </dsp:txXfrm>
    </dsp:sp>
    <dsp:sp modelId="{D13C6A52-8F16-4ACB-89F7-3A5D72CF1BDF}">
      <dsp:nvSpPr>
        <dsp:cNvPr id="0" name=""/>
        <dsp:cNvSpPr/>
      </dsp:nvSpPr>
      <dsp:spPr>
        <a:xfrm>
          <a:off x="4855484" y="1227871"/>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6A3AC6-AA20-4237-BE1F-E6891A2605BA}">
      <dsp:nvSpPr>
        <dsp:cNvPr id="0" name=""/>
        <dsp:cNvSpPr/>
      </dsp:nvSpPr>
      <dsp:spPr>
        <a:xfrm rot="5400000">
          <a:off x="5610413" y="908920"/>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5B997D-BD2A-4B51-B588-C30D6DF5CE5D}">
      <dsp:nvSpPr>
        <dsp:cNvPr id="0" name=""/>
        <dsp:cNvSpPr/>
      </dsp:nvSpPr>
      <dsp:spPr>
        <a:xfrm>
          <a:off x="5450324" y="1385731"/>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2001</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zh-CN" sz="1200" kern="1200" baseline="0" dirty="0">
              <a:latin typeface="+mn-lt"/>
              <a:ea typeface="+mn-ea"/>
              <a:cs typeface="+mn-ea"/>
              <a:sym typeface="+mn-lt"/>
            </a:rPr>
            <a:t>敏捷宣言及原则发布、敏捷联盟成立，</a:t>
          </a:r>
          <a:r>
            <a:rPr lang="en-US" sz="1200" kern="1200" baseline="0" dirty="0">
              <a:latin typeface="+mn-lt"/>
              <a:ea typeface="+mn-ea"/>
              <a:cs typeface="+mn-ea"/>
              <a:sym typeface="+mn-lt"/>
            </a:rPr>
            <a:t>Scrum</a:t>
          </a:r>
          <a:r>
            <a:rPr lang="zh-CN" sz="1200" kern="1200" baseline="0" dirty="0">
              <a:latin typeface="+mn-lt"/>
              <a:ea typeface="+mn-ea"/>
              <a:cs typeface="+mn-ea"/>
              <a:sym typeface="+mn-lt"/>
            </a:rPr>
            <a:t>是其中一种敏捷方法</a:t>
          </a:r>
        </a:p>
      </dsp:txBody>
      <dsp:txXfrm>
        <a:off x="5450324" y="1385731"/>
        <a:ext cx="1440728" cy="1262883"/>
      </dsp:txXfrm>
    </dsp:sp>
    <dsp:sp modelId="{1ABE50B9-B447-4FCF-B4CD-4DD73039F800}">
      <dsp:nvSpPr>
        <dsp:cNvPr id="0" name=""/>
        <dsp:cNvSpPr/>
      </dsp:nvSpPr>
      <dsp:spPr>
        <a:xfrm>
          <a:off x="6619217" y="791433"/>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A9D8E72-A4D4-4F2C-8794-41E163FA49C1}">
      <dsp:nvSpPr>
        <dsp:cNvPr id="0" name=""/>
        <dsp:cNvSpPr/>
      </dsp:nvSpPr>
      <dsp:spPr>
        <a:xfrm rot="5400000">
          <a:off x="7374146" y="472483"/>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DE6A7C-D0B2-4643-AD7E-0327870E4908}">
      <dsp:nvSpPr>
        <dsp:cNvPr id="0" name=""/>
        <dsp:cNvSpPr/>
      </dsp:nvSpPr>
      <dsp:spPr>
        <a:xfrm>
          <a:off x="7214057" y="949293"/>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2001</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Ken </a:t>
          </a:r>
          <a:r>
            <a:rPr lang="en-US" sz="1200" kern="1200" baseline="0" dirty="0" err="1">
              <a:latin typeface="+mn-lt"/>
              <a:ea typeface="+mn-ea"/>
              <a:cs typeface="+mn-ea"/>
              <a:sym typeface="+mn-lt"/>
            </a:rPr>
            <a:t>Schwaber</a:t>
          </a:r>
          <a:r>
            <a:rPr lang="zh-CN" sz="1200" kern="1200" baseline="0" dirty="0">
              <a:latin typeface="+mn-lt"/>
              <a:ea typeface="+mn-ea"/>
              <a:cs typeface="+mn-ea"/>
              <a:sym typeface="+mn-lt"/>
            </a:rPr>
            <a:t>和</a:t>
          </a:r>
          <a:r>
            <a:rPr lang="en-US" sz="1200" kern="1200" baseline="0" dirty="0">
              <a:latin typeface="+mn-lt"/>
              <a:ea typeface="+mn-ea"/>
              <a:cs typeface="+mn-ea"/>
              <a:sym typeface="+mn-lt"/>
            </a:rPr>
            <a:t>Mike </a:t>
          </a:r>
          <a:r>
            <a:rPr lang="en-US" sz="1200" kern="1200" baseline="0" dirty="0" err="1">
              <a:latin typeface="+mn-lt"/>
              <a:ea typeface="+mn-ea"/>
              <a:cs typeface="+mn-ea"/>
              <a:sym typeface="+mn-lt"/>
            </a:rPr>
            <a:t>Beedle</a:t>
          </a:r>
          <a:r>
            <a:rPr lang="zh-CN" sz="1200" kern="1200" baseline="0" dirty="0">
              <a:latin typeface="+mn-lt"/>
              <a:ea typeface="+mn-ea"/>
              <a:cs typeface="+mn-ea"/>
              <a:sym typeface="+mn-lt"/>
            </a:rPr>
            <a:t>，第一本</a:t>
          </a:r>
          <a:r>
            <a:rPr lang="en-US" sz="1200" kern="1200" baseline="0" dirty="0">
              <a:latin typeface="+mn-lt"/>
              <a:ea typeface="+mn-ea"/>
              <a:cs typeface="+mn-ea"/>
              <a:sym typeface="+mn-lt"/>
            </a:rPr>
            <a:t>Scrum</a:t>
          </a:r>
          <a:r>
            <a:rPr lang="zh-CN" sz="1200" kern="1200" baseline="0" dirty="0">
              <a:latin typeface="+mn-lt"/>
              <a:ea typeface="+mn-ea"/>
              <a:cs typeface="+mn-ea"/>
              <a:sym typeface="+mn-lt"/>
            </a:rPr>
            <a:t>书籍</a:t>
          </a:r>
          <a:r>
            <a:rPr lang="en-US" sz="1200" kern="1200" baseline="0" dirty="0">
              <a:latin typeface="+mn-lt"/>
              <a:ea typeface="+mn-ea"/>
              <a:cs typeface="+mn-ea"/>
              <a:sym typeface="+mn-lt"/>
            </a:rPr>
            <a:t>《Scrum</a:t>
          </a:r>
          <a:r>
            <a:rPr lang="zh-CN" sz="1200" kern="1200" baseline="0" dirty="0">
              <a:latin typeface="+mn-lt"/>
              <a:ea typeface="+mn-ea"/>
              <a:cs typeface="+mn-ea"/>
              <a:sym typeface="+mn-lt"/>
            </a:rPr>
            <a:t>敏捷软件开发</a:t>
          </a:r>
          <a:r>
            <a:rPr lang="en-US" sz="1200" kern="1200" baseline="0" dirty="0">
              <a:latin typeface="+mn-lt"/>
              <a:ea typeface="+mn-ea"/>
              <a:cs typeface="+mn-ea"/>
              <a:sym typeface="+mn-lt"/>
            </a:rPr>
            <a:t>》</a:t>
          </a:r>
          <a:endParaRPr lang="zh-CN" sz="1200" kern="1200" baseline="0" dirty="0">
            <a:latin typeface="+mn-lt"/>
            <a:ea typeface="+mn-ea"/>
            <a:cs typeface="+mn-ea"/>
            <a:sym typeface="+mn-lt"/>
          </a:endParaRPr>
        </a:p>
      </dsp:txBody>
      <dsp:txXfrm>
        <a:off x="7214057" y="949293"/>
        <a:ext cx="1440728" cy="1262883"/>
      </dsp:txXfrm>
    </dsp:sp>
    <dsp:sp modelId="{031AF303-7EA7-41C1-B5AD-C047B74C7F33}">
      <dsp:nvSpPr>
        <dsp:cNvPr id="0" name=""/>
        <dsp:cNvSpPr/>
      </dsp:nvSpPr>
      <dsp:spPr>
        <a:xfrm>
          <a:off x="8382950" y="354995"/>
          <a:ext cx="271835" cy="271835"/>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0A4A9-9F4E-4C75-8A59-176678C31A50}">
      <dsp:nvSpPr>
        <dsp:cNvPr id="0" name=""/>
        <dsp:cNvSpPr/>
      </dsp:nvSpPr>
      <dsp:spPr>
        <a:xfrm rot="5400000">
          <a:off x="9137880" y="36045"/>
          <a:ext cx="959048" cy="15958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378B05-A8C0-4BED-9234-EA0EACF08C36}">
      <dsp:nvSpPr>
        <dsp:cNvPr id="0" name=""/>
        <dsp:cNvSpPr/>
      </dsp:nvSpPr>
      <dsp:spPr>
        <a:xfrm>
          <a:off x="8977791" y="512856"/>
          <a:ext cx="1440728" cy="12628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2002</a:t>
          </a:r>
          <a:r>
            <a:rPr lang="zh-CN" sz="1200" kern="1200" baseline="0" dirty="0">
              <a:latin typeface="+mn-lt"/>
              <a:ea typeface="+mn-ea"/>
              <a:cs typeface="+mn-ea"/>
              <a:sym typeface="+mn-lt"/>
            </a:rPr>
            <a:t>年</a:t>
          </a:r>
          <a:endParaRPr lang="en-US" altLang="zh-CN" sz="1200" kern="1200" baseline="0" dirty="0">
            <a:latin typeface="+mn-lt"/>
            <a:ea typeface="+mn-ea"/>
            <a:cs typeface="+mn-ea"/>
            <a:sym typeface="+mn-lt"/>
          </a:endParaRPr>
        </a:p>
        <a:p>
          <a:pPr marL="0" lvl="0" indent="0" algn="l" defTabSz="533400" rtl="0">
            <a:lnSpc>
              <a:spcPct val="90000"/>
            </a:lnSpc>
            <a:spcBef>
              <a:spcPct val="0"/>
            </a:spcBef>
            <a:spcAft>
              <a:spcPct val="35000"/>
            </a:spcAft>
            <a:buNone/>
          </a:pPr>
          <a:r>
            <a:rPr lang="en-US" sz="1200" kern="1200" baseline="0" dirty="0">
              <a:latin typeface="+mn-lt"/>
              <a:ea typeface="+mn-ea"/>
              <a:cs typeface="+mn-ea"/>
              <a:sym typeface="+mn-lt"/>
            </a:rPr>
            <a:t>Ken </a:t>
          </a:r>
          <a:r>
            <a:rPr lang="en-US" sz="1200" kern="1200" baseline="0" dirty="0" err="1">
              <a:latin typeface="+mn-lt"/>
              <a:ea typeface="+mn-ea"/>
              <a:cs typeface="+mn-ea"/>
              <a:sym typeface="+mn-lt"/>
            </a:rPr>
            <a:t>Schwaber</a:t>
          </a:r>
          <a:r>
            <a:rPr lang="en-US" sz="1200" kern="1200" baseline="0" dirty="0">
              <a:latin typeface="+mn-lt"/>
              <a:ea typeface="+mn-ea"/>
              <a:cs typeface="+mn-ea"/>
              <a:sym typeface="+mn-lt"/>
            </a:rPr>
            <a:t> </a:t>
          </a:r>
          <a:r>
            <a:rPr lang="zh-CN" sz="1200" kern="1200" baseline="0" dirty="0">
              <a:latin typeface="+mn-lt"/>
              <a:ea typeface="+mn-ea"/>
              <a:cs typeface="+mn-ea"/>
              <a:sym typeface="+mn-lt"/>
            </a:rPr>
            <a:t>和</a:t>
          </a:r>
          <a:r>
            <a:rPr lang="en-US" sz="1200" kern="1200" baseline="0" dirty="0">
              <a:latin typeface="+mn-lt"/>
              <a:ea typeface="+mn-ea"/>
              <a:cs typeface="+mn-ea"/>
              <a:sym typeface="+mn-lt"/>
            </a:rPr>
            <a:t>Mike Cohn</a:t>
          </a:r>
          <a:r>
            <a:rPr lang="zh-CN" sz="1200" kern="1200" baseline="0" dirty="0">
              <a:latin typeface="+mn-lt"/>
              <a:ea typeface="+mn-ea"/>
              <a:cs typeface="+mn-ea"/>
              <a:sym typeface="+mn-lt"/>
            </a:rPr>
            <a:t>，共同创办了</a:t>
          </a:r>
          <a:r>
            <a:rPr lang="en-US" sz="1200" kern="1200" baseline="0" dirty="0">
              <a:latin typeface="+mn-lt"/>
              <a:ea typeface="+mn-ea"/>
              <a:cs typeface="+mn-ea"/>
              <a:sym typeface="+mn-lt"/>
            </a:rPr>
            <a:t>Scrum</a:t>
          </a:r>
          <a:r>
            <a:rPr lang="zh-CN" sz="1200" kern="1200" baseline="0" dirty="0">
              <a:latin typeface="+mn-lt"/>
              <a:ea typeface="+mn-ea"/>
              <a:cs typeface="+mn-ea"/>
              <a:sym typeface="+mn-lt"/>
            </a:rPr>
            <a:t>联盟</a:t>
          </a:r>
        </a:p>
      </dsp:txBody>
      <dsp:txXfrm>
        <a:off x="8977791" y="512856"/>
        <a:ext cx="1440728" cy="1262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022C36-4A71-FA40-8862-E3F69D2FAFD8}">
      <dsp:nvSpPr>
        <dsp:cNvPr id="0" name=""/>
        <dsp:cNvSpPr/>
      </dsp:nvSpPr>
      <dsp:spPr>
        <a:xfrm>
          <a:off x="2266227"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56989"/>
        <a:ext cx="906274" cy="906274"/>
      </dsp:txXfrm>
    </dsp:sp>
    <dsp:sp modelId="{1F687AB4-3CFD-C04D-A187-39FB28A8914B}">
      <dsp:nvSpPr>
        <dsp:cNvPr id="0" name=""/>
        <dsp:cNvSpPr/>
      </dsp:nvSpPr>
      <dsp:spPr>
        <a:xfrm>
          <a:off x="669618" y="-156"/>
          <a:ext cx="2560030" cy="2560030"/>
        </a:xfrm>
        <a:prstGeom prst="circularArrow">
          <a:avLst>
            <a:gd name="adj1" fmla="val 6903"/>
            <a:gd name="adj2" fmla="val 465441"/>
            <a:gd name="adj3" fmla="val 549041"/>
            <a:gd name="adj4" fmla="val 205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3892ABE-4C5D-D749-AF31-EF89EA073109}">
      <dsp:nvSpPr>
        <dsp:cNvPr id="0" name=""/>
        <dsp:cNvSpPr/>
      </dsp:nvSpPr>
      <dsp:spPr>
        <a:xfrm>
          <a:off x="2266227"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2266227" y="1596452"/>
        <a:ext cx="906274" cy="906274"/>
      </dsp:txXfrm>
    </dsp:sp>
    <dsp:sp modelId="{654B41CB-D7B1-4443-963C-32D86E1DC6DC}">
      <dsp:nvSpPr>
        <dsp:cNvPr id="0" name=""/>
        <dsp:cNvSpPr/>
      </dsp:nvSpPr>
      <dsp:spPr>
        <a:xfrm>
          <a:off x="669618" y="-156"/>
          <a:ext cx="2560030" cy="2560030"/>
        </a:xfrm>
        <a:prstGeom prst="circularArrow">
          <a:avLst>
            <a:gd name="adj1" fmla="val 6903"/>
            <a:gd name="adj2" fmla="val 465441"/>
            <a:gd name="adj3" fmla="val 5949041"/>
            <a:gd name="adj4" fmla="val 43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6F9B87E-CB23-634F-9A42-92B27EE07D52}">
      <dsp:nvSpPr>
        <dsp:cNvPr id="0" name=""/>
        <dsp:cNvSpPr/>
      </dsp:nvSpPr>
      <dsp:spPr>
        <a:xfrm>
          <a:off x="726764" y="1596452"/>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dirty="0">
              <a:latin typeface="+mn-lt"/>
              <a:ea typeface="+mn-ea"/>
              <a:cs typeface="+mn-ea"/>
              <a:sym typeface="+mn-lt"/>
            </a:rPr>
            <a:t> </a:t>
          </a:r>
          <a:endParaRPr lang="en-US" sz="5400" kern="1200" dirty="0">
            <a:latin typeface="+mn-lt"/>
            <a:ea typeface="+mn-ea"/>
            <a:cs typeface="+mn-ea"/>
            <a:sym typeface="+mn-lt"/>
          </a:endParaRPr>
        </a:p>
      </dsp:txBody>
      <dsp:txXfrm>
        <a:off x="726764" y="1596452"/>
        <a:ext cx="906274" cy="906274"/>
      </dsp:txXfrm>
    </dsp:sp>
    <dsp:sp modelId="{19199754-3D5F-6140-83A2-96ACE19041C3}">
      <dsp:nvSpPr>
        <dsp:cNvPr id="0" name=""/>
        <dsp:cNvSpPr/>
      </dsp:nvSpPr>
      <dsp:spPr>
        <a:xfrm>
          <a:off x="669618" y="-156"/>
          <a:ext cx="2560030" cy="2560030"/>
        </a:xfrm>
        <a:prstGeom prst="circularArrow">
          <a:avLst>
            <a:gd name="adj1" fmla="val 6903"/>
            <a:gd name="adj2" fmla="val 465441"/>
            <a:gd name="adj3" fmla="val 11349041"/>
            <a:gd name="adj4" fmla="val 97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B92BBC6-EBF4-1D49-A7F1-241A64EEBD0D}">
      <dsp:nvSpPr>
        <dsp:cNvPr id="0" name=""/>
        <dsp:cNvSpPr/>
      </dsp:nvSpPr>
      <dsp:spPr>
        <a:xfrm>
          <a:off x="726764" y="56989"/>
          <a:ext cx="906274" cy="90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2400300">
            <a:lnSpc>
              <a:spcPct val="90000"/>
            </a:lnSpc>
            <a:spcBef>
              <a:spcPct val="0"/>
            </a:spcBef>
            <a:spcAft>
              <a:spcPct val="35000"/>
            </a:spcAft>
            <a:buNone/>
          </a:pPr>
          <a:r>
            <a:rPr lang="zh-CN" altLang="en-US" sz="5400" kern="1200">
              <a:latin typeface="+mn-lt"/>
              <a:ea typeface="+mn-ea"/>
              <a:cs typeface="+mn-ea"/>
              <a:sym typeface="+mn-lt"/>
            </a:rPr>
            <a:t> </a:t>
          </a:r>
          <a:endParaRPr lang="en-US" sz="5400" kern="1200" dirty="0">
            <a:latin typeface="+mn-lt"/>
            <a:ea typeface="+mn-ea"/>
            <a:cs typeface="+mn-ea"/>
            <a:sym typeface="+mn-lt"/>
          </a:endParaRPr>
        </a:p>
      </dsp:txBody>
      <dsp:txXfrm>
        <a:off x="726764" y="56989"/>
        <a:ext cx="906274" cy="906274"/>
      </dsp:txXfrm>
    </dsp:sp>
    <dsp:sp modelId="{5AF8B1BD-91E6-244D-82BB-084899FFA0B7}">
      <dsp:nvSpPr>
        <dsp:cNvPr id="0" name=""/>
        <dsp:cNvSpPr/>
      </dsp:nvSpPr>
      <dsp:spPr>
        <a:xfrm>
          <a:off x="669618" y="-156"/>
          <a:ext cx="2560030" cy="2560030"/>
        </a:xfrm>
        <a:prstGeom prst="circularArrow">
          <a:avLst>
            <a:gd name="adj1" fmla="val 6903"/>
            <a:gd name="adj2" fmla="val 465441"/>
            <a:gd name="adj3" fmla="val 16749041"/>
            <a:gd name="adj4" fmla="val 15185518"/>
            <a:gd name="adj5" fmla="val 8054"/>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52B075-DA88-46E0-8461-3C24C8C45998}">
      <dsp:nvSpPr>
        <dsp:cNvPr id="0" name=""/>
        <dsp:cNvSpPr/>
      </dsp:nvSpPr>
      <dsp:spPr>
        <a:xfrm>
          <a:off x="26" y="203459"/>
          <a:ext cx="2498183" cy="49156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150000"/>
            </a:lnSpc>
            <a:spcBef>
              <a:spcPct val="0"/>
            </a:spcBef>
            <a:spcAft>
              <a:spcPct val="35000"/>
            </a:spcAft>
            <a:buNone/>
          </a:pPr>
          <a:r>
            <a:rPr lang="zh-CN" altLang="en-US" sz="1600" b="0" kern="1200" dirty="0">
              <a:latin typeface="+mn-lt"/>
              <a:ea typeface="+mn-ea"/>
              <a:cs typeface="+mn-ea"/>
              <a:sym typeface="+mn-lt"/>
            </a:rPr>
            <a:t>亚马逊</a:t>
          </a:r>
        </a:p>
      </dsp:txBody>
      <dsp:txXfrm>
        <a:off x="26" y="203459"/>
        <a:ext cx="2498183" cy="491563"/>
      </dsp:txXfrm>
    </dsp:sp>
    <dsp:sp modelId="{5CB75DAD-539A-4E6E-B287-4EB7CE3F8895}">
      <dsp:nvSpPr>
        <dsp:cNvPr id="0" name=""/>
        <dsp:cNvSpPr/>
      </dsp:nvSpPr>
      <dsp:spPr>
        <a:xfrm>
          <a:off x="26" y="695023"/>
          <a:ext cx="2498183" cy="38539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en-US" altLang="zh-CN" sz="1300" kern="1200" dirty="0">
              <a:latin typeface="+mn-lt"/>
              <a:ea typeface="+mn-ea"/>
              <a:cs typeface="+mn-ea"/>
              <a:sym typeface="+mn-lt"/>
            </a:rPr>
            <a:t>DevOps</a:t>
          </a:r>
          <a:r>
            <a:rPr lang="zh-CN" altLang="en-US" sz="1300" kern="1200" dirty="0">
              <a:latin typeface="+mn-lt"/>
              <a:ea typeface="+mn-ea"/>
              <a:cs typeface="+mn-ea"/>
              <a:sym typeface="+mn-lt"/>
            </a:rPr>
            <a:t>侧重于改善协作，沟通，整合软件开发与</a:t>
          </a:r>
          <a:r>
            <a:rPr lang="en-US" altLang="zh-CN" sz="1300" kern="1200" dirty="0">
              <a:latin typeface="+mn-lt"/>
              <a:ea typeface="+mn-ea"/>
              <a:cs typeface="+mn-ea"/>
              <a:sym typeface="+mn-lt"/>
            </a:rPr>
            <a:t>IT</a:t>
          </a:r>
          <a:r>
            <a:rPr lang="zh-CN" altLang="en-US" sz="1300" kern="1200" dirty="0">
              <a:latin typeface="+mn-lt"/>
              <a:ea typeface="+mn-ea"/>
              <a:cs typeface="+mn-ea"/>
              <a:sym typeface="+mn-lt"/>
            </a:rPr>
            <a:t>运维。是一个总称，用来描述一种</a:t>
          </a:r>
          <a:r>
            <a:rPr lang="zh-CN" altLang="en-US" sz="1300" b="1" kern="1200" dirty="0">
              <a:latin typeface="+mn-lt"/>
              <a:ea typeface="+mn-ea"/>
              <a:cs typeface="+mn-ea"/>
              <a:sym typeface="+mn-lt"/>
            </a:rPr>
            <a:t>理念、文化变革和模式转变</a:t>
          </a:r>
          <a:r>
            <a:rPr lang="zh-CN" altLang="en-US" sz="1300" kern="1200" dirty="0">
              <a:latin typeface="+mn-lt"/>
              <a:ea typeface="+mn-ea"/>
              <a:cs typeface="+mn-ea"/>
              <a:sym typeface="+mn-lt"/>
            </a:rPr>
            <a:t>。</a:t>
          </a:r>
        </a:p>
        <a:p>
          <a:pPr marL="114300" lvl="1" indent="-114300" algn="l" defTabSz="577850">
            <a:lnSpc>
              <a:spcPct val="150000"/>
            </a:lnSpc>
            <a:spcBef>
              <a:spcPct val="0"/>
            </a:spcBef>
            <a:spcAft>
              <a:spcPct val="15000"/>
            </a:spcAft>
            <a:buChar char="•"/>
          </a:pPr>
          <a:r>
            <a:rPr lang="en-US" altLang="zh-CN" sz="1300" kern="1200" dirty="0">
              <a:latin typeface="+mn-lt"/>
              <a:ea typeface="+mn-ea"/>
              <a:cs typeface="+mn-ea"/>
              <a:sym typeface="+mn-lt"/>
            </a:rPr>
            <a:t>DevOps</a:t>
          </a:r>
          <a:r>
            <a:rPr lang="zh-CN" altLang="en-US" sz="1300" kern="1200" dirty="0">
              <a:latin typeface="+mn-lt"/>
              <a:ea typeface="+mn-ea"/>
              <a:cs typeface="+mn-ea"/>
              <a:sym typeface="+mn-lt"/>
            </a:rPr>
            <a:t>帮助亚马逊</a:t>
          </a:r>
          <a:r>
            <a:rPr lang="zh-CN" altLang="en-US" sz="1300" b="1" kern="1200" dirty="0">
              <a:latin typeface="+mn-lt"/>
              <a:ea typeface="+mn-ea"/>
              <a:cs typeface="+mn-ea"/>
              <a:sym typeface="+mn-lt"/>
            </a:rPr>
            <a:t>从软件开发敏捷走向业务和运维的敏捷</a:t>
          </a:r>
          <a:r>
            <a:rPr lang="zh-CN" altLang="en-US" sz="1300" kern="1200" dirty="0">
              <a:latin typeface="+mn-lt"/>
              <a:ea typeface="+mn-ea"/>
              <a:cs typeface="+mn-ea"/>
              <a:sym typeface="+mn-lt"/>
            </a:rPr>
            <a:t>。</a:t>
          </a:r>
          <a:endParaRPr lang="en-US" altLang="zh-CN" sz="1300" kern="1200" dirty="0">
            <a:latin typeface="+mn-lt"/>
            <a:ea typeface="+mn-ea"/>
            <a:cs typeface="+mn-ea"/>
            <a:sym typeface="+mn-lt"/>
          </a:endParaRPr>
        </a:p>
        <a:p>
          <a:pPr marL="114300" lvl="1" indent="-114300" algn="l" defTabSz="577850">
            <a:lnSpc>
              <a:spcPct val="150000"/>
            </a:lnSpc>
            <a:spcBef>
              <a:spcPct val="0"/>
            </a:spcBef>
            <a:spcAft>
              <a:spcPct val="15000"/>
            </a:spcAft>
            <a:buChar char="•"/>
          </a:pPr>
          <a:r>
            <a:rPr lang="zh-CN" altLang="en-US" sz="1300" kern="1200" dirty="0">
              <a:latin typeface="+mn-lt"/>
              <a:ea typeface="+mn-ea"/>
              <a:cs typeface="+mn-ea"/>
              <a:sym typeface="+mn-lt"/>
            </a:rPr>
            <a:t>开发阶段，</a:t>
          </a:r>
          <a:r>
            <a:rPr lang="en-US" altLang="zh-CN" sz="1300" kern="1200" dirty="0">
              <a:latin typeface="+mn-lt"/>
              <a:ea typeface="+mn-ea"/>
              <a:cs typeface="+mn-ea"/>
              <a:sym typeface="+mn-lt"/>
            </a:rPr>
            <a:t>DevOps</a:t>
          </a:r>
          <a:r>
            <a:rPr lang="zh-CN" altLang="en-US" sz="1300" kern="1200" dirty="0">
              <a:latin typeface="+mn-lt"/>
              <a:ea typeface="+mn-ea"/>
              <a:cs typeface="+mn-ea"/>
              <a:sym typeface="+mn-lt"/>
            </a:rPr>
            <a:t>重点放在代码构建，代码覆盖，单元测试，打包和部署；运维阶段，在基础设施上聚焦环境分配，配置，编排和部署。</a:t>
          </a:r>
        </a:p>
      </dsp:txBody>
      <dsp:txXfrm>
        <a:off x="26" y="695023"/>
        <a:ext cx="2498183" cy="3853980"/>
      </dsp:txXfrm>
    </dsp:sp>
    <dsp:sp modelId="{822D319B-1DF7-4AC3-A953-7455F71A474A}">
      <dsp:nvSpPr>
        <dsp:cNvPr id="0" name=""/>
        <dsp:cNvSpPr/>
      </dsp:nvSpPr>
      <dsp:spPr>
        <a:xfrm>
          <a:off x="2847955" y="203459"/>
          <a:ext cx="2498183" cy="491563"/>
        </a:xfrm>
        <a:prstGeom prst="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3792" tIns="65024" rIns="113792" bIns="65024" numCol="1" spcCol="1270" anchor="ctr" anchorCtr="0">
          <a:noAutofit/>
        </a:bodyPr>
        <a:lstStyle/>
        <a:p>
          <a:pPr marL="0" lvl="0" indent="0" algn="ctr" defTabSz="711200">
            <a:lnSpc>
              <a:spcPct val="150000"/>
            </a:lnSpc>
            <a:spcBef>
              <a:spcPct val="0"/>
            </a:spcBef>
            <a:spcAft>
              <a:spcPct val="35000"/>
            </a:spcAft>
            <a:buNone/>
          </a:pPr>
          <a:r>
            <a:rPr lang="zh-CN" altLang="en-US" sz="1600" b="0" kern="1200" dirty="0">
              <a:latin typeface="+mn-lt"/>
              <a:ea typeface="+mn-ea"/>
              <a:cs typeface="+mn-ea"/>
              <a:sym typeface="+mn-lt"/>
            </a:rPr>
            <a:t>微软</a:t>
          </a:r>
        </a:p>
      </dsp:txBody>
      <dsp:txXfrm>
        <a:off x="2847955" y="203459"/>
        <a:ext cx="2498183" cy="491563"/>
      </dsp:txXfrm>
    </dsp:sp>
    <dsp:sp modelId="{D265CB3B-85B6-49A1-AC81-9C7AB22C3EC7}">
      <dsp:nvSpPr>
        <dsp:cNvPr id="0" name=""/>
        <dsp:cNvSpPr/>
      </dsp:nvSpPr>
      <dsp:spPr>
        <a:xfrm>
          <a:off x="2847955" y="695023"/>
          <a:ext cx="2498183" cy="3853980"/>
        </a:xfrm>
        <a:prstGeom prst="rect">
          <a:avLst/>
        </a:prstGeom>
        <a:solidFill>
          <a:schemeClr val="accent2">
            <a:alpha val="90000"/>
            <a:tint val="40000"/>
            <a:hueOff val="0"/>
            <a:satOff val="0"/>
            <a:lumOff val="0"/>
            <a:alphaOff val="0"/>
          </a:schemeClr>
        </a:solidFill>
        <a:ln w="6350" cap="flat" cmpd="sng" algn="ctr">
          <a:solidFill>
            <a:schemeClr val="accent2">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150000"/>
            </a:lnSpc>
            <a:spcBef>
              <a:spcPct val="0"/>
            </a:spcBef>
            <a:spcAft>
              <a:spcPct val="15000"/>
            </a:spcAft>
            <a:buChar char="•"/>
          </a:pPr>
          <a:r>
            <a:rPr lang="en-US" altLang="zh-CN" sz="1300" kern="1200" dirty="0">
              <a:latin typeface="+mn-lt"/>
              <a:ea typeface="+mn-ea"/>
              <a:cs typeface="+mn-ea"/>
              <a:sym typeface="+mn-lt"/>
            </a:rPr>
            <a:t>DevOps</a:t>
          </a:r>
          <a:r>
            <a:rPr lang="zh-CN" altLang="en-US" sz="1300" kern="1200" dirty="0">
              <a:latin typeface="+mn-lt"/>
              <a:ea typeface="+mn-ea"/>
              <a:cs typeface="+mn-ea"/>
              <a:sym typeface="+mn-lt"/>
            </a:rPr>
            <a:t>不仅是一项技术或工具集，也</a:t>
          </a:r>
          <a:r>
            <a:rPr lang="zh-CN" altLang="en-US" sz="1300" b="1" kern="1200" dirty="0">
              <a:latin typeface="+mn-lt"/>
              <a:ea typeface="+mn-ea"/>
              <a:cs typeface="+mn-ea"/>
              <a:sym typeface="+mn-lt"/>
            </a:rPr>
            <a:t>是观念和文化的转变</a:t>
          </a:r>
          <a:r>
            <a:rPr lang="zh-CN" altLang="en-US" sz="1300" kern="1200" dirty="0">
              <a:latin typeface="+mn-lt"/>
              <a:ea typeface="+mn-ea"/>
              <a:cs typeface="+mn-ea"/>
              <a:sym typeface="+mn-lt"/>
            </a:rPr>
            <a:t>。它结合人、流程、适当的工具，使应用程序生命周期更快，更可预测。</a:t>
          </a:r>
        </a:p>
        <a:p>
          <a:pPr marL="114300" lvl="1" indent="-114300" algn="l" defTabSz="577850">
            <a:lnSpc>
              <a:spcPct val="150000"/>
            </a:lnSpc>
            <a:spcBef>
              <a:spcPct val="0"/>
            </a:spcBef>
            <a:spcAft>
              <a:spcPct val="15000"/>
            </a:spcAft>
            <a:buChar char="•"/>
          </a:pPr>
          <a:r>
            <a:rPr lang="zh-CN" altLang="en-US" sz="1300" kern="1200" dirty="0">
              <a:latin typeface="+mn-lt"/>
              <a:ea typeface="+mn-ea"/>
              <a:cs typeface="+mn-ea"/>
              <a:sym typeface="+mn-lt"/>
            </a:rPr>
            <a:t>我们</a:t>
          </a:r>
          <a:r>
            <a:rPr lang="zh-CN" altLang="en-US" sz="1300" b="1" kern="1200" dirty="0">
              <a:latin typeface="+mn-lt"/>
              <a:ea typeface="+mn-ea"/>
              <a:cs typeface="+mn-ea"/>
              <a:sym typeface="+mn-lt"/>
            </a:rPr>
            <a:t>应将</a:t>
          </a:r>
          <a:r>
            <a:rPr lang="en-US" altLang="zh-CN" sz="1300" b="1" kern="1200" dirty="0">
              <a:latin typeface="+mn-lt"/>
              <a:ea typeface="+mn-ea"/>
              <a:cs typeface="+mn-ea"/>
              <a:sym typeface="+mn-lt"/>
            </a:rPr>
            <a:t>DevOps</a:t>
          </a:r>
          <a:r>
            <a:rPr lang="zh-CN" altLang="en-US" sz="1300" b="1" kern="1200" dirty="0">
              <a:latin typeface="+mn-lt"/>
              <a:ea typeface="+mn-ea"/>
              <a:cs typeface="+mn-ea"/>
              <a:sym typeface="+mn-lt"/>
            </a:rPr>
            <a:t>视为过程而非目的</a:t>
          </a:r>
          <a:r>
            <a:rPr lang="zh-CN" altLang="en-US" sz="1300" kern="1200" dirty="0">
              <a:latin typeface="+mn-lt"/>
              <a:ea typeface="+mn-ea"/>
              <a:cs typeface="+mn-ea"/>
              <a:sym typeface="+mn-lt"/>
            </a:rPr>
            <a:t>，应该选定适合范围的项目，增量式实施，通过这些项目展示成功，学习，并演进。</a:t>
          </a:r>
        </a:p>
      </dsp:txBody>
      <dsp:txXfrm>
        <a:off x="2847955" y="695023"/>
        <a:ext cx="2498183" cy="38539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BC736-E3B0-4414-9D2C-B3977B0F4B67}">
      <dsp:nvSpPr>
        <dsp:cNvPr id="0" name=""/>
        <dsp:cNvSpPr/>
      </dsp:nvSpPr>
      <dsp:spPr>
        <a:xfrm>
          <a:off x="1142" y="2348145"/>
          <a:ext cx="1800648" cy="720259"/>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计划</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Planning</a:t>
          </a:r>
          <a:endParaRPr lang="zh-CN" altLang="en-US" sz="1400" kern="1200" dirty="0">
            <a:latin typeface="+mn-lt"/>
            <a:ea typeface="+mn-ea"/>
            <a:cs typeface="+mn-ea"/>
            <a:sym typeface="+mn-lt"/>
          </a:endParaRPr>
        </a:p>
      </dsp:txBody>
      <dsp:txXfrm>
        <a:off x="1142" y="2348145"/>
        <a:ext cx="1620583" cy="720259"/>
      </dsp:txXfrm>
    </dsp:sp>
    <dsp:sp modelId="{1AA79F15-C382-41D3-9077-ED665FEE36F1}">
      <dsp:nvSpPr>
        <dsp:cNvPr id="0" name=""/>
        <dsp:cNvSpPr/>
      </dsp:nvSpPr>
      <dsp:spPr>
        <a:xfrm>
          <a:off x="1441661" y="2348145"/>
          <a:ext cx="1941603"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需求</a:t>
          </a:r>
          <a:br>
            <a:rPr lang="en-US" altLang="zh-CN" sz="1400" kern="1200" dirty="0">
              <a:latin typeface="+mn-lt"/>
              <a:ea typeface="+mn-ea"/>
              <a:cs typeface="+mn-ea"/>
              <a:sym typeface="+mn-lt"/>
            </a:rPr>
          </a:br>
          <a:r>
            <a:rPr lang="en-US" altLang="zh-CN" sz="1400" kern="1200" dirty="0">
              <a:latin typeface="+mn-lt"/>
              <a:ea typeface="+mn-ea"/>
              <a:cs typeface="+mn-ea"/>
              <a:sym typeface="+mn-lt"/>
            </a:rPr>
            <a:t>Requirement</a:t>
          </a:r>
          <a:endParaRPr lang="zh-CN" altLang="en-US" sz="1400" kern="1200" dirty="0">
            <a:latin typeface="+mn-lt"/>
            <a:ea typeface="+mn-ea"/>
            <a:cs typeface="+mn-ea"/>
            <a:sym typeface="+mn-lt"/>
          </a:endParaRPr>
        </a:p>
      </dsp:txBody>
      <dsp:txXfrm>
        <a:off x="1801791" y="2348145"/>
        <a:ext cx="1221344" cy="720259"/>
      </dsp:txXfrm>
    </dsp:sp>
    <dsp:sp modelId="{B5B72DCA-BB84-4874-BF73-36E1D2681403}">
      <dsp:nvSpPr>
        <dsp:cNvPr id="0" name=""/>
        <dsp:cNvSpPr/>
      </dsp:nvSpPr>
      <dsp:spPr>
        <a:xfrm>
          <a:off x="3023135"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设计</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Design</a:t>
          </a:r>
          <a:endParaRPr lang="zh-CN" altLang="en-US" sz="1400" kern="1200" dirty="0">
            <a:latin typeface="+mn-lt"/>
            <a:ea typeface="+mn-ea"/>
            <a:cs typeface="+mn-ea"/>
            <a:sym typeface="+mn-lt"/>
          </a:endParaRPr>
        </a:p>
      </dsp:txBody>
      <dsp:txXfrm>
        <a:off x="3383265" y="2348145"/>
        <a:ext cx="1080389" cy="720259"/>
      </dsp:txXfrm>
    </dsp:sp>
    <dsp:sp modelId="{625E2731-B4DF-4FDA-B48E-4E495A1C5773}">
      <dsp:nvSpPr>
        <dsp:cNvPr id="0" name=""/>
        <dsp:cNvSpPr/>
      </dsp:nvSpPr>
      <dsp:spPr>
        <a:xfrm>
          <a:off x="4463653" y="2348145"/>
          <a:ext cx="2207864"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开发</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Development</a:t>
          </a:r>
          <a:endParaRPr lang="zh-CN" altLang="en-US" sz="1400" kern="1200" dirty="0">
            <a:latin typeface="+mn-lt"/>
            <a:ea typeface="+mn-ea"/>
            <a:cs typeface="+mn-ea"/>
            <a:sym typeface="+mn-lt"/>
          </a:endParaRPr>
        </a:p>
      </dsp:txBody>
      <dsp:txXfrm>
        <a:off x="4823783" y="2348145"/>
        <a:ext cx="1487605" cy="720259"/>
      </dsp:txXfrm>
    </dsp:sp>
    <dsp:sp modelId="{195D49FE-A525-44E0-B3E3-83B72E21E17E}">
      <dsp:nvSpPr>
        <dsp:cNvPr id="0" name=""/>
        <dsp:cNvSpPr/>
      </dsp:nvSpPr>
      <dsp:spPr>
        <a:xfrm>
          <a:off x="6311389"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部署</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Deployment</a:t>
          </a:r>
          <a:endParaRPr lang="zh-CN" altLang="en-US" sz="1400" kern="1200" dirty="0">
            <a:latin typeface="+mn-lt"/>
            <a:ea typeface="+mn-ea"/>
            <a:cs typeface="+mn-ea"/>
            <a:sym typeface="+mn-lt"/>
          </a:endParaRPr>
        </a:p>
      </dsp:txBody>
      <dsp:txXfrm>
        <a:off x="6671519" y="2348145"/>
        <a:ext cx="1080389" cy="720259"/>
      </dsp:txXfrm>
    </dsp:sp>
    <dsp:sp modelId="{BDAE121C-346B-43E4-809B-01D0695018FE}">
      <dsp:nvSpPr>
        <dsp:cNvPr id="0" name=""/>
        <dsp:cNvSpPr/>
      </dsp:nvSpPr>
      <dsp:spPr>
        <a:xfrm>
          <a:off x="7751907" y="2348145"/>
          <a:ext cx="1800648" cy="720259"/>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n-lt"/>
              <a:ea typeface="+mn-ea"/>
              <a:cs typeface="+mn-ea"/>
              <a:sym typeface="+mn-lt"/>
            </a:rPr>
            <a:t>运营</a:t>
          </a:r>
          <a:endParaRPr lang="en-US" altLang="zh-CN" sz="1400" kern="1200" dirty="0">
            <a:latin typeface="+mn-lt"/>
            <a:ea typeface="+mn-ea"/>
            <a:cs typeface="+mn-ea"/>
            <a:sym typeface="+mn-lt"/>
          </a:endParaRPr>
        </a:p>
        <a:p>
          <a:pPr marL="0" lvl="0" indent="0" algn="ctr" defTabSz="622300">
            <a:lnSpc>
              <a:spcPct val="90000"/>
            </a:lnSpc>
            <a:spcBef>
              <a:spcPct val="0"/>
            </a:spcBef>
            <a:spcAft>
              <a:spcPct val="35000"/>
            </a:spcAft>
            <a:buNone/>
          </a:pPr>
          <a:r>
            <a:rPr lang="en-US" altLang="zh-CN" sz="1400" kern="1200" dirty="0">
              <a:latin typeface="+mn-lt"/>
              <a:ea typeface="+mn-ea"/>
              <a:cs typeface="+mn-ea"/>
              <a:sym typeface="+mn-lt"/>
            </a:rPr>
            <a:t>Operation</a:t>
          </a:r>
          <a:endParaRPr lang="zh-CN" altLang="en-US" sz="1400" kern="1200" dirty="0">
            <a:latin typeface="+mn-lt"/>
            <a:ea typeface="+mn-ea"/>
            <a:cs typeface="+mn-ea"/>
            <a:sym typeface="+mn-lt"/>
          </a:endParaRPr>
        </a:p>
      </dsp:txBody>
      <dsp:txXfrm>
        <a:off x="8112037" y="2348145"/>
        <a:ext cx="1080389" cy="7202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CC198DB-AFBD-584A-8986-364FF2B03F46}"/>
              </a:ext>
            </a:extLst>
          </p:cNvPr>
          <p:cNvSpPr>
            <a:spLocks noGrp="1"/>
          </p:cNvSpPr>
          <p:nvPr>
            <p:ph type="hdr" sz="quarter"/>
          </p:nvPr>
        </p:nvSpPr>
        <p:spPr>
          <a:xfrm>
            <a:off x="0" y="0"/>
            <a:ext cx="3037840" cy="466435"/>
          </a:xfrm>
          <a:prstGeom prst="rect">
            <a:avLst/>
          </a:prstGeom>
        </p:spPr>
        <p:txBody>
          <a:bodyPr vert="horz" lIns="91440" tIns="45720" rIns="91440" bIns="45720" rtlCol="0"/>
          <a:lstStyle>
            <a:lvl1pPr algn="l">
              <a:defRPr sz="1200"/>
            </a:lvl1pPr>
          </a:lstStyle>
          <a:p>
            <a:endParaRPr lang="en-US" dirty="0">
              <a:latin typeface="Huawei Sans" panose="020C0503030203020204" pitchFamily="34" charset="0"/>
            </a:endParaRPr>
          </a:p>
        </p:txBody>
      </p:sp>
      <p:sp>
        <p:nvSpPr>
          <p:cNvPr id="3" name="Date Placeholder 2">
            <a:extLst>
              <a:ext uri="{FF2B5EF4-FFF2-40B4-BE49-F238E27FC236}">
                <a16:creationId xmlns:a16="http://schemas.microsoft.com/office/drawing/2014/main" id="{AD01315C-523F-A043-8029-B9921497126E}"/>
              </a:ext>
            </a:extLst>
          </p:cNvPr>
          <p:cNvSpPr>
            <a:spLocks noGrp="1"/>
          </p:cNvSpPr>
          <p:nvPr>
            <p:ph type="dt" sz="quarter" idx="1"/>
          </p:nvPr>
        </p:nvSpPr>
        <p:spPr>
          <a:xfrm>
            <a:off x="3970938" y="0"/>
            <a:ext cx="3037840" cy="466435"/>
          </a:xfrm>
          <a:prstGeom prst="rect">
            <a:avLst/>
          </a:prstGeom>
        </p:spPr>
        <p:txBody>
          <a:bodyPr vert="horz" lIns="91440" tIns="45720" rIns="91440" bIns="45720" rtlCol="0"/>
          <a:lstStyle>
            <a:lvl1pPr algn="r">
              <a:defRPr sz="1200"/>
            </a:lvl1pPr>
          </a:lstStyle>
          <a:p>
            <a:fld id="{E8CF71B8-DF2A-2E41-BE66-2E18A767DA8A}" type="datetimeFigureOut">
              <a:rPr lang="en-US" smtClean="0">
                <a:latin typeface="Huawei Sans" panose="020C0503030203020204" pitchFamily="34" charset="0"/>
              </a:rPr>
              <a:t>10/6/2023</a:t>
            </a:fld>
            <a:endParaRPr lang="en-US" dirty="0">
              <a:latin typeface="Huawei Sans" panose="020C0503030203020204" pitchFamily="34" charset="0"/>
            </a:endParaRPr>
          </a:p>
        </p:txBody>
      </p:sp>
      <p:sp>
        <p:nvSpPr>
          <p:cNvPr id="4" name="Footer Placeholder 3">
            <a:extLst>
              <a:ext uri="{FF2B5EF4-FFF2-40B4-BE49-F238E27FC236}">
                <a16:creationId xmlns:a16="http://schemas.microsoft.com/office/drawing/2014/main" id="{B9601424-70F4-1643-8E3A-557A0258D6B6}"/>
              </a:ext>
            </a:extLst>
          </p:cNvPr>
          <p:cNvSpPr>
            <a:spLocks noGrp="1"/>
          </p:cNvSpPr>
          <p:nvPr>
            <p:ph type="ftr" sz="quarter" idx="2"/>
          </p:nvPr>
        </p:nvSpPr>
        <p:spPr>
          <a:xfrm>
            <a:off x="0" y="8829968"/>
            <a:ext cx="3037840" cy="466434"/>
          </a:xfrm>
          <a:prstGeom prst="rect">
            <a:avLst/>
          </a:prstGeom>
        </p:spPr>
        <p:txBody>
          <a:bodyPr vert="horz" lIns="91440" tIns="45720" rIns="91440" bIns="45720" rtlCol="0" anchor="b"/>
          <a:lstStyle>
            <a:lvl1pPr algn="l">
              <a:defRPr sz="1200"/>
            </a:lvl1pPr>
          </a:lstStyle>
          <a:p>
            <a:endParaRPr lang="en-US" dirty="0">
              <a:latin typeface="Huawei Sans" panose="020C0503030203020204" pitchFamily="34" charset="0"/>
            </a:endParaRPr>
          </a:p>
        </p:txBody>
      </p:sp>
      <p:sp>
        <p:nvSpPr>
          <p:cNvPr id="5" name="Slide Number Placeholder 4">
            <a:extLst>
              <a:ext uri="{FF2B5EF4-FFF2-40B4-BE49-F238E27FC236}">
                <a16:creationId xmlns:a16="http://schemas.microsoft.com/office/drawing/2014/main" id="{E85BF48A-FF5C-8145-95A7-EE66A87C73DF}"/>
              </a:ext>
            </a:extLst>
          </p:cNvPr>
          <p:cNvSpPr>
            <a:spLocks noGrp="1"/>
          </p:cNvSpPr>
          <p:nvPr>
            <p:ph type="sldNum" sz="quarter" idx="3"/>
          </p:nvPr>
        </p:nvSpPr>
        <p:spPr>
          <a:xfrm>
            <a:off x="3970938" y="8829968"/>
            <a:ext cx="3037840" cy="466434"/>
          </a:xfrm>
          <a:prstGeom prst="rect">
            <a:avLst/>
          </a:prstGeom>
        </p:spPr>
        <p:txBody>
          <a:bodyPr vert="horz" lIns="91440" tIns="45720" rIns="91440" bIns="45720" rtlCol="0" anchor="b"/>
          <a:lstStyle>
            <a:lvl1pPr algn="r">
              <a:defRPr sz="1200"/>
            </a:lvl1pPr>
          </a:lstStyle>
          <a:p>
            <a:fld id="{A35F0CC5-85BE-A64A-BD47-54C66F7E93E3}" type="slidenum">
              <a:rPr lang="en-US" smtClean="0">
                <a:latin typeface="Huawei Sans" panose="020C0503030203020204" pitchFamily="34" charset="0"/>
              </a:rPr>
              <a:t>‹#›</a:t>
            </a:fld>
            <a:endParaRPr lang="en-US" dirty="0">
              <a:latin typeface="Huawei Sans" panose="020C0503030203020204" pitchFamily="34" charset="0"/>
            </a:endParaRPr>
          </a:p>
        </p:txBody>
      </p:sp>
    </p:spTree>
    <p:extLst>
      <p:ext uri="{BB962C8B-B14F-4D97-AF65-F5344CB8AC3E}">
        <p14:creationId xmlns:p14="http://schemas.microsoft.com/office/powerpoint/2010/main" val="40190952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31838" y="717550"/>
            <a:ext cx="5580062" cy="3125788"/>
          </a:xfrm>
          <a:prstGeom prst="rect">
            <a:avLst/>
          </a:prstGeom>
          <a:noFill/>
          <a:ln w="12700">
            <a:solidFill>
              <a:prstClr val="black"/>
            </a:solidFill>
          </a:ln>
        </p:spPr>
        <p:txBody>
          <a:bodyPr vert="horz" lIns="91440" tIns="45720" rIns="91440" bIns="45720" rtlCol="0" anchor="ctr"/>
          <a:lstStyle/>
          <a:p>
            <a:pPr marL="0" lvl="0"/>
            <a:endParaRPr lang="en-US"/>
          </a:p>
        </p:txBody>
      </p:sp>
      <p:sp>
        <p:nvSpPr>
          <p:cNvPr id="5" name="Notes Placeholder 4"/>
          <p:cNvSpPr>
            <a:spLocks noGrp="1"/>
          </p:cNvSpPr>
          <p:nvPr>
            <p:ph type="body" sz="quarter" idx="3"/>
          </p:nvPr>
        </p:nvSpPr>
        <p:spPr>
          <a:xfrm>
            <a:off x="731838" y="4310765"/>
            <a:ext cx="5580062" cy="4784070"/>
          </a:xfrm>
          <a:prstGeom prst="rect">
            <a:avLst/>
          </a:prstGeom>
        </p:spPr>
        <p:txBody>
          <a:bodyPr vert="horz" lIns="97200" tIns="45720" rIns="9720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4632111"/>
      </p:ext>
    </p:extLst>
  </p:cSld>
  <p:clrMap bg1="lt1" tx1="dk1" bg2="lt2" tx2="dk2" accent1="accent1" accent2="accent2" accent3="accent3" accent4="accent4" accent5="accent5" accent6="accent6" hlink="hlink" folHlink="folHlink"/>
  <p:notesStyle>
    <a:lvl1pPr marL="180000" indent="-180000" algn="l" defTabSz="1219304" rtl="0" eaLnBrk="1" fontAlgn="ctr" latinLnBrk="0" hangingPunct="1">
      <a:lnSpc>
        <a:spcPct val="125000"/>
      </a:lnSpc>
      <a:spcAft>
        <a:spcPts val="600"/>
      </a:spcAft>
      <a:buFont typeface="Huawei Sans" panose="020C0503030203020204" pitchFamily="34" charset="0"/>
      <a:buChar char="•"/>
      <a:defRPr lang="en-US" sz="1600" kern="1200" baseline="0">
        <a:solidFill>
          <a:schemeClr val="tx1"/>
        </a:solidFill>
        <a:latin typeface="Huawei Sans" panose="020C0503030203020204" pitchFamily="34" charset="0"/>
        <a:ea typeface="方正兰亭黑简体" panose="02000000000000000000" pitchFamily="2" charset="-122"/>
        <a:cs typeface="+mn-cs"/>
      </a:defRPr>
    </a:lvl1pPr>
    <a:lvl2pPr marL="540000" indent="-180000" algn="l" defTabSz="1219304" rtl="0" eaLnBrk="1" fontAlgn="ctr" latinLnBrk="0" hangingPunct="1">
      <a:lnSpc>
        <a:spcPct val="125000"/>
      </a:lnSpc>
      <a:spcAft>
        <a:spcPts val="600"/>
      </a:spcAft>
      <a:buClrTx/>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2pPr>
    <a:lvl3pPr marL="900000" indent="-180000" algn="l" defTabSz="1219304" rtl="0" eaLnBrk="1" fontAlgn="ctr" latinLnBrk="0" hangingPunct="1">
      <a:lnSpc>
        <a:spcPct val="125000"/>
      </a:lnSpc>
      <a:spcAft>
        <a:spcPts val="600"/>
      </a:spcAft>
      <a:buFont typeface="微软雅黑" panose="020B0503020204020204" pitchFamily="34" charset="-122"/>
      <a:buChar char="▪"/>
      <a:defRPr sz="1100" kern="1200" baseline="0">
        <a:solidFill>
          <a:schemeClr val="tx1"/>
        </a:solidFill>
        <a:latin typeface="Huawei Sans" panose="020C0503030203020204" pitchFamily="34" charset="0"/>
        <a:ea typeface="方正兰亭黑简体" panose="02000000000000000000" pitchFamily="2" charset="-122"/>
        <a:cs typeface="+mn-cs"/>
      </a:defRPr>
    </a:lvl3pPr>
    <a:lvl4pPr marL="126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4pPr>
    <a:lvl5pPr marL="1620000" indent="-180000" algn="l" defTabSz="1219304" rtl="0" eaLnBrk="1" fontAlgn="ctr" latinLnBrk="0" hangingPunct="1">
      <a:lnSpc>
        <a:spcPct val="125000"/>
      </a:lnSpc>
      <a:spcAft>
        <a:spcPts val="600"/>
      </a:spcAft>
      <a:buFont typeface="Huawei Sans" panose="020C0503030203020204" pitchFamily="34" charset="0"/>
      <a:buChar char="~"/>
      <a:defRPr sz="1100" kern="1200" baseline="0">
        <a:solidFill>
          <a:schemeClr val="tx1"/>
        </a:solidFill>
        <a:latin typeface="Huawei Sans" panose="020C0503030203020204" pitchFamily="34" charset="0"/>
        <a:ea typeface="方正兰亭黑简体" panose="02000000000000000000" pitchFamily="2" charset="-122"/>
        <a:cs typeface="+mn-cs"/>
      </a:defRPr>
    </a:lvl5pPr>
    <a:lvl6pPr marL="3048261" algn="l" defTabSz="1219304" rtl="0" eaLnBrk="1" latinLnBrk="0" hangingPunct="1">
      <a:defRPr sz="1600" kern="1200">
        <a:solidFill>
          <a:schemeClr val="tx1"/>
        </a:solidFill>
        <a:latin typeface="+mn-lt"/>
        <a:ea typeface="+mn-ea"/>
        <a:cs typeface="+mn-cs"/>
      </a:defRPr>
    </a:lvl6pPr>
    <a:lvl7pPr marL="3657913" algn="l" defTabSz="1219304" rtl="0" eaLnBrk="1" latinLnBrk="0" hangingPunct="1">
      <a:defRPr sz="1600" kern="1200">
        <a:solidFill>
          <a:schemeClr val="tx1"/>
        </a:solidFill>
        <a:latin typeface="+mn-lt"/>
        <a:ea typeface="+mn-ea"/>
        <a:cs typeface="+mn-cs"/>
      </a:defRPr>
    </a:lvl7pPr>
    <a:lvl8pPr marL="4267566" algn="l" defTabSz="1219304" rtl="0" eaLnBrk="1" latinLnBrk="0" hangingPunct="1">
      <a:defRPr sz="1600" kern="1200">
        <a:solidFill>
          <a:schemeClr val="tx1"/>
        </a:solidFill>
        <a:latin typeface="+mn-lt"/>
        <a:ea typeface="+mn-ea"/>
        <a:cs typeface="+mn-cs"/>
      </a:defRPr>
    </a:lvl8pPr>
    <a:lvl9pPr marL="4877219" algn="l" defTabSz="1219304" rtl="0" eaLnBrk="1" latinLnBrk="0" hangingPunct="1">
      <a:defRPr sz="1600" kern="1200">
        <a:solidFill>
          <a:schemeClr val="tx1"/>
        </a:solidFill>
        <a:latin typeface="+mn-lt"/>
        <a:ea typeface="+mn-ea"/>
        <a:cs typeface="+mn-cs"/>
      </a:defRPr>
    </a:lvl9pPr>
  </p:notesStyle>
  <p:extLst>
    <p:ext uri="{620B2872-D7B9-4A21-9093-7833F8D536E1}">
      <p15:sldGuideLst xmlns:p15="http://schemas.microsoft.com/office/powerpoint/2012/main">
        <p15:guide id="2" orient="horz" pos="2704" userDrawn="1">
          <p15:clr>
            <a:srgbClr val="F26B43"/>
          </p15:clr>
        </p15:guide>
        <p15:guide id="3" orient="horz" pos="459" userDrawn="1">
          <p15:clr>
            <a:srgbClr val="F26B43"/>
          </p15:clr>
        </p15:guide>
        <p15:guide id="4" orient="horz" pos="2432" userDrawn="1">
          <p15:clr>
            <a:srgbClr val="F26B43"/>
          </p15:clr>
        </p15:guide>
        <p15:guide id="7" pos="461" userDrawn="1">
          <p15:clr>
            <a:srgbClr val="F26B43"/>
          </p15:clr>
        </p15:guide>
        <p15:guide id="9" pos="2207" userDrawn="1">
          <p15:clr>
            <a:srgbClr val="F26B43"/>
          </p15:clr>
        </p15:guide>
        <p15:guide id="10" pos="3976"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aike.baidu.com/item/%E7%BB%93%E5%AF%B9%E7%BC%96%E7%A8%8B"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aike.baidu.com/item/%E6%8C%81%E7%BB%AD%E9%9B%86%E6%88%90" TargetMode="External"/><Relationship Id="rId4" Type="http://schemas.openxmlformats.org/officeDocument/2006/relationships/hyperlink" Target="https://baike.baidu.com/item/%E9%87%8D%E6%9E%84/2182519"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幻灯片图像占位符 16"/>
          <p:cNvSpPr>
            <a:spLocks noGrp="1" noRot="1" noChangeAspect="1"/>
          </p:cNvSpPr>
          <p:nvPr>
            <p:ph type="sldImg"/>
          </p:nvPr>
        </p:nvSpPr>
        <p:spPr>
          <a:xfrm>
            <a:off x="742950" y="717550"/>
            <a:ext cx="5557838" cy="3125788"/>
          </a:xfrm>
        </p:spPr>
      </p:sp>
      <p:sp>
        <p:nvSpPr>
          <p:cNvPr id="18" name="备注占位符 17"/>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65977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0079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这一页是我们认为敏捷的权威文献 —— “敏捷软件开发宣言”。它是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2001</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位当时叫轻型方法论家，现在肯定就叫敏捷方法论家的大牛，在美国犹他州的雪鸟滑雪场讨论了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3</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天之后达成的共识。</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2001</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年</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月</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11</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日至</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13</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日，在美国犹他州瓦萨奇山雪鸟滑雪胜地，</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17</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个人聚到一起，交谈、滑雪、休闲，当然还有聚餐。参会者们包括来自于极限编程、</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DSDM</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、自适应软件开发、水晶系列、特征驱动开发、实效编程的代表们，还包括了希望找到文档驱动、重型软件开发过程的替代品的一些推动者。他们试图找到共识，最终的成果就是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敏捷软件开发宣言</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包括四项价值观和十二条原则</a:t>
            </a:r>
            <a:endParaRPr lang="en-US" altLang="zh-CN" sz="1100" b="1" dirty="0">
              <a:solidFill>
                <a:schemeClr val="bg1"/>
              </a:solidFill>
              <a:latin typeface="微软雅黑 Light" panose="020B0502040204020203" pitchFamily="34" charset="-122"/>
              <a:ea typeface="微软雅黑 Light" panose="020B0502040204020203" pitchFamily="34" charset="-122"/>
            </a:endParaRPr>
          </a:p>
          <a:p>
            <a:pPr lvl="0" defTabSz="914400" eaLnBrk="0" fontAlgn="base" hangingPunct="0">
              <a:lnSpc>
                <a:spcPct val="150000"/>
              </a:lnSpc>
              <a:spcBef>
                <a:spcPct val="0"/>
              </a:spcBef>
              <a:spcAft>
                <a:spcPct val="0"/>
              </a:spcAft>
            </a:pPr>
            <a:r>
              <a:rPr lang="en-US" altLang="zh-CN" sz="1100" b="1" dirty="0">
                <a:solidFill>
                  <a:schemeClr val="bg1"/>
                </a:solidFill>
                <a:latin typeface="微软雅黑 Light" panose="020B0502040204020203" pitchFamily="34" charset="-122"/>
                <a:ea typeface="微软雅黑 Light" panose="020B0502040204020203" pitchFamily="34" charset="-122"/>
              </a:rPr>
              <a:t>-----------------------------------------------</a:t>
            </a:r>
          </a:p>
          <a:p>
            <a:pPr lvl="0" defTabSz="914400" eaLnBrk="0" fontAlgn="base" hangingPunct="0">
              <a:lnSpc>
                <a:spcPct val="150000"/>
              </a:lnSpc>
              <a:spcBef>
                <a:spcPct val="0"/>
              </a:spcBef>
              <a:spcAft>
                <a:spcPct val="0"/>
              </a:spcAft>
            </a:pPr>
            <a:endParaRPr lang="en-US" altLang="zh-CN" sz="1100" b="1" dirty="0">
              <a:solidFill>
                <a:schemeClr val="bg1"/>
              </a:solidFill>
              <a:latin typeface="微软雅黑 Light" panose="020B0502040204020203" pitchFamily="34" charset="-122"/>
              <a:ea typeface="微软雅黑 Light" panose="020B0502040204020203" pitchFamily="34" charset="-122"/>
            </a:endParaRPr>
          </a:p>
          <a:p>
            <a:endParaRPr lang="zh-CN" altLang="en-US" sz="1100" dirty="0"/>
          </a:p>
          <a:p>
            <a:endParaRPr lang="zh-CN" altLang="en-US" sz="1100" dirty="0"/>
          </a:p>
        </p:txBody>
      </p:sp>
    </p:spTree>
    <p:extLst>
      <p:ext uri="{BB962C8B-B14F-4D97-AF65-F5344CB8AC3E}">
        <p14:creationId xmlns:p14="http://schemas.microsoft.com/office/powerpoint/2010/main" val="18357866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lvl="0" defTabSz="914400" eaLnBrk="0" fontAlgn="base" hangingPunct="0">
              <a:lnSpc>
                <a:spcPct val="150000"/>
              </a:lnSpc>
              <a:spcBef>
                <a:spcPct val="0"/>
              </a:spcBef>
              <a:spcAft>
                <a:spcPct val="0"/>
              </a:spcAft>
            </a:pPr>
            <a:r>
              <a:rPr lang="zh-CN" altLang="en-US" sz="1100" dirty="0">
                <a:latin typeface="+mn-lt"/>
                <a:ea typeface="+mn-ea"/>
              </a:rPr>
              <a:t>其中值得我们注意的是第一条和第七条原则：</a:t>
            </a:r>
          </a:p>
          <a:p>
            <a:pPr lvl="0" defTabSz="914400" eaLnBrk="0" fontAlgn="base" hangingPunct="0">
              <a:lnSpc>
                <a:spcPct val="150000"/>
              </a:lnSpc>
              <a:spcBef>
                <a:spcPct val="0"/>
              </a:spcBef>
              <a:spcAft>
                <a:spcPct val="0"/>
              </a:spcAft>
            </a:pPr>
            <a:r>
              <a:rPr lang="zh-CN" altLang="en-US" sz="1100" dirty="0">
                <a:latin typeface="+mn-lt"/>
                <a:ea typeface="+mn-ea"/>
              </a:rPr>
              <a:t>我们最重要的目标，是通过持续不断地及早交付有价值的软件使客户满意：这意味着，我们得有办法知道客户是否满意、能够判断软件功能是否有价值、能够尽可能提早交付，但还得是可持续地，比如加班、不做测试等办法，都会欠债，后续会拖慢速度；</a:t>
            </a:r>
          </a:p>
          <a:p>
            <a:pPr lvl="0" defTabSz="914400" eaLnBrk="0" fontAlgn="base" hangingPunct="0">
              <a:lnSpc>
                <a:spcPct val="150000"/>
              </a:lnSpc>
              <a:spcBef>
                <a:spcPct val="0"/>
              </a:spcBef>
              <a:spcAft>
                <a:spcPct val="0"/>
              </a:spcAft>
            </a:pPr>
            <a:r>
              <a:rPr lang="zh-CN" altLang="en-US" sz="1100" dirty="0">
                <a:latin typeface="+mn-lt"/>
                <a:ea typeface="+mn-ea"/>
              </a:rPr>
              <a:t>可工作的软件是进度的首要度量标准：瀑布模式下，我们是按照某个阶段已完成、文档已完成来判断进度，但敏捷认为，只有某个软件功能已经可以工作甚至是已经上线运行才算是有进度。</a:t>
            </a:r>
            <a:endParaRPr lang="en-US" altLang="zh-CN" sz="1100" dirty="0">
              <a:latin typeface="+mn-lt"/>
              <a:ea typeface="+mn-ea"/>
            </a:endParaRPr>
          </a:p>
          <a:p>
            <a:pPr lvl="0" defTabSz="914400" eaLnBrk="0" fontAlgn="base" hangingPunct="0">
              <a:lnSpc>
                <a:spcPct val="150000"/>
              </a:lnSpc>
              <a:spcBef>
                <a:spcPct val="0"/>
              </a:spcBef>
              <a:spcAft>
                <a:spcPct val="0"/>
              </a:spcAft>
            </a:pPr>
            <a:r>
              <a:rPr lang="zh-CN" altLang="en-US" sz="1100" dirty="0">
                <a:latin typeface="+mn-lt"/>
                <a:ea typeface="+mn-ea"/>
              </a:rPr>
              <a:t>敏捷运动并不是反方法论的，事实上，我们中的大多数人正在试图恢复方法论的名声。我们希望能重归平衡。我们乐于建模，但目的不是给无人问津的企业资源库增加几篇图表存档。我们要写文档，但那些从不维护、并很少用到的长篇大论不算在内。我们得做计划，但同时也要认识到在剧烈变化的环境中计划的局限。有些人给</a:t>
            </a:r>
            <a:r>
              <a:rPr lang="en-US" altLang="zh-CN" sz="1100" dirty="0">
                <a:latin typeface="+mn-lt"/>
                <a:ea typeface="+mn-ea"/>
              </a:rPr>
              <a:t>XP</a:t>
            </a:r>
            <a:r>
              <a:rPr lang="zh-CN" altLang="en-US" sz="1100" dirty="0">
                <a:latin typeface="+mn-lt"/>
                <a:ea typeface="+mn-ea"/>
              </a:rPr>
              <a:t>、</a:t>
            </a:r>
            <a:r>
              <a:rPr lang="en-US" altLang="zh-CN" sz="1100" dirty="0">
                <a:latin typeface="+mn-lt"/>
                <a:ea typeface="+mn-ea"/>
              </a:rPr>
              <a:t>Scrum</a:t>
            </a:r>
            <a:r>
              <a:rPr lang="zh-CN" altLang="en-US" sz="1100" dirty="0">
                <a:latin typeface="+mn-lt"/>
                <a:ea typeface="+mn-ea"/>
              </a:rPr>
              <a:t>或任何一种敏捷方法论的支持者们打上“黑客”的标签，这只表示了他们对方法论和黑客本意的无知。</a:t>
            </a:r>
            <a:r>
              <a:rPr lang="en-US" altLang="zh-CN" sz="1100" dirty="0">
                <a:latin typeface="+mn-lt"/>
                <a:ea typeface="+mn-ea"/>
              </a:rPr>
              <a:t>……</a:t>
            </a:r>
          </a:p>
          <a:p>
            <a:pPr lvl="0" defTabSz="914400" eaLnBrk="0" fontAlgn="base" hangingPunct="0">
              <a:lnSpc>
                <a:spcPct val="150000"/>
              </a:lnSpc>
              <a:spcBef>
                <a:spcPct val="0"/>
              </a:spcBef>
              <a:spcAft>
                <a:spcPct val="0"/>
              </a:spcAft>
            </a:pPr>
            <a:endParaRPr lang="en-US" altLang="zh-CN" sz="1100" dirty="0">
              <a:latin typeface="+mn-lt"/>
              <a:ea typeface="+mn-ea"/>
            </a:endParaRPr>
          </a:p>
          <a:p>
            <a:pPr lvl="0" defTabSz="914400" eaLnBrk="0" fontAlgn="base" hangingPunct="0">
              <a:lnSpc>
                <a:spcPct val="150000"/>
              </a:lnSpc>
              <a:spcBef>
                <a:spcPct val="0"/>
              </a:spcBef>
              <a:spcAft>
                <a:spcPct val="0"/>
              </a:spcAft>
            </a:pPr>
            <a:r>
              <a:rPr lang="en-US" altLang="zh-CN" sz="1100" dirty="0">
                <a:latin typeface="+mn-lt"/>
                <a:ea typeface="+mn-ea"/>
              </a:rPr>
              <a:t>“</a:t>
            </a:r>
            <a:r>
              <a:rPr lang="zh-CN" altLang="en-US" sz="1100" dirty="0">
                <a:latin typeface="+mn-lt"/>
                <a:ea typeface="+mn-ea"/>
              </a:rPr>
              <a:t>敏捷宣言背后的历史” </a:t>
            </a:r>
            <a:r>
              <a:rPr lang="en-US" altLang="zh-CN" sz="1100" dirty="0">
                <a:latin typeface="+mn-lt"/>
                <a:ea typeface="+mn-ea"/>
              </a:rPr>
              <a:t>—— Jim </a:t>
            </a:r>
            <a:r>
              <a:rPr lang="en-US" altLang="zh-CN" sz="1100" dirty="0" err="1">
                <a:latin typeface="+mn-lt"/>
                <a:ea typeface="+mn-ea"/>
              </a:rPr>
              <a:t>Highsmith</a:t>
            </a:r>
            <a:r>
              <a:rPr lang="zh-CN" altLang="en-US" sz="1100" dirty="0">
                <a:latin typeface="+mn-lt"/>
                <a:ea typeface="+mn-ea"/>
              </a:rPr>
              <a:t>，来自敏捷联盟，</a:t>
            </a:r>
            <a:r>
              <a:rPr lang="en-US" altLang="zh-CN" sz="1100" dirty="0">
                <a:latin typeface="+mn-lt"/>
                <a:ea typeface="+mn-ea"/>
              </a:rPr>
              <a:t>©2001 Jim </a:t>
            </a:r>
            <a:r>
              <a:rPr lang="en-US" altLang="zh-CN" sz="1100" dirty="0" err="1">
                <a:latin typeface="+mn-lt"/>
                <a:ea typeface="+mn-ea"/>
              </a:rPr>
              <a:t>Highsmith</a:t>
            </a:r>
            <a:r>
              <a:rPr lang="zh-CN" altLang="en-US" sz="1100" dirty="0">
                <a:latin typeface="+mn-lt"/>
                <a:ea typeface="+mn-ea"/>
              </a:rPr>
              <a:t>，</a:t>
            </a:r>
            <a:r>
              <a:rPr lang="en-US" altLang="zh-CN" sz="1100" dirty="0">
                <a:latin typeface="+mn-lt"/>
                <a:ea typeface="+mn-ea"/>
              </a:rPr>
              <a:t>http://www.agilemanifesto.org/history.html</a:t>
            </a:r>
          </a:p>
          <a:p>
            <a:pPr lvl="0" defTabSz="914400" eaLnBrk="0" fontAlgn="base" hangingPunct="0">
              <a:lnSpc>
                <a:spcPct val="150000"/>
              </a:lnSpc>
              <a:spcBef>
                <a:spcPct val="0"/>
              </a:spcBef>
              <a:spcAft>
                <a:spcPct val="0"/>
              </a:spcAft>
            </a:pPr>
            <a:endParaRPr lang="zh-CN" altLang="en-US" sz="1100" dirty="0">
              <a:latin typeface="+mn-lt"/>
              <a:ea typeface="+mn-ea"/>
            </a:endParaRPr>
          </a:p>
          <a:p>
            <a:pPr lvl="0" defTabSz="914400" eaLnBrk="0" fontAlgn="base" hangingPunct="0">
              <a:lnSpc>
                <a:spcPct val="150000"/>
              </a:lnSpc>
              <a:spcBef>
                <a:spcPct val="0"/>
              </a:spcBef>
              <a:spcAft>
                <a:spcPct val="0"/>
              </a:spcAft>
            </a:pPr>
            <a:endParaRPr lang="zh-CN" altLang="en-US" sz="1100" dirty="0">
              <a:latin typeface="+mn-lt"/>
              <a:ea typeface="+mn-ea"/>
            </a:endParaRPr>
          </a:p>
        </p:txBody>
      </p:sp>
    </p:spTree>
    <p:extLst>
      <p:ext uri="{BB962C8B-B14F-4D97-AF65-F5344CB8AC3E}">
        <p14:creationId xmlns:p14="http://schemas.microsoft.com/office/powerpoint/2010/main" val="1404752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r>
              <a:rPr lang="zh-CN" altLang="en-US" sz="1100" dirty="0"/>
              <a:t>敏捷开发和瀑布开发的外在区别。瀑布开发是做完所有的需求分析之后进行设计、开发、测试，然后一次性交付。敏捷开发是分迭代进行，将需求拆分成小颗粒，每个迭代只交付一个。</a:t>
            </a:r>
          </a:p>
        </p:txBody>
      </p:sp>
    </p:spTree>
    <p:extLst>
      <p:ext uri="{BB962C8B-B14F-4D97-AF65-F5344CB8AC3E}">
        <p14:creationId xmlns:p14="http://schemas.microsoft.com/office/powerpoint/2010/main" val="1146869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79499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我们再从另外一个角度来介绍一下敏捷的精神。</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先看</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左</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图，</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传统瀑布模式是计划驱动的，利用估算的资源在估算的时间内，按照计划去达成假定固定的需求。</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则</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是追求价值驱动的，它更强调在我们固定资源投入和固定时间投入？</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右</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图是对敏捷价值主张的一个简要呈现：的情况下，通过调节特性的选择，</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追求</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最大化</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的</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价值产出。</a:t>
            </a: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敏捷主打的这种价值驱动模式，有什么好处呢</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敏捷能够带来全程持续的高可视性，了解现场到底是什么情况；</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敏捷通过短迭代的模式，在每个短迭代均可以进行需求调整，带来高适应性；</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通过聚焦价值来排序特性，敏捷可以从一开始就产出高业务价值，更可以在边际效益递减时决策减少投入；</a:t>
            </a:r>
          </a:p>
          <a:p>
            <a:pPr lvl="0"/>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在敏捷方式下，能够更早地发现和解决风险，避免风险恶化；</a:t>
            </a:r>
          </a:p>
          <a:p>
            <a:endParaRPr lang="zh-CN" altLang="en-US" dirty="0"/>
          </a:p>
          <a:p>
            <a:endParaRPr lang="zh-CN" altLang="en-US" dirty="0"/>
          </a:p>
        </p:txBody>
      </p:sp>
    </p:spTree>
    <p:extLst>
      <p:ext uri="{BB962C8B-B14F-4D97-AF65-F5344CB8AC3E}">
        <p14:creationId xmlns:p14="http://schemas.microsoft.com/office/powerpoint/2010/main" val="1298842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敏捷宣言记载的是敏捷的精神，</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17</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位大牛并没有在非常具体的层面达成一致，也是因为前面我们说到的敏捷的真正难处，而适配不同环境的不同方法论很难在更具象的层面达成一致。所以，相比</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CMMI</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这种有唯一权威定义的时代或方法论，敏捷并没有一个唯一的官方权威的方法论，而是有很多符合敏捷精神的方法论可供选用。</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根据业界权威的一份行业现状调查报告，由</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VersionOne</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公司每年度发起，今年刚刚发布了第</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13</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届报告。在众多方法论当中，</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以及</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Scrum/XP</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混合的方式最为普遍，其他方法论还有：</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Scrumban</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（糅合</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和看板方法的一种方法）、看板方法、迭代开发、精益创业、极限编程（</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XP</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），还有一些没有上榜的小众方法论，比如</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FDD</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DSDM</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等。</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p>
          <a:p>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是迭代式增量软件开发过程，通常用于敏捷软件开发。</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包括了一系列实践和预定义角色的过程骨架</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XP</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Extreme Programming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，是一门针对业务和软件开发的规则，它的作用在于将两者的力量集中在共同的、可以达到的目标上。方法包括：规划策略</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(The Planning Game)</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hlinkClick r:id="rId3"/>
              </a:rPr>
              <a:t>结对编程</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(Pair programming)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、测试</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(Testing)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hlinkClick r:id="rId4"/>
              </a:rPr>
              <a:t>重构</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(Refactoring)</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、简单设计</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(Simple Design)</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、代码集体所有权</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(Collective Code Ownership)</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u="none" strike="noStrike" kern="1200" baseline="0" dirty="0">
                <a:solidFill>
                  <a:schemeClr val="tx1"/>
                </a:solidFill>
                <a:effectLst/>
                <a:latin typeface="Huawei Sans" panose="020C0503030203020204" pitchFamily="34" charset="0"/>
                <a:ea typeface="方正兰亭黑简体" panose="02000000000000000000" pitchFamily="2" charset="-122"/>
                <a:cs typeface="+mn-cs"/>
                <a:hlinkClick r:id="rId5"/>
              </a:rPr>
              <a:t>持续集成</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(Continuous Integration)</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、现场客户</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(On-site Customer)</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、小型发布（</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Small Release</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40</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小时工作制（</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40-hour Week</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）、编码规范（</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Code Standards</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）、系统隐喻（</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System Metaphor</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a:p>
            <a:endParaRPr lang="zh-CN" altLang="en-US" dirty="0"/>
          </a:p>
        </p:txBody>
      </p:sp>
    </p:spTree>
    <p:extLst>
      <p:ext uri="{BB962C8B-B14F-4D97-AF65-F5344CB8AC3E}">
        <p14:creationId xmlns:p14="http://schemas.microsoft.com/office/powerpoint/2010/main" val="3258834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t>最早是由日本的竹内弘高、和野中郁次郎、在</a:t>
            </a:r>
            <a:r>
              <a:rPr lang="en-US" altLang="zh-CN" sz="1100" dirty="0"/>
              <a:t>1986</a:t>
            </a:r>
            <a:r>
              <a:rPr lang="zh-CN" altLang="en-US" sz="1100" dirty="0"/>
              <a:t>年发表的一篇新新产品开发游戏文章当中提出来的。文章里边指出说，传统的接力跑的模式已经不能满足灵活的市场需求，像橄榄球比赛的团队合作的方式，也许可以更好地满足竞争激烈的市场需求。从第一次提出到</a:t>
            </a:r>
            <a:r>
              <a:rPr lang="en-US" altLang="zh-CN" sz="1100" dirty="0"/>
              <a:t>scrum</a:t>
            </a:r>
            <a:r>
              <a:rPr lang="zh-CN" altLang="en-US" sz="1100" dirty="0"/>
              <a:t>联盟的创建，经历了</a:t>
            </a:r>
            <a:r>
              <a:rPr lang="en-US" altLang="zh-CN" sz="1100" dirty="0"/>
              <a:t>6</a:t>
            </a:r>
            <a:r>
              <a:rPr lang="zh-CN" altLang="en-US" sz="1100" dirty="0"/>
              <a:t>个重要阶段。</a:t>
            </a:r>
            <a:r>
              <a:rPr lang="en-US" altLang="zh-CN" sz="1100" dirty="0"/>
              <a:t>1986</a:t>
            </a:r>
            <a:r>
              <a:rPr lang="zh-CN" altLang="en-US" sz="1100" dirty="0"/>
              <a:t>年竹内弘高、和野中郁次郎、发表了文章，提出了</a:t>
            </a:r>
            <a:r>
              <a:rPr lang="en-US" altLang="zh-CN" sz="1100" dirty="0"/>
              <a:t>scrum</a:t>
            </a:r>
            <a:r>
              <a:rPr lang="zh-CN" altLang="en-US" sz="1100" dirty="0"/>
              <a:t>的概念。</a:t>
            </a:r>
            <a:r>
              <a:rPr lang="en-US" altLang="zh-CN" sz="1100" dirty="0"/>
              <a:t>1993</a:t>
            </a:r>
            <a:r>
              <a:rPr lang="zh-CN" altLang="en-US" sz="1100" dirty="0"/>
              <a:t>年</a:t>
            </a:r>
            <a:r>
              <a:rPr lang="en-US" altLang="zh-CN" sz="1100" dirty="0"/>
              <a:t>Jeff Sutherland</a:t>
            </a:r>
            <a:r>
              <a:rPr lang="zh-CN" altLang="en-US" sz="1100" dirty="0"/>
              <a:t>首次定义了用于软件行业开发用的</a:t>
            </a:r>
            <a:r>
              <a:rPr lang="en-US" altLang="zh-CN" sz="1100" dirty="0"/>
              <a:t>scrum</a:t>
            </a:r>
            <a:r>
              <a:rPr lang="zh-CN" altLang="en-US" sz="1100" dirty="0"/>
              <a:t>流程。</a:t>
            </a:r>
            <a:r>
              <a:rPr lang="en-US" altLang="zh-CN" sz="1100" dirty="0"/>
              <a:t>1995</a:t>
            </a:r>
            <a:r>
              <a:rPr lang="zh-CN" altLang="en-US" sz="1100" dirty="0"/>
              <a:t>年</a:t>
            </a:r>
            <a:r>
              <a:rPr lang="en-US" altLang="zh-CN" sz="1100" dirty="0"/>
              <a:t>Jeff Sutherland</a:t>
            </a:r>
            <a:r>
              <a:rPr lang="zh-CN" altLang="en-US" sz="1100" dirty="0"/>
              <a:t>和</a:t>
            </a:r>
            <a:r>
              <a:rPr lang="en-US" altLang="zh-CN" sz="1100" dirty="0"/>
              <a:t>Ken </a:t>
            </a:r>
            <a:r>
              <a:rPr lang="en-US" altLang="zh-CN" sz="1100" dirty="0" err="1"/>
              <a:t>Schwaber</a:t>
            </a:r>
            <a:r>
              <a:rPr lang="zh-CN" altLang="en-US" sz="1100" dirty="0"/>
              <a:t>规范了</a:t>
            </a:r>
            <a:r>
              <a:rPr lang="en-US" altLang="zh-CN" sz="1100" dirty="0"/>
              <a:t>scrum</a:t>
            </a:r>
            <a:r>
              <a:rPr lang="zh-CN" altLang="en-US" sz="1100" dirty="0"/>
              <a:t>框架，并且公开进行了发布。 </a:t>
            </a:r>
            <a:r>
              <a:rPr lang="en-US" altLang="zh-CN" sz="1100" dirty="0"/>
              <a:t>2001</a:t>
            </a:r>
            <a:r>
              <a:rPr lang="zh-CN" altLang="en-US" sz="1100" dirty="0"/>
              <a:t>年敏捷宣言及原则发布敏捷联盟成立，</a:t>
            </a:r>
            <a:r>
              <a:rPr lang="en-US" altLang="zh-CN" sz="1100" dirty="0"/>
              <a:t>scrum</a:t>
            </a:r>
            <a:r>
              <a:rPr lang="zh-CN" altLang="en-US" sz="1100" dirty="0"/>
              <a:t>是其中一种敏捷方法。</a:t>
            </a:r>
            <a:r>
              <a:rPr lang="en-US" altLang="zh-CN" sz="1100" dirty="0"/>
              <a:t>2001</a:t>
            </a:r>
            <a:r>
              <a:rPr lang="zh-CN" altLang="en-US" sz="1100" dirty="0"/>
              <a:t>年</a:t>
            </a:r>
            <a:r>
              <a:rPr lang="en-US" altLang="zh-CN" sz="1100" dirty="0"/>
              <a:t>Ken </a:t>
            </a:r>
            <a:r>
              <a:rPr lang="en-US" altLang="zh-CN" sz="1100" dirty="0" err="1"/>
              <a:t>Schwaber</a:t>
            </a:r>
            <a:r>
              <a:rPr lang="zh-CN" altLang="en-US" sz="1100" dirty="0"/>
              <a:t>和</a:t>
            </a:r>
            <a:r>
              <a:rPr lang="en-US" altLang="zh-CN" sz="1100" dirty="0"/>
              <a:t>Mike </a:t>
            </a:r>
            <a:r>
              <a:rPr lang="en-US" altLang="zh-CN" sz="1100" dirty="0" err="1"/>
              <a:t>Beedle</a:t>
            </a:r>
            <a:r>
              <a:rPr lang="zh-CN" altLang="en-US" sz="1100" dirty="0"/>
              <a:t>，联合出版了第一个</a:t>
            </a:r>
            <a:r>
              <a:rPr lang="en-US" altLang="zh-CN" sz="1100" dirty="0"/>
              <a:t>scrum</a:t>
            </a:r>
            <a:r>
              <a:rPr lang="zh-CN" altLang="en-US" sz="1100" dirty="0"/>
              <a:t>书籍，</a:t>
            </a:r>
            <a:r>
              <a:rPr lang="en-US" altLang="zh-CN" sz="1100" dirty="0"/>
              <a:t>scrum</a:t>
            </a:r>
            <a:r>
              <a:rPr lang="zh-CN" altLang="en-US" sz="1100" dirty="0"/>
              <a:t>敏捷软件开发，</a:t>
            </a:r>
            <a:r>
              <a:rPr lang="en-US" altLang="zh-CN" sz="1100" dirty="0"/>
              <a:t>2002</a:t>
            </a:r>
            <a:r>
              <a:rPr lang="zh-CN" altLang="en-US" sz="1100" dirty="0"/>
              <a:t>年，</a:t>
            </a:r>
            <a:r>
              <a:rPr lang="en-US" altLang="zh-CN" sz="1100" dirty="0"/>
              <a:t>Ken </a:t>
            </a:r>
            <a:r>
              <a:rPr lang="en-US" altLang="zh-CN" sz="1100" dirty="0" err="1"/>
              <a:t>Schwaber</a:t>
            </a:r>
            <a:r>
              <a:rPr lang="zh-CN" altLang="en-US" sz="1100" dirty="0"/>
              <a:t>和</a:t>
            </a:r>
            <a:r>
              <a:rPr lang="en-US" altLang="zh-CN" sz="1100" dirty="0"/>
              <a:t>Mike Cohn</a:t>
            </a:r>
            <a:r>
              <a:rPr lang="zh-CN" altLang="en-US" sz="1100" dirty="0"/>
              <a:t>共同创建了</a:t>
            </a:r>
            <a:r>
              <a:rPr lang="en-US" altLang="zh-CN" sz="1100" dirty="0"/>
              <a:t>scrum</a:t>
            </a:r>
            <a:r>
              <a:rPr lang="zh-CN" altLang="en-US" sz="1100" dirty="0"/>
              <a:t>联盟，这就是</a:t>
            </a:r>
            <a:r>
              <a:rPr lang="en-US" altLang="zh-CN" sz="1100" dirty="0"/>
              <a:t>scrum</a:t>
            </a:r>
            <a:r>
              <a:rPr lang="zh-CN" altLang="en-US" sz="1100" dirty="0"/>
              <a:t>的起源。</a:t>
            </a:r>
          </a:p>
          <a:p>
            <a:endParaRPr lang="zh-CN" altLang="en-US" sz="1100" dirty="0"/>
          </a:p>
        </p:txBody>
      </p:sp>
    </p:spTree>
    <p:extLst>
      <p:ext uri="{BB962C8B-B14F-4D97-AF65-F5344CB8AC3E}">
        <p14:creationId xmlns:p14="http://schemas.microsoft.com/office/powerpoint/2010/main" val="602585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6620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t>通过迭代去实现最终的产品。在整个框架当中，首先要有产品待办列表，在计划会议上  团队从产品待办列表当中，选择合适的条目进入到迭代的待办列表，然后团队开始</a:t>
            </a:r>
            <a:r>
              <a:rPr lang="en-US" altLang="zh-CN" sz="1100" dirty="0"/>
              <a:t>2~4</a:t>
            </a:r>
            <a:r>
              <a:rPr lang="zh-CN" altLang="en-US" sz="1100" dirty="0"/>
              <a:t>周的迭代开发，在迭代开发的每一天团队都会进行每日站会，迭代结束后会提交一个潜在的可交付的增量，给用户评审，迭代最后团队会共同开展一次回顾会议，针对本次迭代的内容进行回顾。</a:t>
            </a:r>
          </a:p>
          <a:p>
            <a:endParaRPr lang="zh-CN" altLang="en-US" sz="1100" dirty="0"/>
          </a:p>
        </p:txBody>
      </p:sp>
    </p:spTree>
    <p:extLst>
      <p:ext uri="{BB962C8B-B14F-4D97-AF65-F5344CB8AC3E}">
        <p14:creationId xmlns:p14="http://schemas.microsoft.com/office/powerpoint/2010/main" val="272818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r>
              <a:rPr lang="zh-CN" altLang="en-US" sz="1100" dirty="0"/>
              <a:t>敏捷让开发团队拥抱变化、快速迭代，</a:t>
            </a:r>
            <a:r>
              <a:rPr lang="en-US" altLang="zh-CN" sz="1100" dirty="0" err="1"/>
              <a:t>DevOps</a:t>
            </a:r>
            <a:r>
              <a:rPr lang="en-US" altLang="zh-CN" sz="1100" dirty="0"/>
              <a:t> (</a:t>
            </a:r>
            <a:r>
              <a:rPr lang="zh-CN" altLang="en-US" sz="1100" dirty="0"/>
              <a:t>开发运维一体化</a:t>
            </a:r>
            <a:r>
              <a:rPr lang="en-US" altLang="zh-CN" sz="1100" dirty="0"/>
              <a:t>) </a:t>
            </a:r>
            <a:r>
              <a:rPr lang="zh-CN" altLang="en-US" sz="1100" dirty="0"/>
              <a:t>则覆盖全流程，加入了运维环节，用于促进开发、运维和质量保障部门之间的沟通、协作与整合，实现工程效率最大化。</a:t>
            </a:r>
          </a:p>
        </p:txBody>
      </p:sp>
    </p:spTree>
    <p:extLst>
      <p:ext uri="{BB962C8B-B14F-4D97-AF65-F5344CB8AC3E}">
        <p14:creationId xmlns:p14="http://schemas.microsoft.com/office/powerpoint/2010/main" val="3226438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en-GB" altLang="zh-CN" sz="1100" dirty="0">
                <a:latin typeface="Arial" panose="020B0604020202020204" pitchFamily="34" charset="0"/>
                <a:cs typeface="Arial" panose="020B0604020202020204" pitchFamily="34" charset="0"/>
              </a:rPr>
              <a:t>Scrum</a:t>
            </a:r>
            <a:r>
              <a:rPr lang="zh-CN" altLang="en-US" sz="1100" dirty="0">
                <a:latin typeface="Arial" panose="020B0604020202020204" pitchFamily="34" charset="0"/>
                <a:cs typeface="Arial" panose="020B0604020202020204" pitchFamily="34" charset="0"/>
              </a:rPr>
              <a:t>是一个包括了一系列实践和预定义角色的过程框架。任何的软件开发过程框架都可以由最基本的三个要素组成：角色（人）、活动及其输入输出的工件，</a:t>
            </a:r>
            <a:r>
              <a:rPr lang="en-GB" altLang="zh-CN" sz="1100" dirty="0">
                <a:latin typeface="Arial" panose="020B0604020202020204" pitchFamily="34" charset="0"/>
                <a:cs typeface="Arial" panose="020B0604020202020204" pitchFamily="34" charset="0"/>
              </a:rPr>
              <a:t>Scrum </a:t>
            </a:r>
            <a:r>
              <a:rPr lang="zh-CN" altLang="en-US" sz="1100" dirty="0">
                <a:latin typeface="Arial" panose="020B0604020202020204" pitchFamily="34" charset="0"/>
                <a:cs typeface="Arial" panose="020B0604020202020204" pitchFamily="34" charset="0"/>
              </a:rPr>
              <a:t>框架主要包括以下内容：</a:t>
            </a:r>
          </a:p>
          <a:p>
            <a:r>
              <a:rPr lang="zh-CN" altLang="en-US" sz="1100" dirty="0">
                <a:latin typeface="Arial" panose="020B0604020202020204" pitchFamily="34" charset="0"/>
                <a:cs typeface="Arial" panose="020B0604020202020204" pitchFamily="34" charset="0"/>
              </a:rPr>
              <a:t>角色</a:t>
            </a:r>
          </a:p>
          <a:p>
            <a:pPr lvl="1"/>
            <a:r>
              <a:rPr lang="zh-CN" altLang="en-US" sz="1100" dirty="0">
                <a:latin typeface="Arial" panose="020B0604020202020204" pitchFamily="34" charset="0"/>
                <a:cs typeface="Arial" panose="020B0604020202020204" pitchFamily="34" charset="0"/>
              </a:rPr>
              <a:t>产品负责人（</a:t>
            </a:r>
            <a:r>
              <a:rPr lang="en-GB" altLang="zh-CN" sz="1100" dirty="0">
                <a:latin typeface="Arial" panose="020B0604020202020204" pitchFamily="34" charset="0"/>
                <a:cs typeface="Arial" panose="020B0604020202020204" pitchFamily="34" charset="0"/>
              </a:rPr>
              <a:t>Product Owner</a:t>
            </a:r>
            <a:r>
              <a:rPr lang="zh-CN" altLang="en-US" sz="1100" dirty="0">
                <a:latin typeface="Arial" panose="020B0604020202020204" pitchFamily="34" charset="0"/>
                <a:cs typeface="Arial" panose="020B0604020202020204" pitchFamily="34" charset="0"/>
              </a:rPr>
              <a:t>）</a:t>
            </a:r>
          </a:p>
          <a:p>
            <a:pPr lvl="1"/>
            <a:r>
              <a:rPr lang="en-GB" altLang="zh-CN" sz="1100" dirty="0">
                <a:latin typeface="Arial" panose="020B0604020202020204" pitchFamily="34" charset="0"/>
                <a:cs typeface="Arial" panose="020B0604020202020204" pitchFamily="34" charset="0"/>
              </a:rPr>
              <a:t>Scrum</a:t>
            </a:r>
            <a:r>
              <a:rPr lang="zh-CN" altLang="en-US" sz="1100" dirty="0">
                <a:latin typeface="Arial" panose="020B0604020202020204" pitchFamily="34" charset="0"/>
                <a:cs typeface="Arial" panose="020B0604020202020204" pitchFamily="34" charset="0"/>
              </a:rPr>
              <a:t>主管（</a:t>
            </a:r>
            <a:r>
              <a:rPr lang="en-GB" altLang="zh-CN" sz="1100" dirty="0" err="1">
                <a:latin typeface="Arial" panose="020B0604020202020204" pitchFamily="34" charset="0"/>
                <a:cs typeface="Arial" panose="020B0604020202020204" pitchFamily="34" charset="0"/>
              </a:rPr>
              <a:t>ScrumMaster</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团队成员</a:t>
            </a:r>
          </a:p>
          <a:p>
            <a:r>
              <a:rPr lang="zh-CN" altLang="en-US" sz="1100" dirty="0">
                <a:latin typeface="Arial" panose="020B0604020202020204" pitchFamily="34" charset="0"/>
                <a:cs typeface="Arial" panose="020B0604020202020204" pitchFamily="34" charset="0"/>
              </a:rPr>
              <a:t>活动</a:t>
            </a:r>
          </a:p>
          <a:p>
            <a:pPr lvl="1"/>
            <a:r>
              <a:rPr lang="zh-CN" altLang="en-US" sz="1100" dirty="0">
                <a:latin typeface="Arial" panose="020B0604020202020204" pitchFamily="34" charset="0"/>
                <a:cs typeface="Arial" panose="020B0604020202020204" pitchFamily="34" charset="0"/>
              </a:rPr>
              <a:t>冲刺规划会议（</a:t>
            </a:r>
            <a:r>
              <a:rPr lang="en-GB" altLang="zh-CN" sz="1100" dirty="0">
                <a:latin typeface="Arial" panose="020B0604020202020204" pitchFamily="34" charset="0"/>
                <a:cs typeface="Arial" panose="020B0604020202020204" pitchFamily="34" charset="0"/>
              </a:rPr>
              <a:t>Sprint Plan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每日站立会议（</a:t>
            </a:r>
            <a:r>
              <a:rPr lang="en-GB" altLang="zh-CN" sz="1100" dirty="0">
                <a:latin typeface="Arial" panose="020B0604020202020204" pitchFamily="34" charset="0"/>
                <a:cs typeface="Arial" panose="020B0604020202020204" pitchFamily="34" charset="0"/>
              </a:rPr>
              <a:t>Scrum Daily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冲刺复审会议（</a:t>
            </a:r>
            <a:r>
              <a:rPr lang="en-GB" altLang="zh-CN" sz="1100" dirty="0">
                <a:latin typeface="Arial" panose="020B0604020202020204" pitchFamily="34" charset="0"/>
                <a:cs typeface="Arial" panose="020B0604020202020204" pitchFamily="34" charset="0"/>
              </a:rPr>
              <a:t>Sprint Review Meeting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冲刺回顾会议（</a:t>
            </a:r>
            <a:r>
              <a:rPr lang="en-GB" altLang="zh-CN" sz="1100" dirty="0">
                <a:latin typeface="Arial" panose="020B0604020202020204" pitchFamily="34" charset="0"/>
                <a:cs typeface="Arial" panose="020B0604020202020204" pitchFamily="34" charset="0"/>
              </a:rPr>
              <a:t>Sprint Retrospective Meeting</a:t>
            </a:r>
            <a:r>
              <a:rPr lang="zh-CN" altLang="en-US" sz="1100" dirty="0">
                <a:latin typeface="Arial" panose="020B0604020202020204" pitchFamily="34" charset="0"/>
                <a:cs typeface="Arial" panose="020B0604020202020204" pitchFamily="34" charset="0"/>
              </a:rPr>
              <a:t>）</a:t>
            </a:r>
          </a:p>
          <a:p>
            <a:r>
              <a:rPr lang="zh-CN" altLang="en-US" sz="1100" dirty="0">
                <a:latin typeface="Arial" panose="020B0604020202020204" pitchFamily="34" charset="0"/>
                <a:cs typeface="Arial" panose="020B0604020202020204" pitchFamily="34" charset="0"/>
              </a:rPr>
              <a:t>工件</a:t>
            </a:r>
          </a:p>
          <a:p>
            <a:pPr lvl="1"/>
            <a:r>
              <a:rPr lang="zh-CN" altLang="en-US" sz="1100" dirty="0">
                <a:latin typeface="Arial" panose="020B0604020202020204" pitchFamily="34" charset="0"/>
                <a:cs typeface="Arial" panose="020B0604020202020204" pitchFamily="34" charset="0"/>
              </a:rPr>
              <a:t>产品订单（</a:t>
            </a:r>
            <a:r>
              <a:rPr lang="en-GB" altLang="zh-CN" sz="1100" dirty="0">
                <a:latin typeface="Arial" panose="020B0604020202020204" pitchFamily="34" charset="0"/>
                <a:cs typeface="Arial" panose="020B0604020202020204" pitchFamily="34" charset="0"/>
              </a:rPr>
              <a:t>Product Backlog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冲刺订单（</a:t>
            </a:r>
            <a:r>
              <a:rPr lang="en-GB" altLang="zh-CN" sz="1100" dirty="0">
                <a:latin typeface="Arial" panose="020B0604020202020204" pitchFamily="34" charset="0"/>
                <a:cs typeface="Arial" panose="020B0604020202020204" pitchFamily="34" charset="0"/>
              </a:rPr>
              <a:t>Sprint Backlog</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燃尽图（</a:t>
            </a:r>
            <a:r>
              <a:rPr lang="en-GB" altLang="zh-CN" sz="1100" dirty="0" err="1">
                <a:latin typeface="Arial" panose="020B0604020202020204" pitchFamily="34" charset="0"/>
                <a:cs typeface="Arial" panose="020B0604020202020204" pitchFamily="34" charset="0"/>
              </a:rPr>
              <a:t>Burndown</a:t>
            </a:r>
            <a:r>
              <a:rPr lang="en-GB" altLang="zh-CN" sz="1100" dirty="0">
                <a:latin typeface="Arial" panose="020B0604020202020204" pitchFamily="34" charset="0"/>
                <a:cs typeface="Arial" panose="020B0604020202020204" pitchFamily="34" charset="0"/>
              </a:rPr>
              <a:t> Chart</a:t>
            </a:r>
            <a:r>
              <a:rPr lang="zh-CN" altLang="en-US" sz="1100" dirty="0">
                <a:latin typeface="Arial" panose="020B0604020202020204" pitchFamily="34" charset="0"/>
                <a:cs typeface="Arial" panose="020B0604020202020204" pitchFamily="34" charset="0"/>
              </a:rPr>
              <a:t>）</a:t>
            </a:r>
          </a:p>
          <a:p>
            <a:pPr lvl="1"/>
            <a:r>
              <a:rPr lang="zh-CN" altLang="en-US" sz="1100" dirty="0">
                <a:latin typeface="Arial" panose="020B0604020202020204" pitchFamily="34" charset="0"/>
                <a:cs typeface="Arial" panose="020B0604020202020204" pitchFamily="34" charset="0"/>
              </a:rPr>
              <a:t>新的功能增量</a:t>
            </a:r>
          </a:p>
          <a:p>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fld id="{297341F1-5B7D-47E9-888D-7C6F085B0FC9}" type="slidenum">
              <a:rPr lang="zh-CN" altLang="en-US" smtClean="0"/>
              <a:t>19</a:t>
            </a:fld>
            <a:endParaRPr lang="zh-CN" altLang="en-US"/>
          </a:p>
        </p:txBody>
      </p:sp>
    </p:spTree>
    <p:extLst>
      <p:ext uri="{BB962C8B-B14F-4D97-AF65-F5344CB8AC3E}">
        <p14:creationId xmlns:p14="http://schemas.microsoft.com/office/powerpoint/2010/main" val="2167223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006768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616085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什么是时间盒</a:t>
            </a:r>
            <a:b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br>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时间盒是指针对某件事或某个目标，给定一个固定的可用时间，这个时间不能缩小也不能放大。时间盒一般情况下是一个比较短的时间，例如几小时或者几天，人们需要在这个给定的时间内尽全力去达成目标。</a:t>
            </a:r>
          </a:p>
          <a:p>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项目管理过程中时间盒是用来剔除不确定性的一个工具，与传统的项目管理理念（计划驱动结果）相反，敏捷项目管理是基于</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Time box</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中应得到的结果来驱动计划定制与更新的。</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为什么使用时间盒</a:t>
            </a:r>
            <a:endPar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专注（</a:t>
            </a:r>
            <a:r>
              <a:rPr lang="en-US" altLang="zh-CN" sz="1100" b="1" i="0" kern="1200" baseline="0" dirty="0">
                <a:solidFill>
                  <a:schemeClr val="tx1"/>
                </a:solidFill>
                <a:effectLst/>
                <a:latin typeface="Huawei Sans" panose="020C0503030203020204" pitchFamily="34" charset="0"/>
                <a:ea typeface="方正兰亭黑简体" panose="02000000000000000000" pitchFamily="2" charset="-122"/>
                <a:cs typeface="+mn-cs"/>
              </a:rPr>
              <a:t>focus</a:t>
            </a:r>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心理学认为安排结束日期为一周之后，比在一个月之后造成的专注效果会更好。时间盒被视为是帕金森定律（</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Parkinson’s Law</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）的一剂良药：“如何开展工作？只要有效地填满完成前的这段时间。”</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提升互信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无论是迭代，还是整个项目，时间盒的另一个价值来自通过频繁达成小的目标来让团队与外部干系人建立信心。</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降低复杂度</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通过为期两周的时间盒迭代，团队承担的是可管理的复杂度，做他们力所能及的工作。数据表明，低复杂度的步骤能够提高生产率。</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尽早促成难度大的决策和权衡</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在一个</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Scrum</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项目中，受限于双周的迭代时间盒，在迭代计划会议上，团队和</a:t>
            </a:r>
            <a:r>
              <a:rPr lang="en-US" altLang="zh-CN" sz="1100" b="0" i="0" kern="1200" baseline="0" dirty="0">
                <a:solidFill>
                  <a:schemeClr val="tx1"/>
                </a:solidFill>
                <a:effectLst/>
                <a:latin typeface="Huawei Sans" panose="020C0503030203020204" pitchFamily="34" charset="0"/>
                <a:ea typeface="方正兰亭黑简体" panose="02000000000000000000" pitchFamily="2" charset="-122"/>
                <a:cs typeface="+mn-cs"/>
              </a:rPr>
              <a:t>PO</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都将非常认真地考虑哪些工作纳入迭代中，哪些推迟。由于每两周就要向客户演示系统，因而制定迭代目标和优先级时就不会含糊不清，利益相关人也会被迫尽早严肃地考虑优先级。</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更好的过程控制</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时间盒是一个以时间盒结束点的决定为标记的短期投资。它使得项目在走得过深而不受控之前，让风险得到更多的最小化机会。</a:t>
            </a:r>
          </a:p>
          <a:p>
            <a:r>
              <a:rPr lang="zh-CN" altLang="en-US" sz="1100" b="1" i="0" kern="1200" baseline="0" dirty="0">
                <a:solidFill>
                  <a:schemeClr val="tx1"/>
                </a:solidFill>
                <a:effectLst/>
                <a:latin typeface="Huawei Sans" panose="020C0503030203020204" pitchFamily="34" charset="0"/>
                <a:ea typeface="方正兰亭黑简体" panose="02000000000000000000" pitchFamily="2" charset="-122"/>
                <a:cs typeface="+mn-cs"/>
              </a:rPr>
              <a:t>尽早失败或交付价值</a:t>
            </a:r>
            <a:r>
              <a:rPr lang="zh-CN" altLang="en-US" sz="1100" b="0" i="0" kern="1200" baseline="0" dirty="0">
                <a:solidFill>
                  <a:schemeClr val="tx1"/>
                </a:solidFill>
                <a:effectLst/>
                <a:latin typeface="Huawei Sans" panose="020C0503030203020204" pitchFamily="34" charset="0"/>
                <a:ea typeface="方正兰亭黑简体" panose="02000000000000000000" pitchFamily="2" charset="-122"/>
                <a:cs typeface="+mn-cs"/>
              </a:rPr>
              <a:t> 由于时间短，它可以更快的反映失败或更早提供价值。更早提供价值，也就意味着生产出了有用的东西。更快的反映失败可以使你更快地知道你是否能达到目标，满足需求，换句话说，如果你不知道何去何从，你可以更快地回到起点，尝试其它的途径。</a:t>
            </a:r>
          </a:p>
          <a:p>
            <a:endParaRPr lang="zh-CN" altLang="en-US" sz="1100" dirty="0"/>
          </a:p>
        </p:txBody>
      </p:sp>
    </p:spTree>
    <p:extLst>
      <p:ext uri="{BB962C8B-B14F-4D97-AF65-F5344CB8AC3E}">
        <p14:creationId xmlns:p14="http://schemas.microsoft.com/office/powerpoint/2010/main" val="4655879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zh-CN" altLang="en-US" sz="1100" dirty="0"/>
              <a:t>看板源自精益制造。</a:t>
            </a:r>
          </a:p>
          <a:p>
            <a:r>
              <a:rPr lang="zh-CN" altLang="en-US" sz="1100" dirty="0"/>
              <a:t>精益制造是上世纪</a:t>
            </a:r>
            <a:r>
              <a:rPr lang="en-US" altLang="zh-CN" sz="1100" dirty="0"/>
              <a:t>50</a:t>
            </a:r>
            <a:r>
              <a:rPr lang="zh-CN" altLang="en-US" sz="1100" dirty="0"/>
              <a:t>年代起，从丰田公司实践中演化出来的，又被称为“丰田生产方式”。</a:t>
            </a:r>
            <a:r>
              <a:rPr lang="en-US" altLang="zh-CN" sz="1100" dirty="0"/>
              <a:t>1990</a:t>
            </a:r>
            <a:r>
              <a:rPr lang="zh-CN" altLang="en-US" sz="1100" dirty="0"/>
              <a:t>年麻省理工的</a:t>
            </a:r>
            <a:r>
              <a:rPr lang="en-US" altLang="zh-CN" sz="1100" dirty="0"/>
              <a:t>James P. Womack</a:t>
            </a:r>
            <a:r>
              <a:rPr lang="zh-CN" altLang="en-US" sz="1100" dirty="0"/>
              <a:t>等几位教授提炼 总结了丰田的实践，出版</a:t>
            </a:r>
            <a:r>
              <a:rPr lang="en-US" altLang="zh-CN" sz="1100" dirty="0"/>
              <a:t>《</a:t>
            </a:r>
            <a:r>
              <a:rPr lang="zh-CN" altLang="en-US" sz="1100" dirty="0"/>
              <a:t>精益生产方式</a:t>
            </a:r>
            <a:r>
              <a:rPr lang="en-US" altLang="zh-CN" sz="1100" dirty="0"/>
              <a:t>——</a:t>
            </a:r>
            <a:r>
              <a:rPr lang="zh-CN" altLang="en-US" sz="1100" dirty="0"/>
              <a:t>改变世界的机器</a:t>
            </a:r>
            <a:r>
              <a:rPr lang="en-US" altLang="zh-CN" sz="1100" dirty="0"/>
              <a:t>》</a:t>
            </a:r>
            <a:r>
              <a:rPr lang="zh-CN" altLang="en-US" sz="1100" dirty="0"/>
              <a:t>一书，精益制造的概念开始为世人所认识和效仿，直至今日，它仍然是最先进的制造方式，是制造业共同追求的目标。</a:t>
            </a:r>
          </a:p>
          <a:p>
            <a:r>
              <a:rPr lang="zh-CN" altLang="en-US" sz="1100" dirty="0"/>
              <a:t>看板（</a:t>
            </a:r>
            <a:r>
              <a:rPr lang="en-US" altLang="zh-CN" sz="1100" dirty="0" err="1"/>
              <a:t>kanban</a:t>
            </a:r>
            <a:r>
              <a:rPr lang="zh-CN" altLang="en-US" sz="1100" dirty="0"/>
              <a:t>）一词来自日文，指可视化卡片。</a:t>
            </a:r>
          </a:p>
          <a:p>
            <a:r>
              <a:rPr lang="zh-CN" altLang="en-US" sz="1100" dirty="0"/>
              <a:t>看板工具的实质是：后道工序在需要时，通过看板向前道工序发出信号</a:t>
            </a:r>
            <a:r>
              <a:rPr lang="en-US" altLang="zh-CN" sz="1100" dirty="0"/>
              <a:t>——</a:t>
            </a:r>
            <a:r>
              <a:rPr lang="zh-CN" altLang="en-US" sz="1100" dirty="0"/>
              <a:t>请给我需要数量的输入，前道工序只有得到看板后，才按需生产。看板信号由下游向上游传递，拉动上游的生产活动，使产品向下游流动。拉动的源头是最下游的客户价值，也就是客户订单或需求。</a:t>
            </a:r>
            <a:endParaRPr lang="en-US" altLang="zh-CN" sz="1100" dirty="0"/>
          </a:p>
          <a:p>
            <a:r>
              <a:rPr lang="zh-CN" altLang="en-US" sz="1100" dirty="0"/>
              <a:t>看板是可视化流程管理系统，提示团队生产什么、何时生产、生产多少</a:t>
            </a:r>
          </a:p>
          <a:p>
            <a:endParaRPr lang="zh-CN" altLang="en-US" sz="1100" dirty="0"/>
          </a:p>
        </p:txBody>
      </p:sp>
    </p:spTree>
    <p:extLst>
      <p:ext uri="{BB962C8B-B14F-4D97-AF65-F5344CB8AC3E}">
        <p14:creationId xmlns:p14="http://schemas.microsoft.com/office/powerpoint/2010/main" val="3514918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normAutofit/>
          </a:bodyPr>
          <a:lstStyle/>
          <a:p>
            <a:r>
              <a:rPr lang="zh-CN" altLang="en-US" sz="1100" dirty="0"/>
              <a:t>可视化工作流程</a:t>
            </a:r>
          </a:p>
          <a:p>
            <a:r>
              <a:rPr lang="zh-CN" altLang="en-US" sz="1100" dirty="0"/>
              <a:t>限制在制品数量（</a:t>
            </a:r>
            <a:r>
              <a:rPr lang="en-US" altLang="zh-CN" sz="1100" dirty="0"/>
              <a:t>Work In Progress -- WIP</a:t>
            </a:r>
            <a:r>
              <a:rPr lang="zh-CN" altLang="en-US" sz="1100" dirty="0"/>
              <a:t>）</a:t>
            </a:r>
          </a:p>
          <a:p>
            <a:r>
              <a:rPr lang="zh-CN" altLang="en-US" sz="1100" dirty="0"/>
              <a:t>度量和管理工作流</a:t>
            </a:r>
          </a:p>
          <a:p>
            <a:r>
              <a:rPr lang="zh-CN" altLang="en-US" sz="1100" dirty="0"/>
              <a:t>显示化定义规则（如工作的流转规则等）</a:t>
            </a:r>
          </a:p>
          <a:p>
            <a:r>
              <a:rPr lang="zh-CN" altLang="en-US" sz="1100" dirty="0"/>
              <a:t>构建反馈环</a:t>
            </a:r>
          </a:p>
          <a:p>
            <a:r>
              <a:rPr lang="zh-CN" altLang="en-US" sz="1100" dirty="0"/>
              <a:t>用科学方法和模型评估改进机会，提示协作，实验性演进</a:t>
            </a:r>
            <a:endParaRPr lang="en-US" altLang="zh-CN" sz="1100" dirty="0"/>
          </a:p>
          <a:p>
            <a:pPr marL="0" indent="0">
              <a:buNone/>
            </a:pPr>
            <a:r>
              <a:rPr lang="zh-CN" altLang="en-US" sz="1100" dirty="0"/>
              <a:t>目标</a:t>
            </a:r>
            <a:endParaRPr lang="en-US" altLang="zh-CN" sz="1100" dirty="0"/>
          </a:p>
          <a:p>
            <a:pPr marL="180000" indent="-180000">
              <a:buFont typeface="Wingdings" panose="05000000000000000000" pitchFamily="2" charset="2"/>
              <a:buChar char="l"/>
            </a:pPr>
            <a:r>
              <a:rPr lang="zh-CN" altLang="en-US" sz="1100" dirty="0"/>
              <a:t>首要目标：优化现有的流程</a:t>
            </a:r>
          </a:p>
          <a:p>
            <a:pPr marL="180000" indent="-180000">
              <a:buFont typeface="Wingdings" panose="05000000000000000000" pitchFamily="2" charset="2"/>
              <a:buChar char="l"/>
            </a:pPr>
            <a:r>
              <a:rPr lang="zh-CN" altLang="en-US" sz="1100" dirty="0"/>
              <a:t>高质量交付</a:t>
            </a:r>
          </a:p>
          <a:p>
            <a:pPr marL="180000" indent="-180000">
              <a:buFont typeface="Wingdings" panose="05000000000000000000" pitchFamily="2" charset="2"/>
              <a:buChar char="l"/>
            </a:pPr>
            <a:r>
              <a:rPr lang="zh-CN" altLang="en-US" sz="1100" dirty="0"/>
              <a:t>提升前置时间的可预测性</a:t>
            </a:r>
          </a:p>
          <a:p>
            <a:pPr marL="180000" indent="-180000">
              <a:buFont typeface="Wingdings" panose="05000000000000000000" pitchFamily="2" charset="2"/>
              <a:buChar char="l"/>
            </a:pPr>
            <a:r>
              <a:rPr lang="zh-CN" altLang="en-US" sz="1100" dirty="0"/>
              <a:t>提升员工满意度</a:t>
            </a:r>
          </a:p>
          <a:p>
            <a:pPr marL="180000" indent="-180000">
              <a:buFont typeface="Wingdings" panose="05000000000000000000" pitchFamily="2" charset="2"/>
              <a:buChar char="l"/>
            </a:pPr>
            <a:r>
              <a:rPr lang="zh-CN" altLang="en-US" sz="1100" dirty="0"/>
              <a:t>为改善留出盈余时间</a:t>
            </a:r>
          </a:p>
          <a:p>
            <a:pPr marL="180000" indent="-180000">
              <a:buFont typeface="Wingdings" panose="05000000000000000000" pitchFamily="2" charset="2"/>
              <a:buChar char="l"/>
            </a:pPr>
            <a:r>
              <a:rPr lang="zh-CN" altLang="en-US" sz="1100" dirty="0"/>
              <a:t>简化优先级排序</a:t>
            </a:r>
          </a:p>
          <a:p>
            <a:pPr marL="180000" indent="-180000">
              <a:buFont typeface="Wingdings" panose="05000000000000000000" pitchFamily="2" charset="2"/>
              <a:buChar char="l"/>
            </a:pPr>
            <a:r>
              <a:rPr lang="zh-CN" altLang="en-US" sz="1100" dirty="0"/>
              <a:t>使系统设计及运作透明化</a:t>
            </a:r>
          </a:p>
          <a:p>
            <a:pPr marL="180000" indent="-180000">
              <a:buFont typeface="Wingdings" panose="05000000000000000000" pitchFamily="2" charset="2"/>
              <a:buChar char="l"/>
            </a:pPr>
            <a:r>
              <a:rPr lang="zh-CN" altLang="en-US" sz="1100" dirty="0"/>
              <a:t>设计能够打造高成熟度组织的流程</a:t>
            </a: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43EC718-05DF-4E6A-A09B-C5D7D67F7522}" type="slidenum">
              <a:rPr lang="zh-CN" altLang="en-US" smtClean="0"/>
              <a:pPr/>
              <a:t>24</a:t>
            </a:fld>
            <a:endParaRPr lang="zh-CN" altLang="en-US"/>
          </a:p>
        </p:txBody>
      </p:sp>
    </p:spTree>
    <p:extLst>
      <p:ext uri="{BB962C8B-B14F-4D97-AF65-F5344CB8AC3E}">
        <p14:creationId xmlns:p14="http://schemas.microsoft.com/office/powerpoint/2010/main" val="42565584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5613" y="766763"/>
            <a:ext cx="5932487"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6D6A520F-B0AA-4FCF-8947-ACF7C4FE7102}" type="slidenum">
              <a:rPr lang="zh-CN" altLang="en-US" smtClean="0"/>
              <a:pPr/>
              <a:t>25</a:t>
            </a:fld>
            <a:endParaRPr lang="zh-CN" altLang="en-US"/>
          </a:p>
        </p:txBody>
      </p:sp>
    </p:spTree>
    <p:extLst>
      <p:ext uri="{BB962C8B-B14F-4D97-AF65-F5344CB8AC3E}">
        <p14:creationId xmlns:p14="http://schemas.microsoft.com/office/powerpoint/2010/main" val="8556052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0020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个词，我们要注意它承载了很多不同的含义。一方面它本身代表了一种运动，世界范围、行业范围内去推动这种文化和工作方式，另一方面也是代表了强调打破部门墙，开发和运维通力协作的文化，以及具体如何协作、更快交付业务价值的交付方式、协作方式。</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关于工作方式层面的含义，我们可以参考维基百科的说法。</a:t>
            </a:r>
          </a:p>
          <a:p>
            <a:pPr lvl="0"/>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Development and Operations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是一组过程、方法与系统的统称，用于促进软件开发、运维和质量保障部门之间的沟通、协作与整合。它的出现是由于软件行业日益清晰地认识到：为了按时交付软件产品和服务，开发和运维工作必须紧密合作。</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可看作开发、运维和质量保障（</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QA</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）三者的交集。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具体怎么落地呢，微软的说法有一定代表性，就是我们要从人、流程、工具三个维度结合，都要改进才可以。</a:t>
            </a:r>
          </a:p>
          <a:p>
            <a:endParaRPr lang="zh-CN" altLang="en-US" sz="1100" dirty="0"/>
          </a:p>
          <a:p>
            <a:endParaRPr lang="zh-CN" altLang="en-US" sz="1100" dirty="0"/>
          </a:p>
        </p:txBody>
      </p:sp>
    </p:spTree>
    <p:extLst>
      <p:ext uri="{BB962C8B-B14F-4D97-AF65-F5344CB8AC3E}">
        <p14:creationId xmlns:p14="http://schemas.microsoft.com/office/powerpoint/2010/main" val="4193002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914400" rtl="0" eaLnBrk="1" fontAlgn="auto" latinLnBrk="0" hangingPunct="1">
              <a:lnSpc>
                <a:spcPct val="100000"/>
              </a:lnSpc>
              <a:spcBef>
                <a:spcPts val="0"/>
              </a:spcBef>
              <a:spcAft>
                <a:spcPts val="0"/>
              </a:spcAft>
              <a:buClrTx/>
              <a:buSzTx/>
              <a:tabLst/>
              <a:defRPr/>
            </a:pPr>
            <a:r>
              <a:rPr kumimoji="1" lang="en-US" altLang="zh-CN" sz="1100" dirty="0" err="1"/>
              <a:t>DevOps</a:t>
            </a:r>
            <a:r>
              <a:rPr kumimoji="1" lang="zh-CN" altLang="en-US" sz="1100" dirty="0"/>
              <a:t>它不仅仅体现在流程上打通了软件开发的整个生命周期，它还包括以下五个要素：</a:t>
            </a:r>
            <a:br>
              <a:rPr kumimoji="1" lang="en-US" altLang="zh-CN" sz="1100" dirty="0"/>
            </a:br>
            <a:r>
              <a:rPr kumimoji="1" lang="zh-CN" altLang="en-US" sz="1100" dirty="0"/>
              <a:t>首先是</a:t>
            </a:r>
            <a:r>
              <a:rPr lang="zh-CN" altLang="en-US" sz="1100" dirty="0">
                <a:latin typeface="华文细黑" pitchFamily="2" charset="-122"/>
                <a:ea typeface="华文细黑" pitchFamily="2" charset="-122"/>
              </a:rPr>
              <a:t>文化</a:t>
            </a:r>
            <a:r>
              <a:rPr lang="zh-CN" altLang="en-US" sz="1100" dirty="0">
                <a:latin typeface="+mn-lt"/>
                <a:ea typeface="+mn-ea"/>
              </a:rPr>
              <a:t>：</a:t>
            </a:r>
            <a:r>
              <a:rPr lang="en-US" altLang="zh-CN" sz="1100" dirty="0" err="1">
                <a:latin typeface="+mn-lt"/>
                <a:ea typeface="+mn-ea"/>
              </a:rPr>
              <a:t>DevOps</a:t>
            </a:r>
            <a:r>
              <a:rPr lang="zh-CN" altLang="en-US" sz="1100" dirty="0">
                <a:latin typeface="+mn-lt"/>
                <a:ea typeface="+mn-ea"/>
              </a:rPr>
              <a:t>与传统职能型团队不同，它的前提是</a:t>
            </a:r>
            <a:r>
              <a:rPr lang="zh-CN" altLang="en-US" sz="1100" dirty="0">
                <a:ea typeface="华文细黑" pitchFamily="2" charset="-122"/>
                <a:cs typeface="Arial" panose="020B0604020202020204" pitchFamily="34" charset="0"/>
              </a:rPr>
              <a:t>建⽴一体化的全功能团队，打破开发</a:t>
            </a:r>
            <a:r>
              <a:rPr lang="en-US" altLang="zh-CN" sz="1100" dirty="0">
                <a:ea typeface="华文细黑" pitchFamily="2" charset="-122"/>
                <a:cs typeface="Arial" panose="020B0604020202020204" pitchFamily="34" charset="0"/>
              </a:rPr>
              <a:t>(Dev)</a:t>
            </a:r>
            <a:r>
              <a:rPr lang="zh-CN" altLang="en-US" sz="1100" dirty="0">
                <a:ea typeface="华文细黑" pitchFamily="2" charset="-122"/>
                <a:cs typeface="Arial" panose="020B0604020202020204" pitchFamily="34" charset="0"/>
              </a:rPr>
              <a:t>与技术运营</a:t>
            </a:r>
            <a:r>
              <a:rPr lang="en-US" altLang="zh-CN" sz="1100" dirty="0">
                <a:ea typeface="华文细黑" pitchFamily="2" charset="-122"/>
                <a:cs typeface="Arial" panose="020B0604020202020204" pitchFamily="34" charset="0"/>
              </a:rPr>
              <a:t>(Ops)</a:t>
            </a:r>
            <a:r>
              <a:rPr lang="zh-CN" altLang="en-US" sz="1100" dirty="0">
                <a:ea typeface="华文细黑" pitchFamily="2" charset="-122"/>
                <a:cs typeface="Arial" panose="020B0604020202020204" pitchFamily="34" charset="0"/>
              </a:rPr>
              <a:t>隔阂，形成</a:t>
            </a:r>
            <a:r>
              <a:rPr lang="en-US" altLang="zh-CN" sz="1100" dirty="0" err="1">
                <a:ea typeface="华文细黑" pitchFamily="2" charset="-122"/>
                <a:cs typeface="Arial" panose="020B0604020202020204" pitchFamily="34" charset="0"/>
              </a:rPr>
              <a:t>DevOps</a:t>
            </a:r>
            <a:r>
              <a:rPr lang="zh-CN" altLang="en-US" sz="1100" dirty="0">
                <a:ea typeface="华文细黑" pitchFamily="2" charset="-122"/>
                <a:cs typeface="Arial" panose="020B0604020202020204" pitchFamily="34" charset="0"/>
              </a:rPr>
              <a:t>的协同合作的文化氛围</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第二是自动化：</a:t>
            </a:r>
            <a:r>
              <a:rPr lang="zh-CN" altLang="en-US" sz="1100" dirty="0">
                <a:ea typeface="华文细黑" pitchFamily="2" charset="-122"/>
                <a:cs typeface="Arial" panose="020B0604020202020204" pitchFamily="34" charset="0"/>
              </a:rPr>
              <a:t>自动化一切可以自动化的，通过自动化的工具或脚本实现软件工程从构建到运维过程的自动化流水线作业</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第三是精益：</a:t>
            </a:r>
            <a:r>
              <a:rPr lang="zh-CN" altLang="en-US" sz="1100" dirty="0">
                <a:ea typeface="华文细黑" pitchFamily="2" charset="-122"/>
                <a:cs typeface="Arial" panose="020B0604020202020204" pitchFamily="34" charset="0"/>
              </a:rPr>
              <a:t>以精益的⽅式⼩步快跑，持续改善，</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第四是度量</a:t>
            </a:r>
            <a:r>
              <a:rPr lang="zh-CN" altLang="en-US" sz="1100" dirty="0">
                <a:latin typeface="+mn-lt"/>
                <a:ea typeface="华文细黑" pitchFamily="2" charset="-122"/>
                <a:cs typeface="Arial" panose="020B0604020202020204" pitchFamily="34" charset="0"/>
              </a:rPr>
              <a:t>：</a:t>
            </a:r>
            <a:r>
              <a:rPr lang="zh-CN" altLang="en-US" sz="1100" dirty="0">
                <a:ea typeface="华文细黑" pitchFamily="2" charset="-122"/>
                <a:cs typeface="Arial" panose="020B0604020202020204" pitchFamily="34" charset="0"/>
              </a:rPr>
              <a:t>建⽴有效的监测与度量手段快速获得反馈，推动产品和团队的持续改进，测试驱动开发、增量式开发这些实践都是为了获得有效反馈并作用于下一次迭代周期中</a:t>
            </a:r>
            <a:endParaRPr lang="en-US" altLang="zh-CN" sz="1100" dirty="0">
              <a:ea typeface="华文细黑" pitchFamily="2" charset="-122"/>
              <a:cs typeface="Arial" panose="020B0604020202020204" pitchFamily="34" charset="0"/>
            </a:endParaRPr>
          </a:p>
          <a:p>
            <a:pPr marL="180000" marR="0" lvl="0" indent="-180000" algn="l" defTabSz="914400" rtl="0" eaLnBrk="1" fontAlgn="auto" latinLnBrk="0" hangingPunct="1">
              <a:lnSpc>
                <a:spcPct val="100000"/>
              </a:lnSpc>
              <a:spcBef>
                <a:spcPts val="0"/>
              </a:spcBef>
              <a:spcAft>
                <a:spcPts val="0"/>
              </a:spcAft>
              <a:buClrTx/>
              <a:buSzTx/>
              <a:tabLst/>
              <a:defRPr/>
            </a:pPr>
            <a:r>
              <a:rPr lang="zh-CN" altLang="en-US" sz="1100" dirty="0">
                <a:latin typeface="华文细黑" pitchFamily="2" charset="-122"/>
                <a:ea typeface="华文细黑" pitchFamily="2" charset="-122"/>
              </a:rPr>
              <a:t>第五是分享：</a:t>
            </a:r>
            <a:r>
              <a:rPr lang="zh-CN" altLang="en-US" sz="1100" dirty="0">
                <a:ea typeface="华文细黑" pitchFamily="2" charset="-122"/>
                <a:cs typeface="Arial" panose="020B0604020202020204" pitchFamily="34" charset="0"/>
              </a:rPr>
              <a:t>不同职能、不同产品之间经验分享能够促进</a:t>
            </a:r>
            <a:r>
              <a:rPr lang="en-US" altLang="zh-CN" sz="1100" dirty="0" err="1">
                <a:ea typeface="华文细黑" pitchFamily="2" charset="-122"/>
                <a:cs typeface="Arial" panose="020B0604020202020204" pitchFamily="34" charset="0"/>
              </a:rPr>
              <a:t>DevOps</a:t>
            </a:r>
            <a:r>
              <a:rPr lang="zh-CN" altLang="en-US" sz="1100" dirty="0">
                <a:ea typeface="华文细黑" pitchFamily="2" charset="-122"/>
                <a:cs typeface="Arial" panose="020B0604020202020204" pitchFamily="34" charset="0"/>
              </a:rPr>
              <a:t>的文化沉淀，促进产品迭代和更新</a:t>
            </a:r>
            <a:endParaRPr lang="en-US" altLang="zh-CN" sz="1100" dirty="0">
              <a:ea typeface="华文细黑"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100" dirty="0">
              <a:ea typeface="华文细黑" pitchFamily="2" charset="-122"/>
              <a:cs typeface="Arial" panose="020B0604020202020204" pitchFamily="34" charset="0"/>
            </a:endParaRPr>
          </a:p>
          <a:p>
            <a:r>
              <a:rPr lang="en-US" altLang="zh-CN" sz="1100" dirty="0" err="1">
                <a:solidFill>
                  <a:srgbClr val="000000"/>
                </a:solidFill>
              </a:rPr>
              <a:t>DevOps</a:t>
            </a:r>
            <a:r>
              <a:rPr lang="zh-CN" altLang="en-US" sz="1100" dirty="0">
                <a:solidFill>
                  <a:srgbClr val="000000"/>
                </a:solidFill>
              </a:rPr>
              <a:t>是敏捷理念从开发领域向运维领域的延伸</a:t>
            </a:r>
            <a:endParaRPr lang="en-US" altLang="zh-CN" sz="1100" dirty="0"/>
          </a:p>
          <a:p>
            <a:pPr marL="630126" indent="-270054">
              <a:buClr>
                <a:schemeClr val="tx1"/>
              </a:buClr>
              <a:buSzPct val="50000"/>
              <a:buFont typeface="Wingdings" pitchFamily="2" charset="2"/>
              <a:buChar char="p"/>
            </a:pPr>
            <a:r>
              <a:rPr lang="zh-CN" altLang="en-US" sz="1100" dirty="0"/>
              <a:t>计划阶段：运维人员为开发人员提供需求，并制定发布计划</a:t>
            </a:r>
            <a:endParaRPr lang="en-US" altLang="zh-CN" sz="1100" dirty="0"/>
          </a:p>
          <a:p>
            <a:pPr marL="630126" indent="-270054">
              <a:buClr>
                <a:schemeClr val="tx1"/>
              </a:buClr>
              <a:buSzPct val="50000"/>
              <a:buFont typeface="Wingdings" pitchFamily="2" charset="2"/>
              <a:buChar char="p"/>
            </a:pPr>
            <a:r>
              <a:rPr lang="zh-CN" altLang="en-US" sz="1100" dirty="0"/>
              <a:t>编码</a:t>
            </a:r>
            <a:r>
              <a:rPr lang="en-US" altLang="zh-CN" sz="1100" dirty="0"/>
              <a:t>/</a:t>
            </a:r>
            <a:r>
              <a:rPr lang="zh-CN" altLang="en-US" sz="1100" dirty="0"/>
              <a:t>构建</a:t>
            </a:r>
            <a:r>
              <a:rPr lang="en-US" altLang="zh-CN" sz="1100" dirty="0"/>
              <a:t>/</a:t>
            </a:r>
            <a:r>
              <a:rPr lang="zh-CN" altLang="en-US" sz="1100" dirty="0"/>
              <a:t>验证阶段：</a:t>
            </a:r>
            <a:r>
              <a:rPr lang="en-US" altLang="zh-CN" sz="1100" dirty="0"/>
              <a:t>Scrum</a:t>
            </a:r>
            <a:r>
              <a:rPr lang="zh-CN" altLang="en-US" sz="1100" dirty="0"/>
              <a:t>、极限编程和精益生产，持续集成、自动化测试等</a:t>
            </a:r>
            <a:endParaRPr lang="en-US" altLang="zh-CN" sz="1100" dirty="0"/>
          </a:p>
          <a:p>
            <a:pPr marL="630126" indent="-270054">
              <a:buClr>
                <a:schemeClr val="tx1"/>
              </a:buClr>
              <a:buSzPct val="50000"/>
              <a:buFont typeface="Wingdings" pitchFamily="2" charset="2"/>
              <a:buChar char="p"/>
            </a:pPr>
            <a:r>
              <a:rPr lang="zh-CN" altLang="en-US" sz="1100" dirty="0"/>
              <a:t>部署阶段：开发团队负责部署、监测部署过程，以及部署后的运行</a:t>
            </a:r>
            <a:endParaRPr lang="en-US" altLang="zh-CN"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100" dirty="0">
              <a:ea typeface="华文细黑" pitchFamily="2" charset="-122"/>
              <a:cs typeface="Arial" panose="020B0604020202020204" pitchFamily="34" charset="0"/>
            </a:endParaRPr>
          </a:p>
        </p:txBody>
      </p:sp>
    </p:spTree>
    <p:extLst>
      <p:ext uri="{BB962C8B-B14F-4D97-AF65-F5344CB8AC3E}">
        <p14:creationId xmlns:p14="http://schemas.microsoft.com/office/powerpoint/2010/main" val="3718365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图像占位符 3"/>
          <p:cNvSpPr>
            <a:spLocks noGrp="1" noRot="1" noChangeAspect="1"/>
          </p:cNvSpPr>
          <p:nvPr>
            <p:ph type="sldImg"/>
          </p:nvPr>
        </p:nvSpPr>
        <p:spPr>
          <a:xfrm>
            <a:off x="463550" y="766763"/>
            <a:ext cx="5932488" cy="3338512"/>
          </a:xfrm>
        </p:spPr>
      </p:sp>
      <p:sp>
        <p:nvSpPr>
          <p:cNvPr id="5" name="备注占位符 4"/>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47970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zh-CN" altLang="en-US" sz="1100" dirty="0"/>
              <a:t>持续集成指的是，频繁地</a:t>
            </a:r>
            <a:r>
              <a:rPr lang="en-US" altLang="zh-CN" sz="1100" dirty="0"/>
              <a:t>(</a:t>
            </a:r>
            <a:r>
              <a:rPr lang="zh-CN" altLang="en-US" sz="1100" dirty="0"/>
              <a:t>一天多次</a:t>
            </a:r>
            <a:r>
              <a:rPr lang="en-US" altLang="zh-CN" sz="1100" dirty="0"/>
              <a:t>)</a:t>
            </a:r>
            <a:r>
              <a:rPr lang="zh-CN" altLang="en-US" sz="1100" dirty="0"/>
              <a:t>将代码集成到主干。持续集成的目的，就是让产品可以快速迭代，同时还能保持高质量。它的核心措施是，代码集成到主干之前，必须通过自动化测试。只要有一个测试用例失败，就不能集成。持续集成并不能消除 </a:t>
            </a:r>
            <a:r>
              <a:rPr lang="en-US" altLang="zh-CN" sz="1100" dirty="0"/>
              <a:t>Bug</a:t>
            </a:r>
            <a:r>
              <a:rPr lang="zh-CN" altLang="en-US" sz="1100" dirty="0"/>
              <a:t>，而是让它们非常容易发现和改正。</a:t>
            </a:r>
            <a:endParaRPr lang="en-US" altLang="zh-CN" sz="1100" dirty="0"/>
          </a:p>
          <a:p>
            <a:r>
              <a:rPr lang="zh-CN" altLang="en-US" sz="1100" dirty="0"/>
              <a:t>持续交付</a:t>
            </a:r>
            <a:r>
              <a:rPr lang="en-US" altLang="zh-CN" sz="1100" dirty="0"/>
              <a:t>(Continuous delivery)</a:t>
            </a:r>
            <a:r>
              <a:rPr lang="zh-CN" altLang="en-US" sz="1100" dirty="0"/>
              <a:t>指的是，频繁地将软件的新版本，交付给质量团队或者用户，以供评审。如果评审通过，代码就进入生产阶段。持续交付可以看作持续集成的下一步。它强调的是，不管怎么更新，软件是随时随地可以交付的。</a:t>
            </a:r>
          </a:p>
        </p:txBody>
      </p:sp>
      <p:sp>
        <p:nvSpPr>
          <p:cNvPr id="5" name="幻灯片图像占位符 4"/>
          <p:cNvSpPr>
            <a:spLocks noGrp="1" noRot="1" noChangeAspect="1"/>
          </p:cNvSpPr>
          <p:nvPr>
            <p:ph type="sldImg"/>
          </p:nvPr>
        </p:nvSpPr>
        <p:spPr>
          <a:xfrm>
            <a:off x="455613" y="766763"/>
            <a:ext cx="5932487" cy="3338512"/>
          </a:xfrm>
        </p:spPr>
      </p:sp>
    </p:spTree>
    <p:extLst>
      <p:ext uri="{BB962C8B-B14F-4D97-AF65-F5344CB8AC3E}">
        <p14:creationId xmlns:p14="http://schemas.microsoft.com/office/powerpoint/2010/main" val="22358648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en-US" altLang="zh-CN" sz="1100" dirty="0"/>
              <a:t>DevOps</a:t>
            </a:r>
            <a:r>
              <a:rPr lang="zh-CN" altLang="en-US" sz="1100" dirty="0"/>
              <a:t>带给企业的收益和价值是什么呢</a:t>
            </a:r>
            <a:r>
              <a:rPr lang="en-US" altLang="zh-CN" sz="1100" dirty="0"/>
              <a:t>?</a:t>
            </a:r>
            <a:r>
              <a:rPr lang="zh-CN" altLang="en-US" sz="1100" dirty="0"/>
              <a:t>从业界咨询公司统计的情况看</a:t>
            </a:r>
            <a:endParaRPr lang="en-US" altLang="zh-CN" sz="1100" dirty="0"/>
          </a:p>
          <a:p>
            <a:r>
              <a:rPr lang="zh-CN" altLang="en-US" sz="1100" dirty="0"/>
              <a:t>实施了</a:t>
            </a:r>
            <a:r>
              <a:rPr lang="en-US" altLang="zh-CN" sz="1100" dirty="0"/>
              <a:t>DevOps</a:t>
            </a:r>
            <a:r>
              <a:rPr lang="zh-CN" altLang="en-US" sz="1100" dirty="0"/>
              <a:t>的企业与没有实施</a:t>
            </a:r>
            <a:r>
              <a:rPr lang="en-US" altLang="zh-CN" sz="1100" dirty="0"/>
              <a:t>DevOps</a:t>
            </a:r>
            <a:r>
              <a:rPr lang="zh-CN" altLang="en-US" sz="1100" dirty="0"/>
              <a:t>的企业，在交付速度和交付质量上都有了本质的提升</a:t>
            </a:r>
            <a:endParaRPr lang="en-US" altLang="zh-CN" sz="1100" dirty="0"/>
          </a:p>
          <a:p>
            <a:r>
              <a:rPr lang="zh-CN" altLang="en-US" sz="1100" dirty="0"/>
              <a:t>我们看到，实施</a:t>
            </a:r>
            <a:r>
              <a:rPr lang="en-US" altLang="zh-CN" sz="1100" dirty="0"/>
              <a:t>DevOps</a:t>
            </a:r>
            <a:r>
              <a:rPr lang="zh-CN" altLang="en-US" sz="1100" dirty="0"/>
              <a:t>的企业，部署频率提高了几十倍。从代码提交到部署上线的时间，更是因为自动化有了翻天覆地的提高，甚至提高了几千倍。使得企业的交付速度和交付效率得到明显的提高</a:t>
            </a:r>
            <a:endParaRPr lang="en-US" altLang="zh-CN" sz="1100" dirty="0"/>
          </a:p>
          <a:p>
            <a:r>
              <a:rPr lang="zh-CN" altLang="en-US" sz="1100" dirty="0"/>
              <a:t>下面两个指标反映了企业的交付质量，变更失败率指软件发布后不可用或者服务质量出现不可接受的性能下降；故障恢复时间指从现网发现问题，到故障全部恢复的时间。可以看到，这两个指标特别影响客户的感知和满意度，对企业影响特别大。我们看到，实施</a:t>
            </a:r>
            <a:r>
              <a:rPr lang="en-US" altLang="zh-CN" sz="1100" dirty="0"/>
              <a:t>DevOps</a:t>
            </a:r>
            <a:r>
              <a:rPr lang="zh-CN" altLang="en-US" sz="1100" dirty="0"/>
              <a:t>之后，企业的交付质量得到了质的提升。</a:t>
            </a:r>
            <a:endParaRPr lang="en-US" altLang="zh-CN" sz="1100" dirty="0"/>
          </a:p>
          <a:p>
            <a:endParaRPr lang="zh-CN" altLang="en-US" sz="1100" dirty="0"/>
          </a:p>
        </p:txBody>
      </p:sp>
    </p:spTree>
    <p:extLst>
      <p:ext uri="{BB962C8B-B14F-4D97-AF65-F5344CB8AC3E}">
        <p14:creationId xmlns:p14="http://schemas.microsoft.com/office/powerpoint/2010/main" val="7087711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在</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方法论层面，我们可以说业界没有一个唯一标准，也可以说业界有很多可用的方法论。</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如图展示的是叫做“持续交付实施框架”的方法论，分为左边这七个领域，去改进。看中间主体部分，它告诉我们发布频率不同，工作方式或者具体实践是很不同的，如果要从</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天发布一次的水平提升到一天发布</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100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次的水平，在这七个领域都有很多改进动作需要落实才能做到。</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SOA(Service Oriented </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Architechure</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服务化架构</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dirty="0"/>
          </a:p>
        </p:txBody>
      </p:sp>
    </p:spTree>
    <p:extLst>
      <p:ext uri="{BB962C8B-B14F-4D97-AF65-F5344CB8AC3E}">
        <p14:creationId xmlns:p14="http://schemas.microsoft.com/office/powerpoint/2010/main" val="3146236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521419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在这里，我们有必要讲一下敏捷和</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的关系。</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此页展示的是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EXIN</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（国际信息科学考试学会）的</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 Master</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白皮书，左图是白皮书中的</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知识体系，从中可以看到它将</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诠释为如下四个部分：</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敏捷管理：包含计划、需求、设计、开发</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持续交付：包括开发、部署、运营</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IT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服务管理：包括运营、周期终止</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精益管理：从计划到周期终止的全程</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pPr lvl="0"/>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从中我们可以看出，</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DevOps</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不是对敏捷的否定，而是融合了敏捷和精益的思想和方法，并在其基础上的进一步发展。</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endParaRPr lang="zh-CN" altLang="en-US" sz="1100" dirty="0"/>
          </a:p>
        </p:txBody>
      </p:sp>
    </p:spTree>
    <p:extLst>
      <p:ext uri="{BB962C8B-B14F-4D97-AF65-F5344CB8AC3E}">
        <p14:creationId xmlns:p14="http://schemas.microsoft.com/office/powerpoint/2010/main" val="10205150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dirty="0"/>
              <a:t>从交付全流程的覆盖范围看，也经历了敏捷开发、持续集成、持续交付、</a:t>
            </a:r>
            <a:r>
              <a:rPr lang="en-US" altLang="zh-CN" sz="1100" dirty="0"/>
              <a:t>DevOps</a:t>
            </a:r>
            <a:r>
              <a:rPr lang="zh-CN" altLang="en-US" sz="1100" dirty="0"/>
              <a:t>四个重要阶段</a:t>
            </a:r>
            <a:endParaRPr lang="en-US" altLang="zh-CN" sz="1100" dirty="0"/>
          </a:p>
          <a:p>
            <a:r>
              <a:rPr lang="zh-CN" altLang="en-US" sz="1100" dirty="0"/>
              <a:t>敏捷让开发团队拥抱变化、快速迭代，覆盖了计划、编码、软件生成阶段</a:t>
            </a:r>
            <a:endParaRPr lang="en-US" altLang="zh-CN" sz="1100" dirty="0"/>
          </a:p>
          <a:p>
            <a:r>
              <a:rPr lang="zh-CN" altLang="en-US" sz="1100" dirty="0"/>
              <a:t>持续集成让开发团队提交代码后、立刻进行构建和单元测试，快速验证提交代码的正确性</a:t>
            </a:r>
            <a:endParaRPr lang="en-US" altLang="zh-CN" sz="1100" dirty="0"/>
          </a:p>
          <a:p>
            <a:r>
              <a:rPr lang="zh-CN" altLang="en-US" sz="1100" dirty="0"/>
              <a:t>持续发布则在持续集成的基础上，</a:t>
            </a:r>
            <a:r>
              <a:rPr lang="zh-CN" altLang="en-US" sz="1100" kern="0" dirty="0">
                <a:solidFill>
                  <a:prstClr val="black"/>
                </a:solidFill>
                <a:latin typeface="+mn-ea"/>
                <a:sym typeface="Microsoft YaHei"/>
              </a:rPr>
              <a:t>将集成后的代码部署到更贴近真实运行环境验证，</a:t>
            </a:r>
            <a:r>
              <a:rPr lang="zh-CN" altLang="en-US" sz="1100" dirty="0"/>
              <a:t>让团队可不断发布可用的软件版本</a:t>
            </a:r>
            <a:endParaRPr lang="en-US" altLang="zh-CN" sz="1100" dirty="0"/>
          </a:p>
          <a:p>
            <a:r>
              <a:rPr lang="en-US" altLang="zh-CN" sz="1100" dirty="0"/>
              <a:t>DevOps</a:t>
            </a:r>
            <a:r>
              <a:rPr lang="zh-CN" altLang="en-US" sz="1100" dirty="0"/>
              <a:t>则覆盖全流程，加入了运维环节，</a:t>
            </a:r>
            <a:r>
              <a:rPr lang="zh-CN" altLang="en-US" sz="1100" kern="0" dirty="0">
                <a:solidFill>
                  <a:prstClr val="black"/>
                </a:solidFill>
                <a:latin typeface="+mn-ea"/>
                <a:sym typeface="Microsoft YaHei"/>
              </a:rPr>
              <a:t>用于促进开发、运维和质量保障部门之间的沟通、协作与整合，实现工程效率最大化</a:t>
            </a:r>
            <a:endParaRPr lang="zh-CN" altLang="en-US" sz="1100"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34</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741143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100" kern="0" dirty="0">
                <a:solidFill>
                  <a:prstClr val="black"/>
                </a:solidFill>
                <a:latin typeface="+mn-ea"/>
                <a:sym typeface="Microsoft YaHei"/>
              </a:rPr>
              <a:t>持续集成</a:t>
            </a:r>
            <a:endParaRPr lang="en-US" altLang="zh-CN" sz="1100" kern="0" dirty="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强调开发人员提交了新代码之后，立刻自动的进行构建、（单元）测试。根据测试结果，确定新代码和原有代码能否正确地集成在一起；</a:t>
            </a: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重视自动化测试验证结果，对可能出现的一些问题进行预警，以保障最终合并的代码没有问题。</a:t>
            </a:r>
          </a:p>
          <a:p>
            <a:r>
              <a:rPr lang="zh-CN" altLang="en-US" sz="1100" dirty="0"/>
              <a:t>持续交付</a:t>
            </a:r>
            <a:endParaRPr lang="en-US" altLang="zh-CN" sz="1100" dirty="0"/>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在持续集成的基础上，将集成后的代码部署到更贴近真实运行环境的（如类生产环境）中。交付给质量团队或者用户，以供评审。如果评审通过，代码就进入生产阶段。</a:t>
            </a:r>
            <a:endParaRPr lang="en-US" altLang="zh-CN" kern="0" dirty="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持续交付并不是指软件每一个改动都要尽快部署到产品环境中，它指的是任何代码修改都可以在任何时候实施部署。手动部署</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有部署的能力，但不一定部署。</a:t>
            </a:r>
            <a:endParaRPr lang="en-US" altLang="zh-CN" kern="0" dirty="0">
              <a:solidFill>
                <a:prstClr val="black"/>
              </a:solidFill>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持续部署则是部署活动是自动的，是持续交付的最高阶段。</a:t>
            </a: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35</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2254497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1" kern="0" dirty="0" err="1">
                <a:latin typeface="+mn-ea"/>
                <a:sym typeface="Microsoft YaHei"/>
              </a:rPr>
              <a:t>DevOps</a:t>
            </a:r>
            <a:endParaRPr lang="en-US" altLang="zh-CN" sz="1100" b="1" kern="0" dirty="0">
              <a:latin typeface="+mn-ea"/>
              <a:sym typeface="Microsoft YaHei"/>
            </a:endParaRPr>
          </a:p>
          <a:p>
            <a:pPr marL="531416" lvl="1" indent="-171416" defTabSz="410848" hangingPunct="0">
              <a:buClr>
                <a:srgbClr val="9B1E1B"/>
              </a:buClr>
              <a:buFont typeface="Wingdings" panose="05000000000000000000" pitchFamily="2" charset="2"/>
              <a:buChar char="§"/>
            </a:pPr>
            <a:r>
              <a:rPr lang="zh-CN" altLang="en-US" kern="0" dirty="0">
                <a:solidFill>
                  <a:prstClr val="black"/>
                </a:solidFill>
                <a:latin typeface="+mn-ea"/>
                <a:sym typeface="Microsoft YaHei"/>
              </a:rPr>
              <a:t>是一组过程、方法与系统的统称。用于促进开发、运维和质量保障部门之间的沟通、协作与整合</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是一种工程模式，本质上是一种分工，通过对开发、运维、测试，配管等角色职责的分工，实现工程效率最大化，进而满足业务的需求</a:t>
            </a:r>
            <a:r>
              <a:rPr lang="en-US" altLang="zh-CN" kern="0" dirty="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a:solidFill>
                  <a:prstClr val="black"/>
                </a:solidFill>
                <a:latin typeface="+mn-ea"/>
                <a:sym typeface="Microsoft YaHei"/>
              </a:rPr>
              <a:t>改变交付周期</a:t>
            </a:r>
            <a:r>
              <a:rPr lang="zh-CN" altLang="en-US" kern="0" dirty="0">
                <a:solidFill>
                  <a:prstClr val="black"/>
                </a:solidFill>
                <a:latin typeface="+mn-ea"/>
                <a:sym typeface="Microsoft YaHei"/>
              </a:rPr>
              <a:t>：软件交付从数月改进为到周</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天；按天部署；按天发布。</a:t>
            </a:r>
          </a:p>
          <a:p>
            <a:pPr marL="531416" lvl="1" indent="-171416" defTabSz="410848" hangingPunct="0">
              <a:buClr>
                <a:srgbClr val="9B1E1B"/>
              </a:buClr>
              <a:buFont typeface="Wingdings" panose="05000000000000000000" pitchFamily="2" charset="2"/>
              <a:buChar char="§"/>
            </a:pPr>
            <a:r>
              <a:rPr lang="zh-CN" altLang="en-US" b="1" kern="0" dirty="0">
                <a:solidFill>
                  <a:prstClr val="black"/>
                </a:solidFill>
                <a:latin typeface="+mn-ea"/>
                <a:sym typeface="Microsoft YaHei"/>
              </a:rPr>
              <a:t>改变交付流程</a:t>
            </a:r>
            <a:r>
              <a:rPr lang="zh-CN" altLang="en-US" kern="0" dirty="0">
                <a:solidFill>
                  <a:prstClr val="black"/>
                </a:solidFill>
                <a:latin typeface="+mn-ea"/>
                <a:sym typeface="Microsoft YaHei"/>
              </a:rPr>
              <a:t>：全流程打通</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开发</a:t>
            </a:r>
            <a:r>
              <a:rPr lang="en-US" altLang="zh-CN" kern="0" dirty="0">
                <a:solidFill>
                  <a:prstClr val="black"/>
                </a:solidFill>
                <a:latin typeface="+mn-ea"/>
                <a:sym typeface="Microsoft YaHei"/>
              </a:rPr>
              <a:t>&amp;</a:t>
            </a:r>
            <a:r>
              <a:rPr lang="zh-CN" altLang="en-US" kern="0" dirty="0">
                <a:solidFill>
                  <a:prstClr val="black"/>
                </a:solidFill>
                <a:latin typeface="+mn-ea"/>
                <a:sym typeface="Microsoft YaHei"/>
              </a:rPr>
              <a:t>测试</a:t>
            </a:r>
            <a:r>
              <a:rPr lang="en-US" altLang="zh-CN" kern="0" dirty="0">
                <a:solidFill>
                  <a:prstClr val="black"/>
                </a:solidFill>
                <a:latin typeface="+mn-ea"/>
                <a:sym typeface="Microsoft YaHei"/>
              </a:rPr>
              <a:t>&amp;</a:t>
            </a:r>
            <a:r>
              <a:rPr lang="zh-CN" altLang="en-US" kern="0" dirty="0">
                <a:solidFill>
                  <a:prstClr val="black"/>
                </a:solidFill>
                <a:latin typeface="+mn-ea"/>
                <a:sym typeface="Microsoft YaHei"/>
              </a:rPr>
              <a:t>运维）；短、轻、循环流程</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持续规划，持续开发，持续集成，持续发布，持续部署，持续监测，持续反馈</a:t>
            </a:r>
            <a:r>
              <a:rPr lang="en-US" altLang="zh-CN" kern="0" dirty="0">
                <a:solidFill>
                  <a:prstClr val="black"/>
                </a:solidFill>
                <a:latin typeface="+mn-ea"/>
                <a:sym typeface="Microsoft YaHei"/>
              </a:rPr>
              <a:t>&amp;</a:t>
            </a:r>
            <a:r>
              <a:rPr lang="zh-CN" altLang="en-US" kern="0" dirty="0">
                <a:solidFill>
                  <a:prstClr val="black"/>
                </a:solidFill>
                <a:latin typeface="+mn-ea"/>
                <a:sym typeface="Microsoft YaHei"/>
              </a:rPr>
              <a:t>优化</a:t>
            </a:r>
            <a:r>
              <a:rPr lang="en-US" altLang="zh-CN" kern="0" dirty="0">
                <a:solidFill>
                  <a:prstClr val="black"/>
                </a:solidFill>
                <a:latin typeface="+mn-ea"/>
                <a:sym typeface="Microsoft YaHei"/>
              </a:rPr>
              <a:t>)</a:t>
            </a:r>
            <a:r>
              <a:rPr lang="zh-CN" altLang="en-US" kern="0" dirty="0">
                <a:solidFill>
                  <a:prstClr val="black"/>
                </a:solidFill>
                <a:latin typeface="+mn-ea"/>
                <a:sym typeface="Microsoft YaHei"/>
              </a:rPr>
              <a:t>。</a:t>
            </a:r>
          </a:p>
          <a:p>
            <a:pPr marL="531416" lvl="1" indent="-171416" defTabSz="410848" hangingPunct="0">
              <a:buClr>
                <a:srgbClr val="9B1E1B"/>
              </a:buClr>
              <a:buFont typeface="Wingdings" panose="05000000000000000000" pitchFamily="2" charset="2"/>
              <a:buChar char="§"/>
            </a:pPr>
            <a:r>
              <a:rPr lang="zh-CN" altLang="en-US" b="1" kern="0" dirty="0">
                <a:solidFill>
                  <a:prstClr val="black"/>
                </a:solidFill>
                <a:latin typeface="+mn-ea"/>
                <a:sym typeface="Microsoft YaHei"/>
              </a:rPr>
              <a:t>改变交付效率</a:t>
            </a:r>
            <a:r>
              <a:rPr lang="zh-CN" altLang="en-US" kern="0" dirty="0">
                <a:solidFill>
                  <a:prstClr val="black"/>
                </a:solidFill>
                <a:latin typeface="+mn-ea"/>
                <a:sym typeface="Microsoft YaHei"/>
              </a:rPr>
              <a:t>：流程和工具使能的自动化、可重复。提升</a:t>
            </a:r>
            <a:r>
              <a:rPr lang="en-US" altLang="zh-CN" kern="0" dirty="0">
                <a:solidFill>
                  <a:prstClr val="black"/>
                </a:solidFill>
                <a:latin typeface="+mn-ea"/>
                <a:sym typeface="Microsoft YaHei"/>
              </a:rPr>
              <a:t>50%</a:t>
            </a:r>
            <a:r>
              <a:rPr lang="zh-CN" altLang="en-US" kern="0" dirty="0">
                <a:solidFill>
                  <a:prstClr val="black"/>
                </a:solidFill>
                <a:latin typeface="+mn-ea"/>
                <a:sym typeface="Microsoft YaHei"/>
              </a:rPr>
              <a:t>以上。</a:t>
            </a:r>
          </a:p>
          <a:p>
            <a:pPr marL="531416" lvl="1" indent="-171416" defTabSz="410848" hangingPunct="0">
              <a:buClr>
                <a:srgbClr val="9B1E1B"/>
              </a:buClr>
              <a:buFont typeface="Wingdings" panose="05000000000000000000" pitchFamily="2" charset="2"/>
              <a:buChar char="§"/>
            </a:pPr>
            <a:r>
              <a:rPr lang="zh-CN" altLang="en-US" b="1" kern="0" dirty="0">
                <a:solidFill>
                  <a:prstClr val="black"/>
                </a:solidFill>
                <a:latin typeface="+mn-ea"/>
                <a:sym typeface="Microsoft YaHei"/>
              </a:rPr>
              <a:t>改变客户体验</a:t>
            </a:r>
            <a:r>
              <a:rPr lang="zh-CN" altLang="en-US" kern="0" dirty="0">
                <a:solidFill>
                  <a:prstClr val="black"/>
                </a:solidFill>
                <a:latin typeface="+mn-ea"/>
                <a:sym typeface="Microsoft YaHei"/>
              </a:rPr>
              <a:t>：流程支撑的客户反馈、快速改进。</a:t>
            </a:r>
          </a:p>
          <a:p>
            <a:pPr marL="531416" lvl="1" indent="-171416" defTabSz="410848" hangingPunct="0">
              <a:buClr>
                <a:srgbClr val="9B1E1B"/>
              </a:buClr>
              <a:buFont typeface="Wingdings" panose="05000000000000000000" pitchFamily="2" charset="2"/>
              <a:buChar char="§"/>
            </a:pPr>
            <a:r>
              <a:rPr lang="zh-CN" altLang="en-US" b="1" kern="0" dirty="0">
                <a:solidFill>
                  <a:prstClr val="black"/>
                </a:solidFill>
                <a:latin typeface="+mn-ea"/>
                <a:sym typeface="Microsoft YaHei"/>
              </a:rPr>
              <a:t>改变软件质量</a:t>
            </a:r>
            <a:r>
              <a:rPr lang="zh-CN" altLang="en-US" kern="0" dirty="0">
                <a:solidFill>
                  <a:prstClr val="black"/>
                </a:solidFill>
                <a:latin typeface="+mn-ea"/>
                <a:sym typeface="Microsoft YaHei"/>
              </a:rPr>
              <a:t>：改变人、流程、技术提升软件质量；改进协作；增强过程透明和可预测；开发</a:t>
            </a:r>
            <a:r>
              <a:rPr lang="en-US" altLang="zh-CN" kern="0" dirty="0">
                <a:solidFill>
                  <a:prstClr val="black"/>
                </a:solidFill>
                <a:latin typeface="+mn-ea"/>
                <a:sym typeface="Microsoft YaHei"/>
              </a:rPr>
              <a:t>&amp;</a:t>
            </a:r>
            <a:r>
              <a:rPr lang="zh-CN" altLang="en-US" kern="0" dirty="0">
                <a:solidFill>
                  <a:prstClr val="black"/>
                </a:solidFill>
                <a:latin typeface="+mn-ea"/>
                <a:sym typeface="Microsoft YaHei"/>
              </a:rPr>
              <a:t>测试</a:t>
            </a:r>
            <a:r>
              <a:rPr lang="en-US" altLang="zh-CN" kern="0" dirty="0">
                <a:solidFill>
                  <a:prstClr val="black"/>
                </a:solidFill>
                <a:latin typeface="+mn-ea"/>
                <a:sym typeface="Microsoft YaHei"/>
              </a:rPr>
              <a:t>&amp;</a:t>
            </a:r>
            <a:r>
              <a:rPr lang="zh-CN" altLang="en-US" kern="0" dirty="0">
                <a:solidFill>
                  <a:prstClr val="black"/>
                </a:solidFill>
                <a:latin typeface="+mn-ea"/>
                <a:sym typeface="Microsoft YaHei"/>
              </a:rPr>
              <a:t>生产一致的环境；及时发现问题和改进；持续改进。</a:t>
            </a:r>
          </a:p>
          <a:p>
            <a:pPr lvl="1"/>
            <a:endParaRPr lang="zh-CN" altLang="en-US" dirty="0"/>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defTabSz="821531" hangingPunct="0"/>
            <a:fld id="{F07326F3-4732-B74B-9C70-D0992466E499}" type="slidenum">
              <a:rPr lang="en-US" sz="4600" kern="0" smtClean="0">
                <a:solidFill>
                  <a:srgbClr val="FFFFFF"/>
                </a:solidFill>
                <a:latin typeface="Microsoft YaHei"/>
                <a:ea typeface="Microsoft YaHei"/>
                <a:sym typeface="Microsoft YaHei"/>
              </a:rPr>
              <a:pPr defTabSz="821531" hangingPunct="0"/>
              <a:t>36</a:t>
            </a:fld>
            <a:endParaRPr lang="en-US" sz="4600" kern="0">
              <a:solidFill>
                <a:srgbClr val="FFFFFF"/>
              </a:solidFill>
              <a:latin typeface="Microsoft YaHei"/>
              <a:ea typeface="Microsoft YaHei"/>
              <a:sym typeface="Microsoft YaHei"/>
            </a:endParaRPr>
          </a:p>
        </p:txBody>
      </p:sp>
    </p:spTree>
    <p:extLst>
      <p:ext uri="{BB962C8B-B14F-4D97-AF65-F5344CB8AC3E}">
        <p14:creationId xmlns:p14="http://schemas.microsoft.com/office/powerpoint/2010/main" val="36109368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532784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企业进行</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变革，离不开方法与框架的指导。</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tx1"/>
                </a:solidFill>
                <a:effectLst/>
                <a:latin typeface="+mn-lt"/>
                <a:ea typeface="+mn-ea"/>
              </a:rPr>
              <a:t>在业界</a:t>
            </a:r>
            <a:r>
              <a:rPr lang="en-US" sz="1100" kern="1200" dirty="0">
                <a:solidFill>
                  <a:schemeClr val="tx1"/>
                </a:solidFill>
                <a:effectLst/>
                <a:latin typeface="+mn-lt"/>
                <a:ea typeface="+mn-ea"/>
              </a:rPr>
              <a:t>Lean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Agile</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Kanban</a:t>
            </a:r>
            <a:r>
              <a:rPr lang="zh-CN" altLang="en-US" sz="1100" kern="1200" dirty="0">
                <a:solidFill>
                  <a:schemeClr val="tx1"/>
                </a:solidFill>
                <a:effectLst/>
                <a:latin typeface="+mn-lt"/>
                <a:ea typeface="+mn-ea"/>
              </a:rPr>
              <a:t>、</a:t>
            </a:r>
            <a:r>
              <a:rPr lang="en-US" sz="1100" kern="1200" dirty="0">
                <a:solidFill>
                  <a:schemeClr val="tx1"/>
                </a:solidFill>
                <a:effectLst/>
                <a:latin typeface="+mn-lt"/>
                <a:ea typeface="+mn-ea"/>
              </a:rPr>
              <a:t>CI/CD</a:t>
            </a:r>
            <a:r>
              <a:rPr lang="zh-CN" altLang="en-US" sz="1100" kern="1200" dirty="0">
                <a:solidFill>
                  <a:schemeClr val="tx1"/>
                </a:solidFill>
                <a:effectLst/>
                <a:latin typeface="+mn-lt"/>
                <a:ea typeface="+mn-ea"/>
              </a:rPr>
              <a:t>、</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等理念的基础上，结合华为</a:t>
            </a:r>
            <a:r>
              <a:rPr lang="en-US" sz="1100" kern="1200" dirty="0">
                <a:solidFill>
                  <a:schemeClr val="tx1"/>
                </a:solidFill>
                <a:effectLst/>
                <a:latin typeface="+mn-lt"/>
                <a:ea typeface="+mn-ea"/>
              </a:rPr>
              <a:t>30</a:t>
            </a:r>
            <a:r>
              <a:rPr lang="zh-CN" altLang="en-US" sz="1100" kern="1200" dirty="0">
                <a:solidFill>
                  <a:schemeClr val="tx1"/>
                </a:solidFill>
                <a:effectLst/>
                <a:latin typeface="+mn-lt"/>
                <a:ea typeface="+mn-ea"/>
              </a:rPr>
              <a:t>年研发经验与实践，华为云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形成了</a:t>
            </a:r>
            <a:r>
              <a:rPr lang="en-US" sz="1100" kern="1200" dirty="0">
                <a:solidFill>
                  <a:schemeClr val="tx1"/>
                </a:solidFill>
                <a:effectLst/>
                <a:latin typeface="+mn-lt"/>
                <a:ea typeface="+mn-ea"/>
              </a:rPr>
              <a:t>HE2E </a:t>
            </a:r>
            <a:r>
              <a:rPr lang="en-US" sz="1100" kern="1200" dirty="0" err="1">
                <a:solidFill>
                  <a:schemeClr val="tx1"/>
                </a:solidFill>
                <a:effectLst/>
                <a:latin typeface="+mn-lt"/>
                <a:ea typeface="+mn-ea"/>
              </a:rPr>
              <a:t>DevOps</a:t>
            </a:r>
            <a:r>
              <a:rPr lang="zh-CN" altLang="en-US" sz="1100" kern="1200" dirty="0">
                <a:solidFill>
                  <a:schemeClr val="tx1"/>
                </a:solidFill>
                <a:effectLst/>
                <a:latin typeface="+mn-lt"/>
                <a:ea typeface="+mn-ea"/>
              </a:rPr>
              <a:t>实施框架，为企业提供一套可操作可落地的敏捷开发方法论，并在华为云</a:t>
            </a:r>
            <a:r>
              <a:rPr lang="en-US" sz="1100" kern="1200" dirty="0" err="1">
                <a:solidFill>
                  <a:schemeClr val="tx1"/>
                </a:solidFill>
                <a:effectLst/>
                <a:latin typeface="+mn-lt"/>
                <a:ea typeface="+mn-ea"/>
              </a:rPr>
              <a:t>DevCloud</a:t>
            </a:r>
            <a:r>
              <a:rPr lang="zh-CN" altLang="en-US" sz="1100" kern="1200" dirty="0">
                <a:solidFill>
                  <a:schemeClr val="tx1"/>
                </a:solidFill>
                <a:effectLst/>
                <a:latin typeface="+mn-lt"/>
                <a:ea typeface="+mn-ea"/>
              </a:rPr>
              <a:t>工具链上进行承载。</a:t>
            </a:r>
            <a:endParaRPr lang="en-US" altLang="zh-CN" sz="1100" kern="1200" dirty="0">
              <a:solidFill>
                <a:schemeClr val="tx1"/>
              </a:solidFill>
              <a:effectLst/>
              <a:latin typeface="+mn-lt"/>
              <a:ea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kern="1200" dirty="0">
              <a:solidFill>
                <a:schemeClr val="tx1"/>
              </a:solidFill>
              <a:effectLst/>
              <a:latin typeface="+mn-lt"/>
              <a:ea typeface="+mn-ea"/>
            </a:endParaRPr>
          </a:p>
          <a:p>
            <a:r>
              <a:rPr lang="en-US" sz="1100" dirty="0"/>
              <a:t>HE2E </a:t>
            </a:r>
            <a:r>
              <a:rPr lang="en-US" altLang="zh-CN" sz="1100" dirty="0" err="1"/>
              <a:t>DevOps</a:t>
            </a:r>
            <a:r>
              <a:rPr lang="zh-CN" altLang="en-US" sz="1100" dirty="0"/>
              <a:t>框架以产品研发生命周期划分为四个大的阶段：规划设计，迭代开发，持续测试，持续交付。</a:t>
            </a:r>
            <a:endParaRPr lang="en-US" altLang="zh-CN" sz="1100" dirty="0"/>
          </a:p>
          <a:p>
            <a:pPr marL="171450" indent="-171450">
              <a:buFont typeface="Arial" panose="020B0604020202020204" pitchFamily="34" charset="0"/>
              <a:buChar char="•"/>
            </a:pPr>
            <a:r>
              <a:rPr lang="zh-CN" altLang="en-US" sz="1100" dirty="0"/>
              <a:t>规划设计：基于对市场和行业的洞察，引用影响地图和用户故事地图进需求分析，基于</a:t>
            </a:r>
            <a:r>
              <a:rPr lang="en-US" altLang="zh-CN" sz="1100" dirty="0"/>
              <a:t>Scrum</a:t>
            </a:r>
            <a:r>
              <a:rPr lang="zh-CN" altLang="en-US" sz="1100" dirty="0"/>
              <a:t>和</a:t>
            </a:r>
            <a:r>
              <a:rPr lang="en-US" altLang="zh-CN" sz="1100" dirty="0"/>
              <a:t>Kanban</a:t>
            </a:r>
            <a:r>
              <a:rPr lang="zh-CN" altLang="en-US" sz="1100" dirty="0"/>
              <a:t>进行需求梳理以及迭代计划、评审、回顾等会议。</a:t>
            </a:r>
            <a:endParaRPr lang="en-US" altLang="zh-CN" sz="1100" dirty="0"/>
          </a:p>
          <a:p>
            <a:pPr marL="171450" indent="-171450">
              <a:buFont typeface="Arial" panose="020B0604020202020204" pitchFamily="34" charset="0"/>
              <a:buChar char="•"/>
            </a:pPr>
            <a:r>
              <a:rPr lang="zh-CN" altLang="en-US" sz="1100" dirty="0"/>
              <a:t>持续开发：服务设计与编码之后，进入到持续集成环节，代码进行本地或云端的构建，代码进行自查和互检，并基于分支模型进行代码提交。</a:t>
            </a:r>
            <a:endParaRPr lang="en-US" altLang="zh-CN" sz="1100" dirty="0"/>
          </a:p>
          <a:p>
            <a:pPr marL="171450" indent="-171450">
              <a:buFont typeface="Arial" panose="020B0604020202020204" pitchFamily="34" charset="0"/>
              <a:buChar char="•"/>
            </a:pPr>
            <a:r>
              <a:rPr lang="zh-CN" altLang="en-US" sz="1100" dirty="0"/>
              <a:t>持续测试：在各级环节进行分层分级的测试验证，从开发环境的静态检查、单元测试，通过自动化部署到</a:t>
            </a:r>
            <a:r>
              <a:rPr lang="en-US" altLang="zh-CN" sz="1100" dirty="0" err="1"/>
              <a:t>alphha</a:t>
            </a:r>
            <a:r>
              <a:rPr lang="en-US" altLang="zh-CN" sz="1100" dirty="0"/>
              <a:t>/beta/gamma</a:t>
            </a:r>
            <a:r>
              <a:rPr lang="zh-CN" altLang="en-US" sz="1100" dirty="0"/>
              <a:t>环境，根据各级质量门禁进行质量检查。</a:t>
            </a:r>
            <a:endParaRPr lang="en-US" altLang="zh-CN" sz="1100" dirty="0"/>
          </a:p>
          <a:p>
            <a:pPr marL="171450" marR="0" lvl="0" indent="-171450" algn="l" defTabSz="1219304" rtl="0" eaLnBrk="1" fontAlgn="ctr" latinLnBrk="0" hangingPunct="1">
              <a:lnSpc>
                <a:spcPct val="125000"/>
              </a:lnSpc>
              <a:spcBef>
                <a:spcPts val="0"/>
              </a:spcBef>
              <a:spcAft>
                <a:spcPts val="600"/>
              </a:spcAft>
              <a:buClrTx/>
              <a:buSzTx/>
              <a:buFont typeface="Arial" panose="020B0604020202020204" pitchFamily="34" charset="0"/>
              <a:buChar char="•"/>
              <a:tabLst/>
              <a:defRPr/>
            </a:pPr>
            <a:r>
              <a:rPr lang="zh-CN" altLang="en-US" sz="1100" dirty="0"/>
              <a:t>持续交付：测试转生产之前，会在自用环境吃狗粮，再测试，通过运营及反馈进行完整的闭环。</a:t>
            </a:r>
            <a:endParaRPr lang="en-US" altLang="zh-CN" sz="1100" dirty="0"/>
          </a:p>
          <a:p>
            <a:pPr marL="171450" indent="-171450">
              <a:buFont typeface="Arial" panose="020B0604020202020204" pitchFamily="34" charset="0"/>
              <a:buChar char="•"/>
            </a:pPr>
            <a:r>
              <a:rPr lang="zh-CN" altLang="en-US" sz="1100" dirty="0"/>
              <a:t>基于发布决策，进行灰度环境验证，通过的进入签发决策，进行全网的发布，随后持续进行运维监测，以及线上各类</a:t>
            </a: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38</a:t>
            </a:fld>
            <a:endParaRPr lang="zh-CN" altLang="en-US">
              <a:solidFill>
                <a:prstClr val="black"/>
              </a:solidFill>
            </a:endParaRPr>
          </a:p>
        </p:txBody>
      </p:sp>
    </p:spTree>
    <p:extLst>
      <p:ext uri="{BB962C8B-B14F-4D97-AF65-F5344CB8AC3E}">
        <p14:creationId xmlns:p14="http://schemas.microsoft.com/office/powerpoint/2010/main" val="328572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99709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100" kern="1200" dirty="0">
                <a:solidFill>
                  <a:schemeClr val="tx1"/>
                </a:solidFill>
                <a:effectLst/>
                <a:latin typeface="+mn-lt"/>
                <a:ea typeface="+mn-ea"/>
                <a:cs typeface="+mn-cs"/>
              </a:rPr>
              <a:t>华为云</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是</a:t>
            </a:r>
            <a:r>
              <a:rPr lang="zh-CN" altLang="en-US" sz="1100" kern="1200" dirty="0">
                <a:solidFill>
                  <a:schemeClr val="tx1"/>
                </a:solidFill>
                <a:effectLst/>
                <a:latin typeface="+mn-lt"/>
                <a:ea typeface="+mn-ea"/>
                <a:cs typeface="+mn-cs"/>
              </a:rPr>
              <a:t>华为</a:t>
            </a:r>
            <a:r>
              <a:rPr lang="zh-CN" altLang="zh-CN" sz="1100" kern="1200" dirty="0">
                <a:solidFill>
                  <a:schemeClr val="tx1"/>
                </a:solidFill>
                <a:effectLst/>
                <a:latin typeface="+mn-lt"/>
                <a:ea typeface="+mn-ea"/>
                <a:cs typeface="+mn-cs"/>
              </a:rPr>
              <a:t>打造的一站式、全流程、安全可信的</a:t>
            </a:r>
            <a:r>
              <a:rPr lang="en-US" altLang="zh-CN" sz="1100" kern="1200" dirty="0" err="1">
                <a:solidFill>
                  <a:schemeClr val="tx1"/>
                </a:solidFill>
                <a:effectLst/>
                <a:latin typeface="+mn-lt"/>
                <a:ea typeface="+mn-ea"/>
                <a:cs typeface="+mn-cs"/>
              </a:rPr>
              <a:t>DevOps</a:t>
            </a:r>
            <a:r>
              <a:rPr lang="zh-CN" altLang="zh-CN" sz="1100" kern="1200" dirty="0">
                <a:solidFill>
                  <a:schemeClr val="tx1"/>
                </a:solidFill>
                <a:effectLst/>
                <a:latin typeface="+mn-lt"/>
                <a:ea typeface="+mn-ea"/>
                <a:cs typeface="+mn-cs"/>
              </a:rPr>
              <a:t>云平台，集华为</a:t>
            </a:r>
            <a:r>
              <a:rPr lang="en-US" altLang="zh-CN" sz="1100" kern="1200" dirty="0">
                <a:solidFill>
                  <a:schemeClr val="tx1"/>
                </a:solidFill>
                <a:effectLst/>
                <a:latin typeface="+mn-lt"/>
                <a:ea typeface="+mn-ea"/>
                <a:cs typeface="+mn-cs"/>
              </a:rPr>
              <a:t>30</a:t>
            </a:r>
            <a:r>
              <a:rPr lang="zh-CN" altLang="zh-CN" sz="1100" kern="1200" dirty="0">
                <a:solidFill>
                  <a:schemeClr val="tx1"/>
                </a:solidFill>
                <a:effectLst/>
                <a:latin typeface="+mn-lt"/>
                <a:ea typeface="+mn-ea"/>
                <a:cs typeface="+mn-cs"/>
              </a:rPr>
              <a:t>年优秀研发实践、业界前沿研发理念、先进研发工具于一体，旨在使能软件企业或开发者简单高效地向最终用户交付有价值的软件。目前，</a:t>
            </a:r>
            <a:r>
              <a:rPr lang="en-US" altLang="zh-CN" sz="1100" kern="1200" dirty="0" err="1">
                <a:solidFill>
                  <a:schemeClr val="tx1"/>
                </a:solidFill>
                <a:effectLst/>
                <a:latin typeface="+mn-lt"/>
                <a:ea typeface="+mn-ea"/>
                <a:cs typeface="+mn-cs"/>
              </a:rPr>
              <a:t>DevCloud</a:t>
            </a:r>
            <a:r>
              <a:rPr lang="zh-CN" altLang="zh-CN" sz="1100" kern="1200" dirty="0">
                <a:solidFill>
                  <a:schemeClr val="tx1"/>
                </a:solidFill>
                <a:effectLst/>
                <a:latin typeface="+mn-lt"/>
                <a:ea typeface="+mn-ea"/>
                <a:cs typeface="+mn-cs"/>
              </a:rPr>
              <a:t>已提供</a:t>
            </a:r>
            <a:r>
              <a:rPr lang="en-US" altLang="zh-CN" sz="1100" kern="1200" dirty="0">
                <a:solidFill>
                  <a:schemeClr val="tx1"/>
                </a:solidFill>
                <a:effectLst/>
                <a:latin typeface="+mn-lt"/>
                <a:ea typeface="+mn-ea"/>
                <a:cs typeface="+mn-cs"/>
              </a:rPr>
              <a:t>13</a:t>
            </a:r>
            <a:r>
              <a:rPr lang="zh-CN" altLang="zh-CN" sz="1100" kern="1200" dirty="0">
                <a:solidFill>
                  <a:schemeClr val="tx1"/>
                </a:solidFill>
                <a:effectLst/>
                <a:latin typeface="+mn-lt"/>
                <a:ea typeface="+mn-ea"/>
                <a:cs typeface="+mn-cs"/>
              </a:rPr>
              <a:t>个服务，支撑需求与计划、设计与开发、测试、部署与发布等软件生命周期相关环节的研发活动。</a:t>
            </a:r>
            <a:endParaRPr lang="en-US" sz="1100" dirty="0"/>
          </a:p>
          <a:p>
            <a:endParaRPr lang="en-US" sz="1100" dirty="0"/>
          </a:p>
          <a:p>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0253593F-E4A9-4D1C-837B-FCD843521D3D}" type="slidenum">
              <a:rPr lang="zh-CN" altLang="en-US" smtClean="0">
                <a:solidFill>
                  <a:prstClr val="black"/>
                </a:solidFill>
              </a:rPr>
              <a:pPr/>
              <a:t>39</a:t>
            </a:fld>
            <a:endParaRPr lang="zh-CN" altLang="en-US">
              <a:solidFill>
                <a:prstClr val="black"/>
              </a:solidFill>
            </a:endParaRPr>
          </a:p>
        </p:txBody>
      </p:sp>
    </p:spTree>
    <p:extLst>
      <p:ext uri="{BB962C8B-B14F-4D97-AF65-F5344CB8AC3E}">
        <p14:creationId xmlns:p14="http://schemas.microsoft.com/office/powerpoint/2010/main" val="1960924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normAutofit/>
          </a:bodyPr>
          <a:lstStyle/>
          <a:p>
            <a:pPr marL="0" marR="0" lvl="0" indent="0" algn="l" defTabSz="1219304" rtl="0" eaLnBrk="1" fontAlgn="auto" latinLnBrk="0" hangingPunct="1">
              <a:lnSpc>
                <a:spcPct val="100000"/>
              </a:lnSpc>
              <a:spcBef>
                <a:spcPts val="0"/>
              </a:spcBef>
              <a:spcAft>
                <a:spcPts val="0"/>
              </a:spcAft>
              <a:buClrTx/>
              <a:buSzTx/>
              <a:buFontTx/>
              <a:buNone/>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华为云</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是一个</a:t>
            </a:r>
            <a:r>
              <a:rPr lang="zh-CN" altLang="en-US" sz="1100" b="1" dirty="0">
                <a:latin typeface="Huawei Sans" panose="020C0503030203020204" pitchFamily="34" charset="0"/>
                <a:ea typeface="方正兰亭黑简体" panose="02000000000000000000" pitchFamily="2" charset="-122"/>
                <a:cs typeface="Huawei Sans" panose="020C0503030203020204" pitchFamily="34" charset="0"/>
              </a:rPr>
              <a:t>端到端工具链服务，涵盖软件生命周期。</a:t>
            </a:r>
            <a:endParaRPr lang="en-US" altLang="zh-CN" sz="1100" b="1"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在需求与计划环节：</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lvl="0"/>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支持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Scrum</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和看板等</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种项目流程；</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支持</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以</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思维导图</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，图形化</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的方式辅助团队进行需求分析、分解、讨论</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软件</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全</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生命周期</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包括</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需求规划</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迭代交付</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缺陷</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管理、</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wiki/</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文档协作</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统计回顾</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实时分析</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特性</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支持基于编排引擎的作业流定制，提供基于</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Widget</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技术的</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14</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种度量看板，此外，</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Wiki</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百科支持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6</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种华为优秀研发实践模板。</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在开发环节，</a:t>
            </a:r>
            <a:r>
              <a:rPr lang="en-US" altLang="zh-CN" sz="11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DevCloud</a:t>
            </a:r>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提供代码开发、代码托管、代码检查、编译构建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等服务。</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a:t>
            </a:r>
            <a:r>
              <a:rPr lang="en-US" altLang="zh-CN" sz="1100" b="1"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CloudIDE</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代码开发，提供全云化的开发体验，云端资源一键式获取和配置</a:t>
            </a:r>
            <a:r>
              <a:rPr lang="zh-CN" altLang="en-US"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endPar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endParaRP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代码托管</a:t>
            </a:r>
            <a:r>
              <a:rPr lang="zh-CN" altLang="en-US" sz="1100" b="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安全高效，提供基于</a:t>
            </a:r>
            <a:r>
              <a:rPr lang="en-US" altLang="zh-CN" sz="1100" kern="1200" dirty="0" err="1">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Git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的安全代码托管服务，支持基于特性分支的</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Code Review</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开发模式；提供海量代码模板，让开发工作始于</a:t>
            </a:r>
            <a:r>
              <a:rPr lang="en-US"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80%</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代码检查</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提供可协作的一站式深度代码检查服务，及时深度发现代码缺陷，持续看护代码质量。</a:t>
            </a:r>
          </a:p>
          <a:p>
            <a:r>
              <a:rPr lang="zh-CN" altLang="zh-CN"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编译构建</a:t>
            </a:r>
            <a:r>
              <a:rPr lang="zh-CN" altLang="en-US" sz="1100" b="1"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a:t>
            </a:r>
            <a:r>
              <a:rPr lang="zh-CN" altLang="zh-CN" sz="1100" kern="1200" dirty="0">
                <a:solidFill>
                  <a:schemeClr val="tx1"/>
                </a:solidFill>
                <a:effectLst/>
                <a:latin typeface="Huawei Sans" panose="020C0503030203020204" pitchFamily="34" charset="0"/>
                <a:ea typeface="方正兰亭黑简体" panose="02000000000000000000" pitchFamily="2" charset="-122"/>
                <a:cs typeface="Huawei Sans" panose="020C0503030203020204" pitchFamily="34" charset="0"/>
              </a:rPr>
              <a:t>基于云端大规模并发加速，提供高速、低成本、配置简单的混合语言编译构建能力。</a:t>
            </a:r>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indent="0">
              <a:lnSpc>
                <a:spcPct val="150000"/>
              </a:lnSpc>
              <a:buFont typeface="Wingdings" panose="05000000000000000000" pitchFamily="2" charset="2"/>
              <a:buNone/>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40</a:t>
            </a:fld>
            <a:endParaRPr lang="en-US">
              <a:solidFill>
                <a:prstClr val="black"/>
              </a:solidFill>
            </a:endParaRPr>
          </a:p>
        </p:txBody>
      </p:sp>
    </p:spTree>
    <p:extLst>
      <p:ext uri="{BB962C8B-B14F-4D97-AF65-F5344CB8AC3E}">
        <p14:creationId xmlns:p14="http://schemas.microsoft.com/office/powerpoint/2010/main" val="29333001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备注占位符 2"/>
          <p:cNvSpPr>
            <a:spLocks noGrp="1"/>
          </p:cNvSpPr>
          <p:nvPr>
            <p:ph type="body" idx="1"/>
          </p:nvPr>
        </p:nvSpPr>
        <p:spPr>
          <a:xfrm>
            <a:off x="731838" y="728663"/>
            <a:ext cx="5580062" cy="8366172"/>
          </a:xfrm>
        </p:spPr>
        <p:txBody>
          <a:bodyPr>
            <a:normAutofit/>
          </a:bodyPr>
          <a:lstStyle/>
          <a:p>
            <a:pPr marL="0" indent="0">
              <a:lnSpc>
                <a:spcPct val="150000"/>
              </a:lnSpc>
              <a:buFont typeface="Wingdings" panose="05000000000000000000" pitchFamily="2" charset="2"/>
              <a:buNone/>
            </a:pPr>
            <a:r>
              <a:rPr lang="zh-CN" altLang="en-US" sz="1100" dirty="0">
                <a:latin typeface="微软雅黑" panose="020B0503020204020204" charset="-122"/>
                <a:ea typeface="微软雅黑" panose="020B0503020204020204" charset="-122"/>
              </a:rPr>
              <a:t>在测试环节，</a:t>
            </a:r>
            <a:r>
              <a:rPr lang="zh-CN" altLang="zh-CN" sz="1100" b="1" kern="1200" dirty="0">
                <a:solidFill>
                  <a:schemeClr val="tx1"/>
                </a:solidFill>
                <a:effectLst/>
                <a:latin typeface="+mn-lt"/>
                <a:ea typeface="+mn-ea"/>
                <a:cs typeface="+mn-cs"/>
              </a:rPr>
              <a:t>华为云</a:t>
            </a:r>
            <a:r>
              <a:rPr lang="en-US" altLang="zh-CN" sz="1100" b="1" kern="1200" dirty="0">
                <a:solidFill>
                  <a:schemeClr val="tx1"/>
                </a:solidFill>
                <a:effectLst/>
                <a:latin typeface="+mn-lt"/>
                <a:ea typeface="+mn-ea"/>
                <a:cs typeface="+mn-cs"/>
              </a:rPr>
              <a:t>DevCloud</a:t>
            </a:r>
            <a:r>
              <a:rPr lang="zh-CN" altLang="zh-CN" sz="1100" b="1" kern="1200" dirty="0">
                <a:solidFill>
                  <a:schemeClr val="tx1"/>
                </a:solidFill>
                <a:effectLst/>
                <a:latin typeface="+mn-lt"/>
                <a:ea typeface="+mn-ea"/>
                <a:cs typeface="+mn-cs"/>
              </a:rPr>
              <a:t>提供一站式云端测试管理和自动测试平台。支持</a:t>
            </a:r>
            <a:r>
              <a:rPr lang="en-US" altLang="zh-CN" sz="1100" b="1" kern="1200" dirty="0">
                <a:solidFill>
                  <a:schemeClr val="tx1"/>
                </a:solidFill>
                <a:effectLst/>
                <a:latin typeface="+mn-lt"/>
                <a:ea typeface="+mn-ea"/>
                <a:cs typeface="+mn-cs"/>
              </a:rPr>
              <a:t>REST</a:t>
            </a:r>
            <a:r>
              <a:rPr lang="zh-CN" altLang="zh-CN" sz="1100" b="1" kern="1200" dirty="0">
                <a:solidFill>
                  <a:schemeClr val="tx1"/>
                </a:solidFill>
                <a:effectLst/>
                <a:latin typeface="+mn-lt"/>
                <a:ea typeface="+mn-ea"/>
                <a:cs typeface="+mn-cs"/>
              </a:rPr>
              <a:t>、</a:t>
            </a:r>
            <a:r>
              <a:rPr lang="en-US" altLang="zh-CN" sz="1100" b="1" kern="1200" dirty="0">
                <a:solidFill>
                  <a:schemeClr val="tx1"/>
                </a:solidFill>
                <a:effectLst/>
                <a:latin typeface="+mn-lt"/>
                <a:ea typeface="+mn-ea"/>
                <a:cs typeface="+mn-cs"/>
              </a:rPr>
              <a:t>Swagger</a:t>
            </a:r>
            <a:r>
              <a:rPr lang="zh-CN" altLang="zh-CN" sz="1100" b="1" kern="1200" dirty="0">
                <a:solidFill>
                  <a:schemeClr val="tx1"/>
                </a:solidFill>
                <a:effectLst/>
                <a:latin typeface="+mn-lt"/>
                <a:ea typeface="+mn-ea"/>
                <a:cs typeface="+mn-cs"/>
              </a:rPr>
              <a:t>等多种接口免编码功能测试，利用云端弹性资源快速模拟</a:t>
            </a:r>
            <a:r>
              <a:rPr lang="en-US" altLang="zh-CN" sz="1100" b="1" kern="1200" dirty="0">
                <a:solidFill>
                  <a:schemeClr val="tx1"/>
                </a:solidFill>
                <a:effectLst/>
                <a:latin typeface="+mn-lt"/>
                <a:ea typeface="+mn-ea"/>
                <a:cs typeface="+mn-cs"/>
              </a:rPr>
              <a:t>3K+</a:t>
            </a:r>
            <a:r>
              <a:rPr lang="zh-CN" altLang="zh-CN" sz="1100" b="1" kern="1200" dirty="0">
                <a:solidFill>
                  <a:schemeClr val="tx1"/>
                </a:solidFill>
                <a:effectLst/>
                <a:latin typeface="+mn-lt"/>
                <a:ea typeface="+mn-ea"/>
                <a:cs typeface="+mn-cs"/>
              </a:rPr>
              <a:t>用户并发性能测试</a:t>
            </a:r>
            <a:endParaRPr lang="zh-CN" altLang="zh-CN" sz="1100" kern="1200" dirty="0">
              <a:solidFill>
                <a:schemeClr val="tx1"/>
              </a:solidFill>
              <a:effectLst/>
              <a:latin typeface="+mn-lt"/>
              <a:ea typeface="+mn-ea"/>
              <a:cs typeface="+mn-cs"/>
            </a:endParaRPr>
          </a:p>
          <a:p>
            <a:r>
              <a:rPr lang="en-US" altLang="zh-CN" sz="1100" b="1" kern="1200" dirty="0">
                <a:solidFill>
                  <a:schemeClr val="tx1"/>
                </a:solidFill>
                <a:effectLst/>
                <a:latin typeface="+mn-lt"/>
                <a:ea typeface="+mn-ea"/>
                <a:cs typeface="+mn-cs"/>
              </a:rPr>
              <a:t> </a:t>
            </a:r>
            <a:r>
              <a:rPr lang="zh-CN" altLang="zh-CN" sz="1100" kern="1200" dirty="0">
                <a:solidFill>
                  <a:schemeClr val="tx1"/>
                </a:solidFill>
                <a:effectLst/>
                <a:latin typeface="+mn-lt"/>
                <a:ea typeface="+mn-ea"/>
                <a:cs typeface="+mn-cs"/>
              </a:rPr>
              <a:t>面向软件开发者提供一站覆盖测试计划、测试设计、测试执行、测试度量分析的端到端全生命周期测试平台</a:t>
            </a:r>
            <a:endParaRPr lang="en-US" altLang="zh-CN" sz="1100" kern="1200" dirty="0">
              <a:solidFill>
                <a:schemeClr val="tx1"/>
              </a:solidFill>
              <a:effectLst/>
              <a:latin typeface="+mn-lt"/>
              <a:ea typeface="+mn-ea"/>
              <a:cs typeface="+mn-cs"/>
            </a:endParaRPr>
          </a:p>
          <a:p>
            <a:endParaRPr lang="en-US" altLang="zh-CN" sz="1100" dirty="0">
              <a:solidFill>
                <a:srgbClr val="000000"/>
              </a:solidFill>
              <a:latin typeface="微软雅黑" pitchFamily="34" charset="-122"/>
              <a:ea typeface="微软雅黑" pitchFamily="34" charset="-122"/>
            </a:endParaRPr>
          </a:p>
          <a:p>
            <a:pPr lvl="0"/>
            <a:r>
              <a:rPr lang="zh-CN" altLang="zh-CN" sz="1100" b="1" kern="1200" dirty="0">
                <a:solidFill>
                  <a:schemeClr val="tx1"/>
                </a:solidFill>
                <a:effectLst/>
                <a:latin typeface="+mn-lt"/>
                <a:ea typeface="+mn-ea"/>
                <a:cs typeface="+mn-cs"/>
              </a:rPr>
              <a:t>在持续交付</a:t>
            </a:r>
            <a:r>
              <a:rPr lang="zh-CN" altLang="en-US" sz="1100" b="1" kern="1200" dirty="0">
                <a:solidFill>
                  <a:schemeClr val="tx1"/>
                </a:solidFill>
                <a:effectLst/>
                <a:latin typeface="+mn-lt"/>
                <a:ea typeface="+mn-ea"/>
                <a:cs typeface="+mn-cs"/>
              </a:rPr>
              <a:t>环节</a:t>
            </a:r>
            <a:r>
              <a:rPr lang="zh-CN" altLang="zh-CN" sz="1100" b="1" kern="1200" dirty="0">
                <a:solidFill>
                  <a:schemeClr val="tx1"/>
                </a:solidFill>
                <a:effectLst/>
                <a:latin typeface="+mn-lt"/>
                <a:ea typeface="+mn-ea"/>
                <a:cs typeface="+mn-cs"/>
              </a:rPr>
              <a:t>，</a:t>
            </a:r>
            <a:r>
              <a:rPr lang="en-US" altLang="zh-CN" sz="1100" b="1" kern="1200" dirty="0" err="1">
                <a:solidFill>
                  <a:schemeClr val="tx1"/>
                </a:solidFill>
                <a:effectLst/>
                <a:latin typeface="+mn-lt"/>
                <a:ea typeface="+mn-ea"/>
                <a:cs typeface="+mn-cs"/>
              </a:rPr>
              <a:t>DevCloud</a:t>
            </a:r>
            <a:r>
              <a:rPr lang="zh-CN" altLang="zh-CN" sz="1100" b="1" kern="1200" dirty="0">
                <a:solidFill>
                  <a:schemeClr val="tx1"/>
                </a:solidFill>
                <a:effectLst/>
                <a:latin typeface="+mn-lt"/>
                <a:ea typeface="+mn-ea"/>
                <a:cs typeface="+mn-cs"/>
              </a:rPr>
              <a:t>提供自动部署，软件发布，流水线服务。</a:t>
            </a:r>
            <a:endParaRPr lang="zh-CN" altLang="zh-CN" sz="1100" kern="1200" dirty="0">
              <a:solidFill>
                <a:schemeClr val="tx1"/>
              </a:solidFill>
              <a:effectLst/>
              <a:latin typeface="+mn-lt"/>
              <a:ea typeface="+mn-ea"/>
              <a:cs typeface="+mn-cs"/>
            </a:endParaRPr>
          </a:p>
          <a:p>
            <a:r>
              <a:rPr lang="zh-CN" altLang="zh-CN" sz="1100" b="1" kern="1200" dirty="0">
                <a:solidFill>
                  <a:schemeClr val="tx1"/>
                </a:solidFill>
                <a:effectLst/>
                <a:latin typeface="+mn-lt"/>
                <a:ea typeface="+mn-ea"/>
                <a:cs typeface="+mn-cs"/>
              </a:rPr>
              <a:t>自动化部署</a:t>
            </a:r>
            <a:r>
              <a:rPr lang="zh-CN" altLang="en-US" sz="1100" b="1"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提供可视化、一键式部署服务，自动化的把软件部署到研发和生产环境。</a:t>
            </a:r>
          </a:p>
          <a:p>
            <a:r>
              <a:rPr lang="zh-CN" altLang="en-US" sz="1100" b="1" kern="1200" dirty="0">
                <a:solidFill>
                  <a:schemeClr val="tx1"/>
                </a:solidFill>
                <a:effectLst/>
                <a:latin typeface="+mn-lt"/>
                <a:ea typeface="+mn-ea"/>
                <a:cs typeface="+mn-cs"/>
              </a:rPr>
              <a:t>软件</a:t>
            </a:r>
            <a:r>
              <a:rPr lang="zh-CN" altLang="zh-CN" sz="1100" b="1" kern="1200" dirty="0">
                <a:solidFill>
                  <a:schemeClr val="tx1"/>
                </a:solidFill>
                <a:effectLst/>
                <a:latin typeface="+mn-lt"/>
                <a:ea typeface="+mn-ea"/>
                <a:cs typeface="+mn-cs"/>
              </a:rPr>
              <a:t>发布</a:t>
            </a:r>
            <a:r>
              <a:rPr lang="zh-CN" altLang="en-US" sz="1100" b="1"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面向软件开发者提供软件发布的云服务，实现软件包版本管理和发布控制，实现产品的持续发布。</a:t>
            </a:r>
          </a:p>
          <a:p>
            <a:r>
              <a:rPr lang="zh-CN" altLang="zh-CN" sz="1100" b="1" kern="1200" dirty="0">
                <a:solidFill>
                  <a:schemeClr val="tx1"/>
                </a:solidFill>
                <a:effectLst/>
                <a:latin typeface="+mn-lt"/>
                <a:ea typeface="+mn-ea"/>
                <a:cs typeface="+mn-cs"/>
              </a:rPr>
              <a:t>流水线</a:t>
            </a:r>
            <a:r>
              <a:rPr lang="zh-CN" altLang="en-US" sz="1100" b="1" kern="1200" dirty="0">
                <a:solidFill>
                  <a:schemeClr val="tx1"/>
                </a:solidFill>
                <a:effectLst/>
                <a:latin typeface="+mn-lt"/>
                <a:ea typeface="+mn-ea"/>
                <a:cs typeface="+mn-cs"/>
              </a:rPr>
              <a:t>服务，</a:t>
            </a:r>
            <a:r>
              <a:rPr lang="zh-CN" altLang="zh-CN" sz="1100" kern="1200" dirty="0">
                <a:solidFill>
                  <a:schemeClr val="tx1"/>
                </a:solidFill>
                <a:effectLst/>
                <a:latin typeface="+mn-lt"/>
                <a:ea typeface="+mn-ea"/>
                <a:cs typeface="+mn-cs"/>
              </a:rPr>
              <a:t>提供可视化、可定制的自动交付流水线，帮助企业灵活编排持续集成</a:t>
            </a:r>
            <a:r>
              <a:rPr lang="en-US" altLang="zh-CN" sz="1100" kern="1200" dirty="0">
                <a:solidFill>
                  <a:schemeClr val="tx1"/>
                </a:solidFill>
                <a:effectLst/>
                <a:latin typeface="+mn-lt"/>
                <a:ea typeface="+mn-ea"/>
                <a:cs typeface="+mn-cs"/>
              </a:rPr>
              <a:t>/</a:t>
            </a:r>
            <a:r>
              <a:rPr lang="zh-CN" altLang="zh-CN" sz="1100" kern="1200" dirty="0">
                <a:solidFill>
                  <a:schemeClr val="tx1"/>
                </a:solidFill>
                <a:effectLst/>
                <a:latin typeface="+mn-lt"/>
                <a:ea typeface="+mn-ea"/>
                <a:cs typeface="+mn-cs"/>
              </a:rPr>
              <a:t>持续交付过程，缩短交付周期，提升交付效率。</a:t>
            </a:r>
            <a:endParaRPr lang="zh-CN" altLang="en-US" sz="1100" dirty="0">
              <a:latin typeface="微软雅黑" panose="020B0503020204020204" charset="-122"/>
              <a:ea typeface="微软雅黑" panose="020B0503020204020204" charset="-122"/>
            </a:endParaRPr>
          </a:p>
          <a:p>
            <a:pPr marL="0" marR="0" lvl="0" indent="0" algn="l" defTabSz="1219304" rtl="0" eaLnBrk="1" fontAlgn="auto" latinLnBrk="0" hangingPunct="1">
              <a:lnSpc>
                <a:spcPct val="100000"/>
              </a:lnSpc>
              <a:spcBef>
                <a:spcPts val="0"/>
              </a:spcBef>
              <a:spcAft>
                <a:spcPts val="0"/>
              </a:spcAft>
              <a:buClrTx/>
              <a:buSzTx/>
              <a:buFontTx/>
              <a:buNone/>
              <a:tabLst/>
              <a:defRPr/>
            </a:pPr>
            <a:endParaRPr lang="en-US" sz="1100"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F07326F3-4732-B74B-9C70-D0992466E499}" type="slidenum">
              <a:rPr lang="en-US" smtClean="0">
                <a:solidFill>
                  <a:prstClr val="black"/>
                </a:solidFill>
              </a:rPr>
              <a:pPr/>
              <a:t>41</a:t>
            </a:fld>
            <a:endParaRPr lang="en-US">
              <a:solidFill>
                <a:prstClr val="black"/>
              </a:solidFill>
            </a:endParaRPr>
          </a:p>
        </p:txBody>
      </p:sp>
    </p:spTree>
    <p:extLst>
      <p:ext uri="{BB962C8B-B14F-4D97-AF65-F5344CB8AC3E}">
        <p14:creationId xmlns:p14="http://schemas.microsoft.com/office/powerpoint/2010/main" val="36031271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56240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61963" y="766763"/>
            <a:ext cx="5935662" cy="3338512"/>
          </a:xfrm>
        </p:spPr>
      </p:sp>
      <p:sp>
        <p:nvSpPr>
          <p:cNvPr id="3" name="备注占位符 2"/>
          <p:cNvSpPr>
            <a:spLocks noGrp="1"/>
          </p:cNvSpPr>
          <p:nvPr>
            <p:ph type="body" idx="1"/>
          </p:nvPr>
        </p:nvSpPr>
        <p:spPr/>
        <p:txBody>
          <a:bodyPr/>
          <a:lstStyle/>
          <a:p>
            <a:pPr marL="0" indent="0" defTabSz="914309">
              <a:buNone/>
              <a:defRPr/>
            </a:pPr>
            <a:r>
              <a:rPr lang="zh-CN" altLang="en-US" sz="1100" dirty="0">
                <a:latin typeface="+mn-ea"/>
              </a:rPr>
              <a:t>项目管理：敏捷开发团队提供简单高效的团队协作服务，包含多项目管理、敏捷迭代、看板协作、需求管理、缺陷管理、文档管理、</a:t>
            </a:r>
            <a:r>
              <a:rPr lang="en-US" altLang="zh-CN" sz="1100" dirty="0">
                <a:latin typeface="+mn-ea"/>
              </a:rPr>
              <a:t>Wiki</a:t>
            </a:r>
            <a:r>
              <a:rPr lang="zh-CN" altLang="en-US" sz="1100" dirty="0">
                <a:latin typeface="+mn-ea"/>
              </a:rPr>
              <a:t>在线协作、仪表盘自定制报表等功能。</a:t>
            </a:r>
            <a:endParaRPr lang="en-US" altLang="zh-CN" sz="1100" dirty="0">
              <a:latin typeface="+mn-ea"/>
            </a:endParaRPr>
          </a:p>
          <a:p>
            <a:pPr defTabSz="914309">
              <a:defRPr/>
            </a:pPr>
            <a:r>
              <a:rPr lang="zh-CN" altLang="en-US" sz="1100" b="1" dirty="0">
                <a:latin typeface="+mn-ea"/>
              </a:rPr>
              <a:t>代码托管：</a:t>
            </a:r>
            <a:r>
              <a:rPr lang="zh-CN" altLang="en-US" sz="1100" dirty="0">
                <a:latin typeface="+mn-ea"/>
              </a:rPr>
              <a:t>为软件开发者提供基于</a:t>
            </a:r>
            <a:r>
              <a:rPr lang="en-US" altLang="zh-CN" sz="1100" dirty="0" err="1">
                <a:latin typeface="+mn-ea"/>
              </a:rPr>
              <a:t>Git</a:t>
            </a:r>
            <a:r>
              <a:rPr lang="zh-CN" altLang="en-US" sz="1100" dirty="0">
                <a:latin typeface="+mn-ea"/>
              </a:rPr>
              <a:t>的在线代码托管服务，包括代码克隆</a:t>
            </a:r>
            <a:r>
              <a:rPr lang="en-US" altLang="zh-CN" sz="1100" dirty="0">
                <a:latin typeface="+mn-ea"/>
              </a:rPr>
              <a:t>/</a:t>
            </a:r>
            <a:r>
              <a:rPr lang="zh-CN" altLang="en-US" sz="1100" dirty="0">
                <a:latin typeface="+mn-ea"/>
              </a:rPr>
              <a:t>下载</a:t>
            </a:r>
            <a:r>
              <a:rPr lang="en-US" altLang="zh-CN" sz="1100" dirty="0">
                <a:latin typeface="+mn-ea"/>
              </a:rPr>
              <a:t>/</a:t>
            </a:r>
            <a:r>
              <a:rPr lang="zh-CN" altLang="en-US" sz="1100" dirty="0">
                <a:latin typeface="+mn-ea"/>
              </a:rPr>
              <a:t>提交</a:t>
            </a:r>
            <a:r>
              <a:rPr lang="en-US" altLang="zh-CN" sz="1100" dirty="0">
                <a:latin typeface="+mn-ea"/>
              </a:rPr>
              <a:t>/</a:t>
            </a:r>
            <a:r>
              <a:rPr lang="zh-CN" altLang="en-US" sz="1100" dirty="0">
                <a:latin typeface="+mn-ea"/>
              </a:rPr>
              <a:t>推送</a:t>
            </a:r>
            <a:r>
              <a:rPr lang="en-US" altLang="zh-CN" sz="1100" dirty="0">
                <a:latin typeface="+mn-ea"/>
              </a:rPr>
              <a:t>/</a:t>
            </a:r>
            <a:r>
              <a:rPr lang="zh-CN" altLang="en-US" sz="1100" dirty="0">
                <a:latin typeface="+mn-ea"/>
              </a:rPr>
              <a:t>比较</a:t>
            </a:r>
            <a:r>
              <a:rPr lang="en-US" altLang="zh-CN" sz="1100" dirty="0">
                <a:latin typeface="+mn-ea"/>
              </a:rPr>
              <a:t>/</a:t>
            </a:r>
            <a:r>
              <a:rPr lang="zh-CN" altLang="en-US" sz="1100" dirty="0">
                <a:latin typeface="+mn-ea"/>
              </a:rPr>
              <a:t>合并</a:t>
            </a:r>
            <a:r>
              <a:rPr lang="en-US" altLang="zh-CN" sz="1100" dirty="0">
                <a:latin typeface="+mn-ea"/>
              </a:rPr>
              <a:t>/</a:t>
            </a:r>
            <a:r>
              <a:rPr lang="zh-CN" altLang="en-US" sz="1100" dirty="0">
                <a:latin typeface="+mn-ea"/>
              </a:rPr>
              <a:t>分支</a:t>
            </a:r>
            <a:r>
              <a:rPr lang="en-US" altLang="zh-CN" sz="1100" dirty="0">
                <a:latin typeface="+mn-ea"/>
              </a:rPr>
              <a:t>/Code Review</a:t>
            </a:r>
            <a:r>
              <a:rPr lang="zh-CN" altLang="en-US" sz="1100" dirty="0">
                <a:latin typeface="+mn-ea"/>
              </a:rPr>
              <a:t>等功能。</a:t>
            </a:r>
            <a:endParaRPr lang="en-US" altLang="zh-CN" sz="1100" dirty="0">
              <a:latin typeface="+mn-ea"/>
            </a:endParaRPr>
          </a:p>
          <a:p>
            <a:pPr defTabSz="914309">
              <a:defRPr/>
            </a:pPr>
            <a:r>
              <a:rPr lang="zh-CN" altLang="en-US" sz="1100" b="1" dirty="0">
                <a:latin typeface="+mn-ea"/>
              </a:rPr>
              <a:t>代码检查：</a:t>
            </a:r>
            <a:r>
              <a:rPr lang="zh-CN" altLang="en-US" sz="1100" dirty="0">
                <a:latin typeface="+mn-ea"/>
              </a:rPr>
              <a:t>基于云端实现代码质量管理的服务，软件开发者可在编码完成后执行多语言的代码静态检查和安全检查，获取全面的质量报告，并提供缺陷的改进建议和趋势分析，有效管控代码质量，降低解决成本。</a:t>
            </a:r>
            <a:endParaRPr lang="en-US" altLang="zh-CN" sz="1100" dirty="0">
              <a:latin typeface="+mn-ea"/>
            </a:endParaRPr>
          </a:p>
          <a:p>
            <a:pPr defTabSz="914309">
              <a:defRPr/>
            </a:pPr>
            <a:r>
              <a:rPr lang="zh-CN" altLang="en-US" sz="1100" b="1" dirty="0">
                <a:latin typeface="+mn-ea"/>
              </a:rPr>
              <a:t>云测：</a:t>
            </a:r>
            <a:r>
              <a:rPr lang="zh-CN" altLang="en-US" sz="1100" dirty="0">
                <a:latin typeface="+mn-ea"/>
              </a:rPr>
              <a:t>面向软件开发者提供的一站式云端测试平台，覆盖测试管理、接口测试、性能测试，融入</a:t>
            </a:r>
            <a:r>
              <a:rPr lang="en-US" altLang="zh-CN" sz="1100" dirty="0" err="1">
                <a:latin typeface="+mn-ea"/>
              </a:rPr>
              <a:t>DevOps</a:t>
            </a:r>
            <a:r>
              <a:rPr lang="zh-CN" altLang="en-US" sz="1100" dirty="0">
                <a:latin typeface="+mn-ea"/>
              </a:rPr>
              <a:t>敏捷测试理念，帮助您高效管理测试活动，保障产品高质量交付。</a:t>
            </a:r>
            <a:endParaRPr lang="en-US" altLang="zh-CN" sz="1100" dirty="0">
              <a:latin typeface="+mn-ea"/>
            </a:endParaRPr>
          </a:p>
          <a:p>
            <a:pPr defTabSz="914309">
              <a:defRPr/>
            </a:pPr>
            <a:r>
              <a:rPr lang="zh-CN" altLang="en-US" sz="1100" b="1" dirty="0">
                <a:latin typeface="+mn-ea"/>
              </a:rPr>
              <a:t>编译构建：</a:t>
            </a:r>
            <a:r>
              <a:rPr lang="zh-CN" altLang="en-US" sz="1100" dirty="0">
                <a:latin typeface="+mn-ea"/>
              </a:rPr>
              <a:t>基于云端大规模并发加速，为客户提供高速、低成本、配置简单的混合语言构建能力，帮助客户缩短构建时间，提升构建效率。</a:t>
            </a:r>
            <a:endParaRPr lang="en-US" altLang="zh-CN" sz="1100" dirty="0">
              <a:latin typeface="+mn-ea"/>
            </a:endParaRPr>
          </a:p>
          <a:p>
            <a:pPr defTabSz="914309">
              <a:defRPr/>
            </a:pPr>
            <a:r>
              <a:rPr lang="zh-CN" altLang="en-US" sz="1100" b="1" dirty="0">
                <a:latin typeface="+mn-ea"/>
              </a:rPr>
              <a:t>部署：</a:t>
            </a:r>
            <a:r>
              <a:rPr lang="zh-CN" altLang="en-US" sz="1100" dirty="0">
                <a:latin typeface="+mn-ea"/>
              </a:rPr>
              <a:t>提供可视化、一键式部署服务，支持并行部署和流水线无缝集成，支持脚本部署，容器部署等部署类型，支持</a:t>
            </a:r>
            <a:r>
              <a:rPr lang="en-US" altLang="zh-CN" sz="1100" dirty="0">
                <a:latin typeface="+mn-ea"/>
              </a:rPr>
              <a:t>java</a:t>
            </a:r>
            <a:r>
              <a:rPr lang="zh-CN" altLang="en-US" sz="1100" dirty="0">
                <a:latin typeface="+mn-ea"/>
              </a:rPr>
              <a:t>、</a:t>
            </a:r>
            <a:r>
              <a:rPr lang="en-US" altLang="zh-CN" sz="1100" dirty="0">
                <a:latin typeface="+mn-ea"/>
              </a:rPr>
              <a:t>node.js</a:t>
            </a:r>
            <a:r>
              <a:rPr lang="zh-CN" altLang="en-US" sz="1100" dirty="0">
                <a:latin typeface="+mn-ea"/>
              </a:rPr>
              <a:t>、</a:t>
            </a:r>
            <a:r>
              <a:rPr lang="en-US" altLang="zh-CN" sz="1100" dirty="0">
                <a:latin typeface="+mn-ea"/>
              </a:rPr>
              <a:t>python</a:t>
            </a:r>
            <a:r>
              <a:rPr lang="zh-CN" altLang="en-US" sz="1100" dirty="0">
                <a:latin typeface="+mn-ea"/>
              </a:rPr>
              <a:t>等多种技术栈，实现部署环境标准化和部署过程自动化。</a:t>
            </a:r>
            <a:endParaRPr lang="en-US" altLang="zh-CN" sz="1100" dirty="0">
              <a:latin typeface="+mn-ea"/>
            </a:endParaRPr>
          </a:p>
          <a:p>
            <a:pPr defTabSz="914309">
              <a:defRPr/>
            </a:pPr>
            <a:r>
              <a:rPr lang="zh-CN" altLang="en-US" sz="1100" b="1" dirty="0">
                <a:latin typeface="+mn-ea"/>
              </a:rPr>
              <a:t>容器镜像服务</a:t>
            </a:r>
            <a:r>
              <a:rPr lang="en-US" altLang="zh-CN" sz="1100" b="1" dirty="0">
                <a:latin typeface="+mn-ea"/>
              </a:rPr>
              <a:t>:</a:t>
            </a:r>
            <a:r>
              <a:rPr lang="zh-CN" altLang="en-US" sz="1100" dirty="0">
                <a:latin typeface="+mn-ea"/>
              </a:rPr>
              <a:t>支持容器镜像全生命周期管理的服务， 提供简单易用、安全可靠的镜像管理功能，帮助用户快速部署容器化服务。</a:t>
            </a:r>
            <a:endParaRPr lang="en-US" altLang="zh-CN" sz="1100" dirty="0">
              <a:latin typeface="+mn-ea"/>
            </a:endParaRPr>
          </a:p>
          <a:p>
            <a:pPr defTabSz="914309">
              <a:defRPr/>
            </a:pPr>
            <a:r>
              <a:rPr lang="zh-CN" altLang="en-US" sz="1100" b="1" dirty="0">
                <a:latin typeface="+mn-ea"/>
              </a:rPr>
              <a:t>云容器引擎</a:t>
            </a:r>
            <a:r>
              <a:rPr lang="en-US" altLang="zh-CN" sz="1100" b="1" dirty="0">
                <a:latin typeface="+mn-ea"/>
              </a:rPr>
              <a:t>CCE:</a:t>
            </a:r>
            <a:r>
              <a:rPr lang="zh-CN" altLang="en-US" sz="1100" dirty="0">
                <a:latin typeface="+mn-ea"/>
              </a:rPr>
              <a:t>高可靠高性能的企业级容器应用管理服务，支持</a:t>
            </a:r>
            <a:r>
              <a:rPr lang="en-US" altLang="zh-CN" sz="1100" dirty="0" err="1">
                <a:latin typeface="+mn-ea"/>
              </a:rPr>
              <a:t>Kubernetes</a:t>
            </a:r>
            <a:r>
              <a:rPr lang="zh-CN" altLang="en-US" sz="1100" dirty="0">
                <a:latin typeface="+mn-ea"/>
              </a:rPr>
              <a:t>社区原生应用和工具，简化云上自动化容器运行环境搭建。</a:t>
            </a:r>
            <a:endParaRPr lang="en-US" altLang="zh-CN" sz="1100" dirty="0">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zh-CN" altLang="en-US" sz="1100" dirty="0">
              <a:solidFill>
                <a:prstClr val="white">
                  <a:lumMod val="50000"/>
                </a:prstClr>
              </a:solidFill>
              <a:latin typeface="+mn-ea"/>
            </a:endParaRPr>
          </a:p>
          <a:p>
            <a:pPr defTabSz="914309">
              <a:defRPr/>
            </a:pPr>
            <a:endParaRPr lang="zh-CN" altLang="en-US"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defTabSz="914309">
              <a:defRPr/>
            </a:pPr>
            <a:endParaRPr lang="en-US" altLang="zh-CN" sz="1100" dirty="0">
              <a:solidFill>
                <a:prstClr val="white">
                  <a:lumMod val="50000"/>
                </a:prstClr>
              </a:solidFill>
              <a:latin typeface="+mn-ea"/>
            </a:endParaRPr>
          </a:p>
          <a:p>
            <a:pPr marL="0" indent="0" defTabSz="914309">
              <a:buNone/>
              <a:defRPr/>
            </a:pPr>
            <a:endParaRPr lang="en-US" altLang="zh-CN" sz="1100" dirty="0">
              <a:solidFill>
                <a:prstClr val="white">
                  <a:lumMod val="50000"/>
                </a:prstClr>
              </a:solidFill>
              <a:latin typeface="+mn-ea"/>
            </a:endParaRPr>
          </a:p>
        </p:txBody>
      </p:sp>
    </p:spTree>
    <p:extLst>
      <p:ext uri="{BB962C8B-B14F-4D97-AF65-F5344CB8AC3E}">
        <p14:creationId xmlns:p14="http://schemas.microsoft.com/office/powerpoint/2010/main" val="2069434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60046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45</a:t>
            </a:fld>
            <a:endParaRPr lang="zh-CN" altLang="en-US">
              <a:solidFill>
                <a:prstClr val="black"/>
              </a:solidFill>
            </a:endParaRPr>
          </a:p>
        </p:txBody>
      </p:sp>
    </p:spTree>
    <p:extLst>
      <p:ext uri="{BB962C8B-B14F-4D97-AF65-F5344CB8AC3E}">
        <p14:creationId xmlns:p14="http://schemas.microsoft.com/office/powerpoint/2010/main" val="1023661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6443031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082209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a:solidFill>
                  <a:prstClr val="black"/>
                </a:solidFill>
                <a:cs typeface="Arial" pitchFamily="34" charset="0"/>
              </a:rPr>
              <a:t>简单</a:t>
            </a:r>
            <a:r>
              <a:rPr lang="en-US" altLang="zh-CN" sz="1100" b="1" dirty="0">
                <a:solidFill>
                  <a:prstClr val="black"/>
                </a:solidFill>
                <a:cs typeface="Arial" pitchFamily="34" charset="0"/>
              </a:rPr>
              <a:t>:</a:t>
            </a:r>
            <a:r>
              <a:rPr kumimoji="1" lang="zh-CN" altLang="en-US" sz="1100" b="1" dirty="0">
                <a:solidFill>
                  <a:srgbClr val="C00000"/>
                </a:solidFill>
                <a:cs typeface="Arial" pitchFamily="34" charset="0"/>
                <a:sym typeface="Helvetica Neue"/>
              </a:rPr>
              <a:t>免编码，学习门槛低，快速上手</a:t>
            </a:r>
            <a:endParaRPr kumimoji="1" lang="en-US" altLang="zh-CN" sz="1100" b="1" dirty="0">
              <a:solidFill>
                <a:srgbClr val="C00000"/>
              </a:solidFill>
              <a:cs typeface="Arial" pitchFamily="34" charset="0"/>
              <a:sym typeface="Helvetica Neue"/>
            </a:endParaRPr>
          </a:p>
          <a:p>
            <a:pPr lvl="1" defTabSz="1218906"/>
            <a:r>
              <a:rPr lang="en-US" altLang="zh-CN" sz="1100" dirty="0">
                <a:solidFill>
                  <a:prstClr val="black"/>
                </a:solidFill>
                <a:latin typeface="微软雅黑" panose="020B0503020204020204" pitchFamily="34" charset="-122"/>
              </a:rPr>
              <a:t>0</a:t>
            </a:r>
            <a:r>
              <a:rPr lang="zh-CN" altLang="en-US" sz="1100" dirty="0">
                <a:solidFill>
                  <a:prstClr val="black"/>
                </a:solidFill>
                <a:latin typeface="微软雅黑" panose="020B0503020204020204" pitchFamily="34" charset="-122"/>
              </a:rPr>
              <a:t>编码开发成本，乐高式编排脚本；</a:t>
            </a:r>
            <a:endParaRPr lang="en-US" altLang="zh-CN" sz="1100" dirty="0">
              <a:solidFill>
                <a:prstClr val="black"/>
              </a:solidFill>
              <a:latin typeface="微软雅黑" panose="020B0503020204020204" pitchFamily="34" charset="-122"/>
            </a:endParaRPr>
          </a:p>
          <a:p>
            <a:pPr lvl="1" defTabSz="1218906"/>
            <a:r>
              <a:rPr lang="en-US" altLang="zh-CN" sz="1100" dirty="0">
                <a:solidFill>
                  <a:prstClr val="black"/>
                </a:solidFill>
                <a:latin typeface="微软雅黑" panose="020B0503020204020204" pitchFamily="34" charset="-122"/>
              </a:rPr>
              <a:t>0</a:t>
            </a:r>
            <a:r>
              <a:rPr lang="zh-CN" altLang="en-US" sz="1100" dirty="0">
                <a:solidFill>
                  <a:prstClr val="black"/>
                </a:solidFill>
                <a:latin typeface="微软雅黑" panose="020B0503020204020204" pitchFamily="34" charset="-122"/>
              </a:rPr>
              <a:t>环境搭建成本，聚焦测试和质量；</a:t>
            </a:r>
            <a:endParaRPr lang="en-US" altLang="zh-CN" sz="1100" dirty="0">
              <a:solidFill>
                <a:prstClr val="black"/>
              </a:solidFill>
              <a:latin typeface="微软雅黑" panose="020B0503020204020204" pitchFamily="34" charset="-122"/>
            </a:endParaRPr>
          </a:p>
          <a:p>
            <a:pPr lvl="1" defTabSz="1218906"/>
            <a:r>
              <a:rPr lang="en-US" altLang="zh-CN" sz="1100" dirty="0">
                <a:solidFill>
                  <a:prstClr val="black"/>
                </a:solidFill>
                <a:latin typeface="微软雅黑" panose="020B0503020204020204" pitchFamily="34" charset="-122"/>
              </a:rPr>
              <a:t>1</a:t>
            </a:r>
            <a:r>
              <a:rPr lang="zh-CN" altLang="en-US" sz="1100" dirty="0">
                <a:solidFill>
                  <a:prstClr val="black"/>
                </a:solidFill>
                <a:latin typeface="微软雅黑" panose="020B0503020204020204" pitchFamily="34" charset="-122"/>
              </a:rPr>
              <a:t>步性能测试，</a:t>
            </a:r>
            <a:r>
              <a:rPr lang="en-US" altLang="zh-CN" sz="1100" dirty="0">
                <a:solidFill>
                  <a:prstClr val="black"/>
                </a:solidFill>
                <a:latin typeface="微软雅黑" panose="020B0503020204020204" pitchFamily="34" charset="-122"/>
              </a:rPr>
              <a:t>1</a:t>
            </a:r>
            <a:r>
              <a:rPr lang="zh-CN" altLang="en-US" sz="1100" dirty="0">
                <a:solidFill>
                  <a:prstClr val="black"/>
                </a:solidFill>
                <a:latin typeface="微软雅黑" panose="020B0503020204020204" pitchFamily="34" charset="-122"/>
              </a:rPr>
              <a:t>分钟获取性能报告；</a:t>
            </a:r>
            <a:endParaRPr lang="en-US" altLang="zh-CN" sz="1100" dirty="0">
              <a:solidFill>
                <a:prstClr val="black"/>
              </a:solidFill>
              <a:latin typeface="微软雅黑" panose="020B0503020204020204" pitchFamily="34" charset="-122"/>
            </a:endParaRPr>
          </a:p>
          <a:p>
            <a:pPr lvl="1" defTabSz="1218906"/>
            <a:r>
              <a:rPr lang="en-US" altLang="zh-CN" sz="1100" dirty="0">
                <a:solidFill>
                  <a:prstClr val="black"/>
                </a:solidFill>
                <a:latin typeface="微软雅黑" panose="020B0503020204020204" pitchFamily="34" charset="-122"/>
              </a:rPr>
              <a:t>2</a:t>
            </a:r>
            <a:r>
              <a:rPr lang="zh-CN" altLang="en-US" sz="1100" dirty="0">
                <a:solidFill>
                  <a:prstClr val="black"/>
                </a:solidFill>
                <a:latin typeface="微软雅黑" panose="020B0503020204020204" pitchFamily="34" charset="-122"/>
              </a:rPr>
              <a:t>步接口测试，快速验证接口质量。</a:t>
            </a:r>
            <a:endParaRPr lang="en-US" altLang="zh-CN" sz="1100" dirty="0">
              <a:solidFill>
                <a:prstClr val="black"/>
              </a:solidFill>
              <a:latin typeface="微软雅黑" panose="020B0503020204020204" pitchFamily="34" charset="-122"/>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a:solidFill>
                  <a:prstClr val="black"/>
                </a:solidFill>
                <a:cs typeface="Arial" pitchFamily="34" charset="0"/>
              </a:rPr>
              <a:t>专业</a:t>
            </a:r>
            <a:r>
              <a:rPr lang="en-US" altLang="zh-CN" sz="1100" b="1" dirty="0">
                <a:solidFill>
                  <a:prstClr val="black"/>
                </a:solidFill>
                <a:cs typeface="Arial" pitchFamily="34" charset="0"/>
              </a:rPr>
              <a:t>:</a:t>
            </a:r>
            <a:r>
              <a:rPr kumimoji="1" lang="zh-CN" altLang="en-US" sz="1100" b="1" dirty="0">
                <a:solidFill>
                  <a:srgbClr val="C00000"/>
                </a:solidFill>
                <a:cs typeface="Arial" pitchFamily="34" charset="0"/>
                <a:sym typeface="Helvetica Neue"/>
              </a:rPr>
              <a:t>基于业界先进理念和华为优秀实践</a:t>
            </a:r>
            <a:endParaRPr kumimoji="1" lang="en-US" altLang="zh-CN" sz="1100" b="1" dirty="0">
              <a:solidFill>
                <a:srgbClr val="C00000"/>
              </a:solidFill>
              <a:cs typeface="Arial" pitchFamily="34" charset="0"/>
              <a:sym typeface="Helvetica Neue"/>
            </a:endParaRPr>
          </a:p>
          <a:p>
            <a:pPr lvl="1" defTabSz="1218906"/>
            <a:r>
              <a:rPr lang="en-US" altLang="zh-CN" sz="1100" dirty="0">
                <a:solidFill>
                  <a:prstClr val="black"/>
                </a:solidFill>
                <a:latin typeface="微软雅黑" panose="020B0503020204020204" pitchFamily="34" charset="-122"/>
              </a:rPr>
              <a:t>HTTP</a:t>
            </a:r>
            <a:r>
              <a:rPr lang="zh-CN" altLang="en-US" sz="1100" dirty="0">
                <a:solidFill>
                  <a:prstClr val="black"/>
                </a:solidFill>
                <a:latin typeface="微软雅黑" panose="020B0503020204020204" pitchFamily="34" charset="-122"/>
              </a:rPr>
              <a:t>等</a:t>
            </a:r>
            <a:r>
              <a:rPr lang="en-US" altLang="zh-CN" sz="1100" b="1" dirty="0">
                <a:solidFill>
                  <a:prstClr val="black"/>
                </a:solidFill>
                <a:latin typeface="微软雅黑" panose="020B0503020204020204" pitchFamily="34" charset="-122"/>
              </a:rPr>
              <a:t>4</a:t>
            </a:r>
            <a:r>
              <a:rPr lang="zh-CN" altLang="en-US" sz="1100" dirty="0">
                <a:solidFill>
                  <a:prstClr val="black"/>
                </a:solidFill>
                <a:latin typeface="微软雅黑" panose="020B0503020204020204" pitchFamily="34" charset="-122"/>
              </a:rPr>
              <a:t>种</a:t>
            </a:r>
            <a:r>
              <a:rPr lang="en-US" altLang="zh-CN" sz="1100" dirty="0">
                <a:solidFill>
                  <a:prstClr val="black"/>
                </a:solidFill>
                <a:latin typeface="微软雅黑" panose="020B0503020204020204" pitchFamily="34" charset="-122"/>
              </a:rPr>
              <a:t>API</a:t>
            </a:r>
            <a:r>
              <a:rPr lang="zh-CN" altLang="en-US" sz="1100" dirty="0">
                <a:solidFill>
                  <a:prstClr val="black"/>
                </a:solidFill>
                <a:latin typeface="微软雅黑" panose="020B0503020204020204" pitchFamily="34" charset="-122"/>
              </a:rPr>
              <a:t>协议；高级测试场景编排；</a:t>
            </a:r>
            <a:r>
              <a:rPr lang="en-US" altLang="zh-CN" sz="1100" b="1" dirty="0">
                <a:solidFill>
                  <a:prstClr val="black"/>
                </a:solidFill>
                <a:latin typeface="微软雅黑" panose="020B0503020204020204" pitchFamily="34" charset="-122"/>
              </a:rPr>
              <a:t>7</a:t>
            </a:r>
            <a:r>
              <a:rPr lang="zh-CN" altLang="en-US" sz="1100" dirty="0">
                <a:solidFill>
                  <a:prstClr val="black"/>
                </a:solidFill>
                <a:latin typeface="微软雅黑" panose="020B0503020204020204" pitchFamily="34" charset="-122"/>
              </a:rPr>
              <a:t>类</a:t>
            </a:r>
            <a:r>
              <a:rPr lang="en-US" altLang="zh-CN" sz="1100" b="1" dirty="0">
                <a:solidFill>
                  <a:prstClr val="black"/>
                </a:solidFill>
                <a:latin typeface="微软雅黑" panose="020B0503020204020204" pitchFamily="34" charset="-122"/>
              </a:rPr>
              <a:t>30+</a:t>
            </a:r>
            <a:r>
              <a:rPr lang="zh-CN" altLang="en-US" sz="1100" dirty="0">
                <a:solidFill>
                  <a:prstClr val="black"/>
                </a:solidFill>
                <a:latin typeface="微软雅黑" panose="020B0503020204020204" pitchFamily="34" charset="-122"/>
              </a:rPr>
              <a:t>预置检查点；多环境测试参数管理；</a:t>
            </a:r>
            <a:r>
              <a:rPr lang="zh-CN" altLang="en-US" sz="1100" b="1" dirty="0">
                <a:solidFill>
                  <a:prstClr val="black"/>
                </a:solidFill>
                <a:latin typeface="微软雅黑" panose="020B0503020204020204" pitchFamily="34" charset="-122"/>
              </a:rPr>
              <a:t>数千</a:t>
            </a:r>
            <a:r>
              <a:rPr lang="zh-CN" altLang="en-US" sz="1100" dirty="0">
                <a:solidFill>
                  <a:prstClr val="black"/>
                </a:solidFill>
                <a:latin typeface="微软雅黑" panose="020B0503020204020204" pitchFamily="34" charset="-122"/>
              </a:rPr>
              <a:t>并发用户加压；</a:t>
            </a:r>
            <a:endParaRPr lang="en-US" altLang="zh-CN" sz="1100" dirty="0">
              <a:solidFill>
                <a:prstClr val="black"/>
              </a:solidFill>
              <a:latin typeface="微软雅黑" panose="020B0503020204020204" pitchFamily="34" charset="-122"/>
            </a:endParaRPr>
          </a:p>
          <a:p>
            <a:pPr lvl="1" defTabSz="1218906"/>
            <a:r>
              <a:rPr lang="en-US" altLang="zh-CN" sz="1100" b="1" dirty="0">
                <a:solidFill>
                  <a:prstClr val="black"/>
                </a:solidFill>
                <a:latin typeface="微软雅黑" panose="020B0503020204020204" pitchFamily="34" charset="-122"/>
              </a:rPr>
              <a:t>3</a:t>
            </a:r>
            <a:r>
              <a:rPr lang="zh-CN" altLang="en-US" sz="1100" dirty="0">
                <a:solidFill>
                  <a:prstClr val="black"/>
                </a:solidFill>
                <a:latin typeface="微软雅黑" panose="020B0503020204020204" pitchFamily="34" charset="-122"/>
              </a:rPr>
              <a:t>种加压策略；</a:t>
            </a:r>
            <a:r>
              <a:rPr lang="en-US" altLang="zh-CN" sz="1100" b="1" dirty="0">
                <a:solidFill>
                  <a:prstClr val="black"/>
                </a:solidFill>
                <a:latin typeface="微软雅黑" panose="020B0503020204020204" pitchFamily="34" charset="-122"/>
              </a:rPr>
              <a:t>8</a:t>
            </a:r>
            <a:r>
              <a:rPr lang="zh-CN" altLang="en-US" sz="1100" dirty="0">
                <a:solidFill>
                  <a:prstClr val="black"/>
                </a:solidFill>
                <a:latin typeface="微软雅黑" panose="020B0503020204020204" pitchFamily="34" charset="-122"/>
              </a:rPr>
              <a:t>种性能指标；流水线持续自动化测试。</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b="1" dirty="0">
                <a:solidFill>
                  <a:prstClr val="black"/>
                </a:solidFill>
                <a:cs typeface="Arial" pitchFamily="34" charset="0"/>
              </a:rPr>
              <a:t>高效</a:t>
            </a:r>
            <a:r>
              <a:rPr lang="en-US" altLang="zh-CN" sz="1100" b="1" dirty="0">
                <a:solidFill>
                  <a:prstClr val="black"/>
                </a:solidFill>
                <a:cs typeface="Arial" pitchFamily="34" charset="0"/>
              </a:rPr>
              <a:t>:</a:t>
            </a:r>
            <a:r>
              <a:rPr kumimoji="1" lang="zh-CN" altLang="en-US" sz="1100" b="1" dirty="0">
                <a:solidFill>
                  <a:srgbClr val="C00000"/>
                </a:solidFill>
                <a:cs typeface="Arial" pitchFamily="34" charset="0"/>
                <a:sym typeface="Helvetica Neue"/>
              </a:rPr>
              <a:t>融入</a:t>
            </a:r>
            <a:r>
              <a:rPr kumimoji="1" lang="en-US" altLang="zh-CN" sz="1100" b="1" dirty="0" err="1">
                <a:solidFill>
                  <a:srgbClr val="C00000"/>
                </a:solidFill>
                <a:cs typeface="Arial" pitchFamily="34" charset="0"/>
                <a:sym typeface="Helvetica Neue"/>
              </a:rPr>
              <a:t>DevOps</a:t>
            </a:r>
            <a:r>
              <a:rPr kumimoji="1" lang="zh-CN" altLang="en-US" sz="1100" b="1" dirty="0">
                <a:solidFill>
                  <a:srgbClr val="C00000"/>
                </a:solidFill>
                <a:cs typeface="Arial" pitchFamily="34" charset="0"/>
                <a:sym typeface="Helvetica Neue"/>
              </a:rPr>
              <a:t>敏捷理念和云端算力</a:t>
            </a:r>
            <a:endParaRPr kumimoji="1" lang="en-US" altLang="zh-CN" sz="1100" b="1" dirty="0">
              <a:solidFill>
                <a:srgbClr val="C00000"/>
              </a:solidFill>
              <a:cs typeface="Arial" pitchFamily="34" charset="0"/>
              <a:sym typeface="Helvetica Neue"/>
            </a:endParaRPr>
          </a:p>
          <a:p>
            <a:pPr lvl="1" defTabSz="1218906"/>
            <a:r>
              <a:rPr lang="zh-CN" altLang="en-US" sz="1100" dirty="0">
                <a:solidFill>
                  <a:prstClr val="black"/>
                </a:solidFill>
                <a:latin typeface="微软雅黑" panose="020B0503020204020204" pitchFamily="34" charset="-122"/>
              </a:rPr>
              <a:t>实时反馈测试结果；</a:t>
            </a:r>
            <a:endParaRPr lang="en-US" altLang="zh-CN" sz="1100" dirty="0">
              <a:solidFill>
                <a:prstClr val="black"/>
              </a:solidFill>
              <a:latin typeface="微软雅黑" panose="020B0503020204020204" pitchFamily="34" charset="-122"/>
            </a:endParaRPr>
          </a:p>
          <a:p>
            <a:pPr lvl="1" defTabSz="1218906"/>
            <a:r>
              <a:rPr lang="zh-CN" altLang="en-US" sz="1100" dirty="0">
                <a:solidFill>
                  <a:prstClr val="black"/>
                </a:solidFill>
                <a:latin typeface="微软雅黑" panose="020B0503020204020204" pitchFamily="34" charset="-122"/>
              </a:rPr>
              <a:t>多环境流水线自动化测试；</a:t>
            </a:r>
            <a:endParaRPr lang="en-US" altLang="zh-CN" sz="1100" dirty="0">
              <a:solidFill>
                <a:prstClr val="black"/>
              </a:solidFill>
              <a:latin typeface="微软雅黑" panose="020B0503020204020204" pitchFamily="34" charset="-122"/>
            </a:endParaRPr>
          </a:p>
          <a:p>
            <a:pPr lvl="1" defTabSz="1218906"/>
            <a:r>
              <a:rPr lang="zh-CN" altLang="en-US" sz="1100" dirty="0">
                <a:solidFill>
                  <a:prstClr val="black"/>
                </a:solidFill>
                <a:latin typeface="微软雅黑" panose="020B0503020204020204" pitchFamily="34" charset="-122"/>
              </a:rPr>
              <a:t>云端弹性资源池；</a:t>
            </a:r>
            <a:endParaRPr lang="en-US" altLang="zh-CN" sz="1100" dirty="0">
              <a:solidFill>
                <a:prstClr val="black"/>
              </a:solidFill>
              <a:latin typeface="微软雅黑" panose="020B0503020204020204" pitchFamily="34" charset="-122"/>
            </a:endParaRPr>
          </a:p>
          <a:p>
            <a:pPr lvl="1" defTabSz="1218906"/>
            <a:r>
              <a:rPr lang="zh-CN" altLang="en-US" sz="1100" dirty="0">
                <a:solidFill>
                  <a:prstClr val="black"/>
                </a:solidFill>
                <a:latin typeface="微软雅黑" panose="020B0503020204020204" pitchFamily="34" charset="-122"/>
              </a:rPr>
              <a:t>测试资产批量复用。</a:t>
            </a:r>
            <a:endParaRPr lang="en-US" altLang="zh-CN" sz="1100" dirty="0">
              <a:solidFill>
                <a:prstClr val="black"/>
              </a:solidFill>
              <a:latin typeface="微软雅黑" panose="020B0503020204020204" pitchFamily="34" charset="-122"/>
            </a:endParaRPr>
          </a:p>
          <a:p>
            <a:endParaRPr lang="zh-CN" altLang="en-US" sz="1100" dirty="0"/>
          </a:p>
        </p:txBody>
      </p:sp>
    </p:spTree>
    <p:extLst>
      <p:ext uri="{BB962C8B-B14F-4D97-AF65-F5344CB8AC3E}">
        <p14:creationId xmlns:p14="http://schemas.microsoft.com/office/powerpoint/2010/main" val="16776405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软件产业面临巨大的市场机遇，它的发展方向和趋势是什么呢？</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答案就是服务化</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据艾瑞咨询预测：到</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2021</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年，中国</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服务中国</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企业软件市场规模为</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243.5</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亿元，同比增长</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47.9%</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。市场规模将增长至</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654.2</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亿元。而</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2018 </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年</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软件产业向服务化转型趋势在两家典型的软件公司也得到了验证：</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Salesforce</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SaaS</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模式的鼻祖和云计算应用端的代表，</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2020</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财年其营收已达到</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171</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亿美元，</a:t>
            </a:r>
            <a:r>
              <a:rPr lang="zh-CN" altLang="zh-CN" sz="1100" dirty="0">
                <a:latin typeface="Huawei Sans" panose="020C0503030203020204" pitchFamily="34" charset="0"/>
                <a:ea typeface="方正兰亭黑简体" panose="02000000000000000000" pitchFamily="2" charset="-122"/>
                <a:cs typeface="Huawei Sans" panose="020C0503030203020204" pitchFamily="34" charset="0"/>
              </a:rPr>
              <a:t>增速</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 29%</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再来看看微软的典型产品</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office</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Office </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也新推出在线订阅服务</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Office 365</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，并作为后续的主推方向。</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Adobe </a:t>
            </a:r>
            <a:r>
              <a:rPr lang="en-US" altLang="zh-CN" sz="1100" dirty="0" err="1">
                <a:latin typeface="Huawei Sans" panose="020C0503030203020204" pitchFamily="34" charset="0"/>
                <a:ea typeface="方正兰亭黑简体" panose="02000000000000000000" pitchFamily="2" charset="-122"/>
                <a:cs typeface="Huawei Sans" panose="020C0503030203020204" pitchFamily="34" charset="0"/>
              </a:rPr>
              <a:t>photoshop</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、音频</a:t>
            </a: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pPr marL="540000" marR="0" lvl="1"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Oracle ERP</a:t>
            </a:r>
            <a:r>
              <a:rPr lang="zh-CN" altLang="en-US" sz="1100" dirty="0">
                <a:latin typeface="Huawei Sans" panose="020C0503030203020204" pitchFamily="34" charset="0"/>
                <a:ea typeface="方正兰亭黑简体" panose="02000000000000000000" pitchFamily="2" charset="-122"/>
                <a:cs typeface="Huawei Sans" panose="020C0503030203020204" pitchFamily="34" charset="0"/>
              </a:rPr>
              <a:t>、</a:t>
            </a:r>
            <a:r>
              <a:rPr lang="en-US" altLang="zh-CN" sz="1100" dirty="0">
                <a:latin typeface="Huawei Sans" panose="020C0503030203020204" pitchFamily="34" charset="0"/>
                <a:ea typeface="方正兰亭黑简体" panose="02000000000000000000" pitchFamily="2" charset="-122"/>
                <a:cs typeface="Huawei Sans" panose="020C0503030203020204" pitchFamily="34" charset="0"/>
              </a:rPr>
              <a:t>CRM</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endParaRPr lang="en-US" altLang="zh-CN" sz="1100" dirty="0">
              <a:latin typeface="Huawei Sans" panose="020C0503030203020204" pitchFamily="34" charset="0"/>
              <a:ea typeface="方正兰亭黑简体" panose="02000000000000000000" pitchFamily="2" charset="-122"/>
              <a:cs typeface="Huawei Sans" panose="020C0503030203020204" pitchFamily="34" charset="0"/>
            </a:endParaRPr>
          </a:p>
          <a:p>
            <a:endParaRPr lang="zh-CN" altLang="en-US" sz="1100" dirty="0">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4731673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18594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50</a:t>
            </a:fld>
            <a:endParaRPr lang="zh-CN" altLang="en-US">
              <a:solidFill>
                <a:prstClr val="black"/>
              </a:solidFill>
            </a:endParaRPr>
          </a:p>
        </p:txBody>
      </p:sp>
    </p:spTree>
    <p:extLst>
      <p:ext uri="{BB962C8B-B14F-4D97-AF65-F5344CB8AC3E}">
        <p14:creationId xmlns:p14="http://schemas.microsoft.com/office/powerpoint/2010/main" val="21136297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51</a:t>
            </a:fld>
            <a:endParaRPr lang="zh-CN" altLang="en-US">
              <a:solidFill>
                <a:prstClr val="black"/>
              </a:solidFill>
            </a:endParaRPr>
          </a:p>
        </p:txBody>
      </p:sp>
    </p:spTree>
    <p:extLst>
      <p:ext uri="{BB962C8B-B14F-4D97-AF65-F5344CB8AC3E}">
        <p14:creationId xmlns:p14="http://schemas.microsoft.com/office/powerpoint/2010/main" val="35411399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52</a:t>
            </a:fld>
            <a:endParaRPr lang="zh-CN" altLang="en-US">
              <a:solidFill>
                <a:prstClr val="black"/>
              </a:solidFill>
            </a:endParaRPr>
          </a:p>
        </p:txBody>
      </p:sp>
    </p:spTree>
    <p:extLst>
      <p:ext uri="{BB962C8B-B14F-4D97-AF65-F5344CB8AC3E}">
        <p14:creationId xmlns:p14="http://schemas.microsoft.com/office/powerpoint/2010/main" val="39735750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290104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54</a:t>
            </a:fld>
            <a:endParaRPr lang="zh-CN" altLang="en-US">
              <a:solidFill>
                <a:prstClr val="black"/>
              </a:solidFill>
            </a:endParaRPr>
          </a:p>
        </p:txBody>
      </p:sp>
    </p:spTree>
    <p:extLst>
      <p:ext uri="{BB962C8B-B14F-4D97-AF65-F5344CB8AC3E}">
        <p14:creationId xmlns:p14="http://schemas.microsoft.com/office/powerpoint/2010/main" val="2635119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54025" y="766763"/>
            <a:ext cx="5935663" cy="3338512"/>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8A0A2430-8446-403A-A2BB-99D9F979F7E2}" type="slidenum">
              <a:rPr lang="zh-CN" altLang="en-US" smtClean="0">
                <a:solidFill>
                  <a:prstClr val="black"/>
                </a:solidFill>
              </a:rPr>
              <a:pPr/>
              <a:t>55</a:t>
            </a:fld>
            <a:endParaRPr lang="zh-CN" altLang="en-US">
              <a:solidFill>
                <a:prstClr val="black"/>
              </a:solidFill>
            </a:endParaRPr>
          </a:p>
        </p:txBody>
      </p:sp>
    </p:spTree>
    <p:extLst>
      <p:ext uri="{BB962C8B-B14F-4D97-AF65-F5344CB8AC3E}">
        <p14:creationId xmlns:p14="http://schemas.microsoft.com/office/powerpoint/2010/main" val="18509178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858564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309" rtl="0" eaLnBrk="1" fontAlgn="auto" latinLnBrk="0" hangingPunct="1">
              <a:lnSpc>
                <a:spcPct val="100000"/>
              </a:lnSpc>
              <a:spcBef>
                <a:spcPts val="0"/>
              </a:spcBef>
              <a:spcAft>
                <a:spcPts val="0"/>
              </a:spcAft>
              <a:buClrTx/>
              <a:buSzTx/>
              <a:buFontTx/>
              <a:buNone/>
              <a:tabLst/>
              <a:defRPr/>
            </a:pP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开发者生态</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商业合作伙伴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技术合作伙伴</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解决方案（突出专家服务、高校等）</a:t>
            </a:r>
            <a:r>
              <a:rPr lang="en-US" altLang="zh-CN"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&gt;</a:t>
            </a:r>
            <a:r>
              <a:rPr lang="zh-CN" alt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rPr>
              <a:t>基础能力</a:t>
            </a:r>
            <a:endParaRPr lang="en-US" sz="1100" dirty="0">
              <a:solidFill>
                <a:schemeClr val="bg1"/>
              </a:solidFill>
              <a:latin typeface="Huawei Sans" panose="020C0503030203020204" pitchFamily="34" charset="0"/>
              <a:ea typeface="方正兰亭黑简体" panose="02000000000000000000" pitchFamily="2" charset="-122"/>
              <a:cs typeface="Huawei Sans" panose="020C0503030203020204" pitchFamily="34" charset="0"/>
            </a:endParaRPr>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pPr>
              <a:defRPr/>
            </a:pPr>
            <a:fld id="{3BC5D588-5269-4999-A044-3B56FB3D65DD}" type="slidenum">
              <a:rPr lang="zh-CN" altLang="en-US" smtClean="0">
                <a:solidFill>
                  <a:prstClr val="white"/>
                </a:solidFill>
              </a:rPr>
              <a:pPr>
                <a:defRPr/>
              </a:pPr>
              <a:t>57</a:t>
            </a:fld>
            <a:endParaRPr lang="en-US" altLang="zh-CN">
              <a:solidFill>
                <a:prstClr val="white"/>
              </a:solidFill>
            </a:endParaRPr>
          </a:p>
        </p:txBody>
      </p:sp>
    </p:spTree>
    <p:extLst>
      <p:ext uri="{BB962C8B-B14F-4D97-AF65-F5344CB8AC3E}">
        <p14:creationId xmlns:p14="http://schemas.microsoft.com/office/powerpoint/2010/main" val="36483061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t>ABD</a:t>
            </a:r>
            <a:r>
              <a:rPr lang="zh-CN" altLang="en-US" sz="1100" dirty="0"/>
              <a:t>：</a:t>
            </a:r>
            <a:r>
              <a:rPr lang="en-US" altLang="zh-CN" sz="1100" dirty="0"/>
              <a:t>C</a:t>
            </a:r>
            <a:r>
              <a:rPr lang="zh-CN" altLang="en-US" sz="1100" dirty="0"/>
              <a:t>选项时间是固定的，功能和资源是可变的</a:t>
            </a:r>
            <a:r>
              <a:rPr lang="zh-CN" altLang="en-US" sz="1100" baseline="0" dirty="0"/>
              <a:t>是</a:t>
            </a:r>
            <a:r>
              <a:rPr lang="en-US" altLang="zh-CN" sz="1100" baseline="0" dirty="0"/>
              <a:t>DSDM</a:t>
            </a:r>
            <a:r>
              <a:rPr lang="zh-CN" altLang="en-US" sz="1100" baseline="0" dirty="0"/>
              <a:t>的特点，不是</a:t>
            </a:r>
            <a:r>
              <a:rPr lang="en-US" altLang="zh-CN" sz="1100" baseline="0" dirty="0"/>
              <a:t>Scrum</a:t>
            </a:r>
            <a:r>
              <a:rPr lang="zh-CN" altLang="en-US" sz="1100" baseline="0" dirty="0"/>
              <a:t>的特点。</a:t>
            </a:r>
            <a:endParaRPr lang="en-US" altLang="zh-CN" sz="1100" baseline="0" dirty="0"/>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baseline="0" dirty="0" err="1"/>
              <a:t>ACD:</a:t>
            </a:r>
            <a:r>
              <a:rPr lang="en-US" altLang="zh-CN" sz="1100" dirty="0" err="1"/>
              <a:t>Project</a:t>
            </a:r>
            <a:r>
              <a:rPr lang="en-US" altLang="zh-CN" sz="1100" dirty="0"/>
              <a:t> Manager</a:t>
            </a:r>
            <a:r>
              <a:rPr lang="zh-CN" altLang="en-US" sz="1100" dirty="0"/>
              <a:t>不是团队模型角色。</a:t>
            </a:r>
          </a:p>
          <a:p>
            <a:endParaRPr lang="zh-CN" altLang="en-US" sz="1100" dirty="0"/>
          </a:p>
        </p:txBody>
      </p:sp>
    </p:spTree>
    <p:extLst>
      <p:ext uri="{BB962C8B-B14F-4D97-AF65-F5344CB8AC3E}">
        <p14:creationId xmlns:p14="http://schemas.microsoft.com/office/powerpoint/2010/main" val="1352971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a:t>所以，</a:t>
            </a:r>
            <a:r>
              <a:rPr lang="en-US" altLang="zh-CN" sz="1100" dirty="0"/>
              <a:t>IT</a:t>
            </a:r>
            <a:r>
              <a:rPr lang="zh-CN" altLang="en-US" sz="1100" dirty="0"/>
              <a:t>形态云化也就成了必然的趋势</a:t>
            </a:r>
            <a:r>
              <a:rPr lang="zh-CN" altLang="en-US" sz="1100" dirty="0">
                <a:solidFill>
                  <a:prstClr val="white"/>
                </a:solidFill>
                <a:latin typeface="微软雅黑" panose="020B0503020204020204" pitchFamily="34" charset="-122"/>
                <a:ea typeface="微软雅黑" panose="020B0503020204020204" pitchFamily="34" charset="-122"/>
              </a:rPr>
              <a:t>“服务化”、“云化”的趋势不可逆，公有云大势所趋，“多云”是主要方式</a:t>
            </a:r>
            <a:endParaRPr lang="en-US" altLang="zh-CN" sz="1100" dirty="0">
              <a:solidFill>
                <a:prstClr val="white"/>
              </a:solidFill>
              <a:latin typeface="微软雅黑" panose="020B0503020204020204" pitchFamily="34" charset="-122"/>
              <a:ea typeface="微软雅黑" panose="020B0503020204020204" pitchFamily="34" charset="-122"/>
            </a:endParaRPr>
          </a:p>
          <a:p>
            <a:pPr>
              <a:defRPr sz="1100"/>
            </a:pPr>
            <a:r>
              <a:rPr lang="zh-CN" altLang="en-US" sz="1100" dirty="0"/>
              <a:t>从第三方咨询报告中，传递出来以下信息：</a:t>
            </a:r>
          </a:p>
          <a:p>
            <a:pPr>
              <a:defRPr sz="1100"/>
            </a:pPr>
            <a:r>
              <a:rPr lang="en-US" altLang="zh-CN" sz="1100" dirty="0"/>
              <a:t>1</a:t>
            </a:r>
            <a:r>
              <a:rPr lang="zh-CN" altLang="en-US" sz="1100" dirty="0"/>
              <a:t>、</a:t>
            </a:r>
            <a:r>
              <a:rPr lang="zh-CN" altLang="en-US" sz="1100" baseline="0" dirty="0"/>
              <a:t> </a:t>
            </a:r>
            <a:r>
              <a:rPr lang="en-US" altLang="zh-CN" sz="1100" baseline="0" dirty="0"/>
              <a:t>CSP</a:t>
            </a:r>
            <a:r>
              <a:rPr lang="zh-CN" altLang="en-US" sz="1100" baseline="0" dirty="0"/>
              <a:t>的数据中心数量规模从增速和规模来看，比企业私有的</a:t>
            </a:r>
            <a:r>
              <a:rPr lang="en-US" altLang="zh-CN" sz="1100" baseline="0" dirty="0"/>
              <a:t>DC</a:t>
            </a:r>
            <a:r>
              <a:rPr lang="zh-CN" altLang="en-US" sz="1100" baseline="0" dirty="0"/>
              <a:t>越来越大。反映出越来越多的业务和数据都集中到了云中。</a:t>
            </a:r>
          </a:p>
          <a:p>
            <a:pPr>
              <a:defRPr sz="1100"/>
            </a:pPr>
            <a:r>
              <a:rPr lang="en-US" altLang="zh-CN" sz="1100" baseline="0" dirty="0"/>
              <a:t>2</a:t>
            </a:r>
            <a:r>
              <a:rPr lang="zh-CN" altLang="en-US" sz="1100" baseline="0" dirty="0"/>
              <a:t>、云计算越来越成为云基础架构。</a:t>
            </a:r>
          </a:p>
          <a:p>
            <a:pPr>
              <a:defRPr sz="1100"/>
            </a:pPr>
            <a:r>
              <a:rPr lang="en-US" altLang="zh-CN" sz="1100" baseline="0" dirty="0"/>
              <a:t>3</a:t>
            </a:r>
            <a:r>
              <a:rPr lang="zh-CN" altLang="en-US" sz="1100" baseline="0" dirty="0"/>
              <a:t>、云最大的安全疑虑也通过技术的成熟逐步的消除。设施了，云的能力价值逐渐被企业所认可，成了企业业务的首选</a:t>
            </a:r>
            <a:endParaRPr lang="zh-CN" altLang="en-US" sz="1100" dirty="0"/>
          </a:p>
          <a:p>
            <a:endParaRPr lang="en-US" altLang="zh-CN" sz="1100" dirty="0"/>
          </a:p>
          <a:p>
            <a:r>
              <a:rPr lang="zh-CN" altLang="en-US" sz="1100" dirty="0"/>
              <a:t>软件服务化、云化对企业的商业模式、系统架构、研发模式都提出了新的要求和挑战</a:t>
            </a:r>
          </a:p>
        </p:txBody>
      </p:sp>
    </p:spTree>
    <p:extLst>
      <p:ext uri="{BB962C8B-B14F-4D97-AF65-F5344CB8AC3E}">
        <p14:creationId xmlns:p14="http://schemas.microsoft.com/office/powerpoint/2010/main" val="40164345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r>
              <a:rPr lang="en-US" altLang="zh-CN" sz="1100" dirty="0"/>
              <a:t>A</a:t>
            </a:r>
          </a:p>
          <a:p>
            <a:pPr marL="180000" marR="0" lvl="0" indent="-180000" algn="l" defTabSz="1219304" rtl="0" eaLnBrk="1" fontAlgn="ctr" latinLnBrk="0" hangingPunct="1">
              <a:lnSpc>
                <a:spcPct val="125000"/>
              </a:lnSpc>
              <a:spcBef>
                <a:spcPts val="0"/>
              </a:spcBef>
              <a:spcAft>
                <a:spcPts val="600"/>
              </a:spcAft>
              <a:buClrTx/>
              <a:buSzTx/>
              <a:buFont typeface="Huawei Sans" panose="020C0503030203020204" pitchFamily="34" charset="0"/>
              <a:buChar char="•"/>
              <a:tabLst/>
              <a:defRPr/>
            </a:pPr>
            <a:r>
              <a:rPr lang="en-US" altLang="zh-CN" sz="1100" dirty="0"/>
              <a:t>ABC</a:t>
            </a:r>
            <a:endParaRPr lang="zh-CN" altLang="en-US" sz="1100" dirty="0"/>
          </a:p>
        </p:txBody>
      </p:sp>
    </p:spTree>
    <p:extLst>
      <p:ext uri="{BB962C8B-B14F-4D97-AF65-F5344CB8AC3E}">
        <p14:creationId xmlns:p14="http://schemas.microsoft.com/office/powerpoint/2010/main" val="42450460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893635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13602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8804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dirty="0"/>
              <a:t>软件服务化和云化后，企业面对的客户群体的差异化需求呈现出爆炸式增长。</a:t>
            </a:r>
            <a:endParaRPr lang="en-US" altLang="zh-CN" sz="1100" dirty="0"/>
          </a:p>
          <a:p>
            <a:r>
              <a:rPr lang="zh-CN" altLang="zh-CN" sz="1100" kern="1200" baseline="0" dirty="0">
                <a:solidFill>
                  <a:schemeClr val="tx1"/>
                </a:solidFill>
                <a:effectLst/>
              </a:rPr>
              <a:t>随着移动、社交、云计算、大数据、</a:t>
            </a:r>
            <a:r>
              <a:rPr lang="en-US" altLang="zh-CN" sz="1100" kern="1200" baseline="0" dirty="0">
                <a:solidFill>
                  <a:schemeClr val="tx1"/>
                </a:solidFill>
                <a:effectLst/>
              </a:rPr>
              <a:t>AI</a:t>
            </a:r>
            <a:r>
              <a:rPr lang="zh-CN" altLang="zh-CN" sz="1100" kern="1200" baseline="0" dirty="0">
                <a:solidFill>
                  <a:schemeClr val="tx1"/>
                </a:solidFill>
                <a:effectLst/>
              </a:rPr>
              <a:t>的快速发展和深度应用，颠覆式创新和跨界竞争</a:t>
            </a:r>
            <a:r>
              <a:rPr lang="zh-CN" altLang="en-US" sz="1100" kern="1200" baseline="0" dirty="0">
                <a:solidFill>
                  <a:schemeClr val="tx1"/>
                </a:solidFill>
                <a:effectLst/>
              </a:rPr>
              <a:t>不断</a:t>
            </a:r>
            <a:r>
              <a:rPr lang="zh-CN" altLang="zh-CN" sz="1100" kern="1200" baseline="0" dirty="0">
                <a:solidFill>
                  <a:schemeClr val="tx1"/>
                </a:solidFill>
                <a:effectLst/>
              </a:rPr>
              <a:t>加剧</a:t>
            </a:r>
            <a:r>
              <a:rPr lang="zh-CN" altLang="en-US" sz="1100" kern="1200" baseline="0" dirty="0">
                <a:solidFill>
                  <a:schemeClr val="tx1"/>
                </a:solidFill>
                <a:effectLst/>
              </a:rPr>
              <a:t>。</a:t>
            </a:r>
            <a:r>
              <a:rPr lang="zh-CN" altLang="zh-CN" sz="1100" kern="1200" baseline="0" dirty="0">
                <a:solidFill>
                  <a:schemeClr val="tx1"/>
                </a:solidFill>
                <a:effectLst/>
              </a:rPr>
              <a:t>对企业来说，</a:t>
            </a:r>
            <a:r>
              <a:rPr lang="zh-CN" altLang="en-US" sz="1100" kern="1200" baseline="0" dirty="0">
                <a:solidFill>
                  <a:schemeClr val="tx1"/>
                </a:solidFill>
                <a:effectLst/>
              </a:rPr>
              <a:t>既</a:t>
            </a:r>
            <a:r>
              <a:rPr lang="zh-CN" altLang="zh-CN" sz="1100" kern="1200" baseline="0" dirty="0">
                <a:solidFill>
                  <a:schemeClr val="tx1"/>
                </a:solidFill>
                <a:effectLst/>
              </a:rPr>
              <a:t>是机遇又是挑战，不管是颠覆别人还是被颠覆，</a:t>
            </a:r>
            <a:r>
              <a:rPr lang="zh-CN" altLang="en-US" sz="1100" kern="1200" baseline="0" dirty="0">
                <a:solidFill>
                  <a:schemeClr val="tx1"/>
                </a:solidFill>
                <a:effectLst/>
              </a:rPr>
              <a:t>企业都面临交付、协同、安全等多方面挑战、</a:t>
            </a:r>
            <a:r>
              <a:rPr lang="zh-CN" altLang="zh-CN" sz="1100" kern="1200" baseline="0" dirty="0">
                <a:solidFill>
                  <a:schemeClr val="tx1"/>
                </a:solidFill>
                <a:effectLst/>
              </a:rPr>
              <a:t>都要具备快速持续的创新和交付能力</a:t>
            </a:r>
            <a:r>
              <a:rPr lang="zh-CN" altLang="en-US" sz="1100" kern="1200" baseline="0" dirty="0">
                <a:solidFill>
                  <a:schemeClr val="tx1"/>
                </a:solidFill>
                <a:effectLst/>
              </a:rPr>
              <a:t>。</a:t>
            </a:r>
            <a:endParaRPr lang="en-US" altLang="zh-CN" sz="1100" kern="1200" baseline="0" dirty="0">
              <a:solidFill>
                <a:schemeClr val="tx1"/>
              </a:solidFill>
              <a:effectLst/>
            </a:endParaRPr>
          </a:p>
          <a:p>
            <a:r>
              <a:rPr lang="zh-CN" altLang="en-US" sz="1100" kern="1200" baseline="0" dirty="0">
                <a:solidFill>
                  <a:schemeClr val="tx1"/>
                </a:solidFill>
                <a:effectLst/>
              </a:rPr>
              <a:t>新形势下，企业必须快速高效地交付价值产品，才能抢占蓝海，获取最佳的商业回报。</a:t>
            </a:r>
            <a:endParaRPr lang="en-US" altLang="zh-CN" sz="1100" kern="1200" baseline="0" dirty="0">
              <a:solidFill>
                <a:schemeClr val="tx1"/>
              </a:solidFill>
              <a:effectLst/>
            </a:endParaRPr>
          </a:p>
          <a:p>
            <a:r>
              <a:rPr lang="zh-CN" altLang="en-US" sz="1100" kern="1200" baseline="0" dirty="0">
                <a:solidFill>
                  <a:schemeClr val="tx1"/>
                </a:solidFill>
                <a:effectLst/>
              </a:rPr>
              <a:t>其次，软件系统复杂度不断增加、跨地域高效协作和多环境部署也是企业需要解决的重要问题。</a:t>
            </a:r>
            <a:endParaRPr lang="en-US" altLang="zh-CN" sz="1100" kern="1200" baseline="0" dirty="0">
              <a:solidFill>
                <a:schemeClr val="tx1"/>
              </a:solidFill>
              <a:effectLst/>
            </a:endParaRPr>
          </a:p>
          <a:p>
            <a:r>
              <a:rPr lang="zh-CN" altLang="en-US" sz="1100" kern="1200" baseline="0" dirty="0">
                <a:solidFill>
                  <a:schemeClr val="tx1"/>
                </a:solidFill>
                <a:effectLst/>
              </a:rPr>
              <a:t>软件服务化对可靠性和安全性也提出了更高的要求，特别是核心数据更是企业的重要资产，不容闪失。</a:t>
            </a:r>
            <a:endParaRPr lang="en-US" altLang="zh-CN" sz="1100" kern="1200" baseline="0" dirty="0">
              <a:solidFill>
                <a:schemeClr val="tx1"/>
              </a:solidFill>
              <a:effectLst/>
            </a:endParaRPr>
          </a:p>
          <a:p>
            <a:r>
              <a:rPr lang="zh-CN" altLang="en-US" sz="1100" dirty="0"/>
              <a:t>以华为云为例，承诺的可靠性为</a:t>
            </a:r>
            <a:r>
              <a:rPr lang="en-US" altLang="zh-CN" sz="1100" dirty="0"/>
              <a:t>5</a:t>
            </a:r>
            <a:r>
              <a:rPr lang="zh-CN" altLang="en-US" sz="1100" dirty="0"/>
              <a:t>个</a:t>
            </a:r>
            <a:r>
              <a:rPr lang="en-US" altLang="zh-CN" sz="1100" dirty="0"/>
              <a:t>9</a:t>
            </a:r>
            <a:r>
              <a:rPr lang="zh-CN" altLang="en-US" sz="1100" dirty="0"/>
              <a:t>，即</a:t>
            </a:r>
            <a:r>
              <a:rPr lang="en-US" altLang="zh-CN" sz="1100" dirty="0"/>
              <a:t>99.999%</a:t>
            </a:r>
            <a:r>
              <a:rPr lang="zh-CN" altLang="en-US" sz="1100" dirty="0"/>
              <a:t>，也就是服务全年服务不可用或者服务性能下降的时间不超过</a:t>
            </a:r>
            <a:r>
              <a:rPr lang="en-US" altLang="zh-CN" sz="1100" dirty="0"/>
              <a:t>5.256</a:t>
            </a:r>
            <a:r>
              <a:rPr lang="zh-CN" altLang="en-US" sz="1100" dirty="0"/>
              <a:t>分钟。</a:t>
            </a:r>
            <a:endParaRPr lang="zh-CN" altLang="zh-CN" sz="1100" kern="1200" baseline="0" dirty="0">
              <a:solidFill>
                <a:schemeClr val="tx1"/>
              </a:solidFill>
              <a:effectLst/>
            </a:endParaRPr>
          </a:p>
        </p:txBody>
      </p:sp>
    </p:spTree>
    <p:extLst>
      <p:ext uri="{BB962C8B-B14F-4D97-AF65-F5344CB8AC3E}">
        <p14:creationId xmlns:p14="http://schemas.microsoft.com/office/powerpoint/2010/main" val="1720086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82613" y="766763"/>
            <a:ext cx="5934075" cy="3338512"/>
          </a:xfrm>
        </p:spPr>
      </p:sp>
      <p:sp>
        <p:nvSpPr>
          <p:cNvPr id="3" name="备注占位符 2"/>
          <p:cNvSpPr>
            <a:spLocks noGrp="1"/>
          </p:cNvSpPr>
          <p:nvPr>
            <p:ph type="body" idx="1"/>
          </p:nvPr>
        </p:nvSpPr>
        <p:spPr/>
        <p:txBody>
          <a:bodyPr/>
          <a:lstStyle/>
          <a:p>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为了更好地应对新形势新挑战，软件企业的组织流程、研发模式不是一成不变，而是不断优化创新的</a:t>
            </a:r>
            <a:endPar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如图是对组织流程优化历程的一个概览</a:t>
            </a:r>
            <a:r>
              <a:rPr lang="zh-CN" altLang="en-US"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我们可以看到在客户端</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服务器年代的末期，敏捷开发开始出现，它主张频繁交付、响应变化，背景则是消费者市场的快速崛起。随后技术趋势向服务导向转变，业界开始主张更加持续的交付，以便满足消费者不断变化的需求和持续创新的需要。从</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2010</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年起，云计算走上舞台，进入了云和</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API</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技术主导的时代，</a:t>
            </a:r>
            <a:r>
              <a:rPr lang="en-US" altLang="zh-CN" sz="1100" kern="1200" baseline="0" dirty="0" err="1">
                <a:solidFill>
                  <a:schemeClr val="tx1"/>
                </a:solidFill>
                <a:effectLst/>
                <a:latin typeface="Huawei Sans" panose="020C0503030203020204" pitchFamily="34" charset="0"/>
                <a:ea typeface="方正兰亭黑简体" panose="02000000000000000000" pitchFamily="2" charset="-122"/>
                <a:cs typeface="+mn-cs"/>
              </a:rPr>
              <a:t>DevOps</a:t>
            </a:r>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也成为标示性的理念，强调研发和运维打通部门墙，更紧密地协作。与此同时，敏捷则开始走出只适用于小团队、小公司的迷思，为更大规模的企业所青睐，而能够指导大型企业实践敏捷的规模化敏捷方法论逐渐浮现并得到采纳。</a:t>
            </a:r>
            <a:r>
              <a:rPr lang="en-US"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 </a:t>
            </a:r>
            <a:endPar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endParaRPr>
          </a:p>
          <a:p>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这股趋势有如下几个特点：</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价值驱动……</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持续研发……</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拥抱变化……</a:t>
            </a:r>
          </a:p>
          <a:p>
            <a:pPr lvl="1"/>
            <a:r>
              <a:rPr lang="zh-CN" altLang="zh-CN" sz="1100" kern="1200" baseline="0" dirty="0">
                <a:solidFill>
                  <a:schemeClr val="tx1"/>
                </a:solidFill>
                <a:effectLst/>
                <a:latin typeface="Huawei Sans" panose="020C0503030203020204" pitchFamily="34" charset="0"/>
                <a:ea typeface="方正兰亭黑简体" panose="02000000000000000000" pitchFamily="2" charset="-122"/>
                <a:cs typeface="+mn-cs"/>
              </a:rPr>
              <a:t>客户深度参与……</a:t>
            </a:r>
          </a:p>
        </p:txBody>
      </p:sp>
    </p:spTree>
    <p:extLst>
      <p:ext uri="{BB962C8B-B14F-4D97-AF65-F5344CB8AC3E}">
        <p14:creationId xmlns:p14="http://schemas.microsoft.com/office/powerpoint/2010/main" val="3646208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42950" y="717550"/>
            <a:ext cx="5557838" cy="3125788"/>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3122619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2#总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1"/>
            <a:ext cx="12192000" cy="5602224"/>
          </a:xfrm>
          <a:prstGeom prst="rect">
            <a:avLst/>
          </a:prstGeom>
          <a:ln>
            <a:noFill/>
            <a:prstDash val="dash"/>
          </a:ln>
        </p:spPr>
      </p:pic>
      <p:sp>
        <p:nvSpPr>
          <p:cNvPr id="8" name="L 形 7"/>
          <p:cNvSpPr/>
          <p:nvPr userDrawn="1"/>
        </p:nvSpPr>
        <p:spPr>
          <a:xfrm rot="16200000" flipH="1">
            <a:off x="6634196" y="2578036"/>
            <a:ext cx="701032" cy="717656"/>
          </a:xfrm>
          <a:prstGeom prst="corner">
            <a:avLst>
              <a:gd name="adj1" fmla="val 3243"/>
              <a:gd name="adj2" fmla="val 3048"/>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baseline="0">
              <a:latin typeface="Huawei Sans" panose="020C0503030203020204" pitchFamily="34" charset="0"/>
              <a:ea typeface="方正兰亭黑简体" panose="02000000000000000000" pitchFamily="2" charset="-122"/>
            </a:endParaRPr>
          </a:p>
        </p:txBody>
      </p:sp>
      <p:sp>
        <p:nvSpPr>
          <p:cNvPr id="9" name="Title 1">
            <a:extLst>
              <a:ext uri="{FF2B5EF4-FFF2-40B4-BE49-F238E27FC236}">
                <a16:creationId xmlns:a16="http://schemas.microsoft.com/office/drawing/2014/main" id="{8227DEE9-8BE9-0D49-BF96-9E83C5312E00}"/>
              </a:ext>
            </a:extLst>
          </p:cNvPr>
          <p:cNvSpPr>
            <a:spLocks noGrp="1"/>
          </p:cNvSpPr>
          <p:nvPr>
            <p:ph type="ctrTitle" hasCustomPrompt="1"/>
          </p:nvPr>
        </p:nvSpPr>
        <p:spPr>
          <a:xfrm>
            <a:off x="916560" y="907092"/>
            <a:ext cx="8125839" cy="690255"/>
          </a:xfrm>
          <a:prstGeom prst="rect">
            <a:avLst/>
          </a:prstGeom>
          <a:ln>
            <a:noFill/>
            <a:prstDash val="dash"/>
          </a:ln>
        </p:spPr>
        <p:txBody>
          <a:bodyPr lIns="0" tIns="0" rIns="0" bIns="0" anchor="t">
            <a:normAutofit/>
          </a:bodyPr>
          <a:lstStyle>
            <a:lvl1pPr>
              <a:defRPr lang="en-US" sz="3200" b="0" i="0" baseline="0" dirty="0">
                <a:latin typeface="Huawei Sans" panose="020C0503030203020204" pitchFamily="34" charset="0"/>
                <a:ea typeface="方正兰亭黑简体" panose="02000000000000000000" pitchFamily="2" charset="-122"/>
              </a:defRPr>
            </a:lvl1pPr>
          </a:lstStyle>
          <a:p>
            <a:pPr lvl="0" defTabSz="914034">
              <a:lnSpc>
                <a:spcPts val="3439"/>
              </a:lnSpc>
            </a:pPr>
            <a:r>
              <a:rPr lang="zh-CN" altLang="en-US" dirty="0"/>
              <a:t>单击此处添加标题</a:t>
            </a:r>
            <a:endParaRPr lang="en-US" dirty="0"/>
          </a:p>
        </p:txBody>
      </p:sp>
      <p:sp>
        <p:nvSpPr>
          <p:cNvPr id="10" name="Text Placeholder 5">
            <a:extLst>
              <a:ext uri="{FF2B5EF4-FFF2-40B4-BE49-F238E27FC236}">
                <a16:creationId xmlns:a16="http://schemas.microsoft.com/office/drawing/2014/main" id="{2F43DA98-D48D-6947-95EF-BA3B05E68822}"/>
              </a:ext>
            </a:extLst>
          </p:cNvPr>
          <p:cNvSpPr>
            <a:spLocks noGrp="1"/>
          </p:cNvSpPr>
          <p:nvPr>
            <p:ph type="body" sz="quarter" idx="10" hasCustomPrompt="1"/>
          </p:nvPr>
        </p:nvSpPr>
        <p:spPr>
          <a:xfrm>
            <a:off x="916561" y="1949372"/>
            <a:ext cx="8125840" cy="643926"/>
          </a:xfrm>
        </p:spPr>
        <p:txBody>
          <a:bodyPr vert="horz" lIns="0" tIns="0" rIns="0" bIns="0" rtlCol="0">
            <a:noAutofit/>
          </a:bodyPr>
          <a:lstStyle>
            <a:lvl1pPr marL="228600" indent="-228600">
              <a:buNone/>
              <a:defRPr lang="en-US" sz="1400" baseline="0" dirty="0">
                <a:latin typeface="Huawei Sans" panose="020C0503030203020204" pitchFamily="34" charset="0"/>
                <a:ea typeface="方正兰亭黑简体" panose="02000000000000000000" pitchFamily="2" charset="-122"/>
                <a:cs typeface="Huawei Sans" panose="020C0503030203020204" pitchFamily="34" charset="0"/>
              </a:defRPr>
            </a:lvl1pPr>
          </a:lstStyle>
          <a:p>
            <a:pPr marL="0" lvl="0" indent="0">
              <a:lnSpc>
                <a:spcPct val="100000"/>
              </a:lnSpc>
              <a:spcBef>
                <a:spcPts val="0"/>
              </a:spcBef>
            </a:pPr>
            <a:r>
              <a:rPr lang="zh-CN" altLang="en-US" dirty="0"/>
              <a:t>单击此处添加文本</a:t>
            </a:r>
            <a:endParaRPr lang="en-US" dirty="0"/>
          </a:p>
        </p:txBody>
      </p:sp>
    </p:spTree>
    <p:extLst>
      <p:ext uri="{BB962C8B-B14F-4D97-AF65-F5344CB8AC3E}">
        <p14:creationId xmlns:p14="http://schemas.microsoft.com/office/powerpoint/2010/main" val="123839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13#更多信息(可选)">
    <p:spTree>
      <p:nvGrpSpPr>
        <p:cNvPr id="1" name=""/>
        <p:cNvGrpSpPr/>
        <p:nvPr/>
      </p:nvGrpSpPr>
      <p:grpSpPr>
        <a:xfrm>
          <a:off x="0" y="0"/>
          <a:ext cx="0" cy="0"/>
          <a:chOff x="0" y="0"/>
          <a:chExt cx="0" cy="0"/>
        </a:xfrm>
      </p:grpSpPr>
      <p:sp>
        <p:nvSpPr>
          <p:cNvPr id="3" name="文本占位符 6"/>
          <p:cNvSpPr>
            <a:spLocks noGrp="1"/>
          </p:cNvSpPr>
          <p:nvPr>
            <p:ph type="body"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5pPr>
              <a:buNone/>
              <a:defRPr/>
            </a:lvl5pPr>
          </a:lstStyle>
          <a:p>
            <a:r>
              <a:rPr lang="zh-CN" altLang="en-US" dirty="0"/>
              <a:t>此版式用于提供给学员更多学习信息。</a:t>
            </a:r>
          </a:p>
        </p:txBody>
      </p:sp>
      <p:cxnSp>
        <p:nvCxnSpPr>
          <p:cNvPr id="12"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3"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更多信息</a:t>
            </a:r>
          </a:p>
        </p:txBody>
      </p:sp>
    </p:spTree>
    <p:extLst>
      <p:ext uri="{BB962C8B-B14F-4D97-AF65-F5344CB8AC3E}">
        <p14:creationId xmlns:p14="http://schemas.microsoft.com/office/powerpoint/2010/main" val="25263851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14#学习推荐(可选)">
    <p:spTree>
      <p:nvGrpSpPr>
        <p:cNvPr id="1" name=""/>
        <p:cNvGrpSpPr/>
        <p:nvPr/>
      </p:nvGrpSpPr>
      <p:grpSpPr>
        <a:xfrm>
          <a:off x="0" y="0"/>
          <a:ext cx="0" cy="0"/>
          <a:chOff x="0" y="0"/>
          <a:chExt cx="0" cy="0"/>
        </a:xfrm>
      </p:grpSpPr>
      <p:sp>
        <p:nvSpPr>
          <p:cNvPr id="3" name="文本占位符 6"/>
          <p:cNvSpPr>
            <a:spLocks noGrp="1"/>
          </p:cNvSpPr>
          <p:nvPr>
            <p:ph type="body"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endParaRPr lang="zh-CN" altLang="en-US"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5"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学习推荐</a:t>
            </a:r>
          </a:p>
        </p:txBody>
      </p:sp>
    </p:spTree>
    <p:extLst>
      <p:ext uri="{BB962C8B-B14F-4D97-AF65-F5344CB8AC3E}">
        <p14:creationId xmlns:p14="http://schemas.microsoft.com/office/powerpoint/2010/main" val="2010191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7#标题和内容（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484312"/>
            <a:ext cx="10728326" cy="4443243"/>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166991213"/>
      </p:ext>
    </p:extLst>
  </p:cSld>
  <p:clrMapOvr>
    <a:masterClrMapping/>
  </p:clrMapOvr>
  <p:extLst>
    <p:ext uri="{DCECCB84-F9BA-43D5-87BE-67443E8EF086}">
      <p15:sldGuideLst xmlns:p15="http://schemas.microsoft.com/office/powerpoint/2012/main">
        <p15:guide id="1" orient="horz" pos="93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7*#标题和内容（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85982"/>
          </a:xfrm>
          <a:prstGeom prst="rect">
            <a:avLst/>
          </a:prstGeom>
        </p:spPr>
        <p:txBody>
          <a:bodyPr lIns="0" tIns="0" rIns="0" bIns="0" anchor="t">
            <a:normAutofit/>
          </a:bodyPr>
          <a:lstStyle>
            <a:lvl1pPr>
              <a:defRPr lang="zh-CN" altLang="en-US" baseline="0" dirty="0">
                <a:latin typeface="Huawei Sans" panose="020C0503030203020204" pitchFamily="34" charset="0"/>
                <a:ea typeface="方正兰亭黑简体" panose="02000000000000000000" pitchFamily="2" charset="-122"/>
              </a:defRPr>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9" name="文本占位符 6"/>
          <p:cNvSpPr>
            <a:spLocks noGrp="1"/>
          </p:cNvSpPr>
          <p:nvPr>
            <p:ph type="body" sz="quarter" idx="10" hasCustomPrompt="1"/>
          </p:nvPr>
        </p:nvSpPr>
        <p:spPr>
          <a:xfrm>
            <a:off x="731838" y="1047750"/>
            <a:ext cx="10728326" cy="4879805"/>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stStyle>
          <a:p>
            <a:r>
              <a:rPr lang="zh-CN" altLang="en-US" dirty="0"/>
              <a:t>单击此处输入文字</a:t>
            </a:r>
          </a:p>
        </p:txBody>
      </p:sp>
    </p:spTree>
    <p:extLst>
      <p:ext uri="{BB962C8B-B14F-4D97-AF65-F5344CB8AC3E}">
        <p14:creationId xmlns:p14="http://schemas.microsoft.com/office/powerpoint/2010/main" val="277827284"/>
      </p:ext>
    </p:extLst>
  </p:cSld>
  <p:clrMapOvr>
    <a:masterClrMapping/>
  </p:clrMapOvr>
  <p:extLst>
    <p:ext uri="{DCECCB84-F9BA-43D5-87BE-67443E8EF086}">
      <p15:sldGuideLst xmlns:p15="http://schemas.microsoft.com/office/powerpoint/2012/main">
        <p15:guide id="1" orient="horz" pos="595" userDrawn="1">
          <p15:clr>
            <a:srgbClr val="FBAE40"/>
          </p15:clr>
        </p15:guide>
        <p15:guide id="2" orient="horz" pos="663"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8#仅标题（两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1001920"/>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35136438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8*#仅标题（一行标题）">
    <p:spTree>
      <p:nvGrpSpPr>
        <p:cNvPr id="1" name=""/>
        <p:cNvGrpSpPr/>
        <p:nvPr/>
      </p:nvGrpSpPr>
      <p:grpSpPr>
        <a:xfrm>
          <a:off x="0" y="0"/>
          <a:ext cx="0" cy="0"/>
          <a:chOff x="0" y="0"/>
          <a:chExt cx="0" cy="0"/>
        </a:xfrm>
      </p:grpSpPr>
      <p:sp>
        <p:nvSpPr>
          <p:cNvPr id="3" name="标题 1"/>
          <p:cNvSpPr>
            <a:spLocks noGrp="1"/>
          </p:cNvSpPr>
          <p:nvPr>
            <p:ph type="title"/>
          </p:nvPr>
        </p:nvSpPr>
        <p:spPr>
          <a:xfrm>
            <a:off x="731838" y="447468"/>
            <a:ext cx="10728325" cy="497095"/>
          </a:xfrm>
          <a:prstGeom prst="rect">
            <a:avLst/>
          </a:prstGeom>
        </p:spPr>
        <p:txBody>
          <a:bodyPr lIns="0" tIns="0" rIns="0" bIns="0" anchor="t">
            <a:normAutofit/>
          </a:bodyPr>
          <a:lstStyle>
            <a:lvl1pPr>
              <a:defRPr lang="zh-CN" altLang="en-US" baseline="0" dirty="0"/>
            </a:lvl1p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Tree>
    <p:extLst>
      <p:ext uri="{BB962C8B-B14F-4D97-AF65-F5344CB8AC3E}">
        <p14:creationId xmlns:p14="http://schemas.microsoft.com/office/powerpoint/2010/main" val="826084440"/>
      </p:ext>
    </p:extLst>
  </p:cSld>
  <p:clrMapOvr>
    <a:masterClrMapping/>
  </p:clrMapOvr>
  <p:extLst>
    <p:ext uri="{DCECCB84-F9BA-43D5-87BE-67443E8EF086}">
      <p15:sldGuideLst xmlns:p15="http://schemas.microsoft.com/office/powerpoint/2012/main">
        <p15:guide id="1" orient="horz" pos="595"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9#全白背景">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343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15#谢谢">
    <p:bg>
      <p:bgPr>
        <a:solidFill>
          <a:srgbClr val="FFFFFF"/>
        </a:solidFill>
        <a:effectLst/>
      </p:bgPr>
    </p:bg>
    <p:spTree>
      <p:nvGrpSpPr>
        <p:cNvPr id="1" name=""/>
        <p:cNvGrpSpPr/>
        <p:nvPr/>
      </p:nvGrpSpPr>
      <p:grpSpPr>
        <a:xfrm>
          <a:off x="0" y="0"/>
          <a:ext cx="0" cy="0"/>
          <a:chOff x="0" y="0"/>
          <a:chExt cx="0" cy="0"/>
        </a:xfrm>
      </p:grpSpPr>
      <p:sp>
        <p:nvSpPr>
          <p:cNvPr id="3" name="TextBox 3">
            <a:extLst>
              <a:ext uri="{FF2B5EF4-FFF2-40B4-BE49-F238E27FC236}">
                <a16:creationId xmlns:a16="http://schemas.microsoft.com/office/drawing/2014/main" id="{42AF307D-40F4-EC4C-9108-79E948007529}"/>
              </a:ext>
            </a:extLst>
          </p:cNvPr>
          <p:cNvSpPr txBox="1"/>
          <p:nvPr userDrawn="1"/>
        </p:nvSpPr>
        <p:spPr>
          <a:xfrm>
            <a:off x="607486" y="1402064"/>
            <a:ext cx="3921034" cy="854717"/>
          </a:xfrm>
          <a:prstGeom prst="rect">
            <a:avLst/>
          </a:prstGeom>
          <a:noFill/>
        </p:spPr>
        <p:txBody>
          <a:bodyPr wrap="square" rtlCol="0">
            <a:spAutoFit/>
          </a:bodyPr>
          <a:lstStyle/>
          <a:p>
            <a:pPr algn="l"/>
            <a:r>
              <a:rPr lang="en-US" sz="4940" dirty="0">
                <a:solidFill>
                  <a:schemeClr val="tx1"/>
                </a:solidFill>
              </a:rPr>
              <a:t>Thank you.</a:t>
            </a:r>
          </a:p>
        </p:txBody>
      </p:sp>
    </p:spTree>
    <p:extLst>
      <p:ext uri="{BB962C8B-B14F-4D97-AF65-F5344CB8AC3E}">
        <p14:creationId xmlns:p14="http://schemas.microsoft.com/office/powerpoint/2010/main" val="2149336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修订记录">
    <p:spTree>
      <p:nvGrpSpPr>
        <p:cNvPr id="1" name=""/>
        <p:cNvGrpSpPr/>
        <p:nvPr/>
      </p:nvGrpSpPr>
      <p:grpSpPr>
        <a:xfrm>
          <a:off x="0" y="0"/>
          <a:ext cx="0" cy="0"/>
          <a:chOff x="0" y="0"/>
          <a:chExt cx="0" cy="0"/>
        </a:xfrm>
      </p:grpSpPr>
      <p:graphicFrame>
        <p:nvGraphicFramePr>
          <p:cNvPr id="3" name="Group 3"/>
          <p:cNvGraphicFramePr>
            <a:graphicFrameLocks noGrp="1"/>
          </p:cNvGraphicFramePr>
          <p:nvPr userDrawn="1">
            <p:extLst>
              <p:ext uri="{D42A27DB-BD31-4B8C-83A1-F6EECF244321}">
                <p14:modId xmlns:p14="http://schemas.microsoft.com/office/powerpoint/2010/main" val="255470206"/>
              </p:ext>
            </p:extLst>
          </p:nvPr>
        </p:nvGraphicFramePr>
        <p:xfrm>
          <a:off x="1007140" y="1398424"/>
          <a:ext cx="10194260" cy="1082675"/>
        </p:xfrm>
        <a:graphic>
          <a:graphicData uri="http://schemas.openxmlformats.org/drawingml/2006/table">
            <a:tbl>
              <a:tblPr/>
              <a:tblGrid>
                <a:gridCol w="3119031">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84624">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课程编码</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适用产品</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产品版本</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课程版本</a:t>
                      </a:r>
                      <a:endPar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4" name="Group 21"/>
          <p:cNvGraphicFramePr>
            <a:graphicFrameLocks noGrp="1"/>
          </p:cNvGraphicFramePr>
          <p:nvPr userDrawn="1">
            <p:extLst>
              <p:ext uri="{D42A27DB-BD31-4B8C-83A1-F6EECF244321}">
                <p14:modId xmlns:p14="http://schemas.microsoft.com/office/powerpoint/2010/main" val="2782951008"/>
              </p:ext>
            </p:extLst>
          </p:nvPr>
        </p:nvGraphicFramePr>
        <p:xfrm>
          <a:off x="1007140" y="2920836"/>
          <a:ext cx="10177327" cy="3038475"/>
        </p:xfrm>
        <a:graphic>
          <a:graphicData uri="http://schemas.openxmlformats.org/drawingml/2006/table">
            <a:tbl>
              <a:tblPr/>
              <a:tblGrid>
                <a:gridCol w="3119030">
                  <a:extLst>
                    <a:ext uri="{9D8B030D-6E8A-4147-A177-3AD203B41FA5}">
                      <a16:colId xmlns:a16="http://schemas.microsoft.com/office/drawing/2014/main" val="20000"/>
                    </a:ext>
                  </a:extLst>
                </a:gridCol>
                <a:gridCol w="1967450">
                  <a:extLst>
                    <a:ext uri="{9D8B030D-6E8A-4147-A177-3AD203B41FA5}">
                      <a16:colId xmlns:a16="http://schemas.microsoft.com/office/drawing/2014/main" val="20001"/>
                    </a:ext>
                  </a:extLst>
                </a:gridCol>
                <a:gridCol w="3023155">
                  <a:extLst>
                    <a:ext uri="{9D8B030D-6E8A-4147-A177-3AD203B41FA5}">
                      <a16:colId xmlns:a16="http://schemas.microsoft.com/office/drawing/2014/main" val="20002"/>
                    </a:ext>
                  </a:extLst>
                </a:gridCol>
                <a:gridCol w="2067692">
                  <a:extLst>
                    <a:ext uri="{9D8B030D-6E8A-4147-A177-3AD203B41FA5}">
                      <a16:colId xmlns:a16="http://schemas.microsoft.com/office/drawing/2014/main" val="20003"/>
                    </a:ext>
                  </a:extLst>
                </a:gridCol>
              </a:tblGrid>
              <a:tr h="5778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作者</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时间</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审核人</a:t>
                      </a:r>
                      <a:r>
                        <a:rPr kumimoji="1" lang="en-US"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a:t>
                      </a:r>
                      <a:r>
                        <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工号</a:t>
                      </a:r>
                    </a:p>
                  </a:txBody>
                  <a:tcPr marL="102659" marR="102659" marT="40053" marB="4005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r>
                        <a:rPr kumimoji="1" lang="zh-CN" altLang="zh-CN"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rPr>
                        <a:t>新开发/优化</a:t>
                      </a:r>
                      <a:endParaRPr kumimoji="1" lang="zh-CN" altLang="en-US" sz="1800" b="1"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2659" marR="102659" marT="40053" marB="40053"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4825">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en-US"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8950">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40000"/>
                        </a:lnSpc>
                        <a:spcBef>
                          <a:spcPct val="30000"/>
                        </a:spcBef>
                        <a:spcAft>
                          <a:spcPct val="0"/>
                        </a:spcAft>
                        <a:buClr>
                          <a:srgbClr val="808080"/>
                        </a:buClr>
                        <a:buSzPct val="60000"/>
                        <a:buFont typeface="Wingdings" pitchFamily="2" charset="2"/>
                        <a:buNone/>
                        <a:tabLst/>
                      </a:pPr>
                      <a:endParaRPr kumimoji="0" lang="zh-CN" altLang="zh-CN" sz="1600" b="0" i="0" u="none" strike="noStrike" cap="none" normalizeH="0" baseline="0" dirty="0">
                        <a:ln>
                          <a:noFill/>
                        </a:ln>
                        <a:solidFill>
                          <a:schemeClr val="tx1"/>
                        </a:solidFill>
                        <a:effectLst/>
                        <a:latin typeface="Huawei Sans" panose="020C0503030203020204" pitchFamily="34" charset="0"/>
                        <a:ea typeface="方正兰亭黑简体" panose="02000000000000000000" pitchFamily="2" charset="-122"/>
                      </a:endParaRPr>
                    </a:p>
                  </a:txBody>
                  <a:tcPr marL="104303" marR="104303" marT="39127" marB="3912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5" name="文本占位符 7"/>
          <p:cNvSpPr>
            <a:spLocks noGrp="1"/>
          </p:cNvSpPr>
          <p:nvPr>
            <p:ph type="body" sz="quarter" idx="17" hasCustomPrompt="1"/>
          </p:nvPr>
        </p:nvSpPr>
        <p:spPr>
          <a:xfrm>
            <a:off x="1007139" y="1969626"/>
            <a:ext cx="311903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课程编码</a:t>
            </a:r>
          </a:p>
        </p:txBody>
      </p:sp>
      <p:sp>
        <p:nvSpPr>
          <p:cNvPr id="6" name="文本占位符 7"/>
          <p:cNvSpPr>
            <a:spLocks noGrp="1"/>
          </p:cNvSpPr>
          <p:nvPr>
            <p:ph type="body" sz="quarter" idx="18" hasCustomPrompt="1"/>
          </p:nvPr>
        </p:nvSpPr>
        <p:spPr>
          <a:xfrm>
            <a:off x="4126170" y="1969626"/>
            <a:ext cx="1967450"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适用的产品</a:t>
            </a:r>
          </a:p>
        </p:txBody>
      </p:sp>
      <p:sp>
        <p:nvSpPr>
          <p:cNvPr id="7" name="文本占位符 7"/>
          <p:cNvSpPr>
            <a:spLocks noGrp="1"/>
          </p:cNvSpPr>
          <p:nvPr>
            <p:ph type="body" sz="quarter" idx="19" hasCustomPrompt="1"/>
          </p:nvPr>
        </p:nvSpPr>
        <p:spPr>
          <a:xfrm>
            <a:off x="6093619" y="1969626"/>
            <a:ext cx="302315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V5R2</a:t>
            </a:r>
            <a:endParaRPr lang="zh-CN" altLang="en-US" dirty="0"/>
          </a:p>
        </p:txBody>
      </p:sp>
      <p:sp>
        <p:nvSpPr>
          <p:cNvPr id="8" name="文本占位符 7"/>
          <p:cNvSpPr>
            <a:spLocks noGrp="1"/>
          </p:cNvSpPr>
          <p:nvPr>
            <p:ph type="body" sz="quarter" idx="20" hasCustomPrompt="1"/>
          </p:nvPr>
        </p:nvSpPr>
        <p:spPr>
          <a:xfrm>
            <a:off x="9116775" y="1969626"/>
            <a:ext cx="2084625" cy="504887"/>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V1R1</a:t>
            </a:r>
            <a:endParaRPr lang="zh-CN" altLang="en-US" dirty="0"/>
          </a:p>
        </p:txBody>
      </p:sp>
      <p:sp>
        <p:nvSpPr>
          <p:cNvPr id="9" name="文本占位符 7"/>
          <p:cNvSpPr>
            <a:spLocks noGrp="1"/>
          </p:cNvSpPr>
          <p:nvPr>
            <p:ph type="body" sz="quarter" idx="13" hasCustomPrompt="1"/>
          </p:nvPr>
        </p:nvSpPr>
        <p:spPr>
          <a:xfrm>
            <a:off x="1007042" y="351779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0" name="文本占位符 7"/>
          <p:cNvSpPr>
            <a:spLocks noGrp="1"/>
          </p:cNvSpPr>
          <p:nvPr>
            <p:ph type="body" sz="quarter" idx="14" hasCustomPrompt="1"/>
          </p:nvPr>
        </p:nvSpPr>
        <p:spPr>
          <a:xfrm>
            <a:off x="4126170" y="351779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1" name="文本占位符 7"/>
          <p:cNvSpPr>
            <a:spLocks noGrp="1"/>
          </p:cNvSpPr>
          <p:nvPr>
            <p:ph type="body" sz="quarter" idx="15" hasCustomPrompt="1"/>
          </p:nvPr>
        </p:nvSpPr>
        <p:spPr>
          <a:xfrm>
            <a:off x="6093619" y="351779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2" name="文本占位符 7"/>
          <p:cNvSpPr>
            <a:spLocks noGrp="1"/>
          </p:cNvSpPr>
          <p:nvPr>
            <p:ph type="body" sz="quarter" idx="16" hasCustomPrompt="1"/>
          </p:nvPr>
        </p:nvSpPr>
        <p:spPr>
          <a:xfrm>
            <a:off x="9116775" y="3481792"/>
            <a:ext cx="2056050"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新开发</a:t>
            </a:r>
          </a:p>
        </p:txBody>
      </p:sp>
      <p:sp>
        <p:nvSpPr>
          <p:cNvPr id="13" name="Rectangle 2"/>
          <p:cNvSpPr>
            <a:spLocks noChangeArrowheads="1"/>
          </p:cNvSpPr>
          <p:nvPr userDrawn="1"/>
        </p:nvSpPr>
        <p:spPr bwMode="auto">
          <a:xfrm>
            <a:off x="952130" y="368661"/>
            <a:ext cx="2802144" cy="479425"/>
          </a:xfrm>
          <a:prstGeom prst="rect">
            <a:avLst/>
          </a:prstGeom>
          <a:noFill/>
          <a:ln w="9525">
            <a:noFill/>
            <a:miter lim="800000"/>
            <a:headEnd/>
            <a:tailEnd/>
          </a:ln>
        </p:spPr>
        <p:txBody>
          <a:bodyPr lIns="78227" tIns="39112" rIns="78227" bIns="39112" anchor="ctr"/>
          <a:lstStyle/>
          <a:p>
            <a:pPr algn="l" defTabSz="1001223" rtl="0" eaLnBrk="0" fontAlgn="ctr" hangingPunct="0">
              <a:spcBef>
                <a:spcPct val="0"/>
              </a:spcBef>
              <a:spcAft>
                <a:spcPct val="0"/>
              </a:spcAft>
            </a:pPr>
            <a:r>
              <a:rPr lang="zh-CN" altLang="en-US" sz="3499" b="0" kern="1200" baseline="0" dirty="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rPr>
              <a:t>修订记录</a:t>
            </a:r>
          </a:p>
        </p:txBody>
      </p:sp>
      <p:sp>
        <p:nvSpPr>
          <p:cNvPr id="14" name="Text Box 58"/>
          <p:cNvSpPr txBox="1">
            <a:spLocks noChangeArrowheads="1"/>
          </p:cNvSpPr>
          <p:nvPr userDrawn="1"/>
        </p:nvSpPr>
        <p:spPr bwMode="auto">
          <a:xfrm>
            <a:off x="8900835" y="296652"/>
            <a:ext cx="2771225" cy="707886"/>
          </a:xfrm>
          <a:prstGeom prst="rect">
            <a:avLst/>
          </a:prstGeom>
          <a:noFill/>
          <a:ln w="9525" algn="ctr">
            <a:noFill/>
            <a:miter lim="800000"/>
            <a:headEnd/>
            <a:tailEnd/>
          </a:ln>
        </p:spPr>
        <p:txBody>
          <a:bodyPr wrap="square">
            <a:spAutoFit/>
          </a:bodyPr>
          <a:lstStyle/>
          <a:p>
            <a:pPr fontAlgn="ctr">
              <a:spcBef>
                <a:spcPct val="50000"/>
              </a:spcBef>
            </a:pPr>
            <a:r>
              <a:rPr lang="zh-CN" altLang="en-US" sz="3998" i="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本页不打印</a:t>
            </a:r>
          </a:p>
        </p:txBody>
      </p:sp>
      <p:sp>
        <p:nvSpPr>
          <p:cNvPr id="15" name="文本占位符 7"/>
          <p:cNvSpPr>
            <a:spLocks noGrp="1"/>
          </p:cNvSpPr>
          <p:nvPr>
            <p:ph type="body" sz="quarter" idx="21" hasCustomPrompt="1"/>
          </p:nvPr>
        </p:nvSpPr>
        <p:spPr>
          <a:xfrm>
            <a:off x="1007042" y="4021852"/>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6" name="文本占位符 7"/>
          <p:cNvSpPr>
            <a:spLocks noGrp="1"/>
          </p:cNvSpPr>
          <p:nvPr>
            <p:ph type="body" sz="quarter" idx="22" hasCustomPrompt="1"/>
          </p:nvPr>
        </p:nvSpPr>
        <p:spPr>
          <a:xfrm>
            <a:off x="4126170" y="4021852"/>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17" name="文本占位符 7"/>
          <p:cNvSpPr>
            <a:spLocks noGrp="1"/>
          </p:cNvSpPr>
          <p:nvPr>
            <p:ph type="body" sz="quarter" idx="23" hasCustomPrompt="1"/>
          </p:nvPr>
        </p:nvSpPr>
        <p:spPr>
          <a:xfrm>
            <a:off x="6093619" y="4021852"/>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18" name="文本占位符 7"/>
          <p:cNvSpPr>
            <a:spLocks noGrp="1"/>
          </p:cNvSpPr>
          <p:nvPr>
            <p:ph type="body" sz="quarter" idx="24" hasCustomPrompt="1"/>
          </p:nvPr>
        </p:nvSpPr>
        <p:spPr>
          <a:xfrm>
            <a:off x="9116775" y="3985848"/>
            <a:ext cx="2084625" cy="504056"/>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19" name="文本占位符 7"/>
          <p:cNvSpPr>
            <a:spLocks noGrp="1"/>
          </p:cNvSpPr>
          <p:nvPr>
            <p:ph type="body" sz="quarter" idx="25" hasCustomPrompt="1"/>
          </p:nvPr>
        </p:nvSpPr>
        <p:spPr>
          <a:xfrm>
            <a:off x="1007042" y="448990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0" name="文本占位符 7"/>
          <p:cNvSpPr>
            <a:spLocks noGrp="1"/>
          </p:cNvSpPr>
          <p:nvPr>
            <p:ph type="body" sz="quarter" idx="26" hasCustomPrompt="1"/>
          </p:nvPr>
        </p:nvSpPr>
        <p:spPr>
          <a:xfrm>
            <a:off x="4126170" y="448990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1" name="文本占位符 7"/>
          <p:cNvSpPr>
            <a:spLocks noGrp="1"/>
          </p:cNvSpPr>
          <p:nvPr>
            <p:ph type="body" sz="quarter" idx="27" hasCustomPrompt="1"/>
          </p:nvPr>
        </p:nvSpPr>
        <p:spPr>
          <a:xfrm>
            <a:off x="6093619" y="448990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2" name="文本占位符 7"/>
          <p:cNvSpPr>
            <a:spLocks noGrp="1"/>
          </p:cNvSpPr>
          <p:nvPr>
            <p:ph type="body" sz="quarter" idx="28" hasCustomPrompt="1"/>
          </p:nvPr>
        </p:nvSpPr>
        <p:spPr>
          <a:xfrm>
            <a:off x="9116775" y="4489904"/>
            <a:ext cx="20560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3" name="文本占位符 7"/>
          <p:cNvSpPr>
            <a:spLocks noGrp="1"/>
          </p:cNvSpPr>
          <p:nvPr>
            <p:ph type="body" sz="quarter" idx="29" hasCustomPrompt="1"/>
          </p:nvPr>
        </p:nvSpPr>
        <p:spPr>
          <a:xfrm>
            <a:off x="1007042" y="5029964"/>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4" name="文本占位符 7"/>
          <p:cNvSpPr>
            <a:spLocks noGrp="1"/>
          </p:cNvSpPr>
          <p:nvPr>
            <p:ph type="body" sz="quarter" idx="30" hasCustomPrompt="1"/>
          </p:nvPr>
        </p:nvSpPr>
        <p:spPr>
          <a:xfrm>
            <a:off x="4126170" y="5029964"/>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5" name="文本占位符 7"/>
          <p:cNvSpPr>
            <a:spLocks noGrp="1"/>
          </p:cNvSpPr>
          <p:nvPr>
            <p:ph type="body" sz="quarter" idx="31" hasCustomPrompt="1"/>
          </p:nvPr>
        </p:nvSpPr>
        <p:spPr>
          <a:xfrm>
            <a:off x="6093619" y="5029964"/>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6" name="文本占位符 7"/>
          <p:cNvSpPr>
            <a:spLocks noGrp="1"/>
          </p:cNvSpPr>
          <p:nvPr>
            <p:ph type="body" sz="quarter" idx="32" hasCustomPrompt="1"/>
          </p:nvPr>
        </p:nvSpPr>
        <p:spPr>
          <a:xfrm>
            <a:off x="9116775" y="5029964"/>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
        <p:nvSpPr>
          <p:cNvPr id="27" name="文本占位符 7"/>
          <p:cNvSpPr>
            <a:spLocks noGrp="1"/>
          </p:cNvSpPr>
          <p:nvPr>
            <p:ph type="body" sz="quarter" idx="33" hasCustomPrompt="1"/>
          </p:nvPr>
        </p:nvSpPr>
        <p:spPr>
          <a:xfrm>
            <a:off x="1007042" y="5498016"/>
            <a:ext cx="3119128"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28" name="文本占位符 7"/>
          <p:cNvSpPr>
            <a:spLocks noGrp="1"/>
          </p:cNvSpPr>
          <p:nvPr>
            <p:ph type="body" sz="quarter" idx="34" hasCustomPrompt="1"/>
          </p:nvPr>
        </p:nvSpPr>
        <p:spPr>
          <a:xfrm>
            <a:off x="4126170" y="5498016"/>
            <a:ext cx="1967450"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en-US" altLang="zh-CN" dirty="0"/>
              <a:t>2019.01.25</a:t>
            </a:r>
            <a:endParaRPr lang="zh-CN" altLang="en-US" dirty="0"/>
          </a:p>
        </p:txBody>
      </p:sp>
      <p:sp>
        <p:nvSpPr>
          <p:cNvPr id="29" name="文本占位符 7"/>
          <p:cNvSpPr>
            <a:spLocks noGrp="1"/>
          </p:cNvSpPr>
          <p:nvPr>
            <p:ph type="body" sz="quarter" idx="35" hasCustomPrompt="1"/>
          </p:nvPr>
        </p:nvSpPr>
        <p:spPr>
          <a:xfrm>
            <a:off x="6093619" y="5498016"/>
            <a:ext cx="302315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姓名</a:t>
            </a:r>
            <a:r>
              <a:rPr lang="en-US" altLang="zh-CN" dirty="0"/>
              <a:t>/</a:t>
            </a:r>
            <a:r>
              <a:rPr lang="zh-CN" altLang="en-US" dirty="0"/>
              <a:t>工号</a:t>
            </a:r>
          </a:p>
        </p:txBody>
      </p:sp>
      <p:sp>
        <p:nvSpPr>
          <p:cNvPr id="30" name="文本占位符 7"/>
          <p:cNvSpPr>
            <a:spLocks noGrp="1"/>
          </p:cNvSpPr>
          <p:nvPr>
            <p:ph type="body" sz="quarter" idx="36" hasCustomPrompt="1"/>
          </p:nvPr>
        </p:nvSpPr>
        <p:spPr>
          <a:xfrm>
            <a:off x="9116775" y="5498016"/>
            <a:ext cx="2084625" cy="468052"/>
          </a:xfrm>
          <a:prstGeom prst="rect">
            <a:avLst/>
          </a:prstGeom>
        </p:spPr>
        <p:txBody>
          <a:bodyPr anchor="ctr"/>
          <a:lstStyle>
            <a:lvl1pPr algn="ctr">
              <a:lnSpc>
                <a:spcPct val="100000"/>
              </a:lnSpc>
              <a:buNone/>
              <a:defRPr sz="1599" baseline="0">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t>优化</a:t>
            </a:r>
          </a:p>
        </p:txBody>
      </p:sp>
    </p:spTree>
    <p:extLst>
      <p:ext uri="{BB962C8B-B14F-4D97-AF65-F5344CB8AC3E}">
        <p14:creationId xmlns:p14="http://schemas.microsoft.com/office/powerpoint/2010/main" val="3897983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前言">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本章主要讲述</a:t>
            </a:r>
            <a:r>
              <a:rPr lang="en-US" altLang="zh-CN" dirty="0"/>
              <a:t>...</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17614"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前言</a:t>
            </a:r>
          </a:p>
        </p:txBody>
      </p:sp>
    </p:spTree>
    <p:extLst>
      <p:ext uri="{BB962C8B-B14F-4D97-AF65-F5344CB8AC3E}">
        <p14:creationId xmlns:p14="http://schemas.microsoft.com/office/powerpoint/2010/main" val="499053660"/>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4#目标">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hasCustomPrompt="1"/>
          </p:nvPr>
        </p:nvSpPr>
        <p:spPr>
          <a:xfrm>
            <a:off x="1019174" y="1844675"/>
            <a:ext cx="10153651" cy="4082668"/>
          </a:xfrm>
          <a:prstGeom prst="rect">
            <a:avLst/>
          </a:prstGeom>
        </p:spPr>
        <p:txBody>
          <a:bodyPr/>
          <a:lstStyle>
            <a:lvl1pPr marL="302279" indent="-302279" algn="just" eaLnBrk="1" fontAlgn="ctr" hangingPunct="1">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eaLnBrk="1" hangingPunct="1"/>
            <a:r>
              <a:rPr lang="zh-CN" altLang="en-US" dirty="0"/>
              <a:t>学完本课程后，您将能够：</a:t>
            </a:r>
            <a:endParaRPr lang="en-US" altLang="zh-CN"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1120820"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目标</a:t>
            </a:r>
            <a:endParaRPr lang="en-US" altLang="zh-CN"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endParaRPr>
          </a:p>
        </p:txBody>
      </p:sp>
    </p:spTree>
    <p:extLst>
      <p:ext uri="{BB962C8B-B14F-4D97-AF65-F5344CB8AC3E}">
        <p14:creationId xmlns:p14="http://schemas.microsoft.com/office/powerpoint/2010/main" val="104511649"/>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5#目录">
    <p:bg>
      <p:bgPr>
        <a:solidFill>
          <a:srgbClr val="EBEBEB"/>
        </a:solidFill>
        <a:effectLst/>
      </p:bgPr>
    </p:bg>
    <p:spTree>
      <p:nvGrpSpPr>
        <p:cNvPr id="1" name=""/>
        <p:cNvGrpSpPr/>
        <p:nvPr/>
      </p:nvGrpSpPr>
      <p:grpSpPr>
        <a:xfrm>
          <a:off x="0" y="0"/>
          <a:ext cx="0" cy="0"/>
          <a:chOff x="0" y="0"/>
          <a:chExt cx="0" cy="0"/>
        </a:xfrm>
      </p:grpSpPr>
      <p:sp>
        <p:nvSpPr>
          <p:cNvPr id="29" name="文本占位符 6"/>
          <p:cNvSpPr>
            <a:spLocks noGrp="1"/>
          </p:cNvSpPr>
          <p:nvPr>
            <p:ph type="body" sz="quarter" idx="10" hasCustomPrompt="1"/>
          </p:nvPr>
        </p:nvSpPr>
        <p:spPr>
          <a:xfrm>
            <a:off x="1019175" y="1844675"/>
            <a:ext cx="10153650" cy="4068811"/>
          </a:xfrm>
          <a:prstGeom prst="rect">
            <a:avLst/>
          </a:prstGeom>
        </p:spPr>
        <p:txBody>
          <a:bodyPr/>
          <a:lstStyle>
            <a:lvl1pPr marL="457017" marR="0" indent="-457017" algn="just" defTabSz="801367" rtl="0" eaLnBrk="1" fontAlgn="ctr" latinLnBrk="0" hangingPunct="1">
              <a:lnSpc>
                <a:spcPct val="140000"/>
              </a:lnSpc>
              <a:spcBef>
                <a:spcPct val="30000"/>
              </a:spcBef>
              <a:spcAft>
                <a:spcPct val="0"/>
              </a:spcAft>
              <a:buClrTx/>
              <a:buSzPct val="100000"/>
              <a:buFont typeface="+mj-lt"/>
              <a:buAutoNum type="arabicPeriod"/>
              <a:tabLst/>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fontAlgn="ctr">
              <a:buClrTx/>
              <a:buSzPct val="100000"/>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2pPr>
            <a:lvl3pPr>
              <a:defRPr/>
            </a:lvl3pPr>
            <a:lvl5pPr>
              <a:buNone/>
              <a:defRPr/>
            </a:lvl5pPr>
          </a:lstStyle>
          <a:p>
            <a:pPr marL="457200" indent="-457200">
              <a:buSzPct val="100000"/>
              <a:buFont typeface="+mj-lt"/>
              <a:buAutoNum type="arabicPeriod"/>
            </a:pPr>
            <a:r>
              <a:rPr lang="zh-CN" altLang="en-US" dirty="0"/>
              <a:t>一级目录一</a:t>
            </a:r>
            <a:endParaRPr lang="en-US" altLang="zh-CN" dirty="0"/>
          </a:p>
          <a:p>
            <a:pPr marL="653788" lvl="1" indent="-457017">
              <a:buSzPct val="100000"/>
              <a:buFont typeface="+mj-lt"/>
              <a:buAutoNum type="arabicPeriod"/>
            </a:pPr>
            <a:endParaRPr lang="en-US" altLang="zh-CN" dirty="0"/>
          </a:p>
          <a:p>
            <a:pPr marL="457200" indent="-457200">
              <a:buSzPct val="100000"/>
              <a:buFont typeface="+mj-lt"/>
              <a:buAutoNum type="arabicPeriod"/>
            </a:pPr>
            <a:r>
              <a:rPr lang="zh-CN" altLang="en-US" dirty="0"/>
              <a:t>一级目录二</a:t>
            </a:r>
            <a:endParaRPr lang="en-US" altLang="zh-CN" dirty="0"/>
          </a:p>
          <a:p>
            <a:pPr marL="457200" indent="-457200">
              <a:buSzPct val="100000"/>
              <a:buFont typeface="+mj-lt"/>
              <a:buAutoNum type="arabicPeriod"/>
            </a:pPr>
            <a:r>
              <a:rPr lang="zh-CN" altLang="en-US" dirty="0"/>
              <a:t>一级目录三</a:t>
            </a:r>
            <a:endParaRPr lang="en-US" altLang="zh-CN" dirty="0"/>
          </a:p>
          <a:p>
            <a:pPr marL="457200" indent="-457200">
              <a:buSzPct val="100000"/>
              <a:buFont typeface="+mj-lt"/>
              <a:buAutoNum type="arabicPeriod"/>
            </a:pPr>
            <a:r>
              <a:rPr lang="zh-CN" altLang="en-US" dirty="0"/>
              <a:t>一级目录四</a:t>
            </a:r>
            <a:endParaRPr lang="en-US" altLang="zh-CN" dirty="0"/>
          </a:p>
          <a:p>
            <a:endParaRPr lang="zh-CN" altLang="en-US" dirty="0"/>
          </a:p>
        </p:txBody>
      </p:sp>
      <p:cxnSp>
        <p:nvCxnSpPr>
          <p:cNvPr id="28"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8" y="1349255"/>
            <a:ext cx="885967"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30" name="文本框 16">
            <a:extLst>
              <a:ext uri="{FF2B5EF4-FFF2-40B4-BE49-F238E27FC236}">
                <a16:creationId xmlns:a16="http://schemas.microsoft.com/office/drawing/2014/main" id="{568EC886-2612-1F43-AB51-21A76A078357}"/>
              </a:ext>
            </a:extLst>
          </p:cNvPr>
          <p:cNvSpPr txBox="1"/>
          <p:nvPr userDrawn="1"/>
        </p:nvSpPr>
        <p:spPr>
          <a:xfrm>
            <a:off x="918916" y="630373"/>
            <a:ext cx="1147485" cy="653509"/>
          </a:xfrm>
          <a:prstGeom prst="rect">
            <a:avLst/>
          </a:prstGeom>
          <a:noFill/>
        </p:spPr>
        <p:txBody>
          <a:bodyPr wrap="none" rtlCol="0">
            <a:spAutoFit/>
          </a:bodyPr>
          <a:lstStyle>
            <a:defPPr>
              <a:defRPr lang="en-US"/>
            </a:defPPr>
            <a:lvl1pPr defTabSz="1001223" eaLnBrk="0" fontAlgn="ctr" hangingPunct="0">
              <a:defRPr sz="3640" b="0" baseline="0">
                <a:solidFill>
                  <a:schemeClr val="tx1">
                    <a:lumMod val="75000"/>
                    <a:lumOff val="25000"/>
                  </a:schemeClr>
                </a:solidFill>
                <a:latin typeface="Huawei Sans" panose="020C0503030203020204" pitchFamily="34" charset="0"/>
                <a:ea typeface="方正兰亭黑简体" panose="02000000000000000000" pitchFamily="2" charset="-122"/>
                <a:cs typeface="Huawei Sans" panose="020C0503030203020204" pitchFamily="34" charset="0"/>
              </a:defRPr>
            </a:lvl1pPr>
          </a:lstStyle>
          <a:p>
            <a:pPr lvl="0"/>
            <a:r>
              <a:rPr lang="zh-CN" altLang="en-US" dirty="0">
                <a:solidFill>
                  <a:srgbClr val="404040"/>
                </a:solidFill>
              </a:rPr>
              <a:t>目录</a:t>
            </a:r>
          </a:p>
        </p:txBody>
      </p:sp>
    </p:spTree>
    <p:extLst>
      <p:ext uri="{BB962C8B-B14F-4D97-AF65-F5344CB8AC3E}">
        <p14:creationId xmlns:p14="http://schemas.microsoft.com/office/powerpoint/2010/main" val="959299838"/>
      </p:ext>
    </p:extLst>
  </p:cSld>
  <p:clrMapOvr>
    <a:masterClrMapping/>
  </p:clrMapOvr>
  <p:extLst>
    <p:ext uri="{DCECCB84-F9BA-43D5-87BE-67443E8EF086}">
      <p15:sldGuideLst xmlns:p15="http://schemas.microsoft.com/office/powerpoint/2012/main">
        <p15:guide id="1" pos="642" userDrawn="1">
          <p15:clr>
            <a:srgbClr val="FBAE40"/>
          </p15:clr>
        </p15:guide>
        <p15:guide id="2" pos="7038" userDrawn="1">
          <p15:clr>
            <a:srgbClr val="FBAE40"/>
          </p15:clr>
        </p15:guide>
        <p15:guide id="3" orient="horz" pos="116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本节概述和学习目标(可选)">
    <p:bg>
      <p:bgPr>
        <a:solidFill>
          <a:srgbClr val="EBEBEB"/>
        </a:solidFill>
        <a:effectLst/>
      </p:bgPr>
    </p:bg>
    <p:spTree>
      <p:nvGrpSpPr>
        <p:cNvPr id="1" name=""/>
        <p:cNvGrpSpPr/>
        <p:nvPr/>
      </p:nvGrpSpPr>
      <p:grpSpPr>
        <a:xfrm>
          <a:off x="0" y="0"/>
          <a:ext cx="0" cy="0"/>
          <a:chOff x="0" y="0"/>
          <a:chExt cx="0" cy="0"/>
        </a:xfrm>
      </p:grpSpPr>
      <p:sp>
        <p:nvSpPr>
          <p:cNvPr id="15" name="文本占位符 6"/>
          <p:cNvSpPr>
            <a:spLocks noGrp="1"/>
          </p:cNvSpPr>
          <p:nvPr>
            <p:ph type="body" sz="quarter" idx="10"/>
          </p:nvPr>
        </p:nvSpPr>
        <p:spPr>
          <a:xfrm>
            <a:off x="1019174" y="1844675"/>
            <a:ext cx="10153651" cy="4082668"/>
          </a:xfrm>
          <a:prstGeom prst="rect">
            <a:avLst/>
          </a:prstGeom>
        </p:spPr>
        <p:txBody>
          <a:bodyPr/>
          <a:lstStyle>
            <a:lvl1pPr marL="302279" indent="-302279" algn="just" fontAlgn="ctr">
              <a:buClrTx/>
              <a:buSzPct val="50000"/>
              <a:buFont typeface="Wingdings" panose="05000000000000000000" pitchFamily="2" charset="2"/>
              <a:buChar char="l"/>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fontAlgn="ctr">
              <a:buClrTx/>
              <a:buSzPct val="50000"/>
              <a:buFont typeface="Wingdings" panose="05000000000000000000" pitchFamily="2" charset="2"/>
              <a:buChar char="p"/>
              <a:defRPr baseline="0">
                <a:solidFill>
                  <a:schemeClr val="tx1"/>
                </a:solidFill>
                <a:latin typeface="Huawei Sans" panose="020C0503030203020204" pitchFamily="34" charset="0"/>
                <a:ea typeface="方正兰亭黑简体" panose="02000000000000000000" pitchFamily="2" charset="-122"/>
              </a:defRPr>
            </a:lvl2pPr>
            <a:lvl3pPr marL="1003998" indent="-201519" fontAlgn="ctr">
              <a:buSzPct val="50000"/>
              <a:buFont typeface="Wingdings" panose="05000000000000000000" pitchFamily="2" charset="2"/>
              <a:buChar char="n"/>
              <a:defRPr lang="zh-CN" altLang="en-US" baseline="0" dirty="0" smtClean="0">
                <a:solidFill>
                  <a:schemeClr val="tx1"/>
                </a:solidFill>
                <a:latin typeface="Huawei Sans" panose="020C0503030203020204" pitchFamily="34" charset="0"/>
                <a:ea typeface="方正兰亭黑简体" panose="02000000000000000000" pitchFamily="2" charset="-122"/>
              </a:defRPr>
            </a:lvl3pPr>
            <a:lvl4pPr fontAlgn="ctr">
              <a:defRPr baseline="0">
                <a:latin typeface="Huawei Sans" panose="020C0503030203020204" pitchFamily="34" charset="0"/>
                <a:ea typeface="方正兰亭黑简体" panose="02000000000000000000" pitchFamily="2" charset="-122"/>
              </a:defRPr>
            </a:lvl4pPr>
            <a:lvl5pPr marL="1802879" indent="-201519" fontAlgn="ctr">
              <a:buClrTx/>
              <a:buFont typeface="Huawei Sans" panose="020C0503030203020204" pitchFamily="34" charset="0"/>
              <a:buChar char="~"/>
              <a:defRPr baseline="0">
                <a:latin typeface="Huawei Sans" panose="020C0503030203020204" pitchFamily="34" charset="0"/>
                <a:ea typeface="方正兰亭黑简体" panose="02000000000000000000"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a:p>
            <a:pPr eaLnBrk="1" hangingPunct="1"/>
            <a:endParaRPr lang="en-US" altLang="zh-CN" dirty="0"/>
          </a:p>
        </p:txBody>
      </p:sp>
      <p:cxnSp>
        <p:nvCxnSpPr>
          <p:cNvPr id="1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414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7" name="文本框 16">
            <a:extLst>
              <a:ext uri="{FF2B5EF4-FFF2-40B4-BE49-F238E27FC236}">
                <a16:creationId xmlns:a16="http://schemas.microsoft.com/office/drawing/2014/main" id="{568EC886-2612-1F43-AB51-21A76A078357}"/>
              </a:ext>
            </a:extLst>
          </p:cNvPr>
          <p:cNvSpPr txBox="1"/>
          <p:nvPr userDrawn="1"/>
        </p:nvSpPr>
        <p:spPr>
          <a:xfrm>
            <a:off x="918916" y="630373"/>
            <a:ext cx="4397358" cy="652486"/>
          </a:xfrm>
          <a:prstGeom prst="rect">
            <a:avLst/>
          </a:prstGeom>
          <a:noFill/>
        </p:spPr>
        <p:txBody>
          <a:bodyPr wrap="none" rtlCol="0">
            <a:spAutoFit/>
          </a:bodyPr>
          <a:lstStyle/>
          <a:p>
            <a:pPr defTabSz="1001223" eaLnBrk="0" fontAlgn="ctr" hangingPunct="0"/>
            <a:r>
              <a:rPr lang="zh-CN" altLang="en-US" sz="3640" b="0" baseline="0" dirty="0">
                <a:solidFill>
                  <a:srgbClr val="404040"/>
                </a:solidFill>
                <a:latin typeface="Huawei Sans" panose="020C0503030203020204" pitchFamily="34" charset="0"/>
                <a:ea typeface="方正兰亭黑简体" panose="02000000000000000000" pitchFamily="2" charset="-122"/>
                <a:cs typeface="Huawei Sans" panose="020C0503030203020204" pitchFamily="34" charset="0"/>
              </a:rPr>
              <a:t>本节概述和学习目标</a:t>
            </a:r>
          </a:p>
        </p:txBody>
      </p:sp>
    </p:spTree>
    <p:extLst>
      <p:ext uri="{BB962C8B-B14F-4D97-AF65-F5344CB8AC3E}">
        <p14:creationId xmlns:p14="http://schemas.microsoft.com/office/powerpoint/2010/main" val="2528024743"/>
      </p:ext>
    </p:extLst>
  </p:cSld>
  <p:clrMapOvr>
    <a:masterClrMapping/>
  </p:clrMapOvr>
  <p:extLst>
    <p:ext uri="{DCECCB84-F9BA-43D5-87BE-67443E8EF086}">
      <p15:sldGuideLst xmlns:p15="http://schemas.microsoft.com/office/powerpoint/2012/main">
        <p15:guide id="1" pos="642">
          <p15:clr>
            <a:srgbClr val="FBAE40"/>
          </p15:clr>
        </p15:guide>
        <p15:guide id="2" pos="7038">
          <p15:clr>
            <a:srgbClr val="FBAE40"/>
          </p15:clr>
        </p15:guide>
        <p15:guide id="3" orient="horz" pos="116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10#思考题">
    <p:spTree>
      <p:nvGrpSpPr>
        <p:cNvPr id="1" name=""/>
        <p:cNvGrpSpPr/>
        <p:nvPr/>
      </p:nvGrpSpPr>
      <p:grpSpPr>
        <a:xfrm>
          <a:off x="0" y="0"/>
          <a:ext cx="0" cy="0"/>
          <a:chOff x="0" y="0"/>
          <a:chExt cx="0" cy="0"/>
        </a:xfrm>
      </p:grpSpPr>
      <p:sp>
        <p:nvSpPr>
          <p:cNvPr id="4" name="文本占位符 6"/>
          <p:cNvSpPr>
            <a:spLocks noGrp="1"/>
          </p:cNvSpPr>
          <p:nvPr>
            <p:ph type="body" sz="quarter" idx="10" hasCustomPrompt="1"/>
          </p:nvPr>
        </p:nvSpPr>
        <p:spPr>
          <a:xfrm>
            <a:off x="1019176" y="1844675"/>
            <a:ext cx="10153650" cy="4068812"/>
          </a:xfrm>
          <a:prstGeom prst="rect">
            <a:avLst/>
          </a:prstGeom>
        </p:spPr>
        <p:txBody>
          <a:bodyPr/>
          <a:lstStyle>
            <a:lvl1pPr marL="457200" marR="0" indent="-457200" algn="just" defTabSz="801688" rtl="0" eaLnBrk="1" fontAlgn="ctr" latinLnBrk="0" hangingPunct="1">
              <a:lnSpc>
                <a:spcPct val="140000"/>
              </a:lnSpc>
              <a:spcBef>
                <a:spcPct val="30000"/>
              </a:spcBef>
              <a:spcAft>
                <a:spcPct val="0"/>
              </a:spcAft>
              <a:buClr>
                <a:schemeClr val="tx1"/>
              </a:buClr>
              <a:buSzPct val="100000"/>
              <a:buFont typeface="+mj-lt"/>
              <a:buAutoNum type="arabicPeriod"/>
              <a:tabLst/>
              <a:defRPr sz="2000" baseline="0">
                <a:latin typeface="Huawei Sans" panose="020C0503030203020204" pitchFamily="34" charset="0"/>
                <a:ea typeface="方正兰亭黑简体" panose="02000000000000000000" pitchFamily="2" charset="-122"/>
                <a:cs typeface="Huawei Sans" panose="020C0503030203020204" pitchFamily="34" charset="0"/>
              </a:defRPr>
            </a:lvl1pPr>
            <a:lvl2pPr marL="744537" indent="-342900" algn="just" fontAlgn="ctr">
              <a:buSzPct val="100000"/>
              <a:buFont typeface="+mj-lt"/>
              <a:buAutoNum type="alphaUcPeriod"/>
              <a:defRPr sz="1800" baseline="0">
                <a:latin typeface="Huawei Sans" panose="020C0503030203020204" pitchFamily="34" charset="0"/>
              </a:defRPr>
            </a:lvl2pPr>
            <a:lvl3pPr>
              <a:defRPr/>
            </a:lvl3pPr>
            <a:lvl5pPr>
              <a:buNone/>
              <a:defRPr/>
            </a:lvl5pPr>
          </a:lstStyle>
          <a:p>
            <a:r>
              <a:rPr lang="zh-CN" altLang="en-US" dirty="0"/>
              <a:t>此版式用于思考题</a:t>
            </a:r>
            <a:r>
              <a:rPr lang="en-US" altLang="zh-CN" dirty="0"/>
              <a:t>-201501</a:t>
            </a:r>
            <a:r>
              <a:rPr lang="zh-CN" altLang="en-US" dirty="0"/>
              <a:t>具体格式（序号格式需以模板展示）</a:t>
            </a:r>
            <a:endParaRPr lang="en-US" altLang="zh-CN" dirty="0"/>
          </a:p>
          <a:p>
            <a:pPr lvl="1"/>
            <a:endParaRPr lang="en-US" altLang="zh-CN" dirty="0"/>
          </a:p>
        </p:txBody>
      </p:sp>
      <p:cxnSp>
        <p:nvCxnSpPr>
          <p:cNvPr id="24"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368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25" name="文本框 16">
            <a:extLst>
              <a:ext uri="{FF2B5EF4-FFF2-40B4-BE49-F238E27FC236}">
                <a16:creationId xmlns:a16="http://schemas.microsoft.com/office/drawing/2014/main" id="{568EC886-2612-1F43-AB51-21A76A078357}"/>
              </a:ext>
            </a:extLst>
          </p:cNvPr>
          <p:cNvSpPr txBox="1"/>
          <p:nvPr userDrawn="1"/>
        </p:nvSpPr>
        <p:spPr>
          <a:xfrm>
            <a:off x="918916" y="630373"/>
            <a:ext cx="1584088"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思考题</a:t>
            </a:r>
          </a:p>
        </p:txBody>
      </p:sp>
    </p:spTree>
    <p:extLst>
      <p:ext uri="{BB962C8B-B14F-4D97-AF65-F5344CB8AC3E}">
        <p14:creationId xmlns:p14="http://schemas.microsoft.com/office/powerpoint/2010/main" val="963674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11#本节小结（可选）">
    <p:spTree>
      <p:nvGrpSpPr>
        <p:cNvPr id="1" name=""/>
        <p:cNvGrpSpPr/>
        <p:nvPr/>
      </p:nvGrpSpPr>
      <p:grpSpPr>
        <a:xfrm>
          <a:off x="0" y="0"/>
          <a:ext cx="0" cy="0"/>
          <a:chOff x="0" y="0"/>
          <a:chExt cx="0" cy="0"/>
        </a:xfrm>
      </p:grpSpPr>
      <p:sp>
        <p:nvSpPr>
          <p:cNvPr id="10" name="内容占位符 6"/>
          <p:cNvSpPr>
            <a:spLocks noGrp="1"/>
          </p:cNvSpPr>
          <p:nvPr>
            <p:ph sz="quarter" idx="10" hasCustomPrompt="1"/>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此版式用于每一节的小结</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11"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2"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本节小结</a:t>
            </a:r>
          </a:p>
        </p:txBody>
      </p:sp>
    </p:spTree>
    <p:extLst>
      <p:ext uri="{BB962C8B-B14F-4D97-AF65-F5344CB8AC3E}">
        <p14:creationId xmlns:p14="http://schemas.microsoft.com/office/powerpoint/2010/main" val="40524204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12#本章总结">
    <p:spTree>
      <p:nvGrpSpPr>
        <p:cNvPr id="1" name=""/>
        <p:cNvGrpSpPr/>
        <p:nvPr/>
      </p:nvGrpSpPr>
      <p:grpSpPr>
        <a:xfrm>
          <a:off x="0" y="0"/>
          <a:ext cx="0" cy="0"/>
          <a:chOff x="0" y="0"/>
          <a:chExt cx="0" cy="0"/>
        </a:xfrm>
      </p:grpSpPr>
      <p:sp>
        <p:nvSpPr>
          <p:cNvPr id="10" name="内容占位符 6"/>
          <p:cNvSpPr>
            <a:spLocks noGrp="1"/>
          </p:cNvSpPr>
          <p:nvPr>
            <p:ph sz="quarter" idx="10"/>
          </p:nvPr>
        </p:nvSpPr>
        <p:spPr>
          <a:xfrm>
            <a:off x="1019175" y="1844675"/>
            <a:ext cx="10153650" cy="4082880"/>
          </a:xfrm>
          <a:prstGeom prst="rect">
            <a:avLst/>
          </a:prstGeom>
        </p:spPr>
        <p:txBody>
          <a:bodyPr/>
          <a:lstStyle>
            <a:lvl1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1pPr>
            <a:lvl2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2pPr>
            <a:lvl3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3pPr>
            <a:lvl4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4pPr>
            <a:lvl5pPr algn="just" fontAlgn="ctr">
              <a:buClrTx/>
              <a:defRPr baseline="0">
                <a:latin typeface="Huawei Sans" panose="020C0503030203020204" pitchFamily="34" charset="0"/>
                <a:ea typeface="方正兰亭黑简体" panose="02000000000000000000" pitchFamily="2" charset="-122"/>
                <a:cs typeface="Huawei Sans" panose="020C0503030203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cxnSp>
        <p:nvCxnSpPr>
          <p:cNvPr id="9" name="直线连接符 14">
            <a:extLst>
              <a:ext uri="{FF2B5EF4-FFF2-40B4-BE49-F238E27FC236}">
                <a16:creationId xmlns:a16="http://schemas.microsoft.com/office/drawing/2014/main" id="{C79E9F57-49BC-DC4A-B843-36D48051C848}"/>
              </a:ext>
            </a:extLst>
          </p:cNvPr>
          <p:cNvCxnSpPr>
            <a:cxnSpLocks/>
          </p:cNvCxnSpPr>
          <p:nvPr userDrawn="1"/>
        </p:nvCxnSpPr>
        <p:spPr>
          <a:xfrm flipH="1">
            <a:off x="1029917" y="1349255"/>
            <a:ext cx="1800000" cy="0"/>
          </a:xfrm>
          <a:prstGeom prst="line">
            <a:avLst/>
          </a:prstGeom>
          <a:ln w="28575">
            <a:solidFill>
              <a:srgbClr val="C7000B"/>
            </a:solidFill>
          </a:ln>
          <a:effectLst/>
        </p:spPr>
        <p:style>
          <a:lnRef idx="2">
            <a:schemeClr val="accent1"/>
          </a:lnRef>
          <a:fillRef idx="0">
            <a:schemeClr val="accent1"/>
          </a:fillRef>
          <a:effectRef idx="1">
            <a:schemeClr val="accent1"/>
          </a:effectRef>
          <a:fontRef idx="minor">
            <a:schemeClr val="tx1"/>
          </a:fontRef>
        </p:style>
      </p:cxnSp>
      <p:sp>
        <p:nvSpPr>
          <p:cNvPr id="11" name="文本框 16">
            <a:extLst>
              <a:ext uri="{FF2B5EF4-FFF2-40B4-BE49-F238E27FC236}">
                <a16:creationId xmlns:a16="http://schemas.microsoft.com/office/drawing/2014/main" id="{568EC886-2612-1F43-AB51-21A76A078357}"/>
              </a:ext>
            </a:extLst>
          </p:cNvPr>
          <p:cNvSpPr txBox="1"/>
          <p:nvPr userDrawn="1"/>
        </p:nvSpPr>
        <p:spPr>
          <a:xfrm>
            <a:off x="918916" y="630373"/>
            <a:ext cx="2050561" cy="651845"/>
          </a:xfrm>
          <a:prstGeom prst="rect">
            <a:avLst/>
          </a:prstGeom>
          <a:noFill/>
        </p:spPr>
        <p:txBody>
          <a:bodyPr wrap="none" rtlCol="0">
            <a:spAutoFit/>
          </a:bodyPr>
          <a:lstStyle/>
          <a:p>
            <a:r>
              <a:rPr kumimoji="1" lang="zh-CN" altLang="en-US" sz="3636" baseline="0" dirty="0">
                <a:solidFill>
                  <a:srgbClr val="404040"/>
                </a:solidFill>
                <a:latin typeface="Huawei Sans" panose="020C0503030203020204" pitchFamily="34" charset="0"/>
                <a:ea typeface="方正兰亭黑简体" panose="02000000000000000000" pitchFamily="2" charset="-122"/>
                <a:cs typeface="Microsoft YaHei" charset="-122"/>
              </a:rPr>
              <a:t>本章总结</a:t>
            </a:r>
          </a:p>
        </p:txBody>
      </p:sp>
    </p:spTree>
    <p:extLst>
      <p:ext uri="{BB962C8B-B14F-4D97-AF65-F5344CB8AC3E}">
        <p14:creationId xmlns:p14="http://schemas.microsoft.com/office/powerpoint/2010/main" val="41023569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image" Target="../media/image3.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theme" Target="../theme/theme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3.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4.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 Placeholder 14">
            <a:extLst>
              <a:ext uri="{FF2B5EF4-FFF2-40B4-BE49-F238E27FC236}">
                <a16:creationId xmlns:a16="http://schemas.microsoft.com/office/drawing/2014/main" id="{AF72FAD7-C8C3-754A-A498-D3A7EC29AB73}"/>
              </a:ext>
            </a:extLst>
          </p:cNvPr>
          <p:cNvSpPr>
            <a:spLocks noGrp="1"/>
          </p:cNvSpPr>
          <p:nvPr>
            <p:ph type="body" idx="1"/>
          </p:nvPr>
        </p:nvSpPr>
        <p:spPr>
          <a:xfrm>
            <a:off x="908954" y="6270652"/>
            <a:ext cx="1981542" cy="153611"/>
          </a:xfrm>
          <a:prstGeom prst="rect">
            <a:avLst/>
          </a:prstGeom>
        </p:spPr>
        <p:txBody>
          <a:bodyPr vert="horz" lIns="0" tIns="0" rIns="0" bIns="0" rtlCol="0">
            <a:noAutofit/>
          </a:bodyPr>
          <a:lstStyle/>
          <a:p>
            <a:pPr>
              <a:lnSpc>
                <a:spcPct val="100000"/>
              </a:lnSpc>
            </a:pPr>
            <a:r>
              <a:rPr kumimoji="1" lang="en-US" altLang="zh-CN" sz="1000" dirty="0"/>
              <a:t>Security Level:</a:t>
            </a:r>
            <a:endParaRPr lang="en-US" altLang="zh-CN" sz="1000"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03089" y="5976169"/>
            <a:ext cx="2257507" cy="482533"/>
          </a:xfrm>
          <a:prstGeom prst="rect">
            <a:avLst/>
          </a:prstGeom>
        </p:spPr>
      </p:pic>
      <p:grpSp>
        <p:nvGrpSpPr>
          <p:cNvPr id="30"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1"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2"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3"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4"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5"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6"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7"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8"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9"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40"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1"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2"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3"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4"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5"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6"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7"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8"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9"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50"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1"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2"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3"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4"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5"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6"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7"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8"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9"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60"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1"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2"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3"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4"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5"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6"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7"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8"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9"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70"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867226749"/>
      </p:ext>
    </p:extLst>
  </p:cSld>
  <p:clrMap bg1="lt1" tx1="dk1" bg2="lt2" tx2="dk2" accent1="accent1" accent2="accent2" accent3="accent3" accent4="accent4" accent5="accent5" accent6="accent6" hlink="hlink" folHlink="folHlink"/>
  <p:sldLayoutIdLst>
    <p:sldLayoutId id="2147483842"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baseline="0">
          <a:solidFill>
            <a:schemeClr val="tx1"/>
          </a:solidFill>
          <a:latin typeface="Huawei Sans" panose="020C0503030203020204" pitchFamily="34" charset="0"/>
          <a:ea typeface="方正兰亭黑简体" panose="020000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8" userDrawn="1">
          <p15:clr>
            <a:srgbClr val="F26B43"/>
          </p15:clr>
        </p15:guide>
        <p15:guide id="2" pos="574" userDrawn="1">
          <p15:clr>
            <a:srgbClr val="F26B43"/>
          </p15:clr>
        </p15:guide>
        <p15:guide id="3" orient="horz" pos="572" userDrawn="1">
          <p15:clr>
            <a:srgbClr val="F26B43"/>
          </p15:clr>
        </p15:guide>
        <p15:guide id="4" orient="horz" pos="1230" userDrawn="1">
          <p15:clr>
            <a:srgbClr val="F26B43"/>
          </p15:clr>
        </p15:guide>
        <p15:guide id="5" orient="horz" pos="2160" userDrawn="1">
          <p15:clr>
            <a:srgbClr val="F26B43"/>
          </p15:clr>
        </p15:guide>
        <p15:guide id="6"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BEBEB"/>
        </a:solidFill>
        <a:effectLst/>
      </p:bgPr>
    </p:bg>
    <p:spTree>
      <p:nvGrpSpPr>
        <p:cNvPr id="1" name=""/>
        <p:cNvGrpSpPr/>
        <p:nvPr/>
      </p:nvGrpSpPr>
      <p:grpSpPr>
        <a:xfrm>
          <a:off x="0" y="0"/>
          <a:ext cx="0" cy="0"/>
          <a:chOff x="0" y="0"/>
          <a:chExt cx="0" cy="0"/>
        </a:xfrm>
      </p:grpSpPr>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7"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28"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29"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0"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1"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2"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3"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4"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5"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6"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7"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38"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39"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0"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1"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2"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3"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4"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5"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6"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7"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68"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69"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0"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1"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2"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3"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4"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5"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6"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7"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78"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79"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0"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1"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2"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3"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4"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5"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6"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7"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730999807"/>
      </p:ext>
    </p:extLst>
  </p:cSld>
  <p:clrMap bg1="lt1" tx1="dk1" bg2="lt2" tx2="dk2" accent1="accent1" accent2="accent2" accent3="accent3" accent4="accent4" accent5="accent5" accent6="accent6" hlink="hlink" folHlink="folHlink"/>
  <p:sldLayoutIdLst>
    <p:sldLayoutId id="2147483843" r:id="rId1"/>
    <p:sldLayoutId id="2147483828" r:id="rId2"/>
    <p:sldLayoutId id="2147483844" r:id="rId3"/>
    <p:sldLayoutId id="2147483866" r:id="rId4"/>
    <p:sldLayoutId id="2147483846" r:id="rId5"/>
    <p:sldLayoutId id="2147483871" r:id="rId6"/>
    <p:sldLayoutId id="2147483836" r:id="rId7"/>
    <p:sldLayoutId id="2147483837" r:id="rId8"/>
    <p:sldLayoutId id="2147483838" r:id="rId9"/>
    <p:sldLayoutId id="2147483839" r:id="rId10"/>
  </p:sldLayoutIdLst>
  <p:txStyles>
    <p:titleStyle>
      <a:lvl1pPr algn="l" defTabSz="914034" rtl="0" eaLnBrk="1" fontAlgn="ctr"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642" userDrawn="1">
          <p15:clr>
            <a:srgbClr val="F26B43"/>
          </p15:clr>
        </p15:guide>
        <p15:guide id="4" pos="7038" userDrawn="1">
          <p15:clr>
            <a:srgbClr val="F26B43"/>
          </p15:clr>
        </p15:guide>
        <p15:guide id="5" orient="horz" pos="2341" userDrawn="1">
          <p15:clr>
            <a:srgbClr val="F26B43"/>
          </p15:clr>
        </p15:guide>
        <p15:guide id="6" orient="horz" pos="3906" userDrawn="1">
          <p15:clr>
            <a:srgbClr val="F26B43"/>
          </p15:clr>
        </p15:guide>
        <p15:guide id="7" orient="horz" pos="1162" userDrawn="1">
          <p15:clr>
            <a:srgbClr val="F26B43"/>
          </p15:clr>
        </p15:guide>
        <p15:guide id="8" pos="3840" userDrawn="1">
          <p15:clr>
            <a:srgbClr val="F26B43"/>
          </p15:clr>
        </p15:guide>
        <p15:guide id="9" orient="horz" pos="731" userDrawn="1">
          <p15:clr>
            <a:srgbClr val="F26B43"/>
          </p15:clr>
        </p15:guide>
        <p15:guide id="10" orient="horz" pos="867"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7" name="Rectangle 6"/>
          <p:cNvSpPr>
            <a:spLocks noGrp="1" noChangeArrowheads="1"/>
          </p:cNvSpPr>
          <p:nvPr>
            <p:ph type="title"/>
          </p:nvPr>
        </p:nvSpPr>
        <p:spPr bwMode="auto">
          <a:xfrm>
            <a:off x="734131" y="457499"/>
            <a:ext cx="10726032" cy="980113"/>
          </a:xfrm>
          <a:prstGeom prst="rect">
            <a:avLst/>
          </a:prstGeom>
        </p:spPr>
        <p:txBody>
          <a:bodyPr lIns="0" tIns="0" rIns="0" bIns="0" anchor="t">
            <a:normAutofit/>
          </a:bodyPr>
          <a:lstStyle/>
          <a:p>
            <a:pPr marL="0" lvl="0" indent="0" defTabSz="1187798">
              <a:lnSpc>
                <a:spcPts val="3430"/>
              </a:lnSpc>
              <a:spcBef>
                <a:spcPts val="0"/>
              </a:spcBef>
              <a:buFont typeface="Arial" panose="020B0604020202020204" pitchFamily="34" charset="0"/>
            </a:pPr>
            <a:r>
              <a:rPr lang="zh-CN" altLang="en-US" dirty="0"/>
              <a:t>单击此处编辑母版标题样式</a:t>
            </a:r>
          </a:p>
        </p:txBody>
      </p:sp>
      <p:sp>
        <p:nvSpPr>
          <p:cNvPr id="28" name="Rectangle 57"/>
          <p:cNvSpPr>
            <a:spLocks noGrp="1" noChangeArrowheads="1"/>
          </p:cNvSpPr>
          <p:nvPr>
            <p:ph type="body" idx="1"/>
          </p:nvPr>
        </p:nvSpPr>
        <p:spPr bwMode="auto">
          <a:xfrm>
            <a:off x="731838" y="1484313"/>
            <a:ext cx="10728325" cy="4443760"/>
          </a:xfrm>
          <a:prstGeom prst="rect">
            <a:avLst/>
          </a:prstGeom>
          <a:noFill/>
          <a:ln w="9525">
            <a:noFill/>
            <a:miter lim="800000"/>
            <a:headEnd/>
            <a:tailEnd/>
          </a:ln>
        </p:spPr>
        <p:txBody>
          <a:bodyPr vert="horz" wrap="square" lIns="80141" tIns="40071" rIns="80141" bIns="40071"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3" name="TextBox 2">
            <a:extLst>
              <a:ext uri="{FF2B5EF4-FFF2-40B4-BE49-F238E27FC236}">
                <a16:creationId xmlns:a16="http://schemas.microsoft.com/office/drawing/2014/main" id="{6785A3D6-1271-D247-9E96-1B376F4BE7BE}"/>
              </a:ext>
            </a:extLst>
          </p:cNvPr>
          <p:cNvSpPr txBox="1"/>
          <p:nvPr userDrawn="1"/>
        </p:nvSpPr>
        <p:spPr>
          <a:xfrm>
            <a:off x="1095467" y="6356939"/>
            <a:ext cx="1463467" cy="242864"/>
          </a:xfrm>
          <a:prstGeom prst="rect">
            <a:avLst/>
          </a:prstGeom>
          <a:noFill/>
        </p:spPr>
        <p:txBody>
          <a:bodyPr wrap="square" rtlCol="0">
            <a:spAutoFit/>
          </a:bodyPr>
          <a:lstStyle/>
          <a:p>
            <a:r>
              <a:rPr lang="en-US" sz="974" b="0"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t>Huawei Confidential</a:t>
            </a:r>
          </a:p>
        </p:txBody>
      </p:sp>
      <p:sp>
        <p:nvSpPr>
          <p:cNvPr id="24" name="TextBox 3">
            <a:extLst>
              <a:ext uri="{FF2B5EF4-FFF2-40B4-BE49-F238E27FC236}">
                <a16:creationId xmlns:a16="http://schemas.microsoft.com/office/drawing/2014/main" id="{EABEE2EE-BF4D-7A4A-B3C6-9E47668CCD98}"/>
              </a:ext>
            </a:extLst>
          </p:cNvPr>
          <p:cNvSpPr txBox="1"/>
          <p:nvPr userDrawn="1"/>
        </p:nvSpPr>
        <p:spPr>
          <a:xfrm>
            <a:off x="734131" y="6402806"/>
            <a:ext cx="499729" cy="150296"/>
          </a:xfrm>
          <a:prstGeom prst="rect">
            <a:avLst/>
          </a:prstGeom>
          <a:noFill/>
        </p:spPr>
        <p:txBody>
          <a:bodyPr wrap="square" lIns="0" tIns="0" rIns="0" bIns="0" rtlCol="0">
            <a:spAutoFit/>
          </a:bodyPr>
          <a:lstStyle/>
          <a:p>
            <a:pPr marL="0" marR="0" lvl="0" indent="0" algn="l" defTabSz="890849" rtl="0" eaLnBrk="1" fontAlgn="auto" latinLnBrk="0" hangingPunct="1">
              <a:lnSpc>
                <a:spcPct val="100000"/>
              </a:lnSpc>
              <a:spcBef>
                <a:spcPts val="0"/>
              </a:spcBef>
              <a:spcAft>
                <a:spcPts val="0"/>
              </a:spcAft>
              <a:buClrTx/>
              <a:buSzTx/>
              <a:buFontTx/>
              <a:buNone/>
              <a:tabLst/>
              <a:defRPr/>
            </a:pPr>
            <a:fld id="{C3837181-38C6-AD4F-B8BA-B444770388BB}" type="slidenum">
              <a:rPr lang="en-US" sz="974" baseline="0" smtClean="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rPr>
              <a:pPr marL="0" marR="0" lvl="0" indent="0" algn="l" defTabSz="890849" rtl="0" eaLnBrk="1" fontAlgn="auto" latinLnBrk="0" hangingPunct="1">
                <a:lnSpc>
                  <a:spcPct val="100000"/>
                </a:lnSpc>
                <a:spcBef>
                  <a:spcPts val="0"/>
                </a:spcBef>
                <a:spcAft>
                  <a:spcPts val="0"/>
                </a:spcAft>
                <a:buClrTx/>
                <a:buSzTx/>
                <a:buFontTx/>
                <a:buNone/>
                <a:tabLst/>
                <a:defRPr/>
              </a:pPr>
              <a:t>‹#›</a:t>
            </a:fld>
            <a:endParaRPr lang="en-US" sz="974" baseline="0" dirty="0">
              <a:solidFill>
                <a:srgbClr val="1D1D1B"/>
              </a:solidFill>
              <a:latin typeface="Huawei Sans" panose="020C0503030203020204" pitchFamily="34" charset="0"/>
              <a:ea typeface="方正兰亭黑简体" panose="02000000000000000000" pitchFamily="2" charset="-122"/>
              <a:cs typeface="Huawei Sans" panose="020C0503030203020204" pitchFamily="34" charset="0"/>
            </a:endParaRPr>
          </a:p>
        </p:txBody>
      </p:sp>
      <p:pic>
        <p:nvPicPr>
          <p:cNvPr id="25" name="图片 2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95999" y="6319870"/>
            <a:ext cx="1269075" cy="271153"/>
          </a:xfrm>
          <a:prstGeom prst="rect">
            <a:avLst/>
          </a:prstGeom>
        </p:spPr>
      </p:pic>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6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6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6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6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6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7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7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7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7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7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7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7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7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7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7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8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8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8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8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8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8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8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8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8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8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Tree>
    <p:extLst>
      <p:ext uri="{BB962C8B-B14F-4D97-AF65-F5344CB8AC3E}">
        <p14:creationId xmlns:p14="http://schemas.microsoft.com/office/powerpoint/2010/main" val="930900574"/>
      </p:ext>
    </p:extLst>
  </p:cSld>
  <p:clrMap bg1="lt1" tx1="dk1" bg2="lt2" tx2="dk2" accent1="accent1" accent2="accent2" accent3="accent3" accent4="accent4" accent5="accent5" accent6="accent6" hlink="hlink" folHlink="folHlink"/>
  <p:sldLayoutIdLst>
    <p:sldLayoutId id="2147483853" r:id="rId1"/>
    <p:sldLayoutId id="2147483869" r:id="rId2"/>
    <p:sldLayoutId id="2147483862" r:id="rId3"/>
    <p:sldLayoutId id="2147483870" r:id="rId4"/>
    <p:sldLayoutId id="2147483863" r:id="rId5"/>
  </p:sldLayoutIdLst>
  <p:txStyles>
    <p:titleStyle>
      <a:lvl1pPr algn="l" defTabSz="914034" rtl="0" eaLnBrk="1" fontAlgn="base" latinLnBrk="0" hangingPunct="1">
        <a:lnSpc>
          <a:spcPct val="90000"/>
        </a:lnSpc>
        <a:spcBef>
          <a:spcPct val="0"/>
        </a:spcBef>
        <a:buNone/>
        <a:defRPr lang="zh-CN" altLang="en-US" sz="3200" kern="1200" baseline="0" dirty="0">
          <a:solidFill>
            <a:schemeClr val="tx1"/>
          </a:solidFill>
          <a:latin typeface="Huawei Sans" panose="020C0503030203020204" pitchFamily="34" charset="0"/>
          <a:ea typeface="方正兰亭黑简体" panose="02000000000000000000" pitchFamily="2" charset="-122"/>
          <a:cs typeface="+mn-cs"/>
        </a:defRPr>
      </a:lvl1pPr>
    </p:titleStyle>
    <p:body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baseline="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baseline="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baseline="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baseline="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p:bodyStyle>
    <p:otherStyle>
      <a:defPPr>
        <a:defRPr lang="zh-CN"/>
      </a:defPPr>
      <a:lvl1pPr marL="0" algn="l" defTabSz="914034" rtl="0" eaLnBrk="1" latinLnBrk="0" hangingPunct="1">
        <a:defRPr sz="1799" kern="1200">
          <a:solidFill>
            <a:schemeClr val="tx1"/>
          </a:solidFill>
          <a:latin typeface="+mn-lt"/>
          <a:ea typeface="+mn-ea"/>
          <a:cs typeface="+mn-cs"/>
        </a:defRPr>
      </a:lvl1pPr>
      <a:lvl2pPr marL="457017" algn="l" defTabSz="914034" rtl="0" eaLnBrk="1" latinLnBrk="0" hangingPunct="1">
        <a:defRPr sz="1799" kern="1200">
          <a:solidFill>
            <a:schemeClr val="tx1"/>
          </a:solidFill>
          <a:latin typeface="+mn-lt"/>
          <a:ea typeface="+mn-ea"/>
          <a:cs typeface="+mn-cs"/>
        </a:defRPr>
      </a:lvl2pPr>
      <a:lvl3pPr marL="914034" algn="l" defTabSz="914034" rtl="0" eaLnBrk="1" latinLnBrk="0" hangingPunct="1">
        <a:defRPr sz="1799" kern="1200">
          <a:solidFill>
            <a:schemeClr val="tx1"/>
          </a:solidFill>
          <a:latin typeface="+mn-lt"/>
          <a:ea typeface="+mn-ea"/>
          <a:cs typeface="+mn-cs"/>
        </a:defRPr>
      </a:lvl3pPr>
      <a:lvl4pPr marL="1371051" algn="l" defTabSz="914034" rtl="0" eaLnBrk="1" latinLnBrk="0" hangingPunct="1">
        <a:defRPr sz="1799" kern="1200">
          <a:solidFill>
            <a:schemeClr val="tx1"/>
          </a:solidFill>
          <a:latin typeface="+mn-lt"/>
          <a:ea typeface="+mn-ea"/>
          <a:cs typeface="+mn-cs"/>
        </a:defRPr>
      </a:lvl4pPr>
      <a:lvl5pPr marL="1828068" algn="l" defTabSz="914034" rtl="0" eaLnBrk="1" latinLnBrk="0" hangingPunct="1">
        <a:defRPr sz="1799" kern="1200">
          <a:solidFill>
            <a:schemeClr val="tx1"/>
          </a:solidFill>
          <a:latin typeface="+mn-lt"/>
          <a:ea typeface="+mn-ea"/>
          <a:cs typeface="+mn-cs"/>
        </a:defRPr>
      </a:lvl5pPr>
      <a:lvl6pPr marL="2285086" algn="l" defTabSz="914034" rtl="0" eaLnBrk="1" latinLnBrk="0" hangingPunct="1">
        <a:defRPr sz="1799" kern="1200">
          <a:solidFill>
            <a:schemeClr val="tx1"/>
          </a:solidFill>
          <a:latin typeface="+mn-lt"/>
          <a:ea typeface="+mn-ea"/>
          <a:cs typeface="+mn-cs"/>
        </a:defRPr>
      </a:lvl6pPr>
      <a:lvl7pPr marL="2742103" algn="l" defTabSz="914034" rtl="0" eaLnBrk="1" latinLnBrk="0" hangingPunct="1">
        <a:defRPr sz="1799" kern="1200">
          <a:solidFill>
            <a:schemeClr val="tx1"/>
          </a:solidFill>
          <a:latin typeface="+mn-lt"/>
          <a:ea typeface="+mn-ea"/>
          <a:cs typeface="+mn-cs"/>
        </a:defRPr>
      </a:lvl7pPr>
      <a:lvl8pPr marL="3199120" algn="l" defTabSz="914034" rtl="0" eaLnBrk="1" latinLnBrk="0" hangingPunct="1">
        <a:defRPr sz="1799" kern="1200">
          <a:solidFill>
            <a:schemeClr val="tx1"/>
          </a:solidFill>
          <a:latin typeface="+mn-lt"/>
          <a:ea typeface="+mn-ea"/>
          <a:cs typeface="+mn-cs"/>
        </a:defRPr>
      </a:lvl8pPr>
      <a:lvl9pPr marL="3656137" algn="l" defTabSz="914034"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219">
          <p15:clr>
            <a:srgbClr val="F26B43"/>
          </p15:clr>
        </p15:guide>
        <p15:guide id="3" orient="horz" pos="278" userDrawn="1">
          <p15:clr>
            <a:srgbClr val="F26B43"/>
          </p15:clr>
        </p15:guide>
        <p15:guide id="4" orient="horz" pos="3906">
          <p15:clr>
            <a:srgbClr val="F26B43"/>
          </p15:clr>
        </p15:guide>
        <p15:guide id="6" pos="3840">
          <p15:clr>
            <a:srgbClr val="F26B43"/>
          </p15:clr>
        </p15:guide>
        <p15:guide id="7" pos="461" userDrawn="1">
          <p15:clr>
            <a:srgbClr val="F26B43"/>
          </p15:clr>
        </p15:guide>
        <p15:guide id="8" orient="horz" pos="216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9" name="Group 87">
            <a:extLst>
              <a:ext uri="{FF2B5EF4-FFF2-40B4-BE49-F238E27FC236}">
                <a16:creationId xmlns:a16="http://schemas.microsoft.com/office/drawing/2014/main" id="{37333705-F8D6-2847-B3CB-F2FAB51E2A3B}"/>
              </a:ext>
            </a:extLst>
          </p:cNvPr>
          <p:cNvGrpSpPr>
            <a:grpSpLocks noChangeAspect="1"/>
          </p:cNvGrpSpPr>
          <p:nvPr userDrawn="1"/>
        </p:nvGrpSpPr>
        <p:grpSpPr>
          <a:xfrm>
            <a:off x="12290471" y="2625389"/>
            <a:ext cx="1963323" cy="4233515"/>
            <a:chOff x="5343885" y="-48857"/>
            <a:chExt cx="3263586" cy="7037279"/>
          </a:xfrm>
        </p:grpSpPr>
        <p:sp>
          <p:nvSpPr>
            <p:cNvPr id="30" name="矩形 13">
              <a:extLst>
                <a:ext uri="{FF2B5EF4-FFF2-40B4-BE49-F238E27FC236}">
                  <a16:creationId xmlns:a16="http://schemas.microsoft.com/office/drawing/2014/main" id="{B14DFA89-D483-CF47-82CC-DD86D7CAB09E}"/>
                </a:ext>
              </a:extLst>
            </p:cNvPr>
            <p:cNvSpPr/>
            <p:nvPr userDrawn="1"/>
          </p:nvSpPr>
          <p:spPr>
            <a:xfrm>
              <a:off x="5356401" y="1934171"/>
              <a:ext cx="791510" cy="664397"/>
            </a:xfrm>
            <a:prstGeom prst="rect">
              <a:avLst/>
            </a:prstGeom>
            <a:solidFill>
              <a:srgbClr val="C4005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196/0/84</a:t>
              </a:r>
            </a:p>
          </p:txBody>
        </p:sp>
        <p:sp>
          <p:nvSpPr>
            <p:cNvPr id="31" name="文本框 15">
              <a:extLst>
                <a:ext uri="{FF2B5EF4-FFF2-40B4-BE49-F238E27FC236}">
                  <a16:creationId xmlns:a16="http://schemas.microsoft.com/office/drawing/2014/main" id="{8223ADA0-340A-794B-93B7-24AFF612A719}"/>
                </a:ext>
              </a:extLst>
            </p:cNvPr>
            <p:cNvSpPr txBox="1"/>
            <p:nvPr userDrawn="1"/>
          </p:nvSpPr>
          <p:spPr>
            <a:xfrm>
              <a:off x="5352723" y="1694497"/>
              <a:ext cx="1052647"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公司辅助色</a:t>
              </a:r>
            </a:p>
          </p:txBody>
        </p:sp>
        <p:sp>
          <p:nvSpPr>
            <p:cNvPr id="32" name="矩形 13">
              <a:extLst>
                <a:ext uri="{FF2B5EF4-FFF2-40B4-BE49-F238E27FC236}">
                  <a16:creationId xmlns:a16="http://schemas.microsoft.com/office/drawing/2014/main" id="{5F63E0E3-4F22-7948-AB1A-40A84ECA92EC}"/>
                </a:ext>
              </a:extLst>
            </p:cNvPr>
            <p:cNvSpPr/>
            <p:nvPr userDrawn="1"/>
          </p:nvSpPr>
          <p:spPr>
            <a:xfrm>
              <a:off x="6184680" y="1934171"/>
              <a:ext cx="791510" cy="664397"/>
            </a:xfrm>
            <a:prstGeom prst="rect">
              <a:avLst/>
            </a:prstGeom>
            <a:solidFill>
              <a:srgbClr val="CB377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203/55/120</a:t>
              </a:r>
            </a:p>
          </p:txBody>
        </p:sp>
        <p:sp>
          <p:nvSpPr>
            <p:cNvPr id="33" name="矩形 13">
              <a:extLst>
                <a:ext uri="{FF2B5EF4-FFF2-40B4-BE49-F238E27FC236}">
                  <a16:creationId xmlns:a16="http://schemas.microsoft.com/office/drawing/2014/main" id="{29C4A3C6-7C7B-7140-8F73-591E9F49143F}"/>
                </a:ext>
              </a:extLst>
            </p:cNvPr>
            <p:cNvSpPr/>
            <p:nvPr userDrawn="1"/>
          </p:nvSpPr>
          <p:spPr>
            <a:xfrm>
              <a:off x="5356401" y="3403061"/>
              <a:ext cx="791510" cy="664397"/>
            </a:xfrm>
            <a:prstGeom prst="rect">
              <a:avLst/>
            </a:prstGeom>
            <a:solidFill>
              <a:srgbClr val="ED6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237/109/0</a:t>
              </a:r>
            </a:p>
          </p:txBody>
        </p:sp>
        <p:sp>
          <p:nvSpPr>
            <p:cNvPr id="34" name="矩形 13">
              <a:extLst>
                <a:ext uri="{FF2B5EF4-FFF2-40B4-BE49-F238E27FC236}">
                  <a16:creationId xmlns:a16="http://schemas.microsoft.com/office/drawing/2014/main" id="{BE4C9A8D-46B0-5B40-BC47-DB6C4899227F}"/>
                </a:ext>
              </a:extLst>
            </p:cNvPr>
            <p:cNvSpPr/>
            <p:nvPr userDrawn="1"/>
          </p:nvSpPr>
          <p:spPr>
            <a:xfrm>
              <a:off x="6184680" y="2673360"/>
              <a:ext cx="791510" cy="664397"/>
            </a:xfrm>
            <a:prstGeom prst="rect">
              <a:avLst/>
            </a:prstGeom>
            <a:solidFill>
              <a:srgbClr val="99363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153/54/54</a:t>
              </a:r>
            </a:p>
          </p:txBody>
        </p:sp>
        <p:sp>
          <p:nvSpPr>
            <p:cNvPr id="35" name="矩形 13">
              <a:extLst>
                <a:ext uri="{FF2B5EF4-FFF2-40B4-BE49-F238E27FC236}">
                  <a16:creationId xmlns:a16="http://schemas.microsoft.com/office/drawing/2014/main" id="{612F2ED4-F7A4-9E48-95E1-8D07B3BBE962}"/>
                </a:ext>
              </a:extLst>
            </p:cNvPr>
            <p:cNvSpPr/>
            <p:nvPr userDrawn="1"/>
          </p:nvSpPr>
          <p:spPr>
            <a:xfrm>
              <a:off x="5356401" y="4866463"/>
              <a:ext cx="791510" cy="664397"/>
            </a:xfrm>
            <a:prstGeom prst="rect">
              <a:avLst/>
            </a:prstGeom>
            <a:solidFill>
              <a:srgbClr val="62B23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98/178/48</a:t>
              </a:r>
            </a:p>
          </p:txBody>
        </p:sp>
        <p:sp>
          <p:nvSpPr>
            <p:cNvPr id="36" name="矩形 13">
              <a:extLst>
                <a:ext uri="{FF2B5EF4-FFF2-40B4-BE49-F238E27FC236}">
                  <a16:creationId xmlns:a16="http://schemas.microsoft.com/office/drawing/2014/main" id="{A9E1D476-C288-8945-A68A-1F20C557294B}"/>
                </a:ext>
              </a:extLst>
            </p:cNvPr>
            <p:cNvSpPr/>
            <p:nvPr userDrawn="1"/>
          </p:nvSpPr>
          <p:spPr>
            <a:xfrm>
              <a:off x="6184680" y="3415851"/>
              <a:ext cx="791510" cy="664397"/>
            </a:xfrm>
            <a:prstGeom prst="rect">
              <a:avLst/>
            </a:prstGeom>
            <a:solidFill>
              <a:srgbClr val="F2894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242/137/68</a:t>
              </a:r>
              <a:endParaRPr kumimoji="1" lang="mr-IN" altLang="zh-CN" sz="500" b="1" dirty="0">
                <a:solidFill>
                  <a:srgbClr val="FFFFFF"/>
                </a:solidFill>
                <a:latin typeface="Arial" charset="0"/>
                <a:ea typeface="Arial" charset="0"/>
                <a:cs typeface="Arial" charset="0"/>
              </a:endParaRPr>
            </a:p>
          </p:txBody>
        </p:sp>
        <p:sp>
          <p:nvSpPr>
            <p:cNvPr id="37" name="矩形 13">
              <a:extLst>
                <a:ext uri="{FF2B5EF4-FFF2-40B4-BE49-F238E27FC236}">
                  <a16:creationId xmlns:a16="http://schemas.microsoft.com/office/drawing/2014/main" id="{42823EBB-E62E-F149-AC9A-09950051F283}"/>
                </a:ext>
              </a:extLst>
            </p:cNvPr>
            <p:cNvSpPr/>
            <p:nvPr userDrawn="1"/>
          </p:nvSpPr>
          <p:spPr>
            <a:xfrm>
              <a:off x="5353240" y="184963"/>
              <a:ext cx="791510" cy="664397"/>
            </a:xfrm>
            <a:prstGeom prst="rect">
              <a:avLst/>
            </a:prstGeom>
            <a:solidFill>
              <a:srgbClr val="C7000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185C</a:t>
              </a:r>
            </a:p>
            <a:p>
              <a:pPr algn="ctr">
                <a:lnSpc>
                  <a:spcPts val="620"/>
                </a:lnSpc>
                <a:spcBef>
                  <a:spcPts val="0"/>
                </a:spcBef>
              </a:pPr>
              <a:r>
                <a:rPr kumimoji="1" lang="en-US" altLang="zh-CN" sz="500" b="1" dirty="0">
                  <a:solidFill>
                    <a:schemeClr val="tx2"/>
                  </a:solidFill>
                  <a:latin typeface="Arial" charset="0"/>
                  <a:ea typeface="Arial" charset="0"/>
                  <a:cs typeface="Arial" charset="0"/>
                </a:rPr>
                <a:t>RGB </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199/0/11  </a:t>
              </a:r>
            </a:p>
          </p:txBody>
        </p:sp>
        <p:sp>
          <p:nvSpPr>
            <p:cNvPr id="38" name="文本框 15">
              <a:extLst>
                <a:ext uri="{FF2B5EF4-FFF2-40B4-BE49-F238E27FC236}">
                  <a16:creationId xmlns:a16="http://schemas.microsoft.com/office/drawing/2014/main" id="{EA01C299-6FF2-3642-AAEC-A1DF62D9C654}"/>
                </a:ext>
              </a:extLst>
            </p:cNvPr>
            <p:cNvSpPr txBox="1"/>
            <p:nvPr userDrawn="1"/>
          </p:nvSpPr>
          <p:spPr>
            <a:xfrm>
              <a:off x="5343885" y="-48857"/>
              <a:ext cx="726488" cy="204645"/>
            </a:xfrm>
            <a:prstGeom prst="rect">
              <a:avLst/>
            </a:prstGeom>
            <a:noFill/>
          </p:spPr>
          <p:txBody>
            <a:bodyPr wrap="square" lIns="0" tIns="0" rIns="0" bIns="0" rtlCol="0" anchor="b" anchorCtr="0">
              <a:spAutoFit/>
            </a:bodyPr>
            <a:lstStyle/>
            <a:p>
              <a:pPr algn="l">
                <a:lnSpc>
                  <a:spcPct val="100000"/>
                </a:lnSpc>
              </a:pPr>
              <a:r>
                <a:rPr kumimoji="1" lang="zh-CN" altLang="en-US" sz="800" b="0" i="0" dirty="0">
                  <a:solidFill>
                    <a:schemeClr val="tx1"/>
                  </a:solidFill>
                  <a:latin typeface="Microsoft YaHei" panose="020B0503020204020204" pitchFamily="34" charset="-122"/>
                  <a:ea typeface="Microsoft YaHei" panose="020B0503020204020204" pitchFamily="34" charset="-122"/>
                </a:rPr>
                <a:t>公司色</a:t>
              </a:r>
            </a:p>
          </p:txBody>
        </p:sp>
        <p:sp>
          <p:nvSpPr>
            <p:cNvPr id="39" name="矩形 13">
              <a:extLst>
                <a:ext uri="{FF2B5EF4-FFF2-40B4-BE49-F238E27FC236}">
                  <a16:creationId xmlns:a16="http://schemas.microsoft.com/office/drawing/2014/main" id="{B84AB502-165F-764A-9621-65CA8CBBEAEA}"/>
                </a:ext>
              </a:extLst>
            </p:cNvPr>
            <p:cNvSpPr/>
            <p:nvPr userDrawn="1"/>
          </p:nvSpPr>
          <p:spPr>
            <a:xfrm>
              <a:off x="5352600" y="918047"/>
              <a:ext cx="791510" cy="664397"/>
            </a:xfrm>
            <a:prstGeom prst="rect">
              <a:avLst/>
            </a:prstGeom>
            <a:solidFill>
              <a:srgbClr val="C8102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chemeClr val="tx2"/>
                  </a:solidFill>
                  <a:latin typeface="Arial" charset="0"/>
                  <a:ea typeface="Arial" charset="0"/>
                  <a:cs typeface="Arial" charset="0"/>
                </a:rPr>
                <a:t>PANTONE 186C</a:t>
              </a:r>
            </a:p>
            <a:p>
              <a:pPr algn="ctr">
                <a:lnSpc>
                  <a:spcPts val="620"/>
                </a:lnSpc>
              </a:pPr>
              <a:r>
                <a:rPr kumimoji="1" lang="en-US" altLang="zh-CN" sz="500" b="1" dirty="0">
                  <a:solidFill>
                    <a:schemeClr val="tx2"/>
                  </a:solidFill>
                  <a:latin typeface="Arial" charset="0"/>
                  <a:ea typeface="Arial" charset="0"/>
                  <a:cs typeface="Arial" charset="0"/>
                </a:rPr>
                <a:t>RGB</a:t>
              </a:r>
              <a:br>
                <a:rPr kumimoji="1" lang="en-US" altLang="zh-CN" sz="500" b="1" dirty="0">
                  <a:solidFill>
                    <a:schemeClr val="tx2"/>
                  </a:solidFill>
                  <a:latin typeface="Arial" charset="0"/>
                  <a:ea typeface="Arial" charset="0"/>
                  <a:cs typeface="Arial" charset="0"/>
                </a:rPr>
              </a:br>
              <a:r>
                <a:rPr kumimoji="1" lang="en-US" altLang="zh-CN" sz="500" b="1" dirty="0">
                  <a:solidFill>
                    <a:schemeClr val="tx2"/>
                  </a:solidFill>
                  <a:latin typeface="Arial" charset="0"/>
                  <a:ea typeface="Arial" charset="0"/>
                  <a:cs typeface="Arial" charset="0"/>
                </a:rPr>
                <a:t>200/16/46  </a:t>
              </a:r>
            </a:p>
          </p:txBody>
        </p:sp>
        <p:sp>
          <p:nvSpPr>
            <p:cNvPr id="40" name="矩形 13">
              <a:extLst>
                <a:ext uri="{FF2B5EF4-FFF2-40B4-BE49-F238E27FC236}">
                  <a16:creationId xmlns:a16="http://schemas.microsoft.com/office/drawing/2014/main" id="{CB8870E8-3E95-764C-B621-A168E194CC7A}"/>
                </a:ext>
              </a:extLst>
            </p:cNvPr>
            <p:cNvSpPr/>
            <p:nvPr userDrawn="1"/>
          </p:nvSpPr>
          <p:spPr>
            <a:xfrm>
              <a:off x="5354164" y="2665974"/>
              <a:ext cx="791510" cy="664397"/>
            </a:xfrm>
            <a:prstGeom prst="rect">
              <a:avLst/>
            </a:prstGeom>
            <a:solidFill>
              <a:srgbClr val="7F000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127/0/1</a:t>
              </a:r>
            </a:p>
          </p:txBody>
        </p:sp>
        <p:sp>
          <p:nvSpPr>
            <p:cNvPr id="41" name="矩形 13">
              <a:extLst>
                <a:ext uri="{FF2B5EF4-FFF2-40B4-BE49-F238E27FC236}">
                  <a16:creationId xmlns:a16="http://schemas.microsoft.com/office/drawing/2014/main" id="{356EF69A-1936-544F-A95F-0664F4E186D5}"/>
                </a:ext>
              </a:extLst>
            </p:cNvPr>
            <p:cNvSpPr/>
            <p:nvPr userDrawn="1"/>
          </p:nvSpPr>
          <p:spPr>
            <a:xfrm>
              <a:off x="5354164" y="4134866"/>
              <a:ext cx="791510" cy="664397"/>
            </a:xfrm>
            <a:prstGeom prst="rect">
              <a:avLst/>
            </a:prstGeom>
            <a:solidFill>
              <a:srgbClr val="FCC8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52/200/0</a:t>
              </a:r>
            </a:p>
          </p:txBody>
        </p:sp>
        <p:sp>
          <p:nvSpPr>
            <p:cNvPr id="42" name="矩形 13">
              <a:extLst>
                <a:ext uri="{FF2B5EF4-FFF2-40B4-BE49-F238E27FC236}">
                  <a16:creationId xmlns:a16="http://schemas.microsoft.com/office/drawing/2014/main" id="{03EBAB43-95A5-1C4A-8458-B86EB3D51FCA}"/>
                </a:ext>
              </a:extLst>
            </p:cNvPr>
            <p:cNvSpPr/>
            <p:nvPr userDrawn="1"/>
          </p:nvSpPr>
          <p:spPr>
            <a:xfrm>
              <a:off x="5354164" y="5596166"/>
              <a:ext cx="791510" cy="664397"/>
            </a:xfrm>
            <a:prstGeom prst="rect">
              <a:avLst/>
            </a:prstGeom>
            <a:solidFill>
              <a:srgbClr val="30B5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48/181/197</a:t>
              </a:r>
            </a:p>
          </p:txBody>
        </p:sp>
        <p:sp>
          <p:nvSpPr>
            <p:cNvPr id="43" name="矩形 13">
              <a:extLst>
                <a:ext uri="{FF2B5EF4-FFF2-40B4-BE49-F238E27FC236}">
                  <a16:creationId xmlns:a16="http://schemas.microsoft.com/office/drawing/2014/main" id="{371A8520-F934-304C-B57F-B49F768694E2}"/>
                </a:ext>
              </a:extLst>
            </p:cNvPr>
            <p:cNvSpPr/>
            <p:nvPr userDrawn="1"/>
          </p:nvSpPr>
          <p:spPr>
            <a:xfrm>
              <a:off x="6194511" y="4866463"/>
              <a:ext cx="791510" cy="664397"/>
            </a:xfrm>
            <a:prstGeom prst="rect">
              <a:avLst/>
            </a:prstGeom>
            <a:solidFill>
              <a:srgbClr val="81C15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129/193/95</a:t>
              </a:r>
            </a:p>
          </p:txBody>
        </p:sp>
        <p:sp>
          <p:nvSpPr>
            <p:cNvPr id="44" name="矩形 13">
              <a:extLst>
                <a:ext uri="{FF2B5EF4-FFF2-40B4-BE49-F238E27FC236}">
                  <a16:creationId xmlns:a16="http://schemas.microsoft.com/office/drawing/2014/main" id="{B83004D7-279B-C14E-9FCF-870FA1B74FDF}"/>
                </a:ext>
              </a:extLst>
            </p:cNvPr>
            <p:cNvSpPr/>
            <p:nvPr userDrawn="1"/>
          </p:nvSpPr>
          <p:spPr>
            <a:xfrm>
              <a:off x="6192274" y="4134866"/>
              <a:ext cx="791510" cy="664397"/>
            </a:xfrm>
            <a:prstGeom prst="rect">
              <a:avLst/>
            </a:prstGeom>
            <a:solidFill>
              <a:srgbClr val="FDD3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253/211/81</a:t>
              </a:r>
            </a:p>
          </p:txBody>
        </p:sp>
        <p:sp>
          <p:nvSpPr>
            <p:cNvPr id="45" name="矩形 13">
              <a:extLst>
                <a:ext uri="{FF2B5EF4-FFF2-40B4-BE49-F238E27FC236}">
                  <a16:creationId xmlns:a16="http://schemas.microsoft.com/office/drawing/2014/main" id="{99635968-4E69-CC41-9D78-6DF253FE3035}"/>
                </a:ext>
              </a:extLst>
            </p:cNvPr>
            <p:cNvSpPr/>
            <p:nvPr userDrawn="1"/>
          </p:nvSpPr>
          <p:spPr>
            <a:xfrm>
              <a:off x="6192274" y="5596166"/>
              <a:ext cx="791510" cy="664397"/>
            </a:xfrm>
            <a:prstGeom prst="rect">
              <a:avLst/>
            </a:prstGeom>
            <a:solidFill>
              <a:srgbClr val="56C4D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86/196/210</a:t>
              </a:r>
            </a:p>
          </p:txBody>
        </p:sp>
        <p:sp>
          <p:nvSpPr>
            <p:cNvPr id="46" name="矩形 13">
              <a:extLst>
                <a:ext uri="{FF2B5EF4-FFF2-40B4-BE49-F238E27FC236}">
                  <a16:creationId xmlns:a16="http://schemas.microsoft.com/office/drawing/2014/main" id="{BDBE4949-07B7-F046-AD95-68E4B0C11CCD}"/>
                </a:ext>
              </a:extLst>
            </p:cNvPr>
            <p:cNvSpPr/>
            <p:nvPr/>
          </p:nvSpPr>
          <p:spPr>
            <a:xfrm>
              <a:off x="6186245" y="184963"/>
              <a:ext cx="791510" cy="664397"/>
            </a:xfrm>
            <a:prstGeom prst="rect">
              <a:avLst/>
            </a:prstGeom>
            <a:solidFill>
              <a:srgbClr val="D3394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211/57/65</a:t>
              </a:r>
            </a:p>
          </p:txBody>
        </p:sp>
        <p:sp>
          <p:nvSpPr>
            <p:cNvPr id="47" name="矩形 13">
              <a:extLst>
                <a:ext uri="{FF2B5EF4-FFF2-40B4-BE49-F238E27FC236}">
                  <a16:creationId xmlns:a16="http://schemas.microsoft.com/office/drawing/2014/main" id="{AA9F9E00-6A31-F14B-A2E4-79908835FD14}"/>
                </a:ext>
              </a:extLst>
            </p:cNvPr>
            <p:cNvSpPr/>
            <p:nvPr/>
          </p:nvSpPr>
          <p:spPr>
            <a:xfrm>
              <a:off x="6185604" y="918047"/>
              <a:ext cx="791510" cy="664397"/>
            </a:xfrm>
            <a:prstGeom prst="rect">
              <a:avLst/>
            </a:prstGeom>
            <a:solidFill>
              <a:srgbClr val="D338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211/56/89</a:t>
              </a:r>
            </a:p>
          </p:txBody>
        </p:sp>
        <p:sp>
          <p:nvSpPr>
            <p:cNvPr id="48" name="矩形 13">
              <a:extLst>
                <a:ext uri="{FF2B5EF4-FFF2-40B4-BE49-F238E27FC236}">
                  <a16:creationId xmlns:a16="http://schemas.microsoft.com/office/drawing/2014/main" id="{38715A31-485E-B744-B409-43F9F04B48F7}"/>
                </a:ext>
              </a:extLst>
            </p:cNvPr>
            <p:cNvSpPr/>
            <p:nvPr/>
          </p:nvSpPr>
          <p:spPr>
            <a:xfrm>
              <a:off x="6996262" y="1934171"/>
              <a:ext cx="791510" cy="664397"/>
            </a:xfrm>
            <a:prstGeom prst="rect">
              <a:avLst/>
            </a:prstGeom>
            <a:solidFill>
              <a:srgbClr val="DD80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221/128/170</a:t>
              </a:r>
            </a:p>
          </p:txBody>
        </p:sp>
        <p:sp>
          <p:nvSpPr>
            <p:cNvPr id="49" name="矩形 13">
              <a:extLst>
                <a:ext uri="{FF2B5EF4-FFF2-40B4-BE49-F238E27FC236}">
                  <a16:creationId xmlns:a16="http://schemas.microsoft.com/office/drawing/2014/main" id="{4AE1609B-25DD-2C4A-B05B-D18ADBC39C71}"/>
                </a:ext>
              </a:extLst>
            </p:cNvPr>
            <p:cNvSpPr/>
            <p:nvPr/>
          </p:nvSpPr>
          <p:spPr>
            <a:xfrm>
              <a:off x="6996262" y="2673360"/>
              <a:ext cx="791510" cy="664397"/>
            </a:xfrm>
            <a:prstGeom prst="rect">
              <a:avLst/>
            </a:prstGeom>
            <a:solidFill>
              <a:srgbClr val="BF808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191/128/130</a:t>
              </a:r>
            </a:p>
          </p:txBody>
        </p:sp>
        <p:sp>
          <p:nvSpPr>
            <p:cNvPr id="50" name="矩形 13">
              <a:extLst>
                <a:ext uri="{FF2B5EF4-FFF2-40B4-BE49-F238E27FC236}">
                  <a16:creationId xmlns:a16="http://schemas.microsoft.com/office/drawing/2014/main" id="{ECE90F9F-DBBC-0B49-A42C-8B62397E473E}"/>
                </a:ext>
              </a:extLst>
            </p:cNvPr>
            <p:cNvSpPr/>
            <p:nvPr/>
          </p:nvSpPr>
          <p:spPr>
            <a:xfrm>
              <a:off x="6996262" y="3415851"/>
              <a:ext cx="791510" cy="664397"/>
            </a:xfrm>
            <a:prstGeom prst="rect">
              <a:avLst/>
            </a:prstGeom>
            <a:solidFill>
              <a:srgbClr val="F6B78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246/183/140</a:t>
              </a:r>
              <a:endParaRPr kumimoji="1" lang="mr-IN" altLang="zh-CN" sz="500" b="1" dirty="0">
                <a:solidFill>
                  <a:srgbClr val="595757"/>
                </a:solidFill>
                <a:latin typeface="Arial" charset="0"/>
                <a:ea typeface="Arial" charset="0"/>
                <a:cs typeface="Arial" charset="0"/>
              </a:endParaRPr>
            </a:p>
          </p:txBody>
        </p:sp>
        <p:sp>
          <p:nvSpPr>
            <p:cNvPr id="51" name="矩形 13">
              <a:extLst>
                <a:ext uri="{FF2B5EF4-FFF2-40B4-BE49-F238E27FC236}">
                  <a16:creationId xmlns:a16="http://schemas.microsoft.com/office/drawing/2014/main" id="{D5B387BA-F8B8-B54E-966E-F24E271747C4}"/>
                </a:ext>
              </a:extLst>
            </p:cNvPr>
            <p:cNvSpPr/>
            <p:nvPr/>
          </p:nvSpPr>
          <p:spPr>
            <a:xfrm>
              <a:off x="7006093" y="4866463"/>
              <a:ext cx="791510" cy="664397"/>
            </a:xfrm>
            <a:prstGeom prst="rect">
              <a:avLst/>
            </a:prstGeom>
            <a:solidFill>
              <a:srgbClr val="AFD89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176/216/156</a:t>
              </a:r>
            </a:p>
          </p:txBody>
        </p:sp>
        <p:sp>
          <p:nvSpPr>
            <p:cNvPr id="52" name="矩形 13">
              <a:extLst>
                <a:ext uri="{FF2B5EF4-FFF2-40B4-BE49-F238E27FC236}">
                  <a16:creationId xmlns:a16="http://schemas.microsoft.com/office/drawing/2014/main" id="{E6C9B99E-8C1C-2B49-B82E-3C754B8E5C02}"/>
                </a:ext>
              </a:extLst>
            </p:cNvPr>
            <p:cNvSpPr/>
            <p:nvPr/>
          </p:nvSpPr>
          <p:spPr>
            <a:xfrm>
              <a:off x="7003856" y="4134866"/>
              <a:ext cx="791510" cy="664397"/>
            </a:xfrm>
            <a:prstGeom prst="rect">
              <a:avLst/>
            </a:prstGeom>
            <a:solidFill>
              <a:srgbClr val="FDE39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253/227/181</a:t>
              </a:r>
            </a:p>
          </p:txBody>
        </p:sp>
        <p:sp>
          <p:nvSpPr>
            <p:cNvPr id="53" name="矩形 13">
              <a:extLst>
                <a:ext uri="{FF2B5EF4-FFF2-40B4-BE49-F238E27FC236}">
                  <a16:creationId xmlns:a16="http://schemas.microsoft.com/office/drawing/2014/main" id="{0106BFA2-9DE1-3A42-A6C6-69BCE0FA34F4}"/>
                </a:ext>
              </a:extLst>
            </p:cNvPr>
            <p:cNvSpPr/>
            <p:nvPr/>
          </p:nvSpPr>
          <p:spPr>
            <a:xfrm>
              <a:off x="7003856" y="5596166"/>
              <a:ext cx="791510" cy="664397"/>
            </a:xfrm>
            <a:prstGeom prst="rect">
              <a:avLst/>
            </a:prstGeom>
            <a:solidFill>
              <a:srgbClr val="94DAE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148/218/226</a:t>
              </a:r>
            </a:p>
          </p:txBody>
        </p:sp>
        <p:sp>
          <p:nvSpPr>
            <p:cNvPr id="54" name="矩形 13">
              <a:extLst>
                <a:ext uri="{FF2B5EF4-FFF2-40B4-BE49-F238E27FC236}">
                  <a16:creationId xmlns:a16="http://schemas.microsoft.com/office/drawing/2014/main" id="{F760C1C5-4342-C346-A7D2-D101978EDF66}"/>
                </a:ext>
              </a:extLst>
            </p:cNvPr>
            <p:cNvSpPr/>
            <p:nvPr/>
          </p:nvSpPr>
          <p:spPr>
            <a:xfrm>
              <a:off x="6997826" y="184963"/>
              <a:ext cx="791510" cy="664397"/>
            </a:xfrm>
            <a:prstGeom prst="rect">
              <a:avLst/>
            </a:prstGeom>
            <a:solidFill>
              <a:srgbClr val="E2818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226/129/137</a:t>
              </a:r>
            </a:p>
          </p:txBody>
        </p:sp>
        <p:sp>
          <p:nvSpPr>
            <p:cNvPr id="55" name="矩形 13">
              <a:extLst>
                <a:ext uri="{FF2B5EF4-FFF2-40B4-BE49-F238E27FC236}">
                  <a16:creationId xmlns:a16="http://schemas.microsoft.com/office/drawing/2014/main" id="{5BB50A4A-0B64-7E4C-824C-1EBCA1A992CF}"/>
                </a:ext>
              </a:extLst>
            </p:cNvPr>
            <p:cNvSpPr/>
            <p:nvPr/>
          </p:nvSpPr>
          <p:spPr>
            <a:xfrm>
              <a:off x="6997185" y="918047"/>
              <a:ext cx="791510" cy="664397"/>
            </a:xfrm>
            <a:prstGeom prst="rect">
              <a:avLst/>
            </a:prstGeom>
            <a:solidFill>
              <a:srgbClr val="E281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226/129/152</a:t>
              </a:r>
            </a:p>
          </p:txBody>
        </p:sp>
        <p:sp>
          <p:nvSpPr>
            <p:cNvPr id="56" name="矩形 13">
              <a:extLst>
                <a:ext uri="{FF2B5EF4-FFF2-40B4-BE49-F238E27FC236}">
                  <a16:creationId xmlns:a16="http://schemas.microsoft.com/office/drawing/2014/main" id="{756A7E25-6C44-8A44-A8C5-61D19BC9EDAF}"/>
                </a:ext>
              </a:extLst>
            </p:cNvPr>
            <p:cNvSpPr/>
            <p:nvPr userDrawn="1"/>
          </p:nvSpPr>
          <p:spPr>
            <a:xfrm>
              <a:off x="7806130" y="1934171"/>
              <a:ext cx="791510" cy="664397"/>
            </a:xfrm>
            <a:prstGeom prst="rect">
              <a:avLst/>
            </a:prstGeom>
            <a:solidFill>
              <a:srgbClr val="EBB3C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235/179/204</a:t>
              </a:r>
            </a:p>
          </p:txBody>
        </p:sp>
        <p:sp>
          <p:nvSpPr>
            <p:cNvPr id="57" name="矩形 13">
              <a:extLst>
                <a:ext uri="{FF2B5EF4-FFF2-40B4-BE49-F238E27FC236}">
                  <a16:creationId xmlns:a16="http://schemas.microsoft.com/office/drawing/2014/main" id="{96588389-39CD-DF4E-B9AC-92091E25724E}"/>
                </a:ext>
              </a:extLst>
            </p:cNvPr>
            <p:cNvSpPr/>
            <p:nvPr/>
          </p:nvSpPr>
          <p:spPr>
            <a:xfrm>
              <a:off x="7806130" y="2673360"/>
              <a:ext cx="791510" cy="664397"/>
            </a:xfrm>
            <a:prstGeom prst="rect">
              <a:avLst/>
            </a:prstGeom>
            <a:solidFill>
              <a:srgbClr val="D8B3B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78" rtl="0" eaLnBrk="1" fontAlgn="auto" latinLnBrk="0" hangingPunct="1">
                <a:lnSpc>
                  <a:spcPts val="620"/>
                </a:lnSpc>
                <a:spcBef>
                  <a:spcPts val="0"/>
                </a:spcBef>
                <a:spcAft>
                  <a:spcPts val="0"/>
                </a:spcAft>
                <a:buClrTx/>
                <a:buSzTx/>
                <a:buFontTx/>
                <a:buNone/>
                <a:tabLst/>
                <a:defRPr/>
              </a:pPr>
              <a:r>
                <a:rPr kumimoji="1" lang="en-US" altLang="zh-CN" sz="500" b="1" dirty="0">
                  <a:solidFill>
                    <a:srgbClr val="595757"/>
                  </a:solidFill>
                  <a:latin typeface="Arial" charset="0"/>
                  <a:ea typeface="Arial" charset="0"/>
                  <a:cs typeface="Arial" charset="0"/>
                </a:rPr>
                <a:t>RGB 216/179/179</a:t>
              </a:r>
            </a:p>
          </p:txBody>
        </p:sp>
        <p:sp>
          <p:nvSpPr>
            <p:cNvPr id="58" name="矩形 13">
              <a:extLst>
                <a:ext uri="{FF2B5EF4-FFF2-40B4-BE49-F238E27FC236}">
                  <a16:creationId xmlns:a16="http://schemas.microsoft.com/office/drawing/2014/main" id="{20725C9F-31AE-DB44-B70A-B4ECDEC0BC00}"/>
                </a:ext>
              </a:extLst>
            </p:cNvPr>
            <p:cNvSpPr/>
            <p:nvPr/>
          </p:nvSpPr>
          <p:spPr>
            <a:xfrm>
              <a:off x="7806130" y="3415851"/>
              <a:ext cx="791510" cy="664397"/>
            </a:xfrm>
            <a:prstGeom prst="rect">
              <a:avLst/>
            </a:prstGeom>
            <a:solidFill>
              <a:srgbClr val="FAD3BB"/>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250/211/187</a:t>
              </a:r>
              <a:endParaRPr kumimoji="1" lang="mr-IN" altLang="zh-CN" sz="500" b="1" dirty="0">
                <a:solidFill>
                  <a:srgbClr val="595757"/>
                </a:solidFill>
                <a:latin typeface="Arial" charset="0"/>
                <a:ea typeface="Arial" charset="0"/>
                <a:cs typeface="Arial" charset="0"/>
              </a:endParaRPr>
            </a:p>
          </p:txBody>
        </p:sp>
        <p:sp>
          <p:nvSpPr>
            <p:cNvPr id="59" name="矩形 13">
              <a:extLst>
                <a:ext uri="{FF2B5EF4-FFF2-40B4-BE49-F238E27FC236}">
                  <a16:creationId xmlns:a16="http://schemas.microsoft.com/office/drawing/2014/main" id="{AC5BCC27-B68D-0743-8E0B-E25F8D01C3A4}"/>
                </a:ext>
              </a:extLst>
            </p:cNvPr>
            <p:cNvSpPr/>
            <p:nvPr/>
          </p:nvSpPr>
          <p:spPr>
            <a:xfrm>
              <a:off x="7815961" y="4866463"/>
              <a:ext cx="791510" cy="664397"/>
            </a:xfrm>
            <a:prstGeom prst="rect">
              <a:avLst/>
            </a:prstGeom>
            <a:solidFill>
              <a:srgbClr val="D0E8C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208/232/196</a:t>
              </a:r>
            </a:p>
          </p:txBody>
        </p:sp>
        <p:sp>
          <p:nvSpPr>
            <p:cNvPr id="60" name="矩形 13">
              <a:extLst>
                <a:ext uri="{FF2B5EF4-FFF2-40B4-BE49-F238E27FC236}">
                  <a16:creationId xmlns:a16="http://schemas.microsoft.com/office/drawing/2014/main" id="{51C2E83A-C975-6945-B2FD-5B22BBB53DB7}"/>
                </a:ext>
              </a:extLst>
            </p:cNvPr>
            <p:cNvSpPr/>
            <p:nvPr/>
          </p:nvSpPr>
          <p:spPr>
            <a:xfrm>
              <a:off x="7813724" y="4134866"/>
              <a:ext cx="791510" cy="664397"/>
            </a:xfrm>
            <a:prstGeom prst="rect">
              <a:avLst/>
            </a:prstGeom>
            <a:solidFill>
              <a:srgbClr val="FEEE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254/238/193</a:t>
              </a:r>
            </a:p>
          </p:txBody>
        </p:sp>
        <p:sp>
          <p:nvSpPr>
            <p:cNvPr id="61" name="矩形 13">
              <a:extLst>
                <a:ext uri="{FF2B5EF4-FFF2-40B4-BE49-F238E27FC236}">
                  <a16:creationId xmlns:a16="http://schemas.microsoft.com/office/drawing/2014/main" id="{BEE9A95F-6965-354F-A2C7-2E8C81DDA52F}"/>
                </a:ext>
              </a:extLst>
            </p:cNvPr>
            <p:cNvSpPr/>
            <p:nvPr/>
          </p:nvSpPr>
          <p:spPr>
            <a:xfrm>
              <a:off x="7813724" y="5596166"/>
              <a:ext cx="791510" cy="664397"/>
            </a:xfrm>
            <a:prstGeom prst="rect">
              <a:avLst/>
            </a:prstGeom>
            <a:solidFill>
              <a:srgbClr val="BEE9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190/23/238</a:t>
              </a:r>
            </a:p>
          </p:txBody>
        </p:sp>
        <p:sp>
          <p:nvSpPr>
            <p:cNvPr id="62" name="矩形 13">
              <a:extLst>
                <a:ext uri="{FF2B5EF4-FFF2-40B4-BE49-F238E27FC236}">
                  <a16:creationId xmlns:a16="http://schemas.microsoft.com/office/drawing/2014/main" id="{509164EB-3DC4-7A4F-9E7C-06EBC981CD0A}"/>
                </a:ext>
              </a:extLst>
            </p:cNvPr>
            <p:cNvSpPr/>
            <p:nvPr/>
          </p:nvSpPr>
          <p:spPr>
            <a:xfrm>
              <a:off x="7807694" y="184963"/>
              <a:ext cx="791510" cy="664397"/>
            </a:xfrm>
            <a:prstGeom prst="rect">
              <a:avLst/>
            </a:prstGeom>
            <a:solidFill>
              <a:srgbClr val="EEB3B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239/178/184</a:t>
              </a:r>
            </a:p>
          </p:txBody>
        </p:sp>
        <p:sp>
          <p:nvSpPr>
            <p:cNvPr id="63" name="矩形 13">
              <a:extLst>
                <a:ext uri="{FF2B5EF4-FFF2-40B4-BE49-F238E27FC236}">
                  <a16:creationId xmlns:a16="http://schemas.microsoft.com/office/drawing/2014/main" id="{667867DD-D3E6-3040-A7B5-39345C0CE2E3}"/>
                </a:ext>
              </a:extLst>
            </p:cNvPr>
            <p:cNvSpPr/>
            <p:nvPr/>
          </p:nvSpPr>
          <p:spPr>
            <a:xfrm>
              <a:off x="7807054" y="918047"/>
              <a:ext cx="791510" cy="664397"/>
            </a:xfrm>
            <a:prstGeom prst="rect">
              <a:avLst/>
            </a:prstGeom>
            <a:solidFill>
              <a:srgbClr val="EEB3C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238/179/193</a:t>
              </a:r>
            </a:p>
          </p:txBody>
        </p:sp>
        <p:sp>
          <p:nvSpPr>
            <p:cNvPr id="64" name="矩形 13">
              <a:extLst>
                <a:ext uri="{FF2B5EF4-FFF2-40B4-BE49-F238E27FC236}">
                  <a16:creationId xmlns:a16="http://schemas.microsoft.com/office/drawing/2014/main" id="{9EE10597-3782-AB46-8453-89FA049C6C46}"/>
                </a:ext>
              </a:extLst>
            </p:cNvPr>
            <p:cNvSpPr/>
            <p:nvPr userDrawn="1"/>
          </p:nvSpPr>
          <p:spPr>
            <a:xfrm>
              <a:off x="5354169" y="6324025"/>
              <a:ext cx="513579" cy="664397"/>
            </a:xfrm>
            <a:prstGeom prst="rect">
              <a:avLst/>
            </a:prstGeom>
            <a:solidFill>
              <a:srgbClr val="22181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35/24/21</a:t>
              </a:r>
            </a:p>
          </p:txBody>
        </p:sp>
        <p:sp>
          <p:nvSpPr>
            <p:cNvPr id="65" name="矩形 13">
              <a:extLst>
                <a:ext uri="{FF2B5EF4-FFF2-40B4-BE49-F238E27FC236}">
                  <a16:creationId xmlns:a16="http://schemas.microsoft.com/office/drawing/2014/main" id="{966B3529-B594-884C-BED0-5887B34BBBB8}"/>
                </a:ext>
              </a:extLst>
            </p:cNvPr>
            <p:cNvSpPr/>
            <p:nvPr userDrawn="1"/>
          </p:nvSpPr>
          <p:spPr>
            <a:xfrm>
              <a:off x="5900626" y="6324025"/>
              <a:ext cx="513579" cy="664397"/>
            </a:xfrm>
            <a:prstGeom prst="rect">
              <a:avLst/>
            </a:prstGeom>
            <a:solidFill>
              <a:srgbClr val="59575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 </a:t>
              </a:r>
            </a:p>
            <a:p>
              <a:pPr algn="ctr">
                <a:lnSpc>
                  <a:spcPts val="620"/>
                </a:lnSpc>
              </a:pPr>
              <a:r>
                <a:rPr kumimoji="1" lang="en-US" altLang="zh-CN" sz="500" b="1" dirty="0">
                  <a:solidFill>
                    <a:srgbClr val="FFFFFF"/>
                  </a:solidFill>
                  <a:latin typeface="Arial" charset="0"/>
                  <a:ea typeface="Arial" charset="0"/>
                  <a:cs typeface="Arial" charset="0"/>
                </a:rPr>
                <a:t>89/87/87</a:t>
              </a:r>
            </a:p>
          </p:txBody>
        </p:sp>
        <p:sp>
          <p:nvSpPr>
            <p:cNvPr id="66" name="矩形 13">
              <a:extLst>
                <a:ext uri="{FF2B5EF4-FFF2-40B4-BE49-F238E27FC236}">
                  <a16:creationId xmlns:a16="http://schemas.microsoft.com/office/drawing/2014/main" id="{0B0545C9-147F-584F-80D2-EF13876D7D33}"/>
                </a:ext>
              </a:extLst>
            </p:cNvPr>
            <p:cNvSpPr/>
            <p:nvPr userDrawn="1"/>
          </p:nvSpPr>
          <p:spPr>
            <a:xfrm>
              <a:off x="6450318" y="6324025"/>
              <a:ext cx="513579" cy="664397"/>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137/137/</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137</a:t>
              </a:r>
            </a:p>
          </p:txBody>
        </p:sp>
        <p:sp>
          <p:nvSpPr>
            <p:cNvPr id="67" name="矩形 13">
              <a:extLst>
                <a:ext uri="{FF2B5EF4-FFF2-40B4-BE49-F238E27FC236}">
                  <a16:creationId xmlns:a16="http://schemas.microsoft.com/office/drawing/2014/main" id="{44FD0A0B-0D45-3340-A523-465AC24134BF}"/>
                </a:ext>
              </a:extLst>
            </p:cNvPr>
            <p:cNvSpPr/>
            <p:nvPr userDrawn="1"/>
          </p:nvSpPr>
          <p:spPr>
            <a:xfrm>
              <a:off x="6998296" y="6324025"/>
              <a:ext cx="513579" cy="664397"/>
            </a:xfrm>
            <a:prstGeom prst="rect">
              <a:avLst/>
            </a:prstGeom>
            <a:solidFill>
              <a:srgbClr val="B5B5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FFFFFF"/>
                  </a:solidFill>
                  <a:latin typeface="Arial" charset="0"/>
                  <a:ea typeface="Arial" charset="0"/>
                  <a:cs typeface="Arial" charset="0"/>
                </a:rPr>
                <a:t>RGB</a:t>
              </a:r>
            </a:p>
            <a:p>
              <a:pPr algn="ctr">
                <a:lnSpc>
                  <a:spcPts val="620"/>
                </a:lnSpc>
              </a:pPr>
              <a:r>
                <a:rPr kumimoji="1" lang="en-US" altLang="zh-CN" sz="500" b="1" dirty="0">
                  <a:solidFill>
                    <a:srgbClr val="FFFFFF"/>
                  </a:solidFill>
                  <a:latin typeface="Arial" charset="0"/>
                  <a:ea typeface="Arial" charset="0"/>
                  <a:cs typeface="Arial" charset="0"/>
                </a:rPr>
                <a:t>181/181/</a:t>
              </a:r>
              <a:br>
                <a:rPr kumimoji="1" lang="en-US" altLang="zh-CN" sz="500" b="1" dirty="0">
                  <a:solidFill>
                    <a:srgbClr val="FFFFFF"/>
                  </a:solidFill>
                  <a:latin typeface="Arial" charset="0"/>
                  <a:ea typeface="Arial" charset="0"/>
                  <a:cs typeface="Arial" charset="0"/>
                </a:rPr>
              </a:br>
              <a:r>
                <a:rPr kumimoji="1" lang="en-US" altLang="zh-CN" sz="500" b="1" dirty="0">
                  <a:solidFill>
                    <a:srgbClr val="FFFFFF"/>
                  </a:solidFill>
                  <a:latin typeface="Arial" charset="0"/>
                  <a:ea typeface="Arial" charset="0"/>
                  <a:cs typeface="Arial" charset="0"/>
                </a:rPr>
                <a:t>181</a:t>
              </a:r>
            </a:p>
          </p:txBody>
        </p:sp>
        <p:sp>
          <p:nvSpPr>
            <p:cNvPr id="68" name="矩形 13">
              <a:extLst>
                <a:ext uri="{FF2B5EF4-FFF2-40B4-BE49-F238E27FC236}">
                  <a16:creationId xmlns:a16="http://schemas.microsoft.com/office/drawing/2014/main" id="{2C404A07-276B-3648-BB25-4EDB5905448C}"/>
                </a:ext>
              </a:extLst>
            </p:cNvPr>
            <p:cNvSpPr/>
            <p:nvPr userDrawn="1"/>
          </p:nvSpPr>
          <p:spPr>
            <a:xfrm>
              <a:off x="7541580" y="6324025"/>
              <a:ext cx="513579" cy="664397"/>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 221/221/</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221</a:t>
              </a:r>
            </a:p>
          </p:txBody>
        </p:sp>
        <p:sp>
          <p:nvSpPr>
            <p:cNvPr id="69" name="矩形 13">
              <a:extLst>
                <a:ext uri="{FF2B5EF4-FFF2-40B4-BE49-F238E27FC236}">
                  <a16:creationId xmlns:a16="http://schemas.microsoft.com/office/drawing/2014/main" id="{72B0F29C-A346-8946-9B8E-8F1B9DFF7AD0}"/>
                </a:ext>
              </a:extLst>
            </p:cNvPr>
            <p:cNvSpPr/>
            <p:nvPr userDrawn="1"/>
          </p:nvSpPr>
          <p:spPr>
            <a:xfrm>
              <a:off x="8083608" y="6324025"/>
              <a:ext cx="513579" cy="664397"/>
            </a:xfrm>
            <a:prstGeom prst="rect">
              <a:avLst/>
            </a:prstGeom>
            <a:solidFill>
              <a:srgbClr val="FFFFFF"/>
            </a:solidFill>
            <a:ln w="6350">
              <a:solidFill>
                <a:srgbClr val="B5B5B5"/>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620"/>
                </a:lnSpc>
              </a:pPr>
              <a:r>
                <a:rPr kumimoji="1" lang="en-US" altLang="zh-CN" sz="500" b="1" dirty="0">
                  <a:solidFill>
                    <a:srgbClr val="595757"/>
                  </a:solidFill>
                  <a:latin typeface="Arial" charset="0"/>
                  <a:ea typeface="Arial" charset="0"/>
                  <a:cs typeface="Arial" charset="0"/>
                </a:rPr>
                <a:t>RGB</a:t>
              </a:r>
            </a:p>
            <a:p>
              <a:pPr algn="ctr">
                <a:lnSpc>
                  <a:spcPts val="620"/>
                </a:lnSpc>
              </a:pPr>
              <a:r>
                <a:rPr kumimoji="1" lang="en-US" altLang="zh-CN" sz="500" b="1" dirty="0">
                  <a:solidFill>
                    <a:srgbClr val="595757"/>
                  </a:solidFill>
                  <a:latin typeface="Arial" charset="0"/>
                  <a:ea typeface="Arial" charset="0"/>
                  <a:cs typeface="Arial" charset="0"/>
                </a:rPr>
                <a:t>255/255/</a:t>
              </a:r>
              <a:br>
                <a:rPr kumimoji="1" lang="en-US" altLang="zh-CN" sz="500" b="1" dirty="0">
                  <a:solidFill>
                    <a:srgbClr val="595757"/>
                  </a:solidFill>
                  <a:latin typeface="Arial" charset="0"/>
                  <a:ea typeface="Arial" charset="0"/>
                  <a:cs typeface="Arial" charset="0"/>
                </a:rPr>
              </a:br>
              <a:r>
                <a:rPr kumimoji="1" lang="en-US" altLang="zh-CN" sz="500" b="1" dirty="0">
                  <a:solidFill>
                    <a:srgbClr val="595757"/>
                  </a:solidFill>
                  <a:latin typeface="Arial" charset="0"/>
                  <a:ea typeface="Arial" charset="0"/>
                  <a:cs typeface="Arial" charset="0"/>
                </a:rPr>
                <a:t>255</a:t>
              </a:r>
            </a:p>
          </p:txBody>
        </p:sp>
      </p:grpSp>
      <p:sp>
        <p:nvSpPr>
          <p:cNvPr id="70" name="Title Placeholder 1">
            <a:extLst>
              <a:ext uri="{FF2B5EF4-FFF2-40B4-BE49-F238E27FC236}">
                <a16:creationId xmlns:a16="http://schemas.microsoft.com/office/drawing/2014/main" id="{145F1158-B1AA-8F41-AF0A-FEA0EC1874AC}"/>
              </a:ext>
            </a:extLst>
          </p:cNvPr>
          <p:cNvSpPr>
            <a:spLocks noGrp="1"/>
          </p:cNvSpPr>
          <p:nvPr>
            <p:ph type="title"/>
          </p:nvPr>
        </p:nvSpPr>
        <p:spPr>
          <a:xfrm>
            <a:off x="616573" y="1474269"/>
            <a:ext cx="3984232" cy="2816080"/>
          </a:xfrm>
          <a:prstGeom prst="rect">
            <a:avLst/>
          </a:prstGeom>
        </p:spPr>
        <p:txBody>
          <a:bodyPr vert="horz" lIns="91440" tIns="45720" rIns="91440" bIns="45720" rtlCol="0" anchor="t">
            <a:normAutofit/>
          </a:bodyPr>
          <a:lstStyle/>
          <a:p>
            <a:r>
              <a:rPr lang="en-US" dirty="0"/>
              <a:t>Click to edit Master title style</a:t>
            </a:r>
          </a:p>
        </p:txBody>
      </p:sp>
      <p:sp>
        <p:nvSpPr>
          <p:cNvPr id="71" name="Text Placeholder 1">
            <a:extLst>
              <a:ext uri="{FF2B5EF4-FFF2-40B4-BE49-F238E27FC236}">
                <a16:creationId xmlns:a16="http://schemas.microsoft.com/office/drawing/2014/main" id="{F8FC7CCD-75EB-9C44-BC7D-29679334A8CA}"/>
              </a:ext>
            </a:extLst>
          </p:cNvPr>
          <p:cNvSpPr txBox="1">
            <a:spLocks/>
          </p:cNvSpPr>
          <p:nvPr userDrawn="1"/>
        </p:nvSpPr>
        <p:spPr>
          <a:xfrm>
            <a:off x="7979357" y="2794960"/>
            <a:ext cx="3225168" cy="2029962"/>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065"/>
              </a:lnSpc>
            </a:pPr>
            <a:r>
              <a:rPr kumimoji="1" lang="en-US" altLang="zh-CN" sz="850" b="1" baseline="0" dirty="0">
                <a:solidFill>
                  <a:srgbClr val="1D1D1B"/>
                </a:solidFill>
                <a:latin typeface="+mj-lt"/>
              </a:rPr>
              <a:t>Copyright©2020 Huawei Technologies Co., Ltd.</a:t>
            </a:r>
            <a:br>
              <a:rPr kumimoji="1" lang="en-US" altLang="zh-CN" sz="850" b="1" baseline="0" dirty="0">
                <a:solidFill>
                  <a:srgbClr val="1D1D1B"/>
                </a:solidFill>
                <a:latin typeface="+mj-lt"/>
              </a:rPr>
            </a:br>
            <a:r>
              <a:rPr kumimoji="1" lang="en-US" altLang="zh-CN" sz="850" b="1" baseline="0" dirty="0">
                <a:solidFill>
                  <a:srgbClr val="1D1D1B"/>
                </a:solidFill>
                <a:latin typeface="+mj-lt"/>
              </a:rPr>
              <a:t>All Rights Reserved.</a:t>
            </a:r>
            <a:br>
              <a:rPr kumimoji="1" lang="en-US" altLang="zh-CN" sz="779" dirty="0">
                <a:solidFill>
                  <a:srgbClr val="1D1D1B"/>
                </a:solidFill>
                <a:latin typeface="+mn-lt"/>
              </a:rPr>
            </a:br>
            <a:br>
              <a:rPr kumimoji="1" lang="en-US" altLang="zh-CN" sz="779" dirty="0">
                <a:solidFill>
                  <a:srgbClr val="1D1D1B"/>
                </a:solidFill>
                <a:latin typeface="+mn-lt"/>
              </a:rPr>
            </a:br>
            <a:r>
              <a:rPr kumimoji="1" lang="en-US" altLang="zh-CN" sz="850" baseline="0" dirty="0">
                <a:solidFill>
                  <a:srgbClr val="1D1D1B"/>
                </a:solidFill>
                <a:latin typeface="+mn-lt"/>
                <a:cs typeface="Arial" panose="020B0604020202020204" pitchFamily="34" charset="0"/>
              </a:rPr>
              <a:t>The information in this document may contain predictive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statements including, without limitation, statements regarding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 future financial and operating results, future product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portfolio, new technology, etc. There are a number of factors that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could cause actual results and developments to differ materially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from those expressed or implied in the predictive statements.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Therefore, such information is provided for reference purpose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only and constitutes neither an offer nor an acceptance. Huawei </a:t>
            </a:r>
            <a:br>
              <a:rPr kumimoji="1" lang="en-US" altLang="zh-CN" sz="850" baseline="0" dirty="0">
                <a:solidFill>
                  <a:srgbClr val="1D1D1B"/>
                </a:solidFill>
                <a:latin typeface="+mn-lt"/>
                <a:cs typeface="Arial" panose="020B0604020202020204" pitchFamily="34" charset="0"/>
              </a:rPr>
            </a:br>
            <a:r>
              <a:rPr kumimoji="1" lang="en-US" altLang="zh-CN" sz="850" baseline="0" dirty="0">
                <a:solidFill>
                  <a:srgbClr val="1D1D1B"/>
                </a:solidFill>
                <a:latin typeface="+mn-lt"/>
                <a:cs typeface="Arial" panose="020B0604020202020204" pitchFamily="34" charset="0"/>
              </a:rPr>
              <a:t>may change the information at any time without notice. </a:t>
            </a:r>
          </a:p>
          <a:p>
            <a:pPr>
              <a:lnSpc>
                <a:spcPts val="1065"/>
              </a:lnSpc>
            </a:pPr>
            <a:endParaRPr kumimoji="1" lang="zh-CN" altLang="en-US" sz="779" dirty="0">
              <a:solidFill>
                <a:srgbClr val="1D1D1B"/>
              </a:solidFill>
              <a:latin typeface="+mn-lt"/>
            </a:endParaRPr>
          </a:p>
        </p:txBody>
      </p:sp>
      <p:sp>
        <p:nvSpPr>
          <p:cNvPr id="72" name="Subtitle 6">
            <a:extLst>
              <a:ext uri="{FF2B5EF4-FFF2-40B4-BE49-F238E27FC236}">
                <a16:creationId xmlns:a16="http://schemas.microsoft.com/office/drawing/2014/main" id="{12B8F806-ABD5-064C-8793-5E22C72554FD}"/>
              </a:ext>
            </a:extLst>
          </p:cNvPr>
          <p:cNvSpPr txBox="1">
            <a:spLocks/>
          </p:cNvSpPr>
          <p:nvPr userDrawn="1"/>
        </p:nvSpPr>
        <p:spPr>
          <a:xfrm>
            <a:off x="7987276" y="1631849"/>
            <a:ext cx="3477701" cy="491114"/>
          </a:xfrm>
          <a:prstGeom prst="rect">
            <a:avLst/>
          </a:prstGeom>
        </p:spPr>
        <p:txBody>
          <a:bodyPr lIns="0" tIns="0" rIns="0" bIns="0">
            <a:norm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rgbClr val="FFFFFF"/>
                </a:solidFill>
                <a:latin typeface="Microsoft YaHei" panose="020B0503020204020204" pitchFamily="34" charset="-122"/>
                <a:ea typeface="Microsoft YaHei" panose="020B0503020204020204" pitchFamily="34" charset="-122"/>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1681"/>
              </a:lnSpc>
              <a:spcBef>
                <a:spcPts val="0"/>
              </a:spcBef>
            </a:pPr>
            <a:r>
              <a:rPr kumimoji="1" lang="zh-CN" altLang="en-US" sz="1300" dirty="0">
                <a:solidFill>
                  <a:srgbClr val="1D1D1B"/>
                </a:solidFill>
                <a:latin typeface="Microsoft YaHei" charset="-122"/>
                <a:ea typeface="Microsoft YaHei" charset="-122"/>
                <a:cs typeface="Microsoft YaHei" charset="-122"/>
              </a:rPr>
              <a:t>把数字世界带入每个人、每个家庭、</a:t>
            </a:r>
            <a:br>
              <a:rPr kumimoji="1" lang="en-US" altLang="zh-CN" sz="1300" dirty="0">
                <a:solidFill>
                  <a:srgbClr val="1D1D1B"/>
                </a:solidFill>
                <a:latin typeface="Microsoft YaHei" charset="-122"/>
                <a:ea typeface="Microsoft YaHei" charset="-122"/>
                <a:cs typeface="Microsoft YaHei" charset="-122"/>
              </a:rPr>
            </a:br>
            <a:r>
              <a:rPr kumimoji="1" lang="zh-CN" altLang="en-US" sz="1300" dirty="0">
                <a:solidFill>
                  <a:srgbClr val="1D1D1B"/>
                </a:solidFill>
                <a:latin typeface="Microsoft YaHei" charset="-122"/>
                <a:ea typeface="Microsoft YaHei" charset="-122"/>
                <a:cs typeface="Microsoft YaHei" charset="-122"/>
              </a:rPr>
              <a:t>每个组织，构建万物互联的智能世界。</a:t>
            </a:r>
          </a:p>
        </p:txBody>
      </p:sp>
      <p:sp>
        <p:nvSpPr>
          <p:cNvPr id="73" name="Subtitle 6">
            <a:extLst>
              <a:ext uri="{FF2B5EF4-FFF2-40B4-BE49-F238E27FC236}">
                <a16:creationId xmlns:a16="http://schemas.microsoft.com/office/drawing/2014/main" id="{F1235B6F-D691-2C40-93D4-EC5427ADDFB0}"/>
              </a:ext>
            </a:extLst>
          </p:cNvPr>
          <p:cNvSpPr txBox="1">
            <a:spLocks/>
          </p:cNvSpPr>
          <p:nvPr userDrawn="1"/>
        </p:nvSpPr>
        <p:spPr>
          <a:xfrm>
            <a:off x="7977672" y="2106124"/>
            <a:ext cx="3481833" cy="582808"/>
          </a:xfrm>
          <a:prstGeom prst="rect">
            <a:avLst/>
          </a:prstGeom>
        </p:spPr>
        <p:txBody>
          <a:bodyPr vert="horz" lIns="0" tIns="0" rIns="0" bIns="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1400" kern="1200">
                <a:solidFill>
                  <a:schemeClr val="tx1"/>
                </a:solidFill>
                <a:latin typeface="Microsoft YaHei" panose="020B0503020204020204" pitchFamily="34" charset="-122"/>
                <a:ea typeface="Microsoft YaHei"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ts val="1294"/>
              </a:lnSpc>
            </a:pPr>
            <a:r>
              <a:rPr kumimoji="1" lang="en-US" altLang="zh-CN" sz="1200" dirty="0">
                <a:solidFill>
                  <a:srgbClr val="1D1D1B"/>
                </a:solidFill>
                <a:latin typeface="+mn-lt"/>
                <a:cs typeface="Arial" panose="020B0604020202020204" pitchFamily="34" charset="0"/>
              </a:rPr>
              <a:t>Bring digital to every person, home, and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organization for a fully connected, </a:t>
            </a:r>
            <a:br>
              <a:rPr kumimoji="1" lang="en-US" altLang="zh-CN" sz="1200" dirty="0">
                <a:solidFill>
                  <a:srgbClr val="1D1D1B"/>
                </a:solidFill>
                <a:latin typeface="+mn-lt"/>
                <a:cs typeface="Arial" panose="020B0604020202020204" pitchFamily="34" charset="0"/>
              </a:rPr>
            </a:br>
            <a:r>
              <a:rPr kumimoji="1" lang="en-US" altLang="zh-CN" sz="1200" dirty="0">
                <a:solidFill>
                  <a:srgbClr val="1D1D1B"/>
                </a:solidFill>
                <a:latin typeface="+mn-lt"/>
                <a:cs typeface="Arial" panose="020B0604020202020204" pitchFamily="34" charset="0"/>
              </a:rPr>
              <a:t>intelligent world.</a:t>
            </a:r>
            <a:endParaRPr kumimoji="1" lang="zh-CN" altLang="en-US" sz="1200" dirty="0">
              <a:solidFill>
                <a:srgbClr val="1D1D1B"/>
              </a:solidFill>
              <a:latin typeface="+mn-lt"/>
              <a:ea typeface="Microsoft YaHei" charset="-122"/>
              <a:cs typeface="Microsoft YaHei" charset="-122"/>
            </a:endParaRPr>
          </a:p>
        </p:txBody>
      </p:sp>
      <p:pic>
        <p:nvPicPr>
          <p:cNvPr id="74" name="图片 7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975497" y="5251150"/>
            <a:ext cx="1869596" cy="399462"/>
          </a:xfrm>
          <a:prstGeom prst="rect">
            <a:avLst/>
          </a:prstGeom>
        </p:spPr>
      </p:pic>
    </p:spTree>
    <p:extLst>
      <p:ext uri="{BB962C8B-B14F-4D97-AF65-F5344CB8AC3E}">
        <p14:creationId xmlns:p14="http://schemas.microsoft.com/office/powerpoint/2010/main" val="1722983275"/>
      </p:ext>
    </p:extLst>
  </p:cSld>
  <p:clrMap bg1="lt1" tx1="dk1" bg2="lt2" tx2="dk2" accent1="accent1" accent2="accent2" accent3="accent3" accent4="accent4" accent5="accent5" accent6="accent6" hlink="hlink" folHlink="folHlink"/>
  <p:sldLayoutIdLst>
    <p:sldLayoutId id="2147483868" r:id="rId1"/>
  </p:sldLayoutIdLst>
  <p:hf hdr="0" ftr="0" dt="0"/>
  <p:txStyles>
    <p:titleStyle>
      <a:lvl1pPr algn="l" defTabSz="1187323" rtl="0" eaLnBrk="1" latinLnBrk="0" hangingPunct="1">
        <a:lnSpc>
          <a:spcPct val="90000"/>
        </a:lnSpc>
        <a:spcBef>
          <a:spcPct val="0"/>
        </a:spcBef>
        <a:buNone/>
        <a:defRPr sz="4998" b="0" kern="120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p:titleStyle>
    <p:bodyStyle>
      <a:lvl1pPr marL="0" indent="0" algn="l" defTabSz="1187323" rtl="0" eaLnBrk="1" latinLnBrk="0" hangingPunct="1">
        <a:lnSpc>
          <a:spcPct val="90000"/>
        </a:lnSpc>
        <a:spcBef>
          <a:spcPts val="1298"/>
        </a:spcBef>
        <a:buFont typeface="Arial" panose="020B0604020202020204" pitchFamily="34" charset="0"/>
        <a:buNone/>
        <a:defRPr sz="1818" kern="1200">
          <a:solidFill>
            <a:srgbClr val="FFFFFF"/>
          </a:solidFill>
          <a:latin typeface="Microsoft YaHei" panose="020B0503020204020204" pitchFamily="34" charset="-122"/>
          <a:ea typeface="Microsoft YaHei" panose="020B0503020204020204" pitchFamily="34" charset="-122"/>
          <a:cs typeface="+mn-cs"/>
        </a:defRPr>
      </a:lvl1pPr>
      <a:lvl2pPr marL="593662" indent="0" algn="l" defTabSz="1187323" rtl="0" eaLnBrk="1" latinLnBrk="0" hangingPunct="1">
        <a:lnSpc>
          <a:spcPct val="90000"/>
        </a:lnSpc>
        <a:spcBef>
          <a:spcPts val="650"/>
        </a:spcBef>
        <a:buFont typeface="Arial" panose="020B0604020202020204" pitchFamily="34" charset="0"/>
        <a:buNone/>
        <a:defRPr sz="3117" kern="1200">
          <a:solidFill>
            <a:schemeClr val="tx1"/>
          </a:solidFill>
          <a:latin typeface="+mn-lt"/>
          <a:ea typeface="+mn-ea"/>
          <a:cs typeface="+mn-cs"/>
        </a:defRPr>
      </a:lvl2pPr>
      <a:lvl3pPr marL="1187323" indent="0" algn="l" defTabSz="1187323" rtl="0" eaLnBrk="1" latinLnBrk="0" hangingPunct="1">
        <a:lnSpc>
          <a:spcPct val="90000"/>
        </a:lnSpc>
        <a:spcBef>
          <a:spcPts val="650"/>
        </a:spcBef>
        <a:buFont typeface="Arial" panose="020B0604020202020204" pitchFamily="34" charset="0"/>
        <a:buNone/>
        <a:defRPr sz="2597" kern="1200">
          <a:solidFill>
            <a:schemeClr val="tx1"/>
          </a:solidFill>
          <a:latin typeface="+mn-lt"/>
          <a:ea typeface="+mn-ea"/>
          <a:cs typeface="+mn-cs"/>
        </a:defRPr>
      </a:lvl3pPr>
      <a:lvl4pPr marL="1780986"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4pPr>
      <a:lvl5pPr marL="2374648" indent="0" algn="l" defTabSz="1187323" rtl="0" eaLnBrk="1" latinLnBrk="0" hangingPunct="1">
        <a:lnSpc>
          <a:spcPct val="90000"/>
        </a:lnSpc>
        <a:spcBef>
          <a:spcPts val="650"/>
        </a:spcBef>
        <a:buFont typeface="Arial" panose="020B0604020202020204" pitchFamily="34" charset="0"/>
        <a:buNone/>
        <a:defRPr sz="2337" kern="1200">
          <a:solidFill>
            <a:schemeClr val="tx1"/>
          </a:solidFill>
          <a:latin typeface="+mn-lt"/>
          <a:ea typeface="+mn-ea"/>
          <a:cs typeface="+mn-cs"/>
        </a:defRPr>
      </a:lvl5pPr>
      <a:lvl6pPr marL="3265140"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6pPr>
      <a:lvl7pPr marL="3858802"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7pPr>
      <a:lvl8pPr marL="4452463"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8pPr>
      <a:lvl9pPr marL="5046125" indent="-296831" algn="l" defTabSz="1187323" rtl="0" eaLnBrk="1" latinLnBrk="0" hangingPunct="1">
        <a:lnSpc>
          <a:spcPct val="90000"/>
        </a:lnSpc>
        <a:spcBef>
          <a:spcPts val="650"/>
        </a:spcBef>
        <a:buFont typeface="Arial" panose="020B0604020202020204" pitchFamily="34" charset="0"/>
        <a:buChar char="•"/>
        <a:defRPr sz="2337" kern="1200">
          <a:solidFill>
            <a:schemeClr val="tx1"/>
          </a:solidFill>
          <a:latin typeface="+mn-lt"/>
          <a:ea typeface="+mn-ea"/>
          <a:cs typeface="+mn-cs"/>
        </a:defRPr>
      </a:lvl9pPr>
    </p:bodyStyle>
    <p:otherStyle>
      <a:defPPr>
        <a:defRPr lang="en-US"/>
      </a:defPPr>
      <a:lvl1pPr marL="0" algn="l" defTabSz="1187323" rtl="0" eaLnBrk="1" latinLnBrk="0" hangingPunct="1">
        <a:defRPr sz="2337" kern="1200">
          <a:solidFill>
            <a:schemeClr val="tx1"/>
          </a:solidFill>
          <a:latin typeface="+mn-lt"/>
          <a:ea typeface="+mn-ea"/>
          <a:cs typeface="+mn-cs"/>
        </a:defRPr>
      </a:lvl1pPr>
      <a:lvl2pPr marL="593662" algn="l" defTabSz="1187323" rtl="0" eaLnBrk="1" latinLnBrk="0" hangingPunct="1">
        <a:defRPr sz="2337" kern="1200">
          <a:solidFill>
            <a:schemeClr val="tx1"/>
          </a:solidFill>
          <a:latin typeface="+mn-lt"/>
          <a:ea typeface="+mn-ea"/>
          <a:cs typeface="+mn-cs"/>
        </a:defRPr>
      </a:lvl2pPr>
      <a:lvl3pPr marL="1187323" algn="l" defTabSz="1187323" rtl="0" eaLnBrk="1" latinLnBrk="0" hangingPunct="1">
        <a:defRPr sz="2337" kern="1200">
          <a:solidFill>
            <a:schemeClr val="tx1"/>
          </a:solidFill>
          <a:latin typeface="+mn-lt"/>
          <a:ea typeface="+mn-ea"/>
          <a:cs typeface="+mn-cs"/>
        </a:defRPr>
      </a:lvl3pPr>
      <a:lvl4pPr marL="1780986" algn="l" defTabSz="1187323" rtl="0" eaLnBrk="1" latinLnBrk="0" hangingPunct="1">
        <a:defRPr sz="2337" kern="1200">
          <a:solidFill>
            <a:schemeClr val="tx1"/>
          </a:solidFill>
          <a:latin typeface="+mn-lt"/>
          <a:ea typeface="+mn-ea"/>
          <a:cs typeface="+mn-cs"/>
        </a:defRPr>
      </a:lvl4pPr>
      <a:lvl5pPr marL="2374648" algn="l" defTabSz="1187323" rtl="0" eaLnBrk="1" latinLnBrk="0" hangingPunct="1">
        <a:defRPr sz="2337" kern="1200">
          <a:solidFill>
            <a:schemeClr val="tx1"/>
          </a:solidFill>
          <a:latin typeface="+mn-lt"/>
          <a:ea typeface="+mn-ea"/>
          <a:cs typeface="+mn-cs"/>
        </a:defRPr>
      </a:lvl5pPr>
      <a:lvl6pPr marL="2968309" algn="l" defTabSz="1187323" rtl="0" eaLnBrk="1" latinLnBrk="0" hangingPunct="1">
        <a:defRPr sz="2337" kern="1200">
          <a:solidFill>
            <a:schemeClr val="tx1"/>
          </a:solidFill>
          <a:latin typeface="+mn-lt"/>
          <a:ea typeface="+mn-ea"/>
          <a:cs typeface="+mn-cs"/>
        </a:defRPr>
      </a:lvl6pPr>
      <a:lvl7pPr marL="3561971" algn="l" defTabSz="1187323" rtl="0" eaLnBrk="1" latinLnBrk="0" hangingPunct="1">
        <a:defRPr sz="2337" kern="1200">
          <a:solidFill>
            <a:schemeClr val="tx1"/>
          </a:solidFill>
          <a:latin typeface="+mn-lt"/>
          <a:ea typeface="+mn-ea"/>
          <a:cs typeface="+mn-cs"/>
        </a:defRPr>
      </a:lvl7pPr>
      <a:lvl8pPr marL="4155634" algn="l" defTabSz="1187323" rtl="0" eaLnBrk="1" latinLnBrk="0" hangingPunct="1">
        <a:defRPr sz="2337" kern="1200">
          <a:solidFill>
            <a:schemeClr val="tx1"/>
          </a:solidFill>
          <a:latin typeface="+mn-lt"/>
          <a:ea typeface="+mn-ea"/>
          <a:cs typeface="+mn-cs"/>
        </a:defRPr>
      </a:lvl8pPr>
      <a:lvl9pPr marL="4749295" algn="l" defTabSz="1187323" rtl="0" eaLnBrk="1" latinLnBrk="0" hangingPunct="1">
        <a:defRPr sz="233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1">
          <p15:clr>
            <a:srgbClr val="F26B43"/>
          </p15:clr>
        </p15:guide>
        <p15:guide id="2" pos="3842">
          <p15:clr>
            <a:srgbClr val="F26B43"/>
          </p15:clr>
        </p15:guide>
        <p15:guide id="3" pos="461" userDrawn="1">
          <p15:clr>
            <a:srgbClr val="F26B43"/>
          </p15:clr>
        </p15:guide>
        <p15:guide id="4" pos="71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hyperlink" Target="http://zh.wikipedia.org/wiki/DevOps"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png"/><Relationship Id="rId7" Type="http://schemas.openxmlformats.org/officeDocument/2006/relationships/image" Target="../media/image54.tiff"/><Relationship Id="rId12" Type="http://schemas.openxmlformats.org/officeDocument/2006/relationships/image" Target="../media/image59.tiff"/><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53.tiff"/><Relationship Id="rId11" Type="http://schemas.openxmlformats.org/officeDocument/2006/relationships/image" Target="../media/image58.tiff"/><Relationship Id="rId5" Type="http://schemas.openxmlformats.org/officeDocument/2006/relationships/image" Target="../media/image52.tiff"/><Relationship Id="rId10" Type="http://schemas.openxmlformats.org/officeDocument/2006/relationships/image" Target="../media/image57.tiff"/><Relationship Id="rId4" Type="http://schemas.openxmlformats.org/officeDocument/2006/relationships/image" Target="../media/image51.tiff"/><Relationship Id="rId9" Type="http://schemas.openxmlformats.org/officeDocument/2006/relationships/image" Target="../media/image56.tiff"/></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80.png"/><Relationship Id="rId2" Type="http://schemas.openxmlformats.org/officeDocument/2006/relationships/notesSlide" Target="../notesSlides/notesSlide52.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jpeg"/><Relationship Id="rId2" Type="http://schemas.openxmlformats.org/officeDocument/2006/relationships/notesSlide" Target="../notesSlides/notesSlide53.xml"/><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54.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54.xml"/><Relationship Id="rId16" Type="http://schemas.openxmlformats.org/officeDocument/2006/relationships/image" Target="../media/image104.png"/><Relationship Id="rId1" Type="http://schemas.openxmlformats.org/officeDocument/2006/relationships/slideLayout" Target="../slideLayouts/slideLayout14.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5.xml"/><Relationship Id="rId1" Type="http://schemas.openxmlformats.org/officeDocument/2006/relationships/slideLayout" Target="../slideLayouts/slideLayout15.xml"/><Relationship Id="rId6" Type="http://schemas.openxmlformats.org/officeDocument/2006/relationships/image" Target="../media/image109.png"/><Relationship Id="rId5" Type="http://schemas.openxmlformats.org/officeDocument/2006/relationships/image" Target="../media/image108.png"/><Relationship Id="rId4" Type="http://schemas.microsoft.com/office/2007/relationships/hdphoto" Target="../media/hdphoto1.wdp"/></Relationships>
</file>

<file path=ppt/slides/_rels/slide56.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0.png"/><Relationship Id="rId7" Type="http://schemas.openxmlformats.org/officeDocument/2006/relationships/image" Target="../media/image114.png"/><Relationship Id="rId12" Type="http://schemas.openxmlformats.org/officeDocument/2006/relationships/image" Target="../media/image119.png"/><Relationship Id="rId17" Type="http://schemas.openxmlformats.org/officeDocument/2006/relationships/image" Target="../media/image124.png"/><Relationship Id="rId2" Type="http://schemas.openxmlformats.org/officeDocument/2006/relationships/notesSlide" Target="../notesSlides/notesSlide56.xml"/><Relationship Id="rId16" Type="http://schemas.openxmlformats.org/officeDocument/2006/relationships/image" Target="../media/image123.png"/><Relationship Id="rId20" Type="http://schemas.openxmlformats.org/officeDocument/2006/relationships/image" Target="../media/image127.png"/><Relationship Id="rId1" Type="http://schemas.openxmlformats.org/officeDocument/2006/relationships/slideLayout" Target="../slideLayouts/slideLayout15.xml"/><Relationship Id="rId6" Type="http://schemas.openxmlformats.org/officeDocument/2006/relationships/image" Target="../media/image113.png"/><Relationship Id="rId11" Type="http://schemas.openxmlformats.org/officeDocument/2006/relationships/image" Target="../media/image118.png"/><Relationship Id="rId5" Type="http://schemas.openxmlformats.org/officeDocument/2006/relationships/image" Target="../media/image112.png"/><Relationship Id="rId15" Type="http://schemas.openxmlformats.org/officeDocument/2006/relationships/image" Target="../media/image122.png"/><Relationship Id="rId10" Type="http://schemas.openxmlformats.org/officeDocument/2006/relationships/image" Target="../media/image117.png"/><Relationship Id="rId19" Type="http://schemas.openxmlformats.org/officeDocument/2006/relationships/image" Target="../media/image126.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png"/><Relationship Id="rId18" Type="http://schemas.openxmlformats.org/officeDocument/2006/relationships/image" Target="../media/image14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17" Type="http://schemas.openxmlformats.org/officeDocument/2006/relationships/image" Target="../media/image143.png"/><Relationship Id="rId2" Type="http://schemas.openxmlformats.org/officeDocument/2006/relationships/notesSlide" Target="../notesSlides/notesSlide58.xml"/><Relationship Id="rId16" Type="http://schemas.openxmlformats.org/officeDocument/2006/relationships/image" Target="../media/image142.png"/><Relationship Id="rId1" Type="http://schemas.openxmlformats.org/officeDocument/2006/relationships/slideLayout" Target="../slideLayouts/slideLayout15.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5" Type="http://schemas.openxmlformats.org/officeDocument/2006/relationships/image" Target="../media/image141.png"/><Relationship Id="rId10" Type="http://schemas.openxmlformats.org/officeDocument/2006/relationships/image" Target="../media/image136.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zh-CN" altLang="en-US" dirty="0">
                <a:latin typeface="+mn-lt"/>
                <a:ea typeface="+mn-ea"/>
                <a:cs typeface="+mn-ea"/>
                <a:sym typeface="+mn-lt"/>
              </a:rPr>
              <a:t>软件工程 </a:t>
            </a:r>
            <a:r>
              <a:rPr lang="en-US" altLang="zh-CN" dirty="0">
                <a:latin typeface="+mn-lt"/>
                <a:ea typeface="+mn-ea"/>
                <a:cs typeface="+mn-ea"/>
                <a:sym typeface="+mn-lt"/>
              </a:rPr>
              <a:t>- </a:t>
            </a:r>
            <a:r>
              <a:rPr lang="zh-CN" altLang="en-US" dirty="0">
                <a:latin typeface="+mn-lt"/>
                <a:ea typeface="+mn-ea"/>
                <a:cs typeface="+mn-ea"/>
                <a:sym typeface="+mn-lt"/>
              </a:rPr>
              <a:t>敏捷</a:t>
            </a:r>
            <a:r>
              <a:rPr lang="en-US" altLang="zh-CN" dirty="0" err="1">
                <a:latin typeface="+mn-lt"/>
                <a:ea typeface="+mn-ea"/>
                <a:cs typeface="+mn-ea"/>
                <a:sym typeface="+mn-lt"/>
              </a:rPr>
              <a:t>DevOps</a:t>
            </a:r>
            <a:r>
              <a:rPr lang="zh-CN" altLang="en-US" dirty="0">
                <a:latin typeface="+mn-lt"/>
                <a:ea typeface="+mn-ea"/>
                <a:cs typeface="+mn-ea"/>
                <a:sym typeface="+mn-lt"/>
              </a:rPr>
              <a:t>开发方法</a:t>
            </a:r>
            <a:br>
              <a:rPr lang="zh-CN" altLang="en-US" dirty="0">
                <a:latin typeface="+mn-lt"/>
                <a:ea typeface="+mn-ea"/>
                <a:cs typeface="+mn-ea"/>
                <a:sym typeface="+mn-lt"/>
              </a:rPr>
            </a:br>
            <a:endParaRPr lang="zh-CN" altLang="en-US" dirty="0">
              <a:latin typeface="+mn-lt"/>
              <a:ea typeface="+mn-ea"/>
              <a:cs typeface="+mn-ea"/>
              <a:sym typeface="+mn-lt"/>
            </a:endParaRPr>
          </a:p>
        </p:txBody>
      </p:sp>
      <p:sp>
        <p:nvSpPr>
          <p:cNvPr id="3" name="文本占位符 2"/>
          <p:cNvSpPr>
            <a:spLocks noGrp="1"/>
          </p:cNvSpPr>
          <p:nvPr>
            <p:ph type="body" sz="quarter" idx="10"/>
          </p:nvPr>
        </p:nvSpPr>
        <p:spPr/>
        <p:txBody>
          <a:bodyPr/>
          <a:lstStyle/>
          <a:p>
            <a:endParaRPr lang="zh-CN" altLang="en-US" dirty="0">
              <a:latin typeface="+mn-lt"/>
              <a:ea typeface="+mn-ea"/>
              <a:cs typeface="+mn-ea"/>
              <a:sym typeface="+mn-lt"/>
            </a:endParaRPr>
          </a:p>
        </p:txBody>
      </p:sp>
    </p:spTree>
    <p:extLst>
      <p:ext uri="{BB962C8B-B14F-4D97-AF65-F5344CB8AC3E}">
        <p14:creationId xmlns:p14="http://schemas.microsoft.com/office/powerpoint/2010/main" val="208028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marL="654676" lvl="1" indent="-251798" defTabSz="913668">
              <a:buSzPct val="60000"/>
              <a:buFont typeface="Wingdings" panose="05000000000000000000" pitchFamily="2" charset="2"/>
              <a:buChar char="n"/>
            </a:pPr>
            <a:r>
              <a:rPr lang="zh-CN" altLang="en-US" sz="1998" dirty="0">
                <a:latin typeface="+mn-lt"/>
                <a:ea typeface="+mn-ea"/>
                <a:cs typeface="+mn-ea"/>
                <a:sym typeface="+mn-lt"/>
              </a:rPr>
              <a:t>敏捷</a:t>
            </a:r>
            <a:endParaRPr lang="en-US" altLang="zh-CN" sz="1998" dirty="0">
              <a:latin typeface="+mn-lt"/>
              <a:ea typeface="+mn-ea"/>
              <a:cs typeface="+mn-ea"/>
              <a:sym typeface="+mn-lt"/>
            </a:endParaRPr>
          </a:p>
          <a:p>
            <a:pPr lvl="1">
              <a:buSzPct val="60000"/>
              <a:buFont typeface="Wingdings" panose="05000000000000000000" pitchFamily="2" charset="2"/>
              <a:buChar char="p"/>
            </a:pPr>
            <a:r>
              <a:rPr lang="en-US" altLang="zh-CN" dirty="0" err="1">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敏捷和</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951250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敏捷价值观 </a:t>
            </a:r>
            <a:r>
              <a:rPr lang="en-US" altLang="zh-CN" dirty="0">
                <a:latin typeface="+mn-lt"/>
                <a:ea typeface="+mn-ea"/>
                <a:cs typeface="+mn-ea"/>
                <a:sym typeface="+mn-lt"/>
              </a:rPr>
              <a:t>- </a:t>
            </a:r>
            <a:r>
              <a:rPr lang="zh-CN" altLang="en-US" dirty="0">
                <a:latin typeface="+mn-lt"/>
                <a:ea typeface="+mn-ea"/>
                <a:cs typeface="+mn-ea"/>
                <a:sym typeface="+mn-lt"/>
              </a:rPr>
              <a:t>敏捷软件开发宣言 </a:t>
            </a:r>
            <a:r>
              <a:rPr lang="en-US" altLang="zh-CN" dirty="0">
                <a:latin typeface="+mn-lt"/>
                <a:ea typeface="+mn-ea"/>
                <a:cs typeface="+mn-ea"/>
                <a:sym typeface="+mn-lt"/>
              </a:rPr>
              <a:t>(1)</a:t>
            </a:r>
            <a:endParaRPr lang="zh-CN" altLang="en-US" dirty="0">
              <a:latin typeface="+mn-lt"/>
              <a:ea typeface="+mn-ea"/>
              <a:cs typeface="+mn-ea"/>
              <a:sym typeface="+mn-lt"/>
            </a:endParaRPr>
          </a:p>
        </p:txBody>
      </p:sp>
      <p:sp>
        <p:nvSpPr>
          <p:cNvPr id="14" name="内容占位符 2"/>
          <p:cNvSpPr txBox="1">
            <a:spLocks/>
          </p:cNvSpPr>
          <p:nvPr/>
        </p:nvSpPr>
        <p:spPr bwMode="auto">
          <a:xfrm>
            <a:off x="1057473" y="1052513"/>
            <a:ext cx="9348885" cy="5148262"/>
          </a:xfrm>
          <a:prstGeom prst="rect">
            <a:avLst/>
          </a:prstGeom>
          <a:gradFill>
            <a:gsLst>
              <a:gs pos="0">
                <a:srgbClr val="00B0F0"/>
              </a:gs>
              <a:gs pos="50000">
                <a:srgbClr val="00B0F0"/>
              </a:gs>
              <a:gs pos="100000">
                <a:srgbClr val="0070C0"/>
              </a:gs>
            </a:gsLst>
          </a:gradFill>
          <a:ln w="6350" cap="flat" cmpd="sng" algn="ctr">
            <a:solidFill>
              <a:schemeClr val="accent4"/>
            </a:solidFill>
            <a:prstDash val="solid"/>
            <a:miter lim="800000"/>
            <a:headEnd/>
            <a:tailEnd/>
          </a:ln>
        </p:spPr>
        <p:style>
          <a:lnRef idx="1">
            <a:schemeClr val="accent4"/>
          </a:lnRef>
          <a:fillRef idx="2">
            <a:schemeClr val="accent4"/>
          </a:fillRef>
          <a:effectRef idx="1">
            <a:schemeClr val="accent4"/>
          </a:effectRef>
          <a:fontRef idx="minor">
            <a:schemeClr val="dk1"/>
          </a:fontRef>
        </p:style>
        <p:txBody>
          <a:bodyPr vert="horz" wrap="square" lIns="80110" tIns="40055" rIns="80110" bIns="40055" numCol="1" anchor="ctr" anchorCtr="0" compatLnSpc="1">
            <a:prstTxWarp prst="textNoShape">
              <a:avLst/>
            </a:prstTxWarp>
            <a:normAutofit fontScale="70000" lnSpcReduction="20000"/>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dk1"/>
                </a:solidFill>
                <a:latin typeface="+mn-lt"/>
                <a:ea typeface="+mn-ea"/>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dk1"/>
                </a:solidFill>
                <a:latin typeface="+mn-lt"/>
                <a:ea typeface="+mn-ea"/>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dk1"/>
                </a:solidFill>
                <a:latin typeface="+mn-lt"/>
                <a:ea typeface="+mn-ea"/>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dk1"/>
                </a:solidFill>
                <a:latin typeface="+mn-lt"/>
                <a:ea typeface="+mn-ea"/>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dk1"/>
                </a:solidFill>
                <a:latin typeface="+mn-lt"/>
                <a:ea typeface="+mn-ea"/>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dk1"/>
                </a:solidFill>
                <a:latin typeface="+mn-lt"/>
                <a:ea typeface="+mn-ea"/>
                <a:cs typeface="+mn-cs"/>
              </a:defRPr>
            </a:lvl9pPr>
          </a:lstStyle>
          <a:p>
            <a:pPr marL="0" indent="0" algn="ctr">
              <a:lnSpc>
                <a:spcPct val="120000"/>
              </a:lnSpc>
              <a:buNone/>
            </a:pPr>
            <a:r>
              <a:rPr lang="zh-CN" altLang="en-US" sz="3200" b="1" dirty="0">
                <a:cs typeface="+mn-ea"/>
                <a:sym typeface="+mn-lt"/>
              </a:rPr>
              <a:t>敏捷软件开发宣言</a:t>
            </a:r>
          </a:p>
          <a:p>
            <a:pPr marL="0" indent="0" algn="ctr">
              <a:lnSpc>
                <a:spcPct val="120000"/>
              </a:lnSpc>
              <a:buNone/>
            </a:pPr>
            <a:br>
              <a:rPr lang="zh-CN" altLang="en-US" sz="2198" dirty="0">
                <a:cs typeface="+mn-ea"/>
                <a:sym typeface="+mn-lt"/>
              </a:rPr>
            </a:br>
            <a:r>
              <a:rPr lang="zh-CN" altLang="en-US" sz="2198" dirty="0">
                <a:cs typeface="+mn-ea"/>
                <a:sym typeface="+mn-lt"/>
              </a:rPr>
              <a:t>      </a:t>
            </a:r>
            <a:r>
              <a:rPr lang="zh-CN" altLang="en-US" sz="2200" dirty="0">
                <a:cs typeface="+mn-ea"/>
                <a:sym typeface="+mn-lt"/>
              </a:rPr>
              <a:t>我们一直在实践中探寻更好的软件开发方法，身体力行的同时也帮助他人。由此我们建立了如下</a:t>
            </a:r>
            <a:r>
              <a:rPr lang="zh-CN" altLang="en-US" sz="2200" b="1" dirty="0">
                <a:solidFill>
                  <a:srgbClr val="C7000B"/>
                </a:solidFill>
                <a:cs typeface="+mn-ea"/>
                <a:sym typeface="+mn-lt"/>
              </a:rPr>
              <a:t>价值观</a:t>
            </a:r>
            <a:br>
              <a:rPr lang="zh-CN" altLang="en-US" sz="2200" dirty="0">
                <a:solidFill>
                  <a:srgbClr val="C7000B"/>
                </a:solidFill>
                <a:cs typeface="+mn-ea"/>
                <a:sym typeface="+mn-lt"/>
              </a:rPr>
            </a:br>
            <a:endParaRPr lang="zh-CN" altLang="en-US" sz="2200" dirty="0">
              <a:solidFill>
                <a:srgbClr val="C7000B"/>
              </a:solidFill>
              <a:cs typeface="+mn-ea"/>
              <a:sym typeface="+mn-lt"/>
            </a:endParaRPr>
          </a:p>
          <a:p>
            <a:pPr marL="0" indent="0" algn="ctr">
              <a:lnSpc>
                <a:spcPct val="120000"/>
              </a:lnSpc>
              <a:buNone/>
            </a:pPr>
            <a:r>
              <a:rPr lang="zh-CN" altLang="en-US" sz="2200" dirty="0">
                <a:cs typeface="+mn-ea"/>
                <a:sym typeface="+mn-lt"/>
              </a:rPr>
              <a:t>个体和互动 高于 流程和工具</a:t>
            </a:r>
            <a:br>
              <a:rPr lang="zh-CN" altLang="en-US" sz="2200" dirty="0">
                <a:cs typeface="+mn-ea"/>
                <a:sym typeface="+mn-lt"/>
              </a:rPr>
            </a:br>
            <a:r>
              <a:rPr lang="zh-CN" altLang="en-US" sz="2200" dirty="0">
                <a:cs typeface="+mn-ea"/>
                <a:sym typeface="+mn-lt"/>
              </a:rPr>
              <a:t>工作的软件 高于 详尽的文档</a:t>
            </a:r>
            <a:br>
              <a:rPr lang="zh-CN" altLang="en-US" sz="2200" dirty="0">
                <a:cs typeface="+mn-ea"/>
                <a:sym typeface="+mn-lt"/>
              </a:rPr>
            </a:br>
            <a:r>
              <a:rPr lang="zh-CN" altLang="en-US" sz="2200" dirty="0">
                <a:cs typeface="+mn-ea"/>
                <a:sym typeface="+mn-lt"/>
              </a:rPr>
              <a:t>客户合作 高于 合同谈判</a:t>
            </a:r>
            <a:br>
              <a:rPr lang="zh-CN" altLang="en-US" sz="2200" dirty="0">
                <a:cs typeface="+mn-ea"/>
                <a:sym typeface="+mn-lt"/>
              </a:rPr>
            </a:br>
            <a:r>
              <a:rPr lang="zh-CN" altLang="en-US" sz="2200" dirty="0">
                <a:cs typeface="+mn-ea"/>
                <a:sym typeface="+mn-lt"/>
              </a:rPr>
              <a:t>响应变化 高于 遵循计划</a:t>
            </a:r>
            <a:br>
              <a:rPr lang="zh-CN" altLang="en-US" sz="2200" dirty="0">
                <a:cs typeface="+mn-ea"/>
                <a:sym typeface="+mn-lt"/>
              </a:rPr>
            </a:br>
            <a:endParaRPr lang="zh-CN" altLang="en-US" sz="2200" dirty="0">
              <a:cs typeface="+mn-ea"/>
              <a:sym typeface="+mn-lt"/>
            </a:endParaRPr>
          </a:p>
          <a:p>
            <a:pPr marL="0" indent="0" algn="ctr">
              <a:lnSpc>
                <a:spcPct val="120000"/>
              </a:lnSpc>
              <a:buNone/>
            </a:pPr>
            <a:r>
              <a:rPr lang="zh-CN" altLang="en-US" sz="2200" dirty="0">
                <a:cs typeface="+mn-ea"/>
                <a:sym typeface="+mn-lt"/>
              </a:rPr>
              <a:t>   也就是说，尽管右项有其价值，</a:t>
            </a:r>
            <a:br>
              <a:rPr lang="zh-CN" altLang="en-US" sz="2200" dirty="0">
                <a:cs typeface="+mn-ea"/>
                <a:sym typeface="+mn-lt"/>
              </a:rPr>
            </a:br>
            <a:r>
              <a:rPr lang="zh-CN" altLang="en-US" sz="2200" dirty="0">
                <a:cs typeface="+mn-ea"/>
                <a:sym typeface="+mn-lt"/>
              </a:rPr>
              <a:t>  我们更重视左项的价值。</a:t>
            </a:r>
          </a:p>
          <a:p>
            <a:pPr marL="0" indent="0" algn="ctr">
              <a:lnSpc>
                <a:spcPct val="120000"/>
              </a:lnSpc>
              <a:buNone/>
            </a:pPr>
            <a:endParaRPr lang="en-US" altLang="zh-CN" sz="2198" dirty="0">
              <a:cs typeface="+mn-ea"/>
              <a:sym typeface="+mn-lt"/>
            </a:endParaRPr>
          </a:p>
          <a:p>
            <a:pPr marL="0" indent="0">
              <a:lnSpc>
                <a:spcPct val="120000"/>
              </a:lnSpc>
              <a:buNone/>
            </a:pPr>
            <a:r>
              <a:rPr lang="en-US" altLang="zh-CN" sz="1900" dirty="0">
                <a:cs typeface="+mn-ea"/>
                <a:sym typeface="+mn-lt"/>
              </a:rPr>
              <a:t>		      Kent Beck                     Mike </a:t>
            </a:r>
            <a:r>
              <a:rPr lang="en-US" altLang="zh-CN" sz="1900" dirty="0" err="1">
                <a:cs typeface="+mn-ea"/>
                <a:sym typeface="+mn-lt"/>
              </a:rPr>
              <a:t>Beedle</a:t>
            </a:r>
            <a:r>
              <a:rPr lang="en-US" altLang="zh-CN" sz="1900" dirty="0">
                <a:cs typeface="+mn-ea"/>
                <a:sym typeface="+mn-lt"/>
              </a:rPr>
              <a:t>                  </a:t>
            </a:r>
            <a:r>
              <a:rPr lang="en-US" altLang="zh-CN" sz="1900" dirty="0" err="1">
                <a:cs typeface="+mn-ea"/>
                <a:sym typeface="+mn-lt"/>
              </a:rPr>
              <a:t>Arie</a:t>
            </a:r>
            <a:r>
              <a:rPr lang="en-US" altLang="zh-CN" sz="1900" dirty="0">
                <a:cs typeface="+mn-ea"/>
                <a:sym typeface="+mn-lt"/>
              </a:rPr>
              <a:t> van </a:t>
            </a:r>
            <a:r>
              <a:rPr lang="en-US" altLang="zh-CN" sz="1900" dirty="0" err="1">
                <a:cs typeface="+mn-ea"/>
                <a:sym typeface="+mn-lt"/>
              </a:rPr>
              <a:t>Bennekum</a:t>
            </a:r>
            <a:br>
              <a:rPr lang="en-US" altLang="zh-CN" sz="1900" dirty="0">
                <a:cs typeface="+mn-ea"/>
                <a:sym typeface="+mn-lt"/>
              </a:rPr>
            </a:br>
            <a:r>
              <a:rPr lang="en-US" altLang="zh-CN" sz="1900" dirty="0">
                <a:cs typeface="+mn-ea"/>
                <a:sym typeface="+mn-lt"/>
              </a:rPr>
              <a:t>		      Alistair Cockburn           Ward Cunningham        Martin Fowler</a:t>
            </a:r>
            <a:br>
              <a:rPr lang="en-US" altLang="zh-CN" sz="1900" dirty="0">
                <a:cs typeface="+mn-ea"/>
                <a:sym typeface="+mn-lt"/>
              </a:rPr>
            </a:br>
            <a:r>
              <a:rPr lang="en-US" altLang="zh-CN" sz="1900" dirty="0">
                <a:cs typeface="+mn-ea"/>
                <a:sym typeface="+mn-lt"/>
              </a:rPr>
              <a:t>		      James </a:t>
            </a:r>
            <a:r>
              <a:rPr lang="en-US" altLang="zh-CN" sz="1900" dirty="0" err="1">
                <a:cs typeface="+mn-ea"/>
                <a:sym typeface="+mn-lt"/>
              </a:rPr>
              <a:t>Grenning</a:t>
            </a:r>
            <a:r>
              <a:rPr lang="en-US" altLang="zh-CN" sz="1900" dirty="0">
                <a:cs typeface="+mn-ea"/>
                <a:sym typeface="+mn-lt"/>
              </a:rPr>
              <a:t>	      Jim </a:t>
            </a:r>
            <a:r>
              <a:rPr lang="en-US" altLang="zh-CN" sz="1900" dirty="0" err="1">
                <a:cs typeface="+mn-ea"/>
                <a:sym typeface="+mn-lt"/>
              </a:rPr>
              <a:t>Highsmith</a:t>
            </a:r>
            <a:r>
              <a:rPr lang="en-US" altLang="zh-CN" sz="1900" dirty="0">
                <a:cs typeface="+mn-ea"/>
                <a:sym typeface="+mn-lt"/>
              </a:rPr>
              <a:t>	      Andrew Hunt</a:t>
            </a:r>
            <a:br>
              <a:rPr lang="en-US" altLang="zh-CN" sz="1900" dirty="0">
                <a:cs typeface="+mn-ea"/>
                <a:sym typeface="+mn-lt"/>
              </a:rPr>
            </a:br>
            <a:r>
              <a:rPr lang="en-US" altLang="zh-CN" sz="1900" dirty="0">
                <a:cs typeface="+mn-ea"/>
                <a:sym typeface="+mn-lt"/>
              </a:rPr>
              <a:t>		      Ron Jeffries	      Jon Kern	      Brian </a:t>
            </a:r>
            <a:r>
              <a:rPr lang="en-US" altLang="zh-CN" sz="1900" dirty="0" err="1">
                <a:cs typeface="+mn-ea"/>
                <a:sym typeface="+mn-lt"/>
              </a:rPr>
              <a:t>Marick</a:t>
            </a:r>
            <a:br>
              <a:rPr lang="en-US" altLang="zh-CN" sz="1900" dirty="0">
                <a:cs typeface="+mn-ea"/>
                <a:sym typeface="+mn-lt"/>
              </a:rPr>
            </a:br>
            <a:r>
              <a:rPr lang="en-US" altLang="zh-CN" sz="1900" dirty="0">
                <a:cs typeface="+mn-ea"/>
                <a:sym typeface="+mn-lt"/>
              </a:rPr>
              <a:t>		      Robert C. Martin	      Steve Mellor	      Ken </a:t>
            </a:r>
            <a:r>
              <a:rPr lang="en-US" altLang="zh-CN" sz="1900" dirty="0" err="1">
                <a:cs typeface="+mn-ea"/>
                <a:sym typeface="+mn-lt"/>
              </a:rPr>
              <a:t>Schwaber</a:t>
            </a:r>
            <a:br>
              <a:rPr lang="en-US" altLang="zh-CN" sz="1900" dirty="0">
                <a:cs typeface="+mn-ea"/>
                <a:sym typeface="+mn-lt"/>
              </a:rPr>
            </a:br>
            <a:r>
              <a:rPr lang="en-US" altLang="zh-CN" sz="1900" dirty="0">
                <a:cs typeface="+mn-ea"/>
                <a:sym typeface="+mn-lt"/>
              </a:rPr>
              <a:t>		      Jeff Sutherland	      Dave Thomas	</a:t>
            </a:r>
            <a:endParaRPr lang="en-US" altLang="zh-CN" sz="1900" dirty="0">
              <a:solidFill>
                <a:schemeClr val="tx1"/>
              </a:solidFill>
              <a:cs typeface="+mn-ea"/>
              <a:sym typeface="+mn-lt"/>
            </a:endParaRPr>
          </a:p>
          <a:p>
            <a:pPr marL="0" indent="0" algn="ctr">
              <a:lnSpc>
                <a:spcPct val="120000"/>
              </a:lnSpc>
              <a:buNone/>
            </a:pPr>
            <a:r>
              <a:rPr lang="zh-CN" altLang="en-US" sz="1900" dirty="0">
                <a:cs typeface="+mn-ea"/>
                <a:sym typeface="+mn-lt"/>
              </a:rPr>
              <a:t>著作权为上述作者所有，</a:t>
            </a:r>
            <a:r>
              <a:rPr lang="en-US" altLang="zh-CN" sz="1900" dirty="0">
                <a:cs typeface="+mn-ea"/>
                <a:sym typeface="+mn-lt"/>
              </a:rPr>
              <a:t>2001</a:t>
            </a:r>
            <a:r>
              <a:rPr lang="zh-CN" altLang="en-US" sz="1900" dirty="0">
                <a:cs typeface="+mn-ea"/>
                <a:sym typeface="+mn-lt"/>
              </a:rPr>
              <a:t>年</a:t>
            </a:r>
            <a:br>
              <a:rPr lang="zh-CN" altLang="en-US" sz="1900" dirty="0">
                <a:cs typeface="+mn-ea"/>
                <a:sym typeface="+mn-lt"/>
              </a:rPr>
            </a:br>
            <a:r>
              <a:rPr lang="zh-CN" altLang="en-US" sz="1900" dirty="0">
                <a:cs typeface="+mn-ea"/>
                <a:sym typeface="+mn-lt"/>
              </a:rPr>
              <a:t>此宣言可以任何形式自由地复制，但其全文必须包含上述申明在内。 </a:t>
            </a:r>
            <a:endParaRPr lang="zh-CN" altLang="en-US" sz="1900" dirty="0">
              <a:solidFill>
                <a:schemeClr val="tx1"/>
              </a:solidFill>
              <a:cs typeface="+mn-ea"/>
              <a:sym typeface="+mn-lt"/>
            </a:endParaRPr>
          </a:p>
        </p:txBody>
      </p:sp>
    </p:spTree>
    <p:extLst>
      <p:ext uri="{BB962C8B-B14F-4D97-AF65-F5344CB8AC3E}">
        <p14:creationId xmlns:p14="http://schemas.microsoft.com/office/powerpoint/2010/main" val="1883463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敏捷价值观 </a:t>
            </a:r>
            <a:r>
              <a:rPr lang="en-US" altLang="zh-CN" dirty="0">
                <a:latin typeface="+mn-lt"/>
                <a:ea typeface="+mn-ea"/>
                <a:cs typeface="+mn-ea"/>
                <a:sym typeface="+mn-lt"/>
              </a:rPr>
              <a:t>- </a:t>
            </a:r>
            <a:r>
              <a:rPr lang="zh-CN" altLang="en-US" dirty="0">
                <a:latin typeface="+mn-lt"/>
                <a:ea typeface="+mn-ea"/>
                <a:cs typeface="+mn-ea"/>
                <a:sym typeface="+mn-lt"/>
              </a:rPr>
              <a:t>敏捷软件开发宣言 </a:t>
            </a:r>
            <a:r>
              <a:rPr lang="en-US" altLang="zh-CN" dirty="0">
                <a:latin typeface="+mn-lt"/>
                <a:ea typeface="+mn-ea"/>
                <a:cs typeface="+mn-ea"/>
                <a:sym typeface="+mn-lt"/>
              </a:rPr>
              <a:t>(2)</a:t>
            </a:r>
            <a:endParaRPr lang="zh-CN" altLang="en-US" dirty="0">
              <a:latin typeface="+mn-lt"/>
              <a:ea typeface="+mn-ea"/>
              <a:cs typeface="+mn-ea"/>
              <a:sym typeface="+mn-lt"/>
            </a:endParaRPr>
          </a:p>
        </p:txBody>
      </p:sp>
      <p:graphicFrame>
        <p:nvGraphicFramePr>
          <p:cNvPr id="15" name="内容占位符 16"/>
          <p:cNvGraphicFramePr>
            <a:graphicFrameLocks/>
          </p:cNvGraphicFramePr>
          <p:nvPr>
            <p:extLst>
              <p:ext uri="{D42A27DB-BD31-4B8C-83A1-F6EECF244321}">
                <p14:modId xmlns:p14="http://schemas.microsoft.com/office/powerpoint/2010/main" val="707757598"/>
              </p:ext>
            </p:extLst>
          </p:nvPr>
        </p:nvGraphicFramePr>
        <p:xfrm>
          <a:off x="731838" y="1052513"/>
          <a:ext cx="8776304" cy="508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9414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敏捷开发与瀑布开发的外在区别</a:t>
            </a:r>
          </a:p>
        </p:txBody>
      </p:sp>
      <p:grpSp>
        <p:nvGrpSpPr>
          <p:cNvPr id="31" name="组合 48"/>
          <p:cNvGrpSpPr/>
          <p:nvPr/>
        </p:nvGrpSpPr>
        <p:grpSpPr>
          <a:xfrm>
            <a:off x="3931956" y="1718293"/>
            <a:ext cx="57040" cy="3756304"/>
            <a:chOff x="2581275" y="1790700"/>
            <a:chExt cx="66675" cy="4295775"/>
          </a:xfrm>
        </p:grpSpPr>
        <p:cxnSp>
          <p:nvCxnSpPr>
            <p:cNvPr id="32" name="直接连接符 49"/>
            <p:cNvCxnSpPr/>
            <p:nvPr/>
          </p:nvCxnSpPr>
          <p:spPr bwMode="auto">
            <a:xfrm>
              <a:off x="2581275"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cxnSp>
          <p:nvCxnSpPr>
            <p:cNvPr id="33" name="直接连接符 50"/>
            <p:cNvCxnSpPr/>
            <p:nvPr/>
          </p:nvCxnSpPr>
          <p:spPr bwMode="auto">
            <a:xfrm>
              <a:off x="2647950" y="1790700"/>
              <a:ext cx="0" cy="4295775"/>
            </a:xfrm>
            <a:prstGeom prst="line">
              <a:avLst/>
            </a:prstGeom>
            <a:noFill/>
            <a:ln w="22225" cap="flat" cmpd="dbl" algn="ctr">
              <a:solidFill>
                <a:schemeClr val="accent6">
                  <a:lumMod val="50000"/>
                </a:schemeClr>
              </a:solidFill>
              <a:prstDash val="solid"/>
              <a:round/>
              <a:headEnd type="none" w="med" len="med"/>
              <a:tailEnd type="none" w="med" len="med"/>
            </a:ln>
            <a:effectLst/>
          </p:spPr>
        </p:cxnSp>
      </p:grpSp>
      <p:grpSp>
        <p:nvGrpSpPr>
          <p:cNvPr id="72" name="组合 71"/>
          <p:cNvGrpSpPr/>
          <p:nvPr/>
        </p:nvGrpSpPr>
        <p:grpSpPr>
          <a:xfrm>
            <a:off x="4367353" y="1806153"/>
            <a:ext cx="3287065" cy="3608302"/>
            <a:chOff x="4367353" y="1806153"/>
            <a:chExt cx="3287065" cy="3608302"/>
          </a:xfrm>
        </p:grpSpPr>
        <p:sp>
          <p:nvSpPr>
            <p:cNvPr id="7" name="圆角矩形 6"/>
            <p:cNvSpPr/>
            <p:nvPr/>
          </p:nvSpPr>
          <p:spPr bwMode="auto">
            <a:xfrm>
              <a:off x="4572033" y="4653316"/>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8" name="圆角矩形 7"/>
            <p:cNvSpPr/>
            <p:nvPr/>
          </p:nvSpPr>
          <p:spPr bwMode="auto">
            <a:xfrm>
              <a:off x="5170303" y="4664303"/>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9" name="圆角矩形 8"/>
            <p:cNvSpPr/>
            <p:nvPr/>
          </p:nvSpPr>
          <p:spPr bwMode="auto">
            <a:xfrm>
              <a:off x="5777976" y="4652393"/>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0" name="圆角矩形 9"/>
            <p:cNvSpPr/>
            <p:nvPr/>
          </p:nvSpPr>
          <p:spPr bwMode="auto">
            <a:xfrm>
              <a:off x="6336352" y="4653717"/>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1" name="圆角矩形 10"/>
            <p:cNvSpPr/>
            <p:nvPr/>
          </p:nvSpPr>
          <p:spPr bwMode="auto">
            <a:xfrm>
              <a:off x="6947269" y="4653717"/>
              <a:ext cx="409757"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2" name="圆角矩形 11"/>
            <p:cNvSpPr/>
            <p:nvPr/>
          </p:nvSpPr>
          <p:spPr bwMode="auto">
            <a:xfrm>
              <a:off x="4589952" y="3809966"/>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3" name="圆角矩形 12"/>
            <p:cNvSpPr/>
            <p:nvPr/>
          </p:nvSpPr>
          <p:spPr bwMode="auto">
            <a:xfrm>
              <a:off x="5195652" y="3820953"/>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4" name="圆角矩形 13"/>
            <p:cNvSpPr/>
            <p:nvPr/>
          </p:nvSpPr>
          <p:spPr bwMode="auto">
            <a:xfrm>
              <a:off x="5792428" y="3812371"/>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5" name="圆角矩形 14"/>
            <p:cNvSpPr/>
            <p:nvPr/>
          </p:nvSpPr>
          <p:spPr bwMode="auto">
            <a:xfrm>
              <a:off x="6354274" y="3812371"/>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6" name="圆角矩形 15"/>
            <p:cNvSpPr/>
            <p:nvPr/>
          </p:nvSpPr>
          <p:spPr bwMode="auto">
            <a:xfrm>
              <a:off x="6888249" y="3820954"/>
              <a:ext cx="409757"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7" name="圆角矩形 16"/>
            <p:cNvSpPr/>
            <p:nvPr/>
          </p:nvSpPr>
          <p:spPr bwMode="auto">
            <a:xfrm>
              <a:off x="4607873" y="2960607"/>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8" name="圆角矩形 17"/>
            <p:cNvSpPr/>
            <p:nvPr/>
          </p:nvSpPr>
          <p:spPr bwMode="auto">
            <a:xfrm>
              <a:off x="5213573" y="2971594"/>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19" name="圆角矩形 18"/>
            <p:cNvSpPr/>
            <p:nvPr/>
          </p:nvSpPr>
          <p:spPr bwMode="auto">
            <a:xfrm>
              <a:off x="5793826" y="2947549"/>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0" name="圆角矩形 19"/>
            <p:cNvSpPr/>
            <p:nvPr/>
          </p:nvSpPr>
          <p:spPr bwMode="auto">
            <a:xfrm>
              <a:off x="6372195" y="2963012"/>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1" name="圆角矩形 20"/>
            <p:cNvSpPr/>
            <p:nvPr/>
          </p:nvSpPr>
          <p:spPr bwMode="auto">
            <a:xfrm>
              <a:off x="6906170" y="2971595"/>
              <a:ext cx="409757"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2" name="圆角矩形 21"/>
            <p:cNvSpPr/>
            <p:nvPr/>
          </p:nvSpPr>
          <p:spPr bwMode="auto">
            <a:xfrm>
              <a:off x="4590603" y="211350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3" name="圆角矩形 22"/>
            <p:cNvSpPr/>
            <p:nvPr/>
          </p:nvSpPr>
          <p:spPr bwMode="auto">
            <a:xfrm>
              <a:off x="5196303" y="212048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4" name="圆角矩形 23"/>
            <p:cNvSpPr/>
            <p:nvPr/>
          </p:nvSpPr>
          <p:spPr bwMode="auto">
            <a:xfrm>
              <a:off x="5791998" y="2105125"/>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5" name="圆角矩形 24"/>
            <p:cNvSpPr/>
            <p:nvPr/>
          </p:nvSpPr>
          <p:spPr bwMode="auto">
            <a:xfrm>
              <a:off x="6354925" y="2111906"/>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sp>
          <p:nvSpPr>
            <p:cNvPr id="26" name="圆角矩形 25"/>
            <p:cNvSpPr/>
            <p:nvPr/>
          </p:nvSpPr>
          <p:spPr bwMode="auto">
            <a:xfrm>
              <a:off x="6888900" y="2120489"/>
              <a:ext cx="40975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a:t>
              </a:r>
            </a:p>
          </p:txBody>
        </p:sp>
        <p:cxnSp>
          <p:nvCxnSpPr>
            <p:cNvPr id="27" name="直接连接符 44"/>
            <p:cNvCxnSpPr/>
            <p:nvPr/>
          </p:nvCxnSpPr>
          <p:spPr bwMode="auto">
            <a:xfrm>
              <a:off x="4862940" y="1995453"/>
              <a:ext cx="3641" cy="3412480"/>
            </a:xfrm>
            <a:prstGeom prst="line">
              <a:avLst/>
            </a:prstGeom>
            <a:noFill/>
            <a:ln w="9525" cap="flat" cmpd="sng" algn="ctr">
              <a:solidFill>
                <a:srgbClr val="990000"/>
              </a:solidFill>
              <a:prstDash val="lgDash"/>
              <a:round/>
              <a:headEnd type="none" w="med" len="med"/>
              <a:tailEnd type="none" w="med" len="med"/>
            </a:ln>
            <a:effectLst/>
          </p:spPr>
        </p:cxnSp>
        <p:cxnSp>
          <p:nvCxnSpPr>
            <p:cNvPr id="28" name="直接连接符 45"/>
            <p:cNvCxnSpPr/>
            <p:nvPr/>
          </p:nvCxnSpPr>
          <p:spPr bwMode="auto">
            <a:xfrm>
              <a:off x="5416512" y="1990508"/>
              <a:ext cx="2640" cy="3417468"/>
            </a:xfrm>
            <a:prstGeom prst="line">
              <a:avLst/>
            </a:prstGeom>
            <a:noFill/>
            <a:ln w="9525" cap="flat" cmpd="sng" algn="ctr">
              <a:solidFill>
                <a:srgbClr val="990000"/>
              </a:solidFill>
              <a:prstDash val="lgDash"/>
              <a:round/>
              <a:headEnd type="none" w="med" len="med"/>
              <a:tailEnd type="none" w="med" len="med"/>
            </a:ln>
            <a:effectLst/>
          </p:spPr>
        </p:cxnSp>
        <p:cxnSp>
          <p:nvCxnSpPr>
            <p:cNvPr id="29" name="直接连接符 46"/>
            <p:cNvCxnSpPr/>
            <p:nvPr/>
          </p:nvCxnSpPr>
          <p:spPr bwMode="auto">
            <a:xfrm>
              <a:off x="6066941" y="1983527"/>
              <a:ext cx="11600" cy="3411458"/>
            </a:xfrm>
            <a:prstGeom prst="line">
              <a:avLst/>
            </a:prstGeom>
            <a:noFill/>
            <a:ln w="9525" cap="flat" cmpd="sng" algn="ctr">
              <a:solidFill>
                <a:srgbClr val="990000"/>
              </a:solidFill>
              <a:prstDash val="lgDash"/>
              <a:round/>
              <a:headEnd type="none" w="med" len="med"/>
              <a:tailEnd type="none" w="med" len="med"/>
            </a:ln>
            <a:effectLst/>
          </p:spPr>
        </p:cxnSp>
        <p:cxnSp>
          <p:nvCxnSpPr>
            <p:cNvPr id="30" name="直接连接符 47"/>
            <p:cNvCxnSpPr/>
            <p:nvPr/>
          </p:nvCxnSpPr>
          <p:spPr bwMode="auto">
            <a:xfrm flipH="1">
              <a:off x="6643940" y="1988574"/>
              <a:ext cx="15278" cy="3425881"/>
            </a:xfrm>
            <a:prstGeom prst="line">
              <a:avLst/>
            </a:prstGeom>
            <a:noFill/>
            <a:ln w="9525" cap="flat" cmpd="sng" algn="ctr">
              <a:solidFill>
                <a:srgbClr val="990000"/>
              </a:solidFill>
              <a:prstDash val="lgDash"/>
              <a:round/>
              <a:headEnd type="none" w="med" len="med"/>
              <a:tailEnd type="none" w="med" len="med"/>
            </a:ln>
            <a:effectLst/>
          </p:spPr>
        </p:cxnSp>
        <p:sp>
          <p:nvSpPr>
            <p:cNvPr id="34" name="TextBox 51"/>
            <p:cNvSpPr txBox="1"/>
            <p:nvPr/>
          </p:nvSpPr>
          <p:spPr>
            <a:xfrm>
              <a:off x="4367353" y="1809504"/>
              <a:ext cx="802950"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1</a:t>
              </a:r>
              <a:endParaRPr lang="zh-CN" altLang="en-US" sz="1600" dirty="0">
                <a:latin typeface="Huawei Sans" panose="020C0503030203020204" pitchFamily="34" charset="0"/>
                <a:ea typeface="方正兰亭黑简体" panose="02000000000000000000" pitchFamily="2" charset="-122"/>
              </a:endParaRPr>
            </a:p>
          </p:txBody>
        </p:sp>
        <p:sp>
          <p:nvSpPr>
            <p:cNvPr id="35" name="TextBox 52"/>
            <p:cNvSpPr txBox="1"/>
            <p:nvPr/>
          </p:nvSpPr>
          <p:spPr>
            <a:xfrm>
              <a:off x="4966835" y="1806153"/>
              <a:ext cx="81114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2</a:t>
              </a:r>
              <a:endParaRPr lang="zh-CN" altLang="en-US" sz="1600" dirty="0">
                <a:latin typeface="Huawei Sans" panose="020C0503030203020204" pitchFamily="34" charset="0"/>
                <a:ea typeface="方正兰亭黑简体" panose="02000000000000000000" pitchFamily="2" charset="-122"/>
              </a:endParaRPr>
            </a:p>
          </p:txBody>
        </p:sp>
        <p:sp>
          <p:nvSpPr>
            <p:cNvPr id="36" name="TextBox 53"/>
            <p:cNvSpPr txBox="1"/>
            <p:nvPr/>
          </p:nvSpPr>
          <p:spPr>
            <a:xfrm>
              <a:off x="5604582" y="1811938"/>
              <a:ext cx="731770"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3</a:t>
              </a:r>
              <a:endParaRPr lang="zh-CN" altLang="en-US" sz="1600" dirty="0">
                <a:latin typeface="Huawei Sans" panose="020C0503030203020204" pitchFamily="34" charset="0"/>
                <a:ea typeface="方正兰亭黑简体" panose="02000000000000000000" pitchFamily="2" charset="-122"/>
              </a:endParaRPr>
            </a:p>
          </p:txBody>
        </p:sp>
        <p:sp>
          <p:nvSpPr>
            <p:cNvPr id="37" name="TextBox 54"/>
            <p:cNvSpPr txBox="1"/>
            <p:nvPr/>
          </p:nvSpPr>
          <p:spPr>
            <a:xfrm>
              <a:off x="6164049" y="1826176"/>
              <a:ext cx="742121"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4</a:t>
              </a:r>
              <a:endParaRPr lang="zh-CN" altLang="en-US" sz="1600" dirty="0">
                <a:latin typeface="Huawei Sans" panose="020C0503030203020204" pitchFamily="34" charset="0"/>
                <a:ea typeface="方正兰亭黑简体" panose="02000000000000000000" pitchFamily="2" charset="-122"/>
              </a:endParaRPr>
            </a:p>
          </p:txBody>
        </p:sp>
        <p:sp>
          <p:nvSpPr>
            <p:cNvPr id="38" name="TextBox 55"/>
            <p:cNvSpPr txBox="1"/>
            <p:nvPr/>
          </p:nvSpPr>
          <p:spPr>
            <a:xfrm>
              <a:off x="6831229" y="1819297"/>
              <a:ext cx="823189" cy="338554"/>
            </a:xfrm>
            <a:prstGeom prst="rect">
              <a:avLst/>
            </a:prstGeom>
            <a:noFill/>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迭代</a:t>
              </a:r>
              <a:r>
                <a:rPr lang="en-US" altLang="zh-CN" sz="1600" dirty="0">
                  <a:latin typeface="Huawei Sans" panose="020C0503030203020204" pitchFamily="34" charset="0"/>
                  <a:ea typeface="方正兰亭黑简体" panose="02000000000000000000" pitchFamily="2" charset="-122"/>
                </a:rPr>
                <a:t>…</a:t>
              </a:r>
              <a:endParaRPr lang="zh-CN" altLang="en-US" sz="1600" dirty="0">
                <a:latin typeface="Huawei Sans" panose="020C0503030203020204" pitchFamily="34" charset="0"/>
                <a:ea typeface="方正兰亭黑简体" panose="02000000000000000000" pitchFamily="2" charset="-122"/>
              </a:endParaRPr>
            </a:p>
          </p:txBody>
        </p:sp>
      </p:grpSp>
      <p:grpSp>
        <p:nvGrpSpPr>
          <p:cNvPr id="71" name="组合 70"/>
          <p:cNvGrpSpPr/>
          <p:nvPr/>
        </p:nvGrpSpPr>
        <p:grpSpPr>
          <a:xfrm>
            <a:off x="8009661" y="1785899"/>
            <a:ext cx="2556738" cy="3626970"/>
            <a:chOff x="8009661" y="1788748"/>
            <a:chExt cx="2556738" cy="3275405"/>
          </a:xfrm>
        </p:grpSpPr>
        <p:grpSp>
          <p:nvGrpSpPr>
            <p:cNvPr id="39" name="组合 74"/>
            <p:cNvGrpSpPr/>
            <p:nvPr/>
          </p:nvGrpSpPr>
          <p:grpSpPr>
            <a:xfrm>
              <a:off x="8020938" y="1788748"/>
              <a:ext cx="2410202" cy="1156733"/>
              <a:chOff x="7861557" y="2586058"/>
              <a:chExt cx="2817294" cy="1322861"/>
            </a:xfrm>
          </p:grpSpPr>
          <p:sp>
            <p:nvSpPr>
              <p:cNvPr id="40" name="同心圆 39"/>
              <p:cNvSpPr/>
              <p:nvPr/>
            </p:nvSpPr>
            <p:spPr bwMode="auto">
              <a:xfrm>
                <a:off x="8310896" y="3417307"/>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41" name="燕尾形 40"/>
              <p:cNvSpPr/>
              <p:nvPr/>
            </p:nvSpPr>
            <p:spPr bwMode="auto">
              <a:xfrm rot="5400000">
                <a:off x="8692288" y="3476002"/>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2" name="燕尾形 41"/>
              <p:cNvSpPr/>
              <p:nvPr/>
            </p:nvSpPr>
            <p:spPr bwMode="auto">
              <a:xfrm rot="16200000">
                <a:off x="8325574" y="3459329"/>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3" name="TextBox 84"/>
              <p:cNvSpPr txBox="1"/>
              <p:nvPr/>
            </p:nvSpPr>
            <p:spPr>
              <a:xfrm>
                <a:off x="7861557" y="2586058"/>
                <a:ext cx="1408647"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sp>
            <p:nvSpPr>
              <p:cNvPr id="75" name="TextBox 84"/>
              <p:cNvSpPr txBox="1"/>
              <p:nvPr/>
            </p:nvSpPr>
            <p:spPr>
              <a:xfrm>
                <a:off x="9270204" y="2586058"/>
                <a:ext cx="1408647"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44" name="组合 75"/>
            <p:cNvGrpSpPr/>
            <p:nvPr/>
          </p:nvGrpSpPr>
          <p:grpSpPr>
            <a:xfrm>
              <a:off x="9363897" y="2539199"/>
              <a:ext cx="652238" cy="429875"/>
              <a:chOff x="8243407" y="3417308"/>
              <a:chExt cx="762403" cy="491612"/>
            </a:xfrm>
          </p:grpSpPr>
          <p:sp>
            <p:nvSpPr>
              <p:cNvPr id="45" name="同心圆 44"/>
              <p:cNvSpPr/>
              <p:nvPr/>
            </p:nvSpPr>
            <p:spPr bwMode="auto">
              <a:xfrm>
                <a:off x="8310896" y="3417308"/>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46" name="燕尾形 45"/>
              <p:cNvSpPr/>
              <p:nvPr/>
            </p:nvSpPr>
            <p:spPr bwMode="auto">
              <a:xfrm rot="5400000">
                <a:off x="8692288" y="3476000"/>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47" name="燕尾形 46"/>
              <p:cNvSpPr/>
              <p:nvPr/>
            </p:nvSpPr>
            <p:spPr bwMode="auto">
              <a:xfrm rot="16200000">
                <a:off x="8325575" y="3459330"/>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grpSp>
        <p:grpSp>
          <p:nvGrpSpPr>
            <p:cNvPr id="49" name="组合 80"/>
            <p:cNvGrpSpPr/>
            <p:nvPr/>
          </p:nvGrpSpPr>
          <p:grpSpPr>
            <a:xfrm>
              <a:off x="8009661" y="3846497"/>
              <a:ext cx="1303347" cy="1150288"/>
              <a:chOff x="7806309" y="2719733"/>
              <a:chExt cx="1523489" cy="1315490"/>
            </a:xfrm>
          </p:grpSpPr>
          <p:sp>
            <p:nvSpPr>
              <p:cNvPr id="50" name="同心圆 49"/>
              <p:cNvSpPr/>
              <p:nvPr/>
            </p:nvSpPr>
            <p:spPr bwMode="auto">
              <a:xfrm>
                <a:off x="8310895" y="3543611"/>
                <a:ext cx="619591"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51" name="燕尾形 50"/>
              <p:cNvSpPr/>
              <p:nvPr/>
            </p:nvSpPr>
            <p:spPr bwMode="auto">
              <a:xfrm rot="5400000">
                <a:off x="8692288" y="3602306"/>
                <a:ext cx="231354" cy="395691"/>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2" name="燕尾形 51"/>
              <p:cNvSpPr/>
              <p:nvPr/>
            </p:nvSpPr>
            <p:spPr bwMode="auto">
              <a:xfrm rot="16200000">
                <a:off x="8325576" y="3585632"/>
                <a:ext cx="231354" cy="395691"/>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3" name="TextBox 76"/>
              <p:cNvSpPr txBox="1"/>
              <p:nvPr/>
            </p:nvSpPr>
            <p:spPr>
              <a:xfrm>
                <a:off x="7806309" y="2719733"/>
                <a:ext cx="1523489"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54" name="组合 85"/>
            <p:cNvGrpSpPr/>
            <p:nvPr/>
          </p:nvGrpSpPr>
          <p:grpSpPr>
            <a:xfrm>
              <a:off x="9306385" y="3846496"/>
              <a:ext cx="1260014" cy="1217657"/>
              <a:chOff x="8071747" y="2642687"/>
              <a:chExt cx="1472836" cy="1392534"/>
            </a:xfrm>
          </p:grpSpPr>
          <p:sp>
            <p:nvSpPr>
              <p:cNvPr id="55" name="同心圆 54"/>
              <p:cNvSpPr/>
              <p:nvPr/>
            </p:nvSpPr>
            <p:spPr bwMode="auto">
              <a:xfrm>
                <a:off x="8310895" y="3543609"/>
                <a:ext cx="619591"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56" name="燕尾形 55"/>
              <p:cNvSpPr/>
              <p:nvPr/>
            </p:nvSpPr>
            <p:spPr bwMode="auto">
              <a:xfrm rot="5400000">
                <a:off x="8692288" y="3602304"/>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7" name="燕尾形 56"/>
              <p:cNvSpPr/>
              <p:nvPr/>
            </p:nvSpPr>
            <p:spPr bwMode="auto">
              <a:xfrm rot="16200000">
                <a:off x="8325576" y="3585631"/>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58" name="TextBox 72"/>
              <p:cNvSpPr txBox="1"/>
              <p:nvPr/>
            </p:nvSpPr>
            <p:spPr>
              <a:xfrm>
                <a:off x="8071747" y="2642687"/>
                <a:ext cx="1472836" cy="858226"/>
              </a:xfrm>
              <a:prstGeom prst="rect">
                <a:avLst/>
              </a:prstGeom>
              <a:noFill/>
              <a:ln>
                <a:noFill/>
              </a:ln>
            </p:spPr>
            <p:txBody>
              <a:bodyPr wrap="square" rtlCol="0">
                <a:spAutoFit/>
              </a:bodyPr>
              <a:lstStyle/>
              <a:p>
                <a:r>
                  <a:rPr lang="zh-CN" altLang="en-US" sz="1600" dirty="0">
                    <a:latin typeface="Huawei Sans" panose="020C0503030203020204" pitchFamily="34" charset="0"/>
                    <a:ea typeface="方正兰亭黑简体" panose="02000000000000000000" pitchFamily="2" charset="-122"/>
                  </a:rPr>
                  <a:t>小粒度需求</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分析设计</a:t>
                </a:r>
                <a:endParaRPr lang="en-US" altLang="zh-CN" sz="1600" dirty="0">
                  <a:latin typeface="Huawei Sans" panose="020C0503030203020204" pitchFamily="34" charset="0"/>
                  <a:ea typeface="方正兰亭黑简体" panose="02000000000000000000" pitchFamily="2" charset="-122"/>
                </a:endParaRPr>
              </a:p>
              <a:p>
                <a:r>
                  <a:rPr lang="zh-CN" altLang="en-US" sz="1600" dirty="0">
                    <a:latin typeface="Huawei Sans" panose="020C0503030203020204" pitchFamily="34" charset="0"/>
                    <a:ea typeface="方正兰亭黑简体" panose="02000000000000000000" pitchFamily="2" charset="-122"/>
                  </a:rPr>
                  <a:t>开发测试</a:t>
                </a:r>
              </a:p>
            </p:txBody>
          </p:sp>
        </p:grpSp>
        <p:grpSp>
          <p:nvGrpSpPr>
            <p:cNvPr id="59" name="组合 95"/>
            <p:cNvGrpSpPr/>
            <p:nvPr/>
          </p:nvGrpSpPr>
          <p:grpSpPr>
            <a:xfrm>
              <a:off x="8887525" y="3057598"/>
              <a:ext cx="754432" cy="713794"/>
              <a:chOff x="8592275" y="1337256"/>
              <a:chExt cx="881858" cy="816308"/>
            </a:xfrm>
          </p:grpSpPr>
          <p:sp>
            <p:nvSpPr>
              <p:cNvPr id="60" name="同心圆 59"/>
              <p:cNvSpPr/>
              <p:nvPr/>
            </p:nvSpPr>
            <p:spPr bwMode="auto">
              <a:xfrm>
                <a:off x="8659765" y="1661952"/>
                <a:ext cx="619590" cy="491612"/>
              </a:xfrm>
              <a:prstGeom prst="donut">
                <a:avLst/>
              </a:prstGeom>
              <a:solidFill>
                <a:schemeClr val="accent6"/>
              </a:solidFill>
              <a:ln w="9525" cap="flat" cmpd="sng" algn="ctr">
                <a:noFill/>
                <a:prstDash val="solid"/>
                <a:round/>
                <a:headEnd type="none" w="med" len="med"/>
                <a:tailEnd type="none" w="med" len="med"/>
              </a:ln>
              <a:effectLst/>
            </p:spPr>
            <p:txBody>
              <a:bodyPr vert="horz" wrap="non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en-US" altLang="zh-CN" sz="1600" dirty="0">
                    <a:latin typeface="Huawei Sans" panose="020C0503030203020204" pitchFamily="34" charset="0"/>
                    <a:ea typeface="方正兰亭黑简体" panose="02000000000000000000" pitchFamily="2" charset="-122"/>
                  </a:rPr>
                  <a:t>   </a:t>
                </a:r>
                <a:endParaRPr lang="zh-CN" altLang="en-US" sz="1600" dirty="0">
                  <a:latin typeface="Huawei Sans" panose="020C0503030203020204" pitchFamily="34" charset="0"/>
                  <a:ea typeface="方正兰亭黑简体" panose="02000000000000000000" pitchFamily="2" charset="-122"/>
                </a:endParaRPr>
              </a:p>
            </p:txBody>
          </p:sp>
          <p:sp>
            <p:nvSpPr>
              <p:cNvPr id="61" name="燕尾形 60"/>
              <p:cNvSpPr/>
              <p:nvPr/>
            </p:nvSpPr>
            <p:spPr bwMode="auto">
              <a:xfrm rot="5400000">
                <a:off x="9041156" y="1720648"/>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62" name="燕尾形 61"/>
              <p:cNvSpPr/>
              <p:nvPr/>
            </p:nvSpPr>
            <p:spPr bwMode="auto">
              <a:xfrm rot="16200000">
                <a:off x="8674443" y="1703975"/>
                <a:ext cx="231354" cy="395690"/>
              </a:xfrm>
              <a:prstGeom prst="chevron">
                <a:avLst/>
              </a:prstGeom>
              <a:solidFill>
                <a:schemeClr val="bg2">
                  <a:lumMod val="40000"/>
                  <a:lumOff val="60000"/>
                </a:schemeClr>
              </a:solidFill>
              <a:ln w="9525" cap="flat" cmpd="sng" algn="ctr">
                <a:no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solidFill>
                    <a:srgbClr val="C00000"/>
                  </a:solidFill>
                  <a:latin typeface="Huawei Sans" panose="020C0503030203020204" pitchFamily="34" charset="0"/>
                  <a:ea typeface="方正兰亭黑简体" panose="02000000000000000000" pitchFamily="2" charset="-122"/>
                </a:endParaRPr>
              </a:p>
            </p:txBody>
          </p:sp>
          <p:sp>
            <p:nvSpPr>
              <p:cNvPr id="63" name="TextBox 68"/>
              <p:cNvSpPr txBox="1"/>
              <p:nvPr/>
            </p:nvSpPr>
            <p:spPr>
              <a:xfrm>
                <a:off x="8614807" y="1337256"/>
                <a:ext cx="859326" cy="349647"/>
              </a:xfrm>
              <a:prstGeom prst="rect">
                <a:avLst/>
              </a:prstGeom>
              <a:noFill/>
              <a:ln>
                <a:noFill/>
              </a:ln>
            </p:spPr>
            <p:txBody>
              <a:bodyPr wrap="square" rtlCol="0">
                <a:spAutoFit/>
              </a:bodyPr>
              <a:lstStyle/>
              <a:p>
                <a:r>
                  <a:rPr lang="zh-CN" altLang="en-US" sz="1600" b="1" dirty="0">
                    <a:latin typeface="Huawei Sans" panose="020C0503030203020204" pitchFamily="34" charset="0"/>
                    <a:ea typeface="方正兰亭黑简体" panose="02000000000000000000" pitchFamily="2" charset="-122"/>
                  </a:rPr>
                  <a:t>。。。</a:t>
                </a:r>
              </a:p>
            </p:txBody>
          </p:sp>
        </p:grpSp>
      </p:grpSp>
      <p:sp>
        <p:nvSpPr>
          <p:cNvPr id="64" name="文本框 63"/>
          <p:cNvSpPr txBox="1"/>
          <p:nvPr/>
        </p:nvSpPr>
        <p:spPr bwMode="auto">
          <a:xfrm>
            <a:off x="1500703" y="5554565"/>
            <a:ext cx="1613251" cy="408699"/>
          </a:xfrm>
          <a:prstGeom prst="rect">
            <a:avLst/>
          </a:prstGeom>
          <a:noFill/>
          <a:ln w="9525">
            <a:noFill/>
            <a:miter lim="800000"/>
            <a:headEnd/>
            <a:tailEnd/>
          </a:ln>
        </p:spPr>
        <p:txBody>
          <a:bodyPr wrap="square" lIns="99954" tIns="49973" rIns="99954" bIns="49973" rtlCol="0">
            <a:spAutoFit/>
          </a:bodyPr>
          <a:lstStyle/>
          <a:p>
            <a:pPr algn="ctr" defTabSz="1001349" eaLnBrk="0" hangingPunct="0"/>
            <a:r>
              <a:rPr kumimoji="1" lang="zh-CN" altLang="en-US" sz="2000" b="1" dirty="0">
                <a:solidFill>
                  <a:srgbClr val="000000"/>
                </a:solidFill>
                <a:latin typeface="Huawei Sans" panose="020C0503030203020204" pitchFamily="34" charset="0"/>
                <a:ea typeface="方正兰亭黑简体" panose="02000000000000000000" pitchFamily="2" charset="-122"/>
                <a:cs typeface="Arial" pitchFamily="34" charset="0"/>
              </a:rPr>
              <a:t>瀑布开发</a:t>
            </a:r>
          </a:p>
        </p:txBody>
      </p:sp>
      <p:sp>
        <p:nvSpPr>
          <p:cNvPr id="65" name="文本框 64"/>
          <p:cNvSpPr txBox="1"/>
          <p:nvPr/>
        </p:nvSpPr>
        <p:spPr bwMode="auto">
          <a:xfrm>
            <a:off x="6557716" y="5546888"/>
            <a:ext cx="1613251" cy="408699"/>
          </a:xfrm>
          <a:prstGeom prst="rect">
            <a:avLst/>
          </a:prstGeom>
          <a:noFill/>
          <a:ln w="9525">
            <a:noFill/>
            <a:miter lim="800000"/>
            <a:headEnd/>
            <a:tailEnd/>
          </a:ln>
        </p:spPr>
        <p:txBody>
          <a:bodyPr wrap="square" lIns="99954" tIns="49973" rIns="99954" bIns="49973" rtlCol="0">
            <a:spAutoFit/>
          </a:bodyPr>
          <a:lstStyle/>
          <a:p>
            <a:pPr algn="ctr" defTabSz="1001349" eaLnBrk="0" hangingPunct="0"/>
            <a:r>
              <a:rPr kumimoji="1" lang="zh-CN" altLang="en-US" sz="1600" b="1" dirty="0">
                <a:solidFill>
                  <a:srgbClr val="000000"/>
                </a:solidFill>
                <a:latin typeface="Huawei Sans" panose="020C0503030203020204" pitchFamily="34" charset="0"/>
                <a:ea typeface="方正兰亭黑简体" panose="02000000000000000000" pitchFamily="2" charset="-122"/>
                <a:cs typeface="Arial" pitchFamily="34" charset="0"/>
              </a:rPr>
              <a:t>敏捷</a:t>
            </a:r>
            <a:r>
              <a:rPr kumimoji="1" lang="zh-CN" altLang="en-US" sz="2000" b="1" dirty="0">
                <a:solidFill>
                  <a:srgbClr val="000000"/>
                </a:solidFill>
                <a:latin typeface="Huawei Sans" panose="020C0503030203020204" pitchFamily="34" charset="0"/>
                <a:ea typeface="方正兰亭黑简体" panose="02000000000000000000" pitchFamily="2" charset="-122"/>
                <a:cs typeface="Arial" pitchFamily="34" charset="0"/>
              </a:rPr>
              <a:t>开发</a:t>
            </a:r>
            <a:endParaRPr kumimoji="1" lang="zh-CN" altLang="en-US" sz="1600" b="1" dirty="0">
              <a:solidFill>
                <a:srgbClr val="000000"/>
              </a:solidFill>
              <a:latin typeface="Huawei Sans" panose="020C0503030203020204" pitchFamily="34" charset="0"/>
              <a:ea typeface="方正兰亭黑简体" panose="02000000000000000000" pitchFamily="2" charset="-122"/>
              <a:cs typeface="Arial" pitchFamily="34" charset="0"/>
            </a:endParaRPr>
          </a:p>
        </p:txBody>
      </p:sp>
      <p:sp>
        <p:nvSpPr>
          <p:cNvPr id="66" name="右箭头 65"/>
          <p:cNvSpPr/>
          <p:nvPr/>
        </p:nvSpPr>
        <p:spPr bwMode="auto">
          <a:xfrm>
            <a:off x="7654419" y="3277691"/>
            <a:ext cx="348170" cy="557133"/>
          </a:xfrm>
          <a:prstGeom prst="rightArrow">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bodyPr>
          <a:lstStyle/>
          <a:p>
            <a:pPr defTabSz="914126" fontAlgn="t">
              <a:spcBef>
                <a:spcPct val="0"/>
              </a:spcBef>
              <a:spcAft>
                <a:spcPct val="0"/>
              </a:spcAft>
            </a:pPr>
            <a:endParaRPr lang="zh-CN" altLang="en-US" sz="1600">
              <a:latin typeface="Huawei Sans" panose="020C0503030203020204" pitchFamily="34" charset="0"/>
              <a:ea typeface="方正兰亭黑简体" panose="02000000000000000000" pitchFamily="2" charset="-122"/>
            </a:endParaRPr>
          </a:p>
        </p:txBody>
      </p:sp>
      <p:grpSp>
        <p:nvGrpSpPr>
          <p:cNvPr id="73" name="组合 72"/>
          <p:cNvGrpSpPr/>
          <p:nvPr/>
        </p:nvGrpSpPr>
        <p:grpSpPr>
          <a:xfrm>
            <a:off x="849399" y="2058066"/>
            <a:ext cx="2774988" cy="2905536"/>
            <a:chOff x="849399" y="2058066"/>
            <a:chExt cx="2774988" cy="2905536"/>
          </a:xfrm>
        </p:grpSpPr>
        <p:sp>
          <p:nvSpPr>
            <p:cNvPr id="4" name="上弧形箭头 41"/>
            <p:cNvSpPr/>
            <p:nvPr/>
          </p:nvSpPr>
          <p:spPr bwMode="auto">
            <a:xfrm rot="3147579">
              <a:off x="1705445" y="2282158"/>
              <a:ext cx="725585"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5" name="上弧形箭头 42"/>
            <p:cNvSpPr/>
            <p:nvPr/>
          </p:nvSpPr>
          <p:spPr bwMode="auto">
            <a:xfrm rot="3686568">
              <a:off x="2151189" y="3103223"/>
              <a:ext cx="797116"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6" name="上弧形箭头 43"/>
            <p:cNvSpPr/>
            <p:nvPr/>
          </p:nvSpPr>
          <p:spPr bwMode="auto">
            <a:xfrm rot="3668247">
              <a:off x="2760901" y="3941368"/>
              <a:ext cx="840882" cy="338514"/>
            </a:xfrm>
            <a:prstGeom prst="curvedDownArrow">
              <a:avLst>
                <a:gd name="adj1" fmla="val 44259"/>
                <a:gd name="adj2" fmla="val 76003"/>
                <a:gd name="adj3" fmla="val 50337"/>
              </a:avLst>
            </a:prstGeom>
            <a:solidFill>
              <a:schemeClr val="accent2"/>
            </a:solidFill>
            <a:ln w="9525" cap="flat" cmpd="sng" algn="ctr">
              <a:solidFill>
                <a:schemeClr val="tx1">
                  <a:alpha val="50000"/>
                </a:schemeClr>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endParaRPr lang="zh-CN" altLang="en-US" sz="1600" dirty="0">
                <a:latin typeface="Huawei Sans" panose="020C0503030203020204" pitchFamily="34" charset="0"/>
                <a:ea typeface="方正兰亭黑简体" panose="02000000000000000000" pitchFamily="2" charset="-122"/>
              </a:endParaRPr>
            </a:p>
          </p:txBody>
        </p:sp>
        <p:sp>
          <p:nvSpPr>
            <p:cNvPr id="67" name="圆角矩形 66"/>
            <p:cNvSpPr/>
            <p:nvPr/>
          </p:nvSpPr>
          <p:spPr bwMode="auto">
            <a:xfrm>
              <a:off x="849399" y="2058066"/>
              <a:ext cx="1248627" cy="374526"/>
            </a:xfrm>
            <a:prstGeom prst="roundRect">
              <a:avLst/>
            </a:prstGeom>
            <a:solidFill>
              <a:schemeClr val="accent6"/>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需求分析    </a:t>
              </a:r>
            </a:p>
          </p:txBody>
        </p:sp>
        <p:sp>
          <p:nvSpPr>
            <p:cNvPr id="68" name="圆角矩形 67"/>
            <p:cNvSpPr/>
            <p:nvPr/>
          </p:nvSpPr>
          <p:spPr bwMode="auto">
            <a:xfrm>
              <a:off x="1500703" y="2820346"/>
              <a:ext cx="1078153" cy="374526"/>
            </a:xfrm>
            <a:prstGeom prst="roundRect">
              <a:avLst/>
            </a:prstGeom>
            <a:solidFill>
              <a:srgbClr val="EABFBC"/>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设计        </a:t>
              </a:r>
            </a:p>
          </p:txBody>
        </p:sp>
        <p:sp>
          <p:nvSpPr>
            <p:cNvPr id="69" name="圆角矩形 68"/>
            <p:cNvSpPr/>
            <p:nvPr/>
          </p:nvSpPr>
          <p:spPr bwMode="auto">
            <a:xfrm>
              <a:off x="2076616" y="3681258"/>
              <a:ext cx="1107641" cy="374526"/>
            </a:xfrm>
            <a:prstGeom prst="roundRect">
              <a:avLst/>
            </a:prstGeom>
            <a:solidFill>
              <a:srgbClr val="B7D2E3"/>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开发        </a:t>
              </a:r>
            </a:p>
          </p:txBody>
        </p:sp>
        <p:sp>
          <p:nvSpPr>
            <p:cNvPr id="70" name="圆角矩形 69"/>
            <p:cNvSpPr/>
            <p:nvPr/>
          </p:nvSpPr>
          <p:spPr bwMode="auto">
            <a:xfrm>
              <a:off x="2582229" y="4589076"/>
              <a:ext cx="1042158" cy="374526"/>
            </a:xfrm>
            <a:prstGeom prst="roundRect">
              <a:avLst/>
            </a:prstGeom>
            <a:solidFill>
              <a:srgbClr val="F0E4B6"/>
            </a:solidFill>
            <a:ln w="9525" cap="flat" cmpd="sng" algn="ctr">
              <a:solidFill>
                <a:schemeClr val="tx1"/>
              </a:solidFill>
              <a:prstDash val="solid"/>
              <a:round/>
              <a:headEnd type="none" w="med" len="med"/>
              <a:tailEnd type="none" w="med" len="med"/>
            </a:ln>
            <a:effectLst/>
          </p:spPr>
          <p:txBody>
            <a:bodyPr vert="horz" wrap="square" lIns="91401" tIns="45700" rIns="91401" bIns="45700" numCol="1" rtlCol="0" anchor="ctr" anchorCtr="0" compatLnSpc="1">
              <a:prstTxWarp prst="textNoShape">
                <a:avLst/>
              </a:prstTxWarp>
              <a:spAutoFit/>
            </a:bodyPr>
            <a:lstStyle/>
            <a:p>
              <a:pPr algn="ctr" defTabSz="877625" eaLnBrk="0" fontAlgn="base" hangingPunct="0">
                <a:spcBef>
                  <a:spcPct val="0"/>
                </a:spcBef>
                <a:spcAft>
                  <a:spcPct val="0"/>
                </a:spcAft>
              </a:pPr>
              <a:r>
                <a:rPr lang="zh-CN" altLang="en-US" sz="1600" dirty="0">
                  <a:latin typeface="Huawei Sans" panose="020C0503030203020204" pitchFamily="34" charset="0"/>
                  <a:ea typeface="方正兰亭黑简体" panose="02000000000000000000" pitchFamily="2" charset="-122"/>
                </a:rPr>
                <a:t> 测试        </a:t>
              </a:r>
            </a:p>
          </p:txBody>
        </p:sp>
      </p:grpSp>
    </p:spTree>
    <p:extLst>
      <p:ext uri="{BB962C8B-B14F-4D97-AF65-F5344CB8AC3E}">
        <p14:creationId xmlns:p14="http://schemas.microsoft.com/office/powerpoint/2010/main" val="71997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敏捷更符合软件开发规律</a:t>
            </a:r>
          </a:p>
        </p:txBody>
      </p:sp>
      <p:sp>
        <p:nvSpPr>
          <p:cNvPr id="10" name="文本占位符 9"/>
          <p:cNvSpPr>
            <a:spLocks noGrp="1"/>
          </p:cNvSpPr>
          <p:nvPr>
            <p:ph type="body" sz="quarter" idx="10"/>
          </p:nvPr>
        </p:nvSpPr>
        <p:spPr/>
        <p:txBody>
          <a:bodyPr/>
          <a:lstStyle/>
          <a:p>
            <a:pPr>
              <a:buSzPct val="80000"/>
              <a:buFont typeface="Arial" panose="020B0604020202020204" pitchFamily="34" charset="0"/>
              <a:buChar char="•"/>
            </a:pPr>
            <a:r>
              <a:rPr lang="zh-CN" altLang="en-US" sz="2000" dirty="0"/>
              <a:t>软件更像一个活着的植物，软件开发是自底向上逐步有序的生长过程，类似于植物自然生长</a:t>
            </a:r>
          </a:p>
          <a:p>
            <a:pPr>
              <a:buSzPct val="80000"/>
              <a:buFont typeface="Arial" panose="020B0604020202020204" pitchFamily="34" charset="0"/>
              <a:buChar char="•"/>
            </a:pPr>
            <a:r>
              <a:rPr lang="zh-CN" altLang="en-US" sz="2000" dirty="0"/>
              <a:t>敏捷开发遵循软件客观规律，不断的进行迭代增量开发，最终交付符合客户价值的产品</a:t>
            </a:r>
            <a:endParaRPr lang="en-US" altLang="zh-CN" sz="2000" dirty="0"/>
          </a:p>
          <a:p>
            <a:endParaRPr lang="zh-CN" altLang="en-US" dirty="0"/>
          </a:p>
        </p:txBody>
      </p:sp>
      <p:grpSp>
        <p:nvGrpSpPr>
          <p:cNvPr id="11" name="组合 10"/>
          <p:cNvGrpSpPr/>
          <p:nvPr/>
        </p:nvGrpSpPr>
        <p:grpSpPr>
          <a:xfrm>
            <a:off x="2283047" y="2673852"/>
            <a:ext cx="6672576" cy="3552425"/>
            <a:chOff x="2274236" y="2602415"/>
            <a:chExt cx="6672576" cy="3552425"/>
          </a:xfrm>
        </p:grpSpPr>
        <p:pic>
          <p:nvPicPr>
            <p:cNvPr id="5" name="Picture 4"/>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64060" y="2673852"/>
              <a:ext cx="2231940" cy="1501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6" name="Text Box 6"/>
            <p:cNvSpPr txBox="1">
              <a:spLocks noChangeArrowheads="1"/>
            </p:cNvSpPr>
            <p:nvPr/>
          </p:nvSpPr>
          <p:spPr bwMode="auto">
            <a:xfrm>
              <a:off x="2274236" y="3200881"/>
              <a:ext cx="1210533" cy="4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3" tIns="45706" rIns="91413" bIns="45706">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方正兰亭黑简体" panose="02000000000000000000" pitchFamily="2" charset="-122"/>
                  <a:ea typeface="方正兰亭黑简体" panose="02000000000000000000" pitchFamily="2" charset="-122"/>
                </a:rPr>
                <a:t>传统开发</a:t>
              </a:r>
            </a:p>
          </p:txBody>
        </p:sp>
        <p:sp>
          <p:nvSpPr>
            <p:cNvPr id="7" name="Text Box 7"/>
            <p:cNvSpPr txBox="1">
              <a:spLocks noChangeArrowheads="1"/>
            </p:cNvSpPr>
            <p:nvPr/>
          </p:nvSpPr>
          <p:spPr bwMode="auto">
            <a:xfrm>
              <a:off x="2283047" y="5170629"/>
              <a:ext cx="1210533" cy="400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lIns="91413" tIns="45706" rIns="91413" bIns="45706">
              <a:spAutoFit/>
            </a:bodyPr>
            <a:lstStyle>
              <a:lvl1pPr defTabSz="800100" eaLnBrk="0" hangingPunct="0">
                <a:defRPr sz="3200">
                  <a:solidFill>
                    <a:srgbClr val="990000"/>
                  </a:solidFill>
                  <a:latin typeface="FrutigerNext LT Medium" pitchFamily="34" charset="0"/>
                  <a:ea typeface="黑体" panose="02010609060101010101" pitchFamily="49" charset="-122"/>
                </a:defRPr>
              </a:lvl1pPr>
              <a:lvl2pPr marL="742950" indent="-285750" defTabSz="800100" eaLnBrk="0" hangingPunct="0">
                <a:defRPr sz="3200">
                  <a:solidFill>
                    <a:srgbClr val="990000"/>
                  </a:solidFill>
                  <a:latin typeface="FrutigerNext LT Medium" pitchFamily="34" charset="0"/>
                  <a:ea typeface="黑体" panose="02010609060101010101" pitchFamily="49" charset="-122"/>
                </a:defRPr>
              </a:lvl2pPr>
              <a:lvl3pPr marL="1143000" indent="-228600" defTabSz="800100" eaLnBrk="0" hangingPunct="0">
                <a:defRPr sz="3200">
                  <a:solidFill>
                    <a:srgbClr val="990000"/>
                  </a:solidFill>
                  <a:latin typeface="FrutigerNext LT Medium" pitchFamily="34" charset="0"/>
                  <a:ea typeface="黑体" panose="02010609060101010101" pitchFamily="49" charset="-122"/>
                </a:defRPr>
              </a:lvl3pPr>
              <a:lvl4pPr marL="1600200" indent="-228600" defTabSz="800100" eaLnBrk="0" hangingPunct="0">
                <a:defRPr sz="3200">
                  <a:solidFill>
                    <a:srgbClr val="990000"/>
                  </a:solidFill>
                  <a:latin typeface="FrutigerNext LT Medium" pitchFamily="34" charset="0"/>
                  <a:ea typeface="黑体" panose="02010609060101010101" pitchFamily="49" charset="-122"/>
                </a:defRPr>
              </a:lvl4pPr>
              <a:lvl5pPr marL="2057400" indent="-228600" defTabSz="800100" eaLnBrk="0" hangingPunct="0">
                <a:defRPr sz="3200">
                  <a:solidFill>
                    <a:srgbClr val="990000"/>
                  </a:solidFill>
                  <a:latin typeface="FrutigerNext LT Medium" pitchFamily="34" charset="0"/>
                  <a:ea typeface="黑体" panose="02010609060101010101" pitchFamily="49" charset="-122"/>
                </a:defRPr>
              </a:lvl5pPr>
              <a:lvl6pPr marL="25146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6pPr>
              <a:lvl7pPr marL="29718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7pPr>
              <a:lvl8pPr marL="34290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8pPr>
              <a:lvl9pPr marL="3886200" indent="-228600" algn="ctr" defTabSz="800100" eaLnBrk="0" fontAlgn="base" hangingPunct="0">
                <a:spcBef>
                  <a:spcPct val="0"/>
                </a:spcBef>
                <a:spcAft>
                  <a:spcPct val="0"/>
                </a:spcAft>
                <a:defRPr sz="3200">
                  <a:solidFill>
                    <a:srgbClr val="990000"/>
                  </a:solidFill>
                  <a:latin typeface="FrutigerNext LT Medium" pitchFamily="34" charset="0"/>
                  <a:ea typeface="黑体" panose="02010609060101010101" pitchFamily="49" charset="-122"/>
                </a:defRPr>
              </a:lvl9pPr>
            </a:lstStyle>
            <a:p>
              <a:pPr eaLnBrk="1" hangingPunct="1">
                <a:spcBef>
                  <a:spcPct val="50000"/>
                </a:spcBef>
              </a:pPr>
              <a:r>
                <a:rPr lang="zh-CN" altLang="en-US" sz="2000" dirty="0">
                  <a:solidFill>
                    <a:schemeClr val="tx1"/>
                  </a:solidFill>
                  <a:latin typeface="方正兰亭黑简体" panose="02000000000000000000" pitchFamily="2" charset="-122"/>
                  <a:ea typeface="方正兰亭黑简体" panose="02000000000000000000" pitchFamily="2" charset="-122"/>
                </a:rPr>
                <a:t>敏捷开发</a:t>
              </a:r>
            </a:p>
          </p:txBody>
        </p:sp>
        <p:pic>
          <p:nvPicPr>
            <p:cNvPr id="8" name="Picture 8"/>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5723" y="4370556"/>
              <a:ext cx="5100444" cy="1784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7496" y="2602415"/>
              <a:ext cx="1249316" cy="1654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6"/>
            <a:stretch>
              <a:fillRect/>
            </a:stretch>
          </p:blipFill>
          <p:spPr>
            <a:xfrm rot="16200000">
              <a:off x="6694660" y="3016785"/>
              <a:ext cx="556975" cy="1024589"/>
            </a:xfrm>
            <a:prstGeom prst="rect">
              <a:avLst/>
            </a:prstGeom>
          </p:spPr>
        </p:pic>
      </p:grpSp>
    </p:spTree>
    <p:extLst>
      <p:ext uri="{BB962C8B-B14F-4D97-AF65-F5344CB8AC3E}">
        <p14:creationId xmlns:p14="http://schemas.microsoft.com/office/powerpoint/2010/main" val="4229662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价值驱动 </a:t>
            </a:r>
            <a:r>
              <a:rPr lang="en-US" altLang="zh-CN" dirty="0">
                <a:latin typeface="+mn-lt"/>
                <a:ea typeface="+mn-ea"/>
                <a:cs typeface="+mn-ea"/>
                <a:sym typeface="+mn-lt"/>
              </a:rPr>
              <a:t>-</a:t>
            </a:r>
            <a:r>
              <a:rPr lang="zh-CN" altLang="en-US" dirty="0">
                <a:latin typeface="+mn-lt"/>
                <a:ea typeface="+mn-ea"/>
                <a:cs typeface="+mn-ea"/>
                <a:sym typeface="+mn-lt"/>
              </a:rPr>
              <a:t> 敏捷与传统瀑布型模式的最大区别</a:t>
            </a:r>
          </a:p>
        </p:txBody>
      </p:sp>
      <p:sp>
        <p:nvSpPr>
          <p:cNvPr id="2" name="文本占位符 1"/>
          <p:cNvSpPr>
            <a:spLocks noGrp="1"/>
          </p:cNvSpPr>
          <p:nvPr>
            <p:ph type="body" sz="quarter" idx="10"/>
          </p:nvPr>
        </p:nvSpPr>
        <p:spPr/>
        <p:txBody>
          <a:bodyPr/>
          <a:lstStyle/>
          <a:p>
            <a:r>
              <a:rPr lang="zh-CN" altLang="en-US" dirty="0">
                <a:latin typeface="+mn-lt"/>
                <a:ea typeface="+mn-ea"/>
                <a:cs typeface="+mn-ea"/>
                <a:sym typeface="+mn-lt"/>
              </a:rPr>
              <a:t>敏捷基于这种方式，可以实现研发过程的持续高可视性、高可适应性，更早且持续产出业务价值，更早发现和解决风险。</a:t>
            </a:r>
            <a:endParaRPr lang="zh-TW" altLang="en-US" dirty="0">
              <a:latin typeface="+mn-lt"/>
              <a:ea typeface="+mn-ea"/>
              <a:cs typeface="+mn-ea"/>
              <a:sym typeface="+mn-lt"/>
            </a:endParaRPr>
          </a:p>
          <a:p>
            <a:endParaRPr lang="zh-CN" altLang="en-US" dirty="0">
              <a:latin typeface="+mn-lt"/>
              <a:ea typeface="+mn-ea"/>
              <a:cs typeface="+mn-ea"/>
              <a:sym typeface="+mn-lt"/>
            </a:endParaRPr>
          </a:p>
        </p:txBody>
      </p:sp>
      <p:sp>
        <p:nvSpPr>
          <p:cNvPr id="33" name="内容占位符 4"/>
          <p:cNvSpPr txBox="1">
            <a:spLocks/>
          </p:cNvSpPr>
          <p:nvPr/>
        </p:nvSpPr>
        <p:spPr>
          <a:xfrm>
            <a:off x="542170" y="1486337"/>
            <a:ext cx="11155642" cy="899649"/>
          </a:xfrm>
          <a:prstGeom prst="rect">
            <a:avLst/>
          </a:prstGeom>
        </p:spPr>
        <p:txBody>
          <a:bodyPr anchor="ct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TW" altLang="en-US" sz="1799" dirty="0">
              <a:latin typeface="+mn-lt"/>
              <a:ea typeface="+mn-ea"/>
              <a:cs typeface="+mn-ea"/>
              <a:sym typeface="+mn-lt"/>
            </a:endParaRPr>
          </a:p>
        </p:txBody>
      </p:sp>
      <p:grpSp>
        <p:nvGrpSpPr>
          <p:cNvPr id="34" name="组合 33"/>
          <p:cNvGrpSpPr/>
          <p:nvPr/>
        </p:nvGrpSpPr>
        <p:grpSpPr>
          <a:xfrm>
            <a:off x="7432882" y="2749718"/>
            <a:ext cx="3766496" cy="3432597"/>
            <a:chOff x="514194" y="2671066"/>
            <a:chExt cx="4027347" cy="3738832"/>
          </a:xfrm>
        </p:grpSpPr>
        <p:pic>
          <p:nvPicPr>
            <p:cNvPr id="35" name="图片 34"/>
            <p:cNvPicPr>
              <a:picLocks noChangeAspect="1"/>
            </p:cNvPicPr>
            <p:nvPr/>
          </p:nvPicPr>
          <p:blipFill rotWithShape="1">
            <a:blip r:embed="rId3" cstate="print">
              <a:extLst>
                <a:ext uri="{28A0092B-C50C-407E-A947-70E740481C1C}">
                  <a14:useLocalDpi xmlns:a14="http://schemas.microsoft.com/office/drawing/2010/main" val="0"/>
                </a:ext>
              </a:extLst>
            </a:blip>
            <a:srcRect b="7595"/>
            <a:stretch/>
          </p:blipFill>
          <p:spPr>
            <a:xfrm>
              <a:off x="514194" y="2671066"/>
              <a:ext cx="4027347" cy="3738832"/>
            </a:xfrm>
            <a:prstGeom prst="rect">
              <a:avLst/>
            </a:prstGeom>
            <a:solidFill>
              <a:srgbClr val="E4DAF4"/>
            </a:solidFill>
          </p:spPr>
        </p:pic>
        <p:sp>
          <p:nvSpPr>
            <p:cNvPr id="36" name="矩形 35"/>
            <p:cNvSpPr/>
            <p:nvPr/>
          </p:nvSpPr>
          <p:spPr>
            <a:xfrm>
              <a:off x="609600" y="2848850"/>
              <a:ext cx="2679675" cy="5040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799" b="1" dirty="0">
                  <a:solidFill>
                    <a:srgbClr val="C7000B"/>
                  </a:solidFill>
                  <a:cs typeface="+mn-ea"/>
                  <a:sym typeface="+mn-lt"/>
                </a:rPr>
                <a:t>敏捷研发</a:t>
              </a:r>
              <a:r>
                <a:rPr lang="zh-CN" altLang="en-US" sz="1799" dirty="0">
                  <a:solidFill>
                    <a:schemeClr val="tx1"/>
                  </a:solidFill>
                  <a:cs typeface="+mn-ea"/>
                  <a:sym typeface="+mn-lt"/>
                </a:rPr>
                <a:t>之价值主张</a:t>
              </a:r>
            </a:p>
          </p:txBody>
        </p:sp>
        <p:sp>
          <p:nvSpPr>
            <p:cNvPr id="37" name="矩形 36"/>
            <p:cNvSpPr/>
            <p:nvPr/>
          </p:nvSpPr>
          <p:spPr>
            <a:xfrm>
              <a:off x="632871" y="3521812"/>
              <a:ext cx="67136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可视性</a:t>
              </a:r>
              <a:endParaRPr lang="zh-CN" altLang="en-US" sz="1200" dirty="0">
                <a:solidFill>
                  <a:srgbClr val="C7000B"/>
                </a:solidFill>
                <a:cs typeface="+mn-ea"/>
                <a:sym typeface="+mn-lt"/>
              </a:endParaRPr>
            </a:p>
          </p:txBody>
        </p:sp>
        <p:sp>
          <p:nvSpPr>
            <p:cNvPr id="38" name="矩形 37"/>
            <p:cNvSpPr/>
            <p:nvPr/>
          </p:nvSpPr>
          <p:spPr>
            <a:xfrm>
              <a:off x="2643762" y="3521812"/>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适应性</a:t>
              </a:r>
              <a:endParaRPr lang="zh-CN" altLang="en-US" sz="1200" dirty="0">
                <a:solidFill>
                  <a:srgbClr val="C7000B"/>
                </a:solidFill>
                <a:cs typeface="+mn-ea"/>
                <a:sym typeface="+mn-lt"/>
              </a:endParaRPr>
            </a:p>
          </p:txBody>
        </p:sp>
        <p:sp>
          <p:nvSpPr>
            <p:cNvPr id="39" name="矩形 38"/>
            <p:cNvSpPr/>
            <p:nvPr/>
          </p:nvSpPr>
          <p:spPr>
            <a:xfrm>
              <a:off x="609600" y="4887710"/>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业务价值</a:t>
              </a:r>
              <a:endParaRPr lang="zh-CN" altLang="en-US" sz="1200" dirty="0">
                <a:solidFill>
                  <a:srgbClr val="C7000B"/>
                </a:solidFill>
                <a:cs typeface="+mn-ea"/>
                <a:sym typeface="+mn-lt"/>
              </a:endParaRPr>
            </a:p>
          </p:txBody>
        </p:sp>
        <p:sp>
          <p:nvSpPr>
            <p:cNvPr id="40" name="矩形 39"/>
            <p:cNvSpPr/>
            <p:nvPr/>
          </p:nvSpPr>
          <p:spPr>
            <a:xfrm>
              <a:off x="2643761" y="4873156"/>
              <a:ext cx="933545"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风险</a:t>
              </a:r>
              <a:endParaRPr lang="zh-CN" altLang="en-US" sz="1200" dirty="0">
                <a:solidFill>
                  <a:srgbClr val="C7000B"/>
                </a:solidFill>
                <a:cs typeface="+mn-ea"/>
                <a:sym typeface="+mn-lt"/>
              </a:endParaRPr>
            </a:p>
          </p:txBody>
        </p:sp>
        <p:sp>
          <p:nvSpPr>
            <p:cNvPr id="41" name="矩形 40"/>
            <p:cNvSpPr/>
            <p:nvPr/>
          </p:nvSpPr>
          <p:spPr>
            <a:xfrm>
              <a:off x="1041187" y="6173930"/>
              <a:ext cx="87108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b="1" dirty="0">
                  <a:solidFill>
                    <a:srgbClr val="C7000B"/>
                  </a:solidFill>
                  <a:cs typeface="+mn-ea"/>
                  <a:sym typeface="+mn-lt"/>
                </a:rPr>
                <a:t>研发敏捷</a:t>
              </a:r>
              <a:endParaRPr lang="zh-CN" altLang="en-US" sz="1200" dirty="0">
                <a:solidFill>
                  <a:srgbClr val="C7000B"/>
                </a:solidFill>
                <a:cs typeface="+mn-ea"/>
                <a:sym typeface="+mn-lt"/>
              </a:endParaRPr>
            </a:p>
          </p:txBody>
        </p:sp>
        <p:sp>
          <p:nvSpPr>
            <p:cNvPr id="42" name="矩形 41"/>
            <p:cNvSpPr/>
            <p:nvPr/>
          </p:nvSpPr>
          <p:spPr>
            <a:xfrm>
              <a:off x="2171881" y="6173930"/>
              <a:ext cx="889593" cy="235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a:solidFill>
                    <a:schemeClr val="tx1"/>
                  </a:solidFill>
                  <a:cs typeface="+mn-ea"/>
                  <a:sym typeface="+mn-lt"/>
                </a:rPr>
                <a:t>传统研发</a:t>
              </a:r>
            </a:p>
          </p:txBody>
        </p:sp>
      </p:grpSp>
      <p:grpSp>
        <p:nvGrpSpPr>
          <p:cNvPr id="43" name="组合 42"/>
          <p:cNvGrpSpPr/>
          <p:nvPr/>
        </p:nvGrpSpPr>
        <p:grpSpPr>
          <a:xfrm>
            <a:off x="516292" y="2622089"/>
            <a:ext cx="6932272" cy="3466136"/>
            <a:chOff x="4517661" y="2671066"/>
            <a:chExt cx="7195970" cy="3729563"/>
          </a:xfrm>
        </p:grpSpPr>
        <p:pic>
          <p:nvPicPr>
            <p:cNvPr id="44" name="图片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7661" y="2671066"/>
              <a:ext cx="7195970" cy="3729563"/>
            </a:xfrm>
            <a:prstGeom prst="rect">
              <a:avLst/>
            </a:prstGeom>
          </p:spPr>
        </p:pic>
        <p:sp>
          <p:nvSpPr>
            <p:cNvPr id="45" name="矩形 44"/>
            <p:cNvSpPr/>
            <p:nvPr/>
          </p:nvSpPr>
          <p:spPr>
            <a:xfrm>
              <a:off x="6745659"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瀑布</a:t>
              </a:r>
            </a:p>
          </p:txBody>
        </p:sp>
        <p:sp>
          <p:nvSpPr>
            <p:cNvPr id="46" name="矩形 45"/>
            <p:cNvSpPr/>
            <p:nvPr/>
          </p:nvSpPr>
          <p:spPr>
            <a:xfrm>
              <a:off x="9465027" y="2808407"/>
              <a:ext cx="136815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敏捷</a:t>
              </a:r>
            </a:p>
          </p:txBody>
        </p:sp>
        <p:sp>
          <p:nvSpPr>
            <p:cNvPr id="47" name="矩形 46"/>
            <p:cNvSpPr/>
            <p:nvPr/>
          </p:nvSpPr>
          <p:spPr>
            <a:xfrm>
              <a:off x="5059152" y="3214309"/>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固定的</a:t>
              </a:r>
            </a:p>
          </p:txBody>
        </p:sp>
        <p:sp>
          <p:nvSpPr>
            <p:cNvPr id="48" name="矩形 47"/>
            <p:cNvSpPr/>
            <p:nvPr/>
          </p:nvSpPr>
          <p:spPr>
            <a:xfrm>
              <a:off x="6640183" y="3214309"/>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需求</a:t>
              </a:r>
            </a:p>
          </p:txBody>
        </p:sp>
        <p:sp>
          <p:nvSpPr>
            <p:cNvPr id="49" name="矩形 48"/>
            <p:cNvSpPr/>
            <p:nvPr/>
          </p:nvSpPr>
          <p:spPr>
            <a:xfrm>
              <a:off x="4941532" y="5994897"/>
              <a:ext cx="988384"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rgbClr val="C7000B"/>
                  </a:solidFill>
                  <a:cs typeface="+mn-ea"/>
                  <a:sym typeface="+mn-lt"/>
                </a:rPr>
                <a:t>变化的</a:t>
              </a:r>
            </a:p>
          </p:txBody>
        </p:sp>
        <p:sp>
          <p:nvSpPr>
            <p:cNvPr id="50" name="矩形 49"/>
            <p:cNvSpPr/>
            <p:nvPr/>
          </p:nvSpPr>
          <p:spPr>
            <a:xfrm>
              <a:off x="8419630"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1" name="矩形 50"/>
            <p:cNvSpPr/>
            <p:nvPr/>
          </p:nvSpPr>
          <p:spPr>
            <a:xfrm>
              <a:off x="10028922" y="3216558"/>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2" name="矩形 51"/>
            <p:cNvSpPr/>
            <p:nvPr/>
          </p:nvSpPr>
          <p:spPr>
            <a:xfrm>
              <a:off x="5965326"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资源</a:t>
              </a:r>
            </a:p>
          </p:txBody>
        </p:sp>
        <p:sp>
          <p:nvSpPr>
            <p:cNvPr id="53" name="矩形 52"/>
            <p:cNvSpPr/>
            <p:nvPr/>
          </p:nvSpPr>
          <p:spPr>
            <a:xfrm>
              <a:off x="7574618" y="5994287"/>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tx1"/>
                  </a:solidFill>
                  <a:cs typeface="+mn-ea"/>
                  <a:sym typeface="+mn-lt"/>
                </a:rPr>
                <a:t>时间</a:t>
              </a:r>
            </a:p>
          </p:txBody>
        </p:sp>
        <p:sp>
          <p:nvSpPr>
            <p:cNvPr id="54" name="矩形 53"/>
            <p:cNvSpPr/>
            <p:nvPr/>
          </p:nvSpPr>
          <p:spPr>
            <a:xfrm>
              <a:off x="9286054" y="6002671"/>
              <a:ext cx="1473627" cy="288032"/>
            </a:xfrm>
            <a:prstGeom prst="rect">
              <a:avLst/>
            </a:prstGeom>
            <a:solidFill>
              <a:srgbClr val="FFD8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特性</a:t>
              </a:r>
            </a:p>
          </p:txBody>
        </p:sp>
        <p:sp>
          <p:nvSpPr>
            <p:cNvPr id="55" name="矩形 54"/>
            <p:cNvSpPr/>
            <p:nvPr/>
          </p:nvSpPr>
          <p:spPr>
            <a:xfrm>
              <a:off x="7039173" y="4485549"/>
              <a:ext cx="675645" cy="560064"/>
            </a:xfrm>
            <a:prstGeom prst="rect">
              <a:avLst/>
            </a:prstGeom>
            <a:solidFill>
              <a:srgbClr val="FF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计划</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sp>
          <p:nvSpPr>
            <p:cNvPr id="56" name="矩形 55"/>
            <p:cNvSpPr/>
            <p:nvPr/>
          </p:nvSpPr>
          <p:spPr>
            <a:xfrm>
              <a:off x="9658410" y="4137500"/>
              <a:ext cx="675645" cy="560064"/>
            </a:xfrm>
            <a:prstGeom prst="rect">
              <a:avLst/>
            </a:prstGeom>
            <a:solidFill>
              <a:srgbClr val="99B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799" b="1" dirty="0">
                  <a:solidFill>
                    <a:schemeClr val="tx1"/>
                  </a:solidFill>
                  <a:cs typeface="+mn-ea"/>
                  <a:sym typeface="+mn-lt"/>
                </a:rPr>
                <a:t>价值</a:t>
              </a:r>
              <a:r>
                <a:rPr lang="zh-CN" altLang="en-US" sz="1599" dirty="0">
                  <a:solidFill>
                    <a:schemeClr val="tx1"/>
                  </a:solidFill>
                  <a:cs typeface="+mn-ea"/>
                  <a:sym typeface="+mn-lt"/>
                </a:rPr>
                <a:t>驱动</a:t>
              </a:r>
              <a:endParaRPr lang="zh-CN" altLang="en-US" sz="1799" dirty="0">
                <a:solidFill>
                  <a:schemeClr val="tx1"/>
                </a:solidFill>
                <a:cs typeface="+mn-ea"/>
                <a:sym typeface="+mn-lt"/>
              </a:endParaRPr>
            </a:p>
          </p:txBody>
        </p:sp>
      </p:grpSp>
      <p:sp>
        <p:nvSpPr>
          <p:cNvPr id="27" name="文本框 26"/>
          <p:cNvSpPr txBox="1"/>
          <p:nvPr/>
        </p:nvSpPr>
        <p:spPr>
          <a:xfrm>
            <a:off x="8951386" y="4384014"/>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8" name="文本框 27"/>
          <p:cNvSpPr txBox="1"/>
          <p:nvPr/>
        </p:nvSpPr>
        <p:spPr>
          <a:xfrm>
            <a:off x="10949728" y="438372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29" name="文本框 28"/>
          <p:cNvSpPr txBox="1"/>
          <p:nvPr/>
        </p:nvSpPr>
        <p:spPr>
          <a:xfrm>
            <a:off x="9005880" y="562496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
        <p:nvSpPr>
          <p:cNvPr id="30" name="文本框 29"/>
          <p:cNvSpPr txBox="1"/>
          <p:nvPr/>
        </p:nvSpPr>
        <p:spPr>
          <a:xfrm>
            <a:off x="11015075" y="5630148"/>
            <a:ext cx="510436" cy="276891"/>
          </a:xfrm>
          <a:prstGeom prst="rect">
            <a:avLst/>
          </a:prstGeom>
          <a:noFill/>
          <a:ln>
            <a:noFill/>
          </a:ln>
        </p:spPr>
        <p:txBody>
          <a:bodyPr wrap="square" rtlCol="0">
            <a:spAutoFit/>
          </a:bodyPr>
          <a:lstStyle/>
          <a:p>
            <a:r>
              <a:rPr lang="zh-CN" altLang="en-US" sz="1200" b="1" dirty="0">
                <a:solidFill>
                  <a:srgbClr val="C7000B"/>
                </a:solidFill>
                <a:cs typeface="+mn-ea"/>
                <a:sym typeface="+mn-lt"/>
              </a:rPr>
              <a:t>进度</a:t>
            </a:r>
          </a:p>
        </p:txBody>
      </p:sp>
    </p:spTree>
    <p:extLst>
      <p:ext uri="{BB962C8B-B14F-4D97-AF65-F5344CB8AC3E}">
        <p14:creationId xmlns:p14="http://schemas.microsoft.com/office/powerpoint/2010/main" val="4085999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敏捷常用的工程方法</a:t>
            </a:r>
          </a:p>
        </p:txBody>
      </p:sp>
      <p:graphicFrame>
        <p:nvGraphicFramePr>
          <p:cNvPr id="15" name="内容占位符 39"/>
          <p:cNvGraphicFramePr>
            <a:graphicFrameLocks/>
          </p:cNvGraphicFramePr>
          <p:nvPr>
            <p:extLst>
              <p:ext uri="{D42A27DB-BD31-4B8C-83A1-F6EECF244321}">
                <p14:modId xmlns:p14="http://schemas.microsoft.com/office/powerpoint/2010/main" val="2472330395"/>
              </p:ext>
            </p:extLst>
          </p:nvPr>
        </p:nvGraphicFramePr>
        <p:xfrm>
          <a:off x="731838" y="1442227"/>
          <a:ext cx="5364162" cy="4498806"/>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占位符 29"/>
          <p:cNvSpPr txBox="1">
            <a:spLocks/>
          </p:cNvSpPr>
          <p:nvPr/>
        </p:nvSpPr>
        <p:spPr bwMode="auto">
          <a:xfrm>
            <a:off x="6198499" y="1377341"/>
            <a:ext cx="5203179" cy="4498243"/>
          </a:xfrm>
          <a:prstGeom prst="rect">
            <a:avLst/>
          </a:prstGeom>
          <a:noFill/>
          <a:ln w="9525">
            <a:noFill/>
            <a:miter lim="800000"/>
            <a:headEnd/>
            <a:tailEnd/>
          </a:ln>
        </p:spPr>
        <p:txBody>
          <a:bodyPr vert="horz" wrap="square" lIns="80110" tIns="40055" rIns="80110" bIns="40055" numCol="1" anchor="ctr" anchorCtr="0" compatLnSpc="1">
            <a:prstTxWarp prst="textNoShape">
              <a:avLst/>
            </a:prstTxWarp>
            <a:norm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buNone/>
            </a:pPr>
            <a:r>
              <a:rPr lang="zh-CN" altLang="en-US" sz="1999" dirty="0">
                <a:latin typeface="+mn-lt"/>
                <a:ea typeface="+mn-ea"/>
                <a:cs typeface="+mn-ea"/>
                <a:sym typeface="+mn-lt"/>
              </a:rPr>
              <a:t>根据</a:t>
            </a:r>
            <a:r>
              <a:rPr lang="en-US" altLang="zh-CN" sz="1999" dirty="0">
                <a:latin typeface="+mn-lt"/>
                <a:ea typeface="+mn-ea"/>
                <a:cs typeface="+mn-ea"/>
                <a:sym typeface="+mn-lt"/>
              </a:rPr>
              <a:t>2019</a:t>
            </a:r>
            <a:r>
              <a:rPr lang="zh-CN" altLang="en-US" sz="1999" dirty="0">
                <a:latin typeface="+mn-lt"/>
                <a:ea typeface="+mn-ea"/>
                <a:cs typeface="+mn-ea"/>
                <a:sym typeface="+mn-lt"/>
              </a:rPr>
              <a:t>年的第</a:t>
            </a:r>
            <a:r>
              <a:rPr lang="en-US" altLang="zh-CN" sz="1999" dirty="0">
                <a:latin typeface="+mn-lt"/>
                <a:ea typeface="+mn-ea"/>
                <a:cs typeface="+mn-ea"/>
                <a:sym typeface="+mn-lt"/>
              </a:rPr>
              <a:t>13</a:t>
            </a:r>
            <a:r>
              <a:rPr lang="zh-CN" altLang="en-US" sz="1999" dirty="0">
                <a:latin typeface="+mn-lt"/>
                <a:ea typeface="+mn-ea"/>
                <a:cs typeface="+mn-ea"/>
                <a:sym typeface="+mn-lt"/>
              </a:rPr>
              <a:t>届</a:t>
            </a:r>
            <a:r>
              <a:rPr lang="en-US" altLang="zh-CN" sz="1999" dirty="0" err="1">
                <a:latin typeface="+mn-lt"/>
                <a:ea typeface="+mn-ea"/>
                <a:cs typeface="+mn-ea"/>
                <a:sym typeface="+mn-lt"/>
              </a:rPr>
              <a:t>VersionOne</a:t>
            </a:r>
            <a:r>
              <a:rPr lang="zh-CN" altLang="en-US" sz="1999" dirty="0">
                <a:latin typeface="+mn-lt"/>
                <a:ea typeface="+mn-ea"/>
                <a:cs typeface="+mn-ea"/>
                <a:sym typeface="+mn-lt"/>
              </a:rPr>
              <a:t>版年度敏捷行业状态报告（如左图），以</a:t>
            </a:r>
            <a:r>
              <a:rPr lang="en-US" altLang="zh-CN" sz="1999" dirty="0">
                <a:latin typeface="+mn-lt"/>
                <a:ea typeface="+mn-ea"/>
                <a:cs typeface="+mn-ea"/>
                <a:sym typeface="+mn-lt"/>
              </a:rPr>
              <a:t>Scrum</a:t>
            </a:r>
            <a:r>
              <a:rPr lang="zh-CN" altLang="en-US" sz="1999" dirty="0">
                <a:latin typeface="+mn-lt"/>
                <a:ea typeface="+mn-ea"/>
                <a:cs typeface="+mn-ea"/>
                <a:sym typeface="+mn-lt"/>
              </a:rPr>
              <a:t>为基础的方法论（包括</a:t>
            </a:r>
            <a:r>
              <a:rPr lang="en-US" altLang="zh-CN" sz="1999" b="1" dirty="0">
                <a:solidFill>
                  <a:srgbClr val="C7000B"/>
                </a:solidFill>
                <a:latin typeface="+mn-lt"/>
                <a:ea typeface="+mn-ea"/>
                <a:cs typeface="+mn-ea"/>
                <a:sym typeface="+mn-lt"/>
              </a:rPr>
              <a:t>Scrum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Scrum/XP</a:t>
            </a:r>
            <a:r>
              <a:rPr lang="zh-CN" altLang="en-US" sz="1999" b="1" dirty="0">
                <a:solidFill>
                  <a:srgbClr val="C7000B"/>
                </a:solidFill>
                <a:latin typeface="+mn-lt"/>
                <a:ea typeface="+mn-ea"/>
                <a:cs typeface="+mn-ea"/>
                <a:sym typeface="+mn-lt"/>
              </a:rPr>
              <a:t>混合</a:t>
            </a:r>
            <a:r>
              <a:rPr lang="zh-CN" altLang="en-US" sz="1999" dirty="0">
                <a:latin typeface="+mn-lt"/>
                <a:ea typeface="+mn-ea"/>
                <a:cs typeface="+mn-ea"/>
                <a:sym typeface="+mn-lt"/>
              </a:rPr>
              <a:t>等）体系仍然居于主流地位，使用率最高。其他还有：</a:t>
            </a:r>
            <a:r>
              <a:rPr lang="zh-CN" altLang="en-US" sz="1999" b="1" dirty="0">
                <a:solidFill>
                  <a:srgbClr val="C7000B"/>
                </a:solidFill>
                <a:latin typeface="+mn-lt"/>
                <a:ea typeface="+mn-ea"/>
                <a:cs typeface="+mn-ea"/>
                <a:sym typeface="+mn-lt"/>
              </a:rPr>
              <a:t>看板方法</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精益创业</a:t>
            </a:r>
            <a:r>
              <a:rPr lang="zh-CN" altLang="en-US" sz="1999" dirty="0">
                <a:solidFill>
                  <a:srgbClr val="C7000B"/>
                </a:solidFill>
                <a:latin typeface="+mn-lt"/>
                <a:ea typeface="+mn-ea"/>
                <a:cs typeface="+mn-ea"/>
                <a:sym typeface="+mn-lt"/>
              </a:rPr>
              <a:t>、</a:t>
            </a:r>
            <a:r>
              <a:rPr lang="zh-CN" altLang="en-US" sz="1999" b="1" dirty="0">
                <a:solidFill>
                  <a:srgbClr val="C7000B"/>
                </a:solidFill>
                <a:latin typeface="+mn-lt"/>
                <a:ea typeface="+mn-ea"/>
                <a:cs typeface="+mn-ea"/>
                <a:sym typeface="+mn-lt"/>
              </a:rPr>
              <a:t>极限编程</a:t>
            </a:r>
            <a:r>
              <a:rPr lang="zh-CN" altLang="en-US" sz="1999" dirty="0">
                <a:latin typeface="+mn-lt"/>
                <a:ea typeface="+mn-ea"/>
                <a:cs typeface="+mn-ea"/>
                <a:sym typeface="+mn-lt"/>
              </a:rPr>
              <a:t>等。</a:t>
            </a:r>
            <a:endParaRPr lang="en-US" altLang="zh-CN" sz="1999" dirty="0">
              <a:latin typeface="+mn-lt"/>
              <a:ea typeface="+mn-ea"/>
              <a:cs typeface="+mn-ea"/>
              <a:sym typeface="+mn-lt"/>
            </a:endParaRPr>
          </a:p>
          <a:p>
            <a:pPr marL="0" indent="0">
              <a:buNone/>
            </a:pPr>
            <a:endParaRPr lang="en-US" altLang="zh-CN" sz="1999" dirty="0">
              <a:latin typeface="+mn-lt"/>
              <a:ea typeface="+mn-ea"/>
              <a:cs typeface="+mn-ea"/>
              <a:sym typeface="+mn-lt"/>
            </a:endParaRPr>
          </a:p>
          <a:p>
            <a:pPr marL="0" indent="0">
              <a:lnSpc>
                <a:spcPct val="150000"/>
              </a:lnSpc>
              <a:buNone/>
            </a:pPr>
            <a:r>
              <a:rPr lang="zh-CN" altLang="en-US" sz="1999" dirty="0">
                <a:latin typeface="+mn-lt"/>
                <a:ea typeface="+mn-ea"/>
                <a:cs typeface="+mn-ea"/>
                <a:sym typeface="+mn-lt"/>
              </a:rPr>
              <a:t>除此之外，还有</a:t>
            </a:r>
            <a:r>
              <a:rPr lang="en-US" altLang="zh-CN" sz="1999" b="1" dirty="0">
                <a:solidFill>
                  <a:srgbClr val="C7000B"/>
                </a:solidFill>
                <a:latin typeface="+mn-lt"/>
                <a:ea typeface="+mn-ea"/>
                <a:cs typeface="+mn-ea"/>
                <a:sym typeface="+mn-lt"/>
              </a:rPr>
              <a:t>DSDM</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FDD</a:t>
            </a:r>
            <a:r>
              <a:rPr lang="zh-CN" altLang="en-US" sz="1999" dirty="0">
                <a:solidFill>
                  <a:srgbClr val="C7000B"/>
                </a:solidFill>
                <a:latin typeface="+mn-lt"/>
                <a:ea typeface="+mn-ea"/>
                <a:cs typeface="+mn-ea"/>
                <a:sym typeface="+mn-lt"/>
              </a:rPr>
              <a:t>、</a:t>
            </a:r>
            <a:r>
              <a:rPr lang="en-US" altLang="zh-CN" sz="1999" b="1" dirty="0">
                <a:solidFill>
                  <a:srgbClr val="C7000B"/>
                </a:solidFill>
                <a:latin typeface="+mn-lt"/>
                <a:ea typeface="+mn-ea"/>
                <a:cs typeface="+mn-ea"/>
                <a:sym typeface="+mn-lt"/>
              </a:rPr>
              <a:t>RAD</a:t>
            </a:r>
            <a:r>
              <a:rPr lang="zh-CN" altLang="en-US" sz="1999" dirty="0">
                <a:latin typeface="+mn-lt"/>
                <a:ea typeface="+mn-ea"/>
                <a:cs typeface="+mn-ea"/>
                <a:sym typeface="+mn-lt"/>
              </a:rPr>
              <a:t>等一些符合敏捷精神的小众方法论，以及一些规模化敏捷的方法论，在此未一一列出。</a:t>
            </a:r>
          </a:p>
        </p:txBody>
      </p:sp>
    </p:spTree>
    <p:extLst>
      <p:ext uri="{BB962C8B-B14F-4D97-AF65-F5344CB8AC3E}">
        <p14:creationId xmlns:p14="http://schemas.microsoft.com/office/powerpoint/2010/main" val="1750216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Scrum</a:t>
            </a:r>
            <a:endParaRPr lang="zh-CN" altLang="en-US" dirty="0">
              <a:latin typeface="+mn-lt"/>
              <a:ea typeface="+mn-ea"/>
              <a:cs typeface="+mn-ea"/>
              <a:sym typeface="+mn-lt"/>
            </a:endParaRPr>
          </a:p>
        </p:txBody>
      </p:sp>
      <p:graphicFrame>
        <p:nvGraphicFramePr>
          <p:cNvPr id="10" name="图示 9"/>
          <p:cNvGraphicFramePr/>
          <p:nvPr>
            <p:extLst>
              <p:ext uri="{D42A27DB-BD31-4B8C-83A1-F6EECF244321}">
                <p14:modId xmlns:p14="http://schemas.microsoft.com/office/powerpoint/2010/main" val="1357186912"/>
              </p:ext>
            </p:extLst>
          </p:nvPr>
        </p:nvGraphicFramePr>
        <p:xfrm>
          <a:off x="886330" y="1564390"/>
          <a:ext cx="10419340" cy="43123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8263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0"/>
          <p:cNvSpPr>
            <a:spLocks noGrp="1"/>
          </p:cNvSpPr>
          <p:nvPr>
            <p:ph type="title"/>
          </p:nvPr>
        </p:nvSpPr>
        <p:spPr/>
        <p:txBody>
          <a:bodyPr/>
          <a:lstStyle/>
          <a:p>
            <a:r>
              <a:rPr lang="en-US" altLang="zh-CN" dirty="0">
                <a:latin typeface="+mn-lt"/>
                <a:ea typeface="+mn-ea"/>
                <a:cs typeface="+mn-ea"/>
                <a:sym typeface="+mn-lt"/>
              </a:rPr>
              <a:t>Scrum</a:t>
            </a:r>
            <a:r>
              <a:rPr lang="zh-CN" altLang="en-US" dirty="0">
                <a:latin typeface="+mn-lt"/>
                <a:ea typeface="+mn-ea"/>
                <a:cs typeface="+mn-ea"/>
                <a:sym typeface="+mn-lt"/>
              </a:rPr>
              <a:t>三大特点</a:t>
            </a:r>
          </a:p>
        </p:txBody>
      </p:sp>
      <p:sp>
        <p:nvSpPr>
          <p:cNvPr id="3" name="文本占位符 2"/>
          <p:cNvSpPr>
            <a:spLocks noGrp="1"/>
          </p:cNvSpPr>
          <p:nvPr>
            <p:ph type="body" sz="quarter" idx="10"/>
          </p:nvPr>
        </p:nvSpPr>
        <p:spPr/>
        <p:txBody>
          <a:bodyPr/>
          <a:lstStyle/>
          <a:p>
            <a:r>
              <a:rPr lang="zh-CN" altLang="en-US" dirty="0">
                <a:latin typeface="+mn-lt"/>
                <a:ea typeface="+mn-ea"/>
                <a:cs typeface="+mn-ea"/>
                <a:sym typeface="+mn-lt"/>
              </a:rPr>
              <a:t>“可能性的”艺术；</a:t>
            </a:r>
            <a:endParaRPr lang="en-US" altLang="zh-CN" dirty="0">
              <a:latin typeface="+mn-lt"/>
              <a:ea typeface="+mn-ea"/>
              <a:cs typeface="+mn-ea"/>
              <a:sym typeface="+mn-lt"/>
            </a:endParaRPr>
          </a:p>
          <a:p>
            <a:r>
              <a:rPr lang="zh-CN" altLang="en-US" dirty="0">
                <a:latin typeface="+mn-lt"/>
                <a:ea typeface="+mn-ea"/>
                <a:cs typeface="+mn-ea"/>
                <a:sym typeface="+mn-lt"/>
              </a:rPr>
              <a:t>团队自组织，自管理；</a:t>
            </a:r>
          </a:p>
          <a:p>
            <a:r>
              <a:rPr lang="zh-CN" altLang="en-US" dirty="0">
                <a:latin typeface="+mn-lt"/>
                <a:ea typeface="+mn-ea"/>
                <a:cs typeface="+mn-ea"/>
                <a:sym typeface="+mn-lt"/>
              </a:rPr>
              <a:t>面对面沟通。</a:t>
            </a:r>
          </a:p>
        </p:txBody>
      </p:sp>
      <p:pic>
        <p:nvPicPr>
          <p:cNvPr id="15364" name="Picture 5"/>
          <p:cNvPicPr>
            <a:picLocks noChangeAspect="1" noChangeArrowheads="1"/>
          </p:cNvPicPr>
          <p:nvPr/>
        </p:nvPicPr>
        <p:blipFill>
          <a:blip r:embed="rId3" cstate="print"/>
          <a:srcRect/>
          <a:stretch>
            <a:fillRect/>
          </a:stretch>
        </p:blipFill>
        <p:spPr bwMode="auto">
          <a:xfrm>
            <a:off x="7244323" y="1234347"/>
            <a:ext cx="1439301" cy="1540861"/>
          </a:xfrm>
          <a:prstGeom prst="rect">
            <a:avLst/>
          </a:prstGeom>
          <a:noFill/>
          <a:ln w="9525">
            <a:noFill/>
            <a:miter lim="800000"/>
            <a:headEnd/>
            <a:tailEnd/>
          </a:ln>
        </p:spPr>
      </p:pic>
      <p:pic>
        <p:nvPicPr>
          <p:cNvPr id="15365" name="Picture 7"/>
          <p:cNvPicPr>
            <a:picLocks noChangeAspect="1" noChangeArrowheads="1"/>
          </p:cNvPicPr>
          <p:nvPr/>
        </p:nvPicPr>
        <p:blipFill>
          <a:blip r:embed="rId4" cstate="print"/>
          <a:srcRect/>
          <a:stretch>
            <a:fillRect/>
          </a:stretch>
        </p:blipFill>
        <p:spPr bwMode="auto">
          <a:xfrm>
            <a:off x="5297219" y="2987755"/>
            <a:ext cx="1726526" cy="1215550"/>
          </a:xfrm>
          <a:prstGeom prst="rect">
            <a:avLst/>
          </a:prstGeom>
          <a:noFill/>
          <a:ln w="9525">
            <a:noFill/>
            <a:miter lim="800000"/>
            <a:headEnd/>
            <a:tailEnd/>
          </a:ln>
        </p:spPr>
      </p:pic>
      <p:pic>
        <p:nvPicPr>
          <p:cNvPr id="15366" name="Picture 8"/>
          <p:cNvPicPr>
            <a:picLocks noChangeAspect="1" noChangeArrowheads="1"/>
          </p:cNvPicPr>
          <p:nvPr/>
        </p:nvPicPr>
        <p:blipFill>
          <a:blip r:embed="rId5" cstate="print"/>
          <a:srcRect/>
          <a:stretch>
            <a:fillRect/>
          </a:stretch>
        </p:blipFill>
        <p:spPr bwMode="auto">
          <a:xfrm>
            <a:off x="3453901" y="4556811"/>
            <a:ext cx="1947102" cy="1505949"/>
          </a:xfrm>
          <a:prstGeom prst="rect">
            <a:avLst/>
          </a:prstGeom>
          <a:noFill/>
          <a:ln w="9525">
            <a:noFill/>
            <a:miter lim="800000"/>
            <a:headEnd/>
            <a:tailEnd/>
          </a:ln>
        </p:spPr>
      </p:pic>
      <p:sp>
        <p:nvSpPr>
          <p:cNvPr id="2" name="矩形 1"/>
          <p:cNvSpPr/>
          <p:nvPr/>
        </p:nvSpPr>
        <p:spPr>
          <a:xfrm>
            <a:off x="7525592" y="1802476"/>
            <a:ext cx="1084333" cy="404602"/>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cs typeface="+mn-ea"/>
                <a:sym typeface="+mn-lt"/>
              </a:rPr>
              <a:t>关注当下</a:t>
            </a:r>
          </a:p>
        </p:txBody>
      </p:sp>
      <p:sp>
        <p:nvSpPr>
          <p:cNvPr id="4" name="矩形 3"/>
          <p:cNvSpPr/>
          <p:nvPr/>
        </p:nvSpPr>
        <p:spPr>
          <a:xfrm>
            <a:off x="5737253" y="3340630"/>
            <a:ext cx="857756" cy="509799"/>
          </a:xfrm>
          <a:prstGeom prst="rect">
            <a:avLst/>
          </a:prstGeom>
          <a:solidFill>
            <a:srgbClr val="DDDF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放权</a:t>
            </a:r>
          </a:p>
        </p:txBody>
      </p:sp>
      <p:pic>
        <p:nvPicPr>
          <p:cNvPr id="5" name="图片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3822" y="4599958"/>
            <a:ext cx="1937181" cy="1504350"/>
          </a:xfrm>
          <a:prstGeom prst="rect">
            <a:avLst/>
          </a:prstGeom>
        </p:spPr>
      </p:pic>
      <p:sp>
        <p:nvSpPr>
          <p:cNvPr id="6" name="文本框 5"/>
          <p:cNvSpPr txBox="1"/>
          <p:nvPr/>
        </p:nvSpPr>
        <p:spPr>
          <a:xfrm>
            <a:off x="3970252" y="4705802"/>
            <a:ext cx="914400" cy="646331"/>
          </a:xfrm>
          <a:prstGeom prst="rect">
            <a:avLst/>
          </a:prstGeom>
          <a:noFill/>
        </p:spPr>
        <p:txBody>
          <a:bodyPr wrap="square" rtlCol="0">
            <a:spAutoFit/>
          </a:bodyPr>
          <a:lstStyle/>
          <a:p>
            <a:r>
              <a:rPr lang="zh-CN" altLang="en-US" dirty="0">
                <a:solidFill>
                  <a:schemeClr val="bg1"/>
                </a:solidFill>
                <a:cs typeface="+mn-ea"/>
                <a:sym typeface="+mn-lt"/>
              </a:rPr>
              <a:t>提高沟通效率</a:t>
            </a:r>
          </a:p>
        </p:txBody>
      </p:sp>
    </p:spTree>
    <p:extLst>
      <p:ext uri="{BB962C8B-B14F-4D97-AF65-F5344CB8AC3E}">
        <p14:creationId xmlns:p14="http://schemas.microsoft.com/office/powerpoint/2010/main" val="131757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mn-lt"/>
                <a:ea typeface="+mn-ea"/>
                <a:cs typeface="+mn-ea"/>
                <a:sym typeface="+mn-lt"/>
              </a:rPr>
              <a:t>全面视角的</a:t>
            </a:r>
            <a:r>
              <a:rPr lang="en-US" altLang="zh-CN" dirty="0">
                <a:latin typeface="+mn-lt"/>
                <a:ea typeface="+mn-ea"/>
                <a:cs typeface="+mn-ea"/>
                <a:sym typeface="+mn-lt"/>
              </a:rPr>
              <a:t>Scrum</a:t>
            </a:r>
            <a:r>
              <a:rPr lang="zh-CN" altLang="en-US" dirty="0">
                <a:latin typeface="+mn-lt"/>
                <a:ea typeface="+mn-ea"/>
                <a:cs typeface="+mn-ea"/>
                <a:sym typeface="+mn-lt"/>
              </a:rPr>
              <a:t>框架</a:t>
            </a:r>
          </a:p>
        </p:txBody>
      </p:sp>
      <p:sp>
        <p:nvSpPr>
          <p:cNvPr id="7" name="文本占位符 6"/>
          <p:cNvSpPr>
            <a:spLocks noGrp="1"/>
          </p:cNvSpPr>
          <p:nvPr>
            <p:ph type="body" sz="quarter" idx="10"/>
          </p:nvPr>
        </p:nvSpPr>
        <p:spPr/>
        <p:txBody>
          <a:bodyPr/>
          <a:lstStyle/>
          <a:p>
            <a:r>
              <a:rPr lang="en-US" altLang="zh-CN" sz="2399" dirty="0">
                <a:latin typeface="+mn-lt"/>
                <a:ea typeface="+mn-ea"/>
                <a:cs typeface="+mn-ea"/>
                <a:sym typeface="+mn-lt"/>
              </a:rPr>
              <a:t>Scrum</a:t>
            </a:r>
            <a:r>
              <a:rPr lang="zh-CN" altLang="en-US" sz="2399" dirty="0">
                <a:latin typeface="+mn-lt"/>
                <a:ea typeface="+mn-ea"/>
                <a:cs typeface="+mn-ea"/>
                <a:sym typeface="+mn-lt"/>
              </a:rPr>
              <a:t>是一个轻量级的项目管理的框架，它的核心在于迭代。</a:t>
            </a:r>
            <a:endParaRPr lang="en-US" altLang="zh-CN" sz="2399" dirty="0">
              <a:latin typeface="+mn-lt"/>
              <a:ea typeface="+mn-ea"/>
              <a:cs typeface="+mn-ea"/>
              <a:sym typeface="+mn-lt"/>
            </a:endParaRPr>
          </a:p>
          <a:p>
            <a:endParaRPr lang="zh-CN" altLang="en-US" dirty="0">
              <a:latin typeface="+mn-lt"/>
              <a:ea typeface="+mn-ea"/>
              <a:cs typeface="+mn-ea"/>
              <a:sym typeface="+mn-lt"/>
            </a:endParaRPr>
          </a:p>
        </p:txBody>
      </p:sp>
      <p:sp>
        <p:nvSpPr>
          <p:cNvPr id="3" name="文本框 2"/>
          <p:cNvSpPr txBox="1"/>
          <p:nvPr/>
        </p:nvSpPr>
        <p:spPr>
          <a:xfrm>
            <a:off x="3502498" y="1227494"/>
            <a:ext cx="45701" cy="369188"/>
          </a:xfrm>
          <a:prstGeom prst="rect">
            <a:avLst/>
          </a:prstGeom>
          <a:noFill/>
        </p:spPr>
        <p:txBody>
          <a:bodyPr wrap="square" rtlCol="0">
            <a:spAutoFit/>
          </a:bodyPr>
          <a:lstStyle/>
          <a:p>
            <a:endParaRPr lang="zh-CN" altLang="en-US" sz="1799" dirty="0">
              <a:cs typeface="+mn-ea"/>
              <a:sym typeface="+mn-lt"/>
            </a:endParaRPr>
          </a:p>
        </p:txBody>
      </p:sp>
      <p:grpSp>
        <p:nvGrpSpPr>
          <p:cNvPr id="5" name="组合 4"/>
          <p:cNvGrpSpPr/>
          <p:nvPr/>
        </p:nvGrpSpPr>
        <p:grpSpPr>
          <a:xfrm>
            <a:off x="1806573" y="2302333"/>
            <a:ext cx="8578854" cy="3804966"/>
            <a:chOff x="1806573" y="2302333"/>
            <a:chExt cx="8578854" cy="3804966"/>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573" y="2302333"/>
              <a:ext cx="8578854" cy="3804966"/>
            </a:xfrm>
            <a:prstGeom prst="rect">
              <a:avLst/>
            </a:prstGeom>
          </p:spPr>
        </p:pic>
        <p:sp>
          <p:nvSpPr>
            <p:cNvPr id="8" name="文本框 7"/>
            <p:cNvSpPr txBox="1"/>
            <p:nvPr/>
          </p:nvSpPr>
          <p:spPr>
            <a:xfrm>
              <a:off x="4334341" y="2427626"/>
              <a:ext cx="1390124" cy="523220"/>
            </a:xfrm>
            <a:prstGeom prst="rect">
              <a:avLst/>
            </a:prstGeom>
            <a:noFill/>
          </p:spPr>
          <p:txBody>
            <a:bodyPr wrap="none" rtlCol="0">
              <a:spAutoFit/>
            </a:bodyPr>
            <a:lstStyle/>
            <a:p>
              <a:pPr algn="ctr"/>
              <a:r>
                <a:rPr lang="en-US" altLang="zh-CN" sz="1400" b="1" dirty="0">
                  <a:cs typeface="+mn-ea"/>
                  <a:sym typeface="+mn-lt"/>
                </a:rPr>
                <a:t>DAILY SCRUM</a:t>
              </a:r>
            </a:p>
            <a:p>
              <a:pPr algn="ctr"/>
              <a:r>
                <a:rPr lang="en-US" altLang="zh-CN" sz="1400" b="1" dirty="0">
                  <a:cs typeface="+mn-ea"/>
                  <a:sym typeface="+mn-lt"/>
                </a:rPr>
                <a:t>MEETING</a:t>
              </a:r>
              <a:endParaRPr lang="zh-CN" altLang="en-US" sz="1400" b="1" dirty="0">
                <a:cs typeface="+mn-ea"/>
                <a:sym typeface="+mn-lt"/>
              </a:endParaRPr>
            </a:p>
          </p:txBody>
        </p:sp>
        <p:sp>
          <p:nvSpPr>
            <p:cNvPr id="9" name="文本框 8"/>
            <p:cNvSpPr txBox="1"/>
            <p:nvPr/>
          </p:nvSpPr>
          <p:spPr>
            <a:xfrm>
              <a:off x="2589452" y="3487652"/>
              <a:ext cx="1027845" cy="523220"/>
            </a:xfrm>
            <a:prstGeom prst="rect">
              <a:avLst/>
            </a:prstGeom>
            <a:noFill/>
          </p:spPr>
          <p:txBody>
            <a:bodyPr wrap="none" rtlCol="0">
              <a:spAutoFit/>
            </a:bodyPr>
            <a:lstStyle/>
            <a:p>
              <a:r>
                <a:rPr lang="en-US" altLang="zh-CN" sz="1400" b="1" dirty="0">
                  <a:cs typeface="+mn-ea"/>
                  <a:sym typeface="+mn-lt"/>
                </a:rPr>
                <a:t>PRODUCT</a:t>
              </a:r>
            </a:p>
            <a:p>
              <a:r>
                <a:rPr lang="en-US" altLang="zh-CN" sz="1400" b="1" dirty="0">
                  <a:cs typeface="+mn-ea"/>
                  <a:sym typeface="+mn-lt"/>
                </a:rPr>
                <a:t>BACKLOG</a:t>
              </a:r>
              <a:endParaRPr lang="zh-CN" altLang="en-US" sz="1400" b="1" dirty="0">
                <a:cs typeface="+mn-ea"/>
                <a:sym typeface="+mn-lt"/>
              </a:endParaRPr>
            </a:p>
          </p:txBody>
        </p:sp>
        <p:sp>
          <p:nvSpPr>
            <p:cNvPr id="10" name="文本框 9"/>
            <p:cNvSpPr txBox="1"/>
            <p:nvPr/>
          </p:nvSpPr>
          <p:spPr>
            <a:xfrm>
              <a:off x="4181315" y="3479560"/>
              <a:ext cx="1021433" cy="523220"/>
            </a:xfrm>
            <a:prstGeom prst="rect">
              <a:avLst/>
            </a:prstGeom>
            <a:noFill/>
          </p:spPr>
          <p:txBody>
            <a:bodyPr wrap="none" rtlCol="0">
              <a:spAutoFit/>
            </a:bodyPr>
            <a:lstStyle/>
            <a:p>
              <a:pPr algn="ctr"/>
              <a:r>
                <a:rPr lang="en-US" altLang="zh-CN" sz="1400" b="1" dirty="0">
                  <a:cs typeface="+mn-ea"/>
                  <a:sym typeface="+mn-lt"/>
                </a:rPr>
                <a:t>SPRINT</a:t>
              </a:r>
            </a:p>
            <a:p>
              <a:pPr algn="ctr"/>
              <a:r>
                <a:rPr lang="en-US" altLang="zh-CN" sz="1400" b="1" dirty="0">
                  <a:cs typeface="+mn-ea"/>
                  <a:sym typeface="+mn-lt"/>
                </a:rPr>
                <a:t>BACKLOG</a:t>
              </a:r>
              <a:endParaRPr lang="zh-CN" altLang="en-US" sz="1400" b="1" dirty="0">
                <a:cs typeface="+mn-ea"/>
                <a:sym typeface="+mn-lt"/>
              </a:endParaRPr>
            </a:p>
          </p:txBody>
        </p:sp>
        <p:sp>
          <p:nvSpPr>
            <p:cNvPr id="11" name="文本框 10"/>
            <p:cNvSpPr txBox="1"/>
            <p:nvPr/>
          </p:nvSpPr>
          <p:spPr>
            <a:xfrm>
              <a:off x="8350981" y="3258816"/>
              <a:ext cx="1317989" cy="954107"/>
            </a:xfrm>
            <a:prstGeom prst="rect">
              <a:avLst/>
            </a:prstGeom>
            <a:noFill/>
          </p:spPr>
          <p:txBody>
            <a:bodyPr wrap="none" rtlCol="0">
              <a:spAutoFit/>
            </a:bodyPr>
            <a:lstStyle/>
            <a:p>
              <a:pPr algn="ctr"/>
              <a:r>
                <a:rPr lang="en-US" altLang="zh-CN" sz="1400" b="1" dirty="0">
                  <a:cs typeface="+mn-ea"/>
                  <a:sym typeface="+mn-lt"/>
                </a:rPr>
                <a:t>POTENTIALLY</a:t>
              </a:r>
            </a:p>
            <a:p>
              <a:pPr algn="ctr"/>
              <a:r>
                <a:rPr lang="en-US" altLang="zh-CN" sz="1400" b="1" dirty="0">
                  <a:cs typeface="+mn-ea"/>
                  <a:sym typeface="+mn-lt"/>
                </a:rPr>
                <a:t>SHIPPABLE</a:t>
              </a:r>
            </a:p>
            <a:p>
              <a:pPr algn="ctr"/>
              <a:r>
                <a:rPr lang="en-US" altLang="zh-CN" sz="1400" b="1" dirty="0">
                  <a:cs typeface="+mn-ea"/>
                  <a:sym typeface="+mn-lt"/>
                </a:rPr>
                <a:t>PRODUCT</a:t>
              </a:r>
            </a:p>
            <a:p>
              <a:pPr algn="ctr"/>
              <a:r>
                <a:rPr lang="en-US" altLang="zh-CN" sz="1400" b="1" dirty="0">
                  <a:cs typeface="+mn-ea"/>
                  <a:sym typeface="+mn-lt"/>
                </a:rPr>
                <a:t>INCREMENT</a:t>
              </a:r>
              <a:endParaRPr lang="zh-CN" altLang="en-US" sz="1400" b="1" dirty="0">
                <a:cs typeface="+mn-ea"/>
                <a:sym typeface="+mn-lt"/>
              </a:endParaRPr>
            </a:p>
          </p:txBody>
        </p:sp>
        <p:sp>
          <p:nvSpPr>
            <p:cNvPr id="12" name="文本框 11"/>
            <p:cNvSpPr txBox="1"/>
            <p:nvPr/>
          </p:nvSpPr>
          <p:spPr>
            <a:xfrm>
              <a:off x="6128368" y="3096264"/>
              <a:ext cx="1071127" cy="338554"/>
            </a:xfrm>
            <a:prstGeom prst="rect">
              <a:avLst/>
            </a:prstGeom>
            <a:noFill/>
          </p:spPr>
          <p:txBody>
            <a:bodyPr wrap="none" rtlCol="0">
              <a:spAutoFit/>
            </a:bodyPr>
            <a:lstStyle/>
            <a:p>
              <a:r>
                <a:rPr lang="en-US" altLang="zh-CN" sz="1600" b="1" dirty="0">
                  <a:cs typeface="+mn-ea"/>
                  <a:sym typeface="+mn-lt"/>
                </a:rPr>
                <a:t>24 Hours</a:t>
              </a:r>
              <a:endParaRPr lang="zh-CN" altLang="en-US" sz="1600" b="1" dirty="0">
                <a:cs typeface="+mn-ea"/>
                <a:sym typeface="+mn-lt"/>
              </a:endParaRPr>
            </a:p>
          </p:txBody>
        </p:sp>
        <p:sp>
          <p:nvSpPr>
            <p:cNvPr id="13" name="文本框 12"/>
            <p:cNvSpPr txBox="1"/>
            <p:nvPr/>
          </p:nvSpPr>
          <p:spPr>
            <a:xfrm>
              <a:off x="6128368" y="4204816"/>
              <a:ext cx="1394934" cy="369332"/>
            </a:xfrm>
            <a:prstGeom prst="rect">
              <a:avLst/>
            </a:prstGeom>
            <a:noFill/>
          </p:spPr>
          <p:txBody>
            <a:bodyPr wrap="none" rtlCol="0">
              <a:spAutoFit/>
            </a:bodyPr>
            <a:lstStyle/>
            <a:p>
              <a:r>
                <a:rPr lang="en-US" altLang="zh-CN" b="1" dirty="0">
                  <a:cs typeface="+mn-ea"/>
                  <a:sym typeface="+mn-lt"/>
                </a:rPr>
                <a:t>2-4 WEEKS</a:t>
              </a:r>
              <a:endParaRPr lang="zh-CN" altLang="en-US" b="1" dirty="0">
                <a:cs typeface="+mn-ea"/>
                <a:sym typeface="+mn-lt"/>
              </a:endParaRPr>
            </a:p>
          </p:txBody>
        </p:sp>
      </p:grpSp>
    </p:spTree>
    <p:extLst>
      <p:ext uri="{BB962C8B-B14F-4D97-AF65-F5344CB8AC3E}">
        <p14:creationId xmlns:p14="http://schemas.microsoft.com/office/powerpoint/2010/main" val="1014393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latin typeface="+mn-lt"/>
                <a:ea typeface="+mn-ea"/>
                <a:cs typeface="+mn-ea"/>
                <a:sym typeface="+mn-lt"/>
              </a:rPr>
              <a:t>随着软件服务化、云化的发展趋势，对软件企业的商业模式、系统架构、研发模式都提出了新的要求和挑战，企业需要</a:t>
            </a:r>
            <a:r>
              <a:rPr lang="zh-CN" altLang="zh-CN" dirty="0">
                <a:latin typeface="+mn-lt"/>
                <a:ea typeface="+mn-ea"/>
                <a:cs typeface="+mn-ea"/>
                <a:sym typeface="+mn-lt"/>
              </a:rPr>
              <a:t>具备快速持续的创新和交付能力</a:t>
            </a:r>
            <a:r>
              <a:rPr lang="zh-CN" altLang="en-US" dirty="0">
                <a:latin typeface="+mn-lt"/>
                <a:ea typeface="+mn-ea"/>
                <a:cs typeface="+mn-ea"/>
                <a:sym typeface="+mn-lt"/>
              </a:rPr>
              <a:t>。为应对这种挑战，敏捷的软件开发方法和</a:t>
            </a:r>
            <a:r>
              <a:rPr lang="en-US" altLang="zh-CN" dirty="0" err="1">
                <a:latin typeface="+mn-lt"/>
                <a:ea typeface="+mn-ea"/>
                <a:cs typeface="+mn-ea"/>
                <a:sym typeface="+mn-lt"/>
              </a:rPr>
              <a:t>DevOps</a:t>
            </a:r>
            <a:r>
              <a:rPr lang="zh-CN" altLang="en-US" dirty="0">
                <a:latin typeface="+mn-lt"/>
                <a:ea typeface="+mn-ea"/>
                <a:cs typeface="+mn-ea"/>
                <a:sym typeface="+mn-lt"/>
              </a:rPr>
              <a:t>开发理念逐渐得到采纳。</a:t>
            </a:r>
          </a:p>
          <a:p>
            <a:r>
              <a:rPr lang="zh-CN" altLang="en-US" dirty="0">
                <a:latin typeface="+mn-lt"/>
                <a:ea typeface="+mn-ea"/>
                <a:cs typeface="+mn-ea"/>
                <a:sym typeface="+mn-lt"/>
              </a:rPr>
              <a:t>本章主要介绍当前软件产业发展趋势，敏捷软件开发和</a:t>
            </a:r>
            <a:r>
              <a:rPr lang="en-US" altLang="zh-CN" dirty="0" err="1">
                <a:latin typeface="+mn-lt"/>
                <a:ea typeface="+mn-ea"/>
                <a:cs typeface="+mn-ea"/>
                <a:sym typeface="+mn-lt"/>
              </a:rPr>
              <a:t>DevOps</a:t>
            </a:r>
            <a:r>
              <a:rPr lang="zh-CN" altLang="en-US" dirty="0">
                <a:latin typeface="+mn-lt"/>
                <a:ea typeface="+mn-ea"/>
                <a:cs typeface="+mn-ea"/>
                <a:sym typeface="+mn-lt"/>
              </a:rPr>
              <a:t>思想以及华为云</a:t>
            </a:r>
            <a:r>
              <a:rPr lang="en-US" altLang="zh-CN" dirty="0" err="1">
                <a:latin typeface="+mn-lt"/>
                <a:ea typeface="+mn-ea"/>
                <a:cs typeface="+mn-ea"/>
                <a:sym typeface="+mn-lt"/>
              </a:rPr>
              <a:t>DevCloud</a:t>
            </a:r>
            <a:r>
              <a:rPr lang="zh-CN" altLang="en-US" dirty="0">
                <a:latin typeface="+mn-lt"/>
                <a:ea typeface="+mn-ea"/>
                <a:cs typeface="+mn-ea"/>
                <a:sym typeface="+mn-lt"/>
              </a:rPr>
              <a:t>的服务和特点。</a:t>
            </a:r>
          </a:p>
        </p:txBody>
      </p:sp>
    </p:spTree>
    <p:extLst>
      <p:ext uri="{BB962C8B-B14F-4D97-AF65-F5344CB8AC3E}">
        <p14:creationId xmlns:p14="http://schemas.microsoft.com/office/powerpoint/2010/main" val="841123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ea typeface="+mn-ea"/>
                <a:cs typeface="+mn-ea"/>
                <a:sym typeface="+mn-lt"/>
              </a:rPr>
              <a:t>Scrum</a:t>
            </a:r>
            <a:r>
              <a:rPr lang="zh-CN" altLang="en-US" dirty="0">
                <a:latin typeface="+mn-lt"/>
                <a:ea typeface="+mn-ea"/>
                <a:cs typeface="+mn-ea"/>
                <a:sym typeface="+mn-lt"/>
              </a:rPr>
              <a:t>框架 </a:t>
            </a:r>
            <a:r>
              <a:rPr lang="en-US" altLang="zh-CN" dirty="0">
                <a:latin typeface="+mn-lt"/>
                <a:ea typeface="+mn-ea"/>
                <a:cs typeface="+mn-ea"/>
                <a:sym typeface="+mn-lt"/>
              </a:rPr>
              <a:t>(1)</a:t>
            </a:r>
            <a:endParaRPr lang="zh-CN" altLang="en-US" dirty="0">
              <a:latin typeface="+mn-lt"/>
              <a:ea typeface="+mn-ea"/>
              <a:cs typeface="+mn-ea"/>
              <a:sym typeface="+mn-lt"/>
            </a:endParaRPr>
          </a:p>
        </p:txBody>
      </p:sp>
      <p:grpSp>
        <p:nvGrpSpPr>
          <p:cNvPr id="6" name="组合 5"/>
          <p:cNvGrpSpPr/>
          <p:nvPr/>
        </p:nvGrpSpPr>
        <p:grpSpPr>
          <a:xfrm>
            <a:off x="2281954" y="1149069"/>
            <a:ext cx="7994931" cy="4855221"/>
            <a:chOff x="160898" y="1481597"/>
            <a:chExt cx="6870962" cy="3812030"/>
          </a:xfrm>
        </p:grpSpPr>
        <p:sp>
          <p:nvSpPr>
            <p:cNvPr id="42" name="圆角矩形"/>
            <p:cNvSpPr/>
            <p:nvPr/>
          </p:nvSpPr>
          <p:spPr>
            <a:xfrm>
              <a:off x="198570" y="1504104"/>
              <a:ext cx="2923895" cy="1488202"/>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3" name="Product Owner…"/>
            <p:cNvSpPr txBox="1"/>
            <p:nvPr/>
          </p:nvSpPr>
          <p:spPr>
            <a:xfrm>
              <a:off x="326224" y="1888055"/>
              <a:ext cx="2564659" cy="9504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产品负责人</a:t>
              </a:r>
              <a:endParaRPr lang="en-US" altLang="zh-CN" sz="1600" dirty="0">
                <a:cs typeface="+mn-ea"/>
                <a:sym typeface="+mn-lt"/>
              </a:endParaRP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sz="1600" dirty="0">
                  <a:cs typeface="+mn-ea"/>
                  <a:sym typeface="+mn-lt"/>
                </a:rPr>
                <a:t>Scrum Master</a:t>
              </a:r>
            </a:p>
            <a:p>
              <a:pPr defTabSz="456828">
                <a:lnSpc>
                  <a:spcPct val="150000"/>
                </a:lnSpc>
                <a:buClr>
                  <a:srgbClr val="FFFFFF"/>
                </a:buClr>
                <a:buSzPct val="125000"/>
                <a:buFont typeface="Gill Sans"/>
                <a:buChar char="•"/>
                <a:tabLst>
                  <a:tab pos="945777" algn="l"/>
                </a:tabLst>
                <a:defRPr sz="2800">
                  <a:solidFill>
                    <a:srgbClr val="FFFFFF"/>
                  </a:solidFill>
                  <a:latin typeface="Calibri"/>
                  <a:ea typeface="Calibri"/>
                  <a:cs typeface="Calibri"/>
                  <a:sym typeface="Calibri"/>
                </a:defRPr>
              </a:pPr>
              <a:r>
                <a:rPr lang="zh-CN" altLang="en-US" sz="1600" dirty="0">
                  <a:cs typeface="+mn-ea"/>
                  <a:sym typeface="+mn-lt"/>
                </a:rPr>
                <a:t>开发团队</a:t>
              </a:r>
              <a:endParaRPr sz="1600" dirty="0">
                <a:cs typeface="+mn-ea"/>
                <a:sym typeface="+mn-lt"/>
              </a:endParaRPr>
            </a:p>
          </p:txBody>
        </p:sp>
        <p:sp>
          <p:nvSpPr>
            <p:cNvPr id="44" name="矩形"/>
            <p:cNvSpPr/>
            <p:nvPr/>
          </p:nvSpPr>
          <p:spPr>
            <a:xfrm>
              <a:off x="627947" y="1504102"/>
              <a:ext cx="1740719" cy="46793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5" name="形状"/>
            <p:cNvSpPr/>
            <p:nvPr/>
          </p:nvSpPr>
          <p:spPr>
            <a:xfrm rot="10800000">
              <a:off x="2264222" y="1613618"/>
              <a:ext cx="452587" cy="358415"/>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6" name="形状"/>
            <p:cNvSpPr/>
            <p:nvPr/>
          </p:nvSpPr>
          <p:spPr>
            <a:xfrm>
              <a:off x="186966" y="1504101"/>
              <a:ext cx="452587" cy="358417"/>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47" name="矩形"/>
            <p:cNvSpPr/>
            <p:nvPr/>
          </p:nvSpPr>
          <p:spPr>
            <a:xfrm>
              <a:off x="186966" y="1772913"/>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8" name="矩形"/>
            <p:cNvSpPr/>
            <p:nvPr/>
          </p:nvSpPr>
          <p:spPr>
            <a:xfrm>
              <a:off x="2148175" y="1504102"/>
              <a:ext cx="568635" cy="199120"/>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49" name="3种角色"/>
            <p:cNvSpPr txBox="1"/>
            <p:nvPr/>
          </p:nvSpPr>
          <p:spPr>
            <a:xfrm>
              <a:off x="337829" y="1514059"/>
              <a:ext cx="1937999" cy="2803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3种角色</a:t>
              </a:r>
            </a:p>
          </p:txBody>
        </p:sp>
        <p:grpSp>
          <p:nvGrpSpPr>
            <p:cNvPr id="50" name="组合 49"/>
            <p:cNvGrpSpPr/>
            <p:nvPr/>
          </p:nvGrpSpPr>
          <p:grpSpPr>
            <a:xfrm>
              <a:off x="160898" y="3144424"/>
              <a:ext cx="4074724" cy="2149203"/>
              <a:chOff x="375300" y="3213030"/>
              <a:chExt cx="4163595" cy="2149763"/>
            </a:xfrm>
          </p:grpSpPr>
          <p:sp>
            <p:nvSpPr>
              <p:cNvPr id="51" name="圆角矩形"/>
              <p:cNvSpPr/>
              <p:nvPr/>
            </p:nvSpPr>
            <p:spPr>
              <a:xfrm>
                <a:off x="375300" y="3213030"/>
                <a:ext cx="3274015" cy="2149763"/>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2" name="迭代 Sprint…"/>
              <p:cNvSpPr txBox="1"/>
              <p:nvPr/>
            </p:nvSpPr>
            <p:spPr>
              <a:xfrm>
                <a:off x="479519" y="3644381"/>
                <a:ext cx="4059376" cy="153077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a:latin typeface="+mn-lt"/>
                    <a:ea typeface="+mn-ea"/>
                    <a:cs typeface="+mn-ea"/>
                    <a:sym typeface="+mn-lt"/>
                  </a:rPr>
                  <a:t>Sprint</a:t>
                </a:r>
              </a:p>
              <a:p>
                <a:r>
                  <a:rPr lang="en-US" altLang="zh-CN" sz="1600" dirty="0" err="1">
                    <a:latin typeface="+mn-lt"/>
                    <a:ea typeface="+mn-ea"/>
                    <a:cs typeface="+mn-ea"/>
                    <a:sym typeface="+mn-lt"/>
                  </a:rPr>
                  <a:t>Sprint</a:t>
                </a:r>
                <a:r>
                  <a:rPr sz="1600" dirty="0" err="1">
                    <a:latin typeface="+mn-lt"/>
                    <a:ea typeface="+mn-ea"/>
                    <a:cs typeface="+mn-ea"/>
                    <a:sym typeface="+mn-lt"/>
                  </a:rPr>
                  <a:t>计划</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Plan</a:t>
                </a:r>
                <a:r>
                  <a:rPr lang="en-US" altLang="zh-CN" sz="1600" dirty="0">
                    <a:latin typeface="+mn-lt"/>
                    <a:ea typeface="+mn-ea"/>
                    <a:cs typeface="+mn-ea"/>
                    <a:sym typeface="+mn-lt"/>
                  </a:rPr>
                  <a:t>ning</a:t>
                </a:r>
                <a:endParaRPr sz="1600" dirty="0">
                  <a:latin typeface="+mn-lt"/>
                  <a:ea typeface="+mn-ea"/>
                  <a:cs typeface="+mn-ea"/>
                  <a:sym typeface="+mn-lt"/>
                </a:endParaRPr>
              </a:p>
              <a:p>
                <a:r>
                  <a:rPr sz="1600" dirty="0" err="1">
                    <a:latin typeface="+mn-lt"/>
                    <a:ea typeface="+mn-ea"/>
                    <a:cs typeface="+mn-ea"/>
                    <a:sym typeface="+mn-lt"/>
                  </a:rPr>
                  <a:t>每日</a:t>
                </a:r>
                <a:r>
                  <a:rPr lang="en-US" altLang="zh-CN" sz="1600" dirty="0" err="1">
                    <a:latin typeface="+mn-lt"/>
                    <a:ea typeface="+mn-ea"/>
                    <a:cs typeface="+mn-ea"/>
                    <a:sym typeface="+mn-lt"/>
                  </a:rPr>
                  <a:t>Scrum</a:t>
                </a:r>
                <a:r>
                  <a:rPr sz="1600" dirty="0" err="1">
                    <a:latin typeface="+mn-lt"/>
                    <a:ea typeface="+mn-ea"/>
                    <a:cs typeface="+mn-ea"/>
                    <a:sym typeface="+mn-lt"/>
                  </a:rPr>
                  <a:t>站会</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Daily </a:t>
                </a:r>
                <a:r>
                  <a:rPr lang="en-US" altLang="zh-CN" sz="1600" dirty="0">
                    <a:latin typeface="+mn-lt"/>
                    <a:ea typeface="+mn-ea"/>
                    <a:cs typeface="+mn-ea"/>
                    <a:sym typeface="+mn-lt"/>
                  </a:rPr>
                  <a:t>Scrum</a:t>
                </a:r>
                <a:endParaRPr sz="1600" dirty="0">
                  <a:latin typeface="+mn-lt"/>
                  <a:ea typeface="+mn-ea"/>
                  <a:cs typeface="+mn-ea"/>
                  <a:sym typeface="+mn-lt"/>
                </a:endParaRPr>
              </a:p>
              <a:p>
                <a:r>
                  <a:rPr lang="en-US" altLang="zh-CN" sz="1600" dirty="0" err="1">
                    <a:latin typeface="+mn-lt"/>
                    <a:ea typeface="+mn-ea"/>
                    <a:cs typeface="+mn-ea"/>
                    <a:sym typeface="+mn-lt"/>
                  </a:rPr>
                  <a:t>Sprint</a:t>
                </a:r>
                <a:r>
                  <a:rPr sz="1600" dirty="0" err="1">
                    <a:latin typeface="+mn-lt"/>
                    <a:ea typeface="+mn-ea"/>
                    <a:cs typeface="+mn-ea"/>
                    <a:sym typeface="+mn-lt"/>
                  </a:rPr>
                  <a:t>评审会议</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Sprint Review</a:t>
                </a:r>
              </a:p>
              <a:p>
                <a:r>
                  <a:rPr lang="en-US" altLang="zh-CN" sz="1600" dirty="0" err="1">
                    <a:latin typeface="+mn-lt"/>
                    <a:ea typeface="+mn-ea"/>
                    <a:cs typeface="+mn-ea"/>
                    <a:sym typeface="+mn-lt"/>
                  </a:rPr>
                  <a:t>Sprint</a:t>
                </a:r>
                <a:r>
                  <a:rPr sz="1600" dirty="0" err="1">
                    <a:latin typeface="+mn-lt"/>
                    <a:ea typeface="+mn-ea"/>
                    <a:cs typeface="+mn-ea"/>
                    <a:sym typeface="+mn-lt"/>
                  </a:rPr>
                  <a:t>回顾</a:t>
                </a:r>
                <a:r>
                  <a:rPr lang="zh-CN" altLang="en-US" sz="1600" dirty="0">
                    <a:latin typeface="+mn-lt"/>
                    <a:ea typeface="+mn-ea"/>
                    <a:cs typeface="+mn-ea"/>
                    <a:sym typeface="+mn-lt"/>
                  </a:rPr>
                  <a:t>会议</a:t>
                </a:r>
                <a:r>
                  <a:rPr sz="1600" dirty="0">
                    <a:latin typeface="+mn-lt"/>
                    <a:ea typeface="+mn-ea"/>
                    <a:cs typeface="+mn-ea"/>
                    <a:sym typeface="+mn-lt"/>
                  </a:rPr>
                  <a:t> </a:t>
                </a:r>
                <a:r>
                  <a:rPr lang="en-US" sz="1600" dirty="0">
                    <a:latin typeface="+mn-lt"/>
                    <a:ea typeface="+mn-ea"/>
                    <a:cs typeface="+mn-ea"/>
                    <a:sym typeface="+mn-lt"/>
                  </a:rPr>
                  <a:t> </a:t>
                </a:r>
                <a:r>
                  <a:rPr lang="en-US" altLang="zh-CN" sz="1600" dirty="0">
                    <a:latin typeface="+mn-lt"/>
                    <a:ea typeface="+mn-ea"/>
                    <a:cs typeface="+mn-ea"/>
                    <a:sym typeface="+mn-lt"/>
                  </a:rPr>
                  <a:t>Sprint </a:t>
                </a:r>
                <a:r>
                  <a:rPr sz="1600" dirty="0">
                    <a:latin typeface="+mn-lt"/>
                    <a:ea typeface="+mn-ea"/>
                    <a:cs typeface="+mn-ea"/>
                    <a:sym typeface="+mn-lt"/>
                  </a:rPr>
                  <a:t>Retrospective</a:t>
                </a:r>
              </a:p>
            </p:txBody>
          </p:sp>
          <p:sp>
            <p:nvSpPr>
              <p:cNvPr id="53" name="矩形"/>
              <p:cNvSpPr/>
              <p:nvPr/>
            </p:nvSpPr>
            <p:spPr>
              <a:xfrm>
                <a:off x="855051"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4" name="形状"/>
              <p:cNvSpPr/>
              <p:nvPr/>
            </p:nvSpPr>
            <p:spPr>
              <a:xfrm rot="10800000">
                <a:off x="2634883" y="3331289"/>
                <a:ext cx="492294" cy="386416"/>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5" name="形状"/>
              <p:cNvSpPr/>
              <p:nvPr/>
            </p:nvSpPr>
            <p:spPr>
              <a:xfrm>
                <a:off x="375380"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56" name="矩形"/>
              <p:cNvSpPr/>
              <p:nvPr/>
            </p:nvSpPr>
            <p:spPr>
              <a:xfrm>
                <a:off x="375379"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7" name="矩形"/>
              <p:cNvSpPr/>
              <p:nvPr/>
            </p:nvSpPr>
            <p:spPr>
              <a:xfrm>
                <a:off x="2508652"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58" name="5种仪式"/>
              <p:cNvSpPr txBox="1"/>
              <p:nvPr/>
            </p:nvSpPr>
            <p:spPr>
              <a:xfrm>
                <a:off x="539477" y="3223952"/>
                <a:ext cx="2108029" cy="4413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a:t>
                </a:r>
                <a:r>
                  <a:rPr lang="zh-CN" altLang="en-US" sz="1600" dirty="0">
                    <a:solidFill>
                      <a:schemeClr val="bg1"/>
                    </a:solidFill>
                    <a:cs typeface="+mn-ea"/>
                    <a:sym typeface="+mn-lt"/>
                  </a:rPr>
                  <a:t>事件</a:t>
                </a:r>
                <a:endParaRPr sz="1600" dirty="0">
                  <a:solidFill>
                    <a:schemeClr val="bg1"/>
                  </a:solidFill>
                  <a:cs typeface="+mn-ea"/>
                  <a:sym typeface="+mn-lt"/>
                </a:endParaRPr>
              </a:p>
            </p:txBody>
          </p:sp>
        </p:grpSp>
        <p:sp>
          <p:nvSpPr>
            <p:cNvPr id="59" name="圆角矩形"/>
            <p:cNvSpPr/>
            <p:nvPr/>
          </p:nvSpPr>
          <p:spPr>
            <a:xfrm>
              <a:off x="3216376" y="1494275"/>
              <a:ext cx="3173269" cy="1506973"/>
            </a:xfrm>
            <a:prstGeom prst="roundRect">
              <a:avLst>
                <a:gd name="adj" fmla="val 14903"/>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0" name="产品 Backlog…"/>
            <p:cNvSpPr txBox="1"/>
            <p:nvPr/>
          </p:nvSpPr>
          <p:spPr>
            <a:xfrm>
              <a:off x="3352642" y="1865550"/>
              <a:ext cx="3679218" cy="95042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sz="1600" dirty="0" err="1">
                  <a:latin typeface="+mn-lt"/>
                  <a:ea typeface="+mn-ea"/>
                  <a:cs typeface="+mn-ea"/>
                  <a:sym typeface="+mn-lt"/>
                </a:rPr>
                <a:t>产品</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Product </a:t>
              </a:r>
              <a:r>
                <a:rPr sz="1600" dirty="0">
                  <a:latin typeface="+mn-lt"/>
                  <a:ea typeface="+mn-ea"/>
                  <a:cs typeface="+mn-ea"/>
                  <a:sym typeface="+mn-lt"/>
                </a:rPr>
                <a:t>Backlog</a:t>
              </a:r>
            </a:p>
            <a:p>
              <a:r>
                <a:rPr lang="en-US" altLang="zh-CN" sz="1600" dirty="0">
                  <a:latin typeface="+mn-lt"/>
                  <a:ea typeface="+mn-ea"/>
                  <a:cs typeface="+mn-ea"/>
                  <a:sym typeface="+mn-lt"/>
                </a:rPr>
                <a:t>Sprint</a:t>
              </a:r>
              <a:r>
                <a:rPr lang="zh-CN" altLang="en-US" sz="1600" dirty="0">
                  <a:latin typeface="+mn-lt"/>
                  <a:ea typeface="+mn-ea"/>
                  <a:cs typeface="+mn-ea"/>
                  <a:sym typeface="+mn-lt"/>
                </a:rPr>
                <a:t>待办列表</a:t>
              </a:r>
              <a:r>
                <a:rPr lang="en-US" sz="1600" dirty="0">
                  <a:latin typeface="+mn-lt"/>
                  <a:ea typeface="+mn-ea"/>
                  <a:cs typeface="+mn-ea"/>
                  <a:sym typeface="+mn-lt"/>
                </a:rPr>
                <a:t> </a:t>
              </a:r>
              <a:r>
                <a:rPr sz="1600" dirty="0">
                  <a:latin typeface="+mn-lt"/>
                  <a:ea typeface="+mn-ea"/>
                  <a:cs typeface="+mn-ea"/>
                  <a:sym typeface="+mn-lt"/>
                </a:rPr>
                <a:t> </a:t>
              </a:r>
              <a:r>
                <a:rPr lang="en-US" sz="1600" dirty="0">
                  <a:latin typeface="+mn-lt"/>
                  <a:ea typeface="+mn-ea"/>
                  <a:cs typeface="+mn-ea"/>
                  <a:sym typeface="+mn-lt"/>
                </a:rPr>
                <a:t>Sprint </a:t>
              </a:r>
              <a:r>
                <a:rPr sz="1600" dirty="0">
                  <a:latin typeface="+mn-lt"/>
                  <a:ea typeface="+mn-ea"/>
                  <a:cs typeface="+mn-ea"/>
                  <a:sym typeface="+mn-lt"/>
                </a:rPr>
                <a:t>Backlog</a:t>
              </a:r>
            </a:p>
            <a:p>
              <a:r>
                <a:rPr sz="1600" dirty="0" err="1">
                  <a:latin typeface="+mn-lt"/>
                  <a:ea typeface="+mn-ea"/>
                  <a:cs typeface="+mn-ea"/>
                  <a:sym typeface="+mn-lt"/>
                </a:rPr>
                <a:t>增量</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Increment</a:t>
              </a:r>
            </a:p>
          </p:txBody>
        </p:sp>
        <p:sp>
          <p:nvSpPr>
            <p:cNvPr id="61" name="矩形"/>
            <p:cNvSpPr/>
            <p:nvPr/>
          </p:nvSpPr>
          <p:spPr>
            <a:xfrm>
              <a:off x="3674730" y="1494275"/>
              <a:ext cx="1858192" cy="46187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2" name="形状"/>
            <p:cNvSpPr/>
            <p:nvPr/>
          </p:nvSpPr>
          <p:spPr>
            <a:xfrm rot="10800000">
              <a:off x="5421428" y="1602373"/>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3" name="形状"/>
            <p:cNvSpPr/>
            <p:nvPr/>
          </p:nvSpPr>
          <p:spPr>
            <a:xfrm>
              <a:off x="3203987" y="1494274"/>
              <a:ext cx="483130" cy="353780"/>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64" name="矩形"/>
            <p:cNvSpPr/>
            <p:nvPr/>
          </p:nvSpPr>
          <p:spPr>
            <a:xfrm>
              <a:off x="3203988" y="1759609"/>
              <a:ext cx="607009" cy="196545"/>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5" name="矩形"/>
            <p:cNvSpPr/>
            <p:nvPr/>
          </p:nvSpPr>
          <p:spPr>
            <a:xfrm>
              <a:off x="5253435" y="1481597"/>
              <a:ext cx="651124" cy="216199"/>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6" name="3种工件"/>
            <p:cNvSpPr txBox="1"/>
            <p:nvPr/>
          </p:nvSpPr>
          <p:spPr>
            <a:xfrm>
              <a:off x="3365030" y="1504102"/>
              <a:ext cx="2068786" cy="4511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3种工件 </a:t>
              </a:r>
            </a:p>
          </p:txBody>
        </p:sp>
        <p:grpSp>
          <p:nvGrpSpPr>
            <p:cNvPr id="67" name="组合 66"/>
            <p:cNvGrpSpPr/>
            <p:nvPr/>
          </p:nvGrpSpPr>
          <p:grpSpPr>
            <a:xfrm>
              <a:off x="3466946" y="3144424"/>
              <a:ext cx="3411199" cy="2148666"/>
              <a:chOff x="4665596" y="3213030"/>
              <a:chExt cx="3340812" cy="2103589"/>
            </a:xfrm>
          </p:grpSpPr>
          <p:sp>
            <p:nvSpPr>
              <p:cNvPr id="68" name="圆角矩形"/>
              <p:cNvSpPr/>
              <p:nvPr/>
            </p:nvSpPr>
            <p:spPr>
              <a:xfrm>
                <a:off x="4665596" y="3213030"/>
                <a:ext cx="2872152" cy="2103589"/>
              </a:xfrm>
              <a:prstGeom prst="roundRect">
                <a:avLst>
                  <a:gd name="adj" fmla="val 8992"/>
                </a:avLst>
              </a:prstGeom>
              <a:blipFill rotWithShape="1">
                <a:blip r:embed="rId3"/>
                <a:srcRect/>
                <a:tile tx="0" ty="0" sx="100000" sy="100000" flip="none" algn="tl"/>
              </a:blipFill>
              <a:ln w="25400" cap="flat">
                <a:solidFill>
                  <a:srgbClr val="003C83"/>
                </a:solidFill>
                <a:prstDash val="solid"/>
                <a:round/>
              </a:ln>
              <a:effectLst>
                <a:outerShdw dist="88900" dir="2700000" rotWithShape="0">
                  <a:srgbClr val="EEECE1">
                    <a:alpha val="29999"/>
                  </a:srgbClr>
                </a:outerShdw>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69" name="勇气 Courage…"/>
              <p:cNvSpPr txBox="1"/>
              <p:nvPr/>
            </p:nvSpPr>
            <p:spPr>
              <a:xfrm>
                <a:off x="4769814" y="3644381"/>
                <a:ext cx="3236594" cy="149827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spAutoFit/>
              </a:bodyPr>
              <a:lstStyle>
                <a:defPPr>
                  <a:defRPr lang="zh-CN"/>
                </a:defPPr>
                <a:lvl1pPr defTabSz="342872">
                  <a:lnSpc>
                    <a:spcPct val="150000"/>
                  </a:lnSpc>
                  <a:buClr>
                    <a:srgbClr val="FFFFFF"/>
                  </a:buClr>
                  <a:buSzPct val="125000"/>
                  <a:buFont typeface="Gill Sans"/>
                  <a:buChar char="•"/>
                  <a:tabLst>
                    <a:tab pos="709851" algn="l"/>
                  </a:tabLst>
                  <a:defRPr sz="1400">
                    <a:solidFill>
                      <a:srgbClr val="FFFFFF"/>
                    </a:solidFill>
                    <a:latin typeface="微软雅黑" panose="020B0503020204020204" pitchFamily="34" charset="-122"/>
                    <a:ea typeface="微软雅黑" panose="020B0503020204020204" pitchFamily="34" charset="-122"/>
                    <a:cs typeface="Calibri"/>
                  </a:defRPr>
                </a:lvl1pPr>
              </a:lstStyle>
              <a:p>
                <a:r>
                  <a:rPr lang="zh-CN" altLang="en-US" sz="1600" dirty="0">
                    <a:latin typeface="+mn-lt"/>
                    <a:ea typeface="+mn-ea"/>
                    <a:cs typeface="+mn-ea"/>
                    <a:sym typeface="+mn-lt"/>
                  </a:rPr>
                  <a:t>承诺  </a:t>
                </a:r>
                <a:r>
                  <a:rPr lang="en-US" altLang="zh-CN" sz="1600" dirty="0">
                    <a:latin typeface="+mn-lt"/>
                    <a:ea typeface="+mn-ea"/>
                    <a:cs typeface="+mn-ea"/>
                    <a:sym typeface="+mn-lt"/>
                  </a:rPr>
                  <a:t>Commitment</a:t>
                </a:r>
              </a:p>
              <a:p>
                <a:r>
                  <a:rPr sz="1600" dirty="0" err="1">
                    <a:latin typeface="+mn-lt"/>
                    <a:ea typeface="+mn-ea"/>
                    <a:cs typeface="+mn-ea"/>
                    <a:sym typeface="+mn-lt"/>
                  </a:rPr>
                  <a:t>勇气</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Courage</a:t>
                </a:r>
              </a:p>
              <a:p>
                <a:r>
                  <a:rPr lang="zh-CN" altLang="en-US" sz="1600" dirty="0">
                    <a:latin typeface="+mn-lt"/>
                    <a:ea typeface="+mn-ea"/>
                    <a:cs typeface="+mn-ea"/>
                    <a:sym typeface="+mn-lt"/>
                  </a:rPr>
                  <a:t>专注  </a:t>
                </a:r>
                <a:r>
                  <a:rPr lang="en-US" altLang="zh-CN" sz="1600" dirty="0">
                    <a:latin typeface="+mn-lt"/>
                    <a:ea typeface="+mn-ea"/>
                    <a:cs typeface="+mn-ea"/>
                    <a:sym typeface="+mn-lt"/>
                  </a:rPr>
                  <a:t>Focus</a:t>
                </a:r>
              </a:p>
              <a:p>
                <a:r>
                  <a:rPr sz="1600" dirty="0" err="1">
                    <a:latin typeface="+mn-lt"/>
                    <a:ea typeface="+mn-ea"/>
                    <a:cs typeface="+mn-ea"/>
                    <a:sym typeface="+mn-lt"/>
                  </a:rPr>
                  <a:t>开放</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Open</a:t>
                </a:r>
                <a:r>
                  <a:rPr lang="en-US" altLang="zh-CN" sz="1600" dirty="0">
                    <a:latin typeface="+mn-lt"/>
                    <a:ea typeface="+mn-ea"/>
                    <a:cs typeface="+mn-ea"/>
                    <a:sym typeface="+mn-lt"/>
                  </a:rPr>
                  <a:t>ness</a:t>
                </a:r>
                <a:endParaRPr sz="1600" dirty="0">
                  <a:latin typeface="+mn-lt"/>
                  <a:ea typeface="+mn-ea"/>
                  <a:cs typeface="+mn-ea"/>
                  <a:sym typeface="+mn-lt"/>
                </a:endParaRPr>
              </a:p>
              <a:p>
                <a:r>
                  <a:rPr sz="1600" dirty="0" err="1">
                    <a:latin typeface="+mn-lt"/>
                    <a:ea typeface="+mn-ea"/>
                    <a:cs typeface="+mn-ea"/>
                    <a:sym typeface="+mn-lt"/>
                  </a:rPr>
                  <a:t>尊重</a:t>
                </a:r>
                <a:r>
                  <a:rPr sz="1600" dirty="0">
                    <a:latin typeface="+mn-lt"/>
                    <a:ea typeface="+mn-ea"/>
                    <a:cs typeface="+mn-ea"/>
                    <a:sym typeface="+mn-lt"/>
                  </a:rPr>
                  <a:t> </a:t>
                </a:r>
                <a:r>
                  <a:rPr lang="en-US" sz="1600" dirty="0">
                    <a:latin typeface="+mn-lt"/>
                    <a:ea typeface="+mn-ea"/>
                    <a:cs typeface="+mn-ea"/>
                    <a:sym typeface="+mn-lt"/>
                  </a:rPr>
                  <a:t> </a:t>
                </a:r>
                <a:r>
                  <a:rPr sz="1600" dirty="0">
                    <a:latin typeface="+mn-lt"/>
                    <a:ea typeface="+mn-ea"/>
                    <a:cs typeface="+mn-ea"/>
                    <a:sym typeface="+mn-lt"/>
                  </a:rPr>
                  <a:t>Respect</a:t>
                </a:r>
              </a:p>
            </p:txBody>
          </p:sp>
          <p:sp>
            <p:nvSpPr>
              <p:cNvPr id="70" name="矩形"/>
              <p:cNvSpPr/>
              <p:nvPr/>
            </p:nvSpPr>
            <p:spPr>
              <a:xfrm>
                <a:off x="5145346" y="3213217"/>
                <a:ext cx="1893439" cy="504488"/>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1" name="形状"/>
              <p:cNvSpPr/>
              <p:nvPr/>
            </p:nvSpPr>
            <p:spPr>
              <a:xfrm rot="10800000">
                <a:off x="6925178" y="3331289"/>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2" name="形状"/>
              <p:cNvSpPr/>
              <p:nvPr/>
            </p:nvSpPr>
            <p:spPr>
              <a:xfrm>
                <a:off x="4665675" y="3213217"/>
                <a:ext cx="492294" cy="386418"/>
              </a:xfrm>
              <a:custGeom>
                <a:avLst/>
                <a:gdLst/>
                <a:ahLst/>
                <a:cxnLst>
                  <a:cxn ang="0">
                    <a:pos x="wd2" y="hd2"/>
                  </a:cxn>
                  <a:cxn ang="5400000">
                    <a:pos x="wd2" y="hd2"/>
                  </a:cxn>
                  <a:cxn ang="10800000">
                    <a:pos x="wd2" y="hd2"/>
                  </a:cxn>
                  <a:cxn ang="16200000">
                    <a:pos x="wd2" y="hd2"/>
                  </a:cxn>
                </a:cxnLst>
                <a:rect l="0" t="0" r="r" b="b"/>
                <a:pathLst>
                  <a:path w="21600" h="21600" extrusionOk="0">
                    <a:moveTo>
                      <a:pt x="13734" y="65"/>
                    </a:moveTo>
                    <a:cubicBezTo>
                      <a:pt x="4547" y="550"/>
                      <a:pt x="111" y="6203"/>
                      <a:pt x="14" y="14130"/>
                    </a:cubicBezTo>
                    <a:cubicBezTo>
                      <a:pt x="9" y="16620"/>
                      <a:pt x="5" y="19110"/>
                      <a:pt x="0" y="21600"/>
                    </a:cubicBezTo>
                    <a:cubicBezTo>
                      <a:pt x="7200" y="21600"/>
                      <a:pt x="14400" y="21600"/>
                      <a:pt x="21600" y="21600"/>
                    </a:cubicBezTo>
                    <a:cubicBezTo>
                      <a:pt x="21600" y="14400"/>
                      <a:pt x="21600" y="7200"/>
                      <a:pt x="21600" y="0"/>
                    </a:cubicBezTo>
                    <a:cubicBezTo>
                      <a:pt x="18978" y="22"/>
                      <a:pt x="16356" y="43"/>
                      <a:pt x="13734" y="65"/>
                    </a:cubicBezTo>
                    <a:cubicBezTo>
                      <a:pt x="13734" y="65"/>
                      <a:pt x="13734" y="65"/>
                      <a:pt x="13734" y="65"/>
                    </a:cubicBezTo>
                    <a:cubicBezTo>
                      <a:pt x="13734" y="65"/>
                      <a:pt x="13734" y="65"/>
                      <a:pt x="13734" y="65"/>
                    </a:cubicBezTo>
                  </a:path>
                </a:pathLst>
              </a:custGeom>
              <a:solidFill>
                <a:srgbClr val="003C83"/>
              </a:solidFill>
              <a:ln w="12700" cap="flat">
                <a:noFill/>
                <a:miter lim="400000"/>
              </a:ln>
              <a:effectLst/>
            </p:spPr>
            <p:txBody>
              <a:bodyPr wrap="square" lIns="45688" tIns="45688" rIns="45688" bIns="45688" numCol="1" anchor="t">
                <a:noAutofit/>
              </a:bodyPr>
              <a:lstStyle/>
              <a:p>
                <a:pPr defTabSz="456828">
                  <a:defRPr sz="2400">
                    <a:latin typeface="Calibri"/>
                    <a:ea typeface="Calibri"/>
                    <a:cs typeface="Calibri"/>
                    <a:sym typeface="Calibri"/>
                  </a:defRPr>
                </a:pPr>
                <a:endParaRPr sz="1600">
                  <a:cs typeface="+mn-ea"/>
                  <a:sym typeface="+mn-lt"/>
                </a:endParaRPr>
              </a:p>
            </p:txBody>
          </p:sp>
          <p:sp>
            <p:nvSpPr>
              <p:cNvPr id="73" name="矩形"/>
              <p:cNvSpPr/>
              <p:nvPr/>
            </p:nvSpPr>
            <p:spPr>
              <a:xfrm>
                <a:off x="4665674" y="3503031"/>
                <a:ext cx="618523"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4" name="矩形"/>
              <p:cNvSpPr/>
              <p:nvPr/>
            </p:nvSpPr>
            <p:spPr>
              <a:xfrm>
                <a:off x="6798948" y="3213218"/>
                <a:ext cx="618524" cy="214676"/>
              </a:xfrm>
              <a:prstGeom prst="rect">
                <a:avLst/>
              </a:prstGeom>
              <a:solidFill>
                <a:srgbClr val="003C83"/>
              </a:solidFill>
              <a:ln w="12700" cap="flat">
                <a:noFill/>
                <a:miter lim="400000"/>
              </a:ln>
              <a:effectLst/>
            </p:spPr>
            <p:txBody>
              <a:bodyPr wrap="square" lIns="45688" tIns="45688" rIns="45688" bIns="45688" numCol="1" anchor="t">
                <a:noAutofit/>
              </a:bodyPr>
              <a:lstStyle/>
              <a:p>
                <a:pPr defTabSz="456828">
                  <a:defRPr sz="2800">
                    <a:latin typeface="Calibri"/>
                    <a:ea typeface="Calibri"/>
                    <a:cs typeface="Calibri"/>
                    <a:sym typeface="Calibri"/>
                  </a:defRPr>
                </a:pPr>
                <a:endParaRPr sz="1600">
                  <a:cs typeface="+mn-ea"/>
                  <a:sym typeface="+mn-lt"/>
                </a:endParaRPr>
              </a:p>
            </p:txBody>
          </p:sp>
          <p:sp>
            <p:nvSpPr>
              <p:cNvPr id="75" name="5种价值观"/>
              <p:cNvSpPr txBox="1"/>
              <p:nvPr/>
            </p:nvSpPr>
            <p:spPr>
              <a:xfrm>
                <a:off x="4829772" y="3223952"/>
                <a:ext cx="2108029" cy="4413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764" tIns="50764" rIns="50764" bIns="50764" numCol="1" anchor="t">
                <a:noAutofit/>
              </a:bodyPr>
              <a:lstStyle/>
              <a:p>
                <a:pPr defTabSz="456828">
                  <a:tabLst>
                    <a:tab pos="945777" algn="l"/>
                  </a:tabLst>
                  <a:defRPr sz="2800">
                    <a:solidFill>
                      <a:srgbClr val="FFFFFF"/>
                    </a:solidFill>
                    <a:latin typeface="Calibri"/>
                    <a:ea typeface="Calibri"/>
                    <a:cs typeface="Calibri"/>
                    <a:sym typeface="Calibri"/>
                  </a:defRPr>
                </a:pPr>
                <a:r>
                  <a:rPr sz="1600" dirty="0">
                    <a:solidFill>
                      <a:schemeClr val="bg1"/>
                    </a:solidFill>
                    <a:cs typeface="+mn-ea"/>
                    <a:sym typeface="+mn-lt"/>
                  </a:rPr>
                  <a:t>5种价值观</a:t>
                </a:r>
              </a:p>
            </p:txBody>
          </p:sp>
        </p:grpSp>
      </p:grpSp>
    </p:spTree>
    <p:extLst>
      <p:ext uri="{BB962C8B-B14F-4D97-AF65-F5344CB8AC3E}">
        <p14:creationId xmlns:p14="http://schemas.microsoft.com/office/powerpoint/2010/main" val="29955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ea typeface="+mn-ea"/>
                <a:cs typeface="+mn-ea"/>
                <a:sym typeface="+mn-lt"/>
              </a:rPr>
              <a:t>Scrum</a:t>
            </a:r>
            <a:r>
              <a:rPr lang="zh-CN" altLang="en-US" dirty="0">
                <a:latin typeface="+mn-lt"/>
                <a:ea typeface="+mn-ea"/>
                <a:cs typeface="+mn-ea"/>
                <a:sym typeface="+mn-lt"/>
              </a:rPr>
              <a:t>团队模型（三种角色）</a:t>
            </a:r>
          </a:p>
        </p:txBody>
      </p:sp>
      <p:sp>
        <p:nvSpPr>
          <p:cNvPr id="4" name="TextBox 4"/>
          <p:cNvSpPr txBox="1"/>
          <p:nvPr/>
        </p:nvSpPr>
        <p:spPr>
          <a:xfrm>
            <a:off x="129039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en-US" altLang="zh-CN" sz="1999" dirty="0">
                <a:solidFill>
                  <a:schemeClr val="accent2"/>
                </a:solidFill>
                <a:cs typeface="+mn-ea"/>
                <a:sym typeface="+mn-lt"/>
              </a:rPr>
              <a:t>Scrum Master</a:t>
            </a:r>
            <a:endParaRPr lang="en-US" sz="1999" dirty="0">
              <a:solidFill>
                <a:schemeClr val="accent2"/>
              </a:solidFill>
              <a:cs typeface="+mn-ea"/>
              <a:sym typeface="+mn-lt"/>
            </a:endParaRPr>
          </a:p>
        </p:txBody>
      </p:sp>
      <p:sp>
        <p:nvSpPr>
          <p:cNvPr id="5" name="TextBox 5"/>
          <p:cNvSpPr txBox="1"/>
          <p:nvPr/>
        </p:nvSpPr>
        <p:spPr>
          <a:xfrm>
            <a:off x="4594245"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altLang="zh-CN" sz="1999" dirty="0">
                <a:solidFill>
                  <a:schemeClr val="accent2"/>
                </a:solidFill>
                <a:cs typeface="+mn-ea"/>
                <a:sym typeface="+mn-lt"/>
              </a:rPr>
              <a:t>Product</a:t>
            </a:r>
            <a:r>
              <a:rPr lang="zh-CN" altLang="en-US" sz="1999" dirty="0">
                <a:solidFill>
                  <a:schemeClr val="accent2"/>
                </a:solidFill>
                <a:cs typeface="+mn-ea"/>
                <a:sym typeface="+mn-lt"/>
              </a:rPr>
              <a:t> </a:t>
            </a:r>
            <a:r>
              <a:rPr lang="en-US" altLang="zh-CN" sz="1999" dirty="0">
                <a:solidFill>
                  <a:schemeClr val="accent2"/>
                </a:solidFill>
                <a:cs typeface="+mn-ea"/>
                <a:sym typeface="+mn-lt"/>
              </a:rPr>
              <a:t>Owner</a:t>
            </a:r>
            <a:endParaRPr lang="en-US" sz="1999" dirty="0">
              <a:solidFill>
                <a:schemeClr val="accent2"/>
              </a:solidFill>
              <a:cs typeface="+mn-ea"/>
              <a:sym typeface="+mn-lt"/>
            </a:endParaRPr>
          </a:p>
        </p:txBody>
      </p:sp>
      <p:sp>
        <p:nvSpPr>
          <p:cNvPr id="6" name="TextBox 6"/>
          <p:cNvSpPr txBox="1"/>
          <p:nvPr/>
        </p:nvSpPr>
        <p:spPr>
          <a:xfrm>
            <a:off x="7932842" y="1702681"/>
            <a:ext cx="3015565" cy="494163"/>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999" dirty="0">
                <a:solidFill>
                  <a:schemeClr val="accent2"/>
                </a:solidFill>
                <a:cs typeface="+mn-ea"/>
                <a:sym typeface="+mn-lt"/>
              </a:rPr>
              <a:t>团队</a:t>
            </a:r>
            <a:endParaRPr lang="en-US" sz="1999" dirty="0">
              <a:solidFill>
                <a:schemeClr val="accent2"/>
              </a:solidFill>
              <a:cs typeface="+mn-ea"/>
              <a:sym typeface="+mn-lt"/>
            </a:endParaRPr>
          </a:p>
        </p:txBody>
      </p:sp>
      <p:sp>
        <p:nvSpPr>
          <p:cNvPr id="7" name="Rectangle 7"/>
          <p:cNvSpPr/>
          <p:nvPr/>
        </p:nvSpPr>
        <p:spPr>
          <a:xfrm>
            <a:off x="1290391" y="2261840"/>
            <a:ext cx="3015565" cy="353763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保证</a:t>
            </a:r>
            <a:r>
              <a:rPr lang="en-US" altLang="zh-CN" sz="1599" dirty="0">
                <a:solidFill>
                  <a:srgbClr val="000000"/>
                </a:solidFill>
                <a:cs typeface="+mn-ea"/>
                <a:sym typeface="+mn-lt"/>
              </a:rPr>
              <a:t>Scrum</a:t>
            </a:r>
            <a:r>
              <a:rPr lang="zh-CN" altLang="en-US" sz="1599" dirty="0">
                <a:solidFill>
                  <a:srgbClr val="000000"/>
                </a:solidFill>
                <a:cs typeface="+mn-ea"/>
                <a:sym typeface="+mn-lt"/>
              </a:rPr>
              <a:t>团队可以遵守；</a:t>
            </a:r>
            <a:r>
              <a:rPr lang="en-US" altLang="zh-CN" sz="1599" dirty="0">
                <a:solidFill>
                  <a:srgbClr val="000000"/>
                </a:solidFill>
                <a:cs typeface="+mn-ea"/>
                <a:sym typeface="+mn-lt"/>
              </a:rPr>
              <a:t>Scrum</a:t>
            </a:r>
            <a:r>
              <a:rPr lang="zh-CN" altLang="en-US" sz="1599" dirty="0">
                <a:solidFill>
                  <a:srgbClr val="000000"/>
                </a:solidFill>
                <a:cs typeface="+mn-ea"/>
                <a:sym typeface="+mn-lt"/>
              </a:rPr>
              <a:t>的价值，实践和规范</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Scrum</a:t>
            </a:r>
            <a:r>
              <a:rPr lang="zh-CN" altLang="en-US" sz="1599" dirty="0">
                <a:solidFill>
                  <a:srgbClr val="000000"/>
                </a:solidFill>
                <a:cs typeface="+mn-ea"/>
                <a:sym typeface="+mn-lt"/>
              </a:rPr>
              <a:t>团队和组织采用</a:t>
            </a:r>
            <a:r>
              <a:rPr lang="en-US" altLang="zh-CN" sz="1599" dirty="0">
                <a:solidFill>
                  <a:srgbClr val="000000"/>
                </a:solidFill>
                <a:cs typeface="+mn-ea"/>
                <a:sym typeface="+mn-lt"/>
              </a:rPr>
              <a:t>Scrum</a:t>
            </a:r>
            <a:r>
              <a:rPr lang="zh-CN" altLang="en-US" sz="1599" dirty="0">
                <a:solidFill>
                  <a:srgbClr val="000000"/>
                </a:solidFill>
                <a:cs typeface="+mn-ea"/>
                <a:sym typeface="+mn-lt"/>
              </a:rPr>
              <a:t>模式进行项目流程组织；</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指导并带领团队变得更加高效，实现更高质量；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保护团队不要受到外界因素的干扰；</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保证各个不同角色之间的良好协作，消除障碍；</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帮助</a:t>
            </a:r>
            <a:r>
              <a:rPr lang="en-US" altLang="zh-CN" sz="1599" dirty="0">
                <a:solidFill>
                  <a:srgbClr val="000000"/>
                </a:solidFill>
                <a:cs typeface="+mn-ea"/>
                <a:sym typeface="+mn-lt"/>
              </a:rPr>
              <a:t>PO</a:t>
            </a:r>
            <a:r>
              <a:rPr lang="zh-CN" altLang="en-US" sz="1599" dirty="0">
                <a:solidFill>
                  <a:srgbClr val="000000"/>
                </a:solidFill>
                <a:cs typeface="+mn-ea"/>
                <a:sym typeface="+mn-lt"/>
              </a:rPr>
              <a:t>更好地利用团队的能力；</a:t>
            </a:r>
            <a:endParaRPr lang="en-AU" sz="1599" dirty="0">
              <a:solidFill>
                <a:srgbClr val="000000"/>
              </a:solidFill>
              <a:cs typeface="+mn-ea"/>
              <a:sym typeface="+mn-lt"/>
            </a:endParaRPr>
          </a:p>
          <a:p>
            <a:pPr marL="210070" indent="-210070" defTabSz="914217">
              <a:buFont typeface="Arial" charset="0"/>
              <a:buChar char="•"/>
            </a:pPr>
            <a:r>
              <a:rPr lang="zh-CN" altLang="en-US" sz="1599" b="1" dirty="0">
                <a:solidFill>
                  <a:srgbClr val="C7000B"/>
                </a:solidFill>
                <a:cs typeface="+mn-ea"/>
                <a:sym typeface="+mn-lt"/>
              </a:rPr>
              <a:t>不要管理</a:t>
            </a:r>
            <a:r>
              <a:rPr lang="zh-CN" altLang="en-US" sz="1599" dirty="0">
                <a:solidFill>
                  <a:srgbClr val="000000"/>
                </a:solidFill>
                <a:cs typeface="+mn-ea"/>
                <a:sym typeface="+mn-lt"/>
              </a:rPr>
              <a:t>团队。</a:t>
            </a:r>
            <a:endParaRPr lang="en-US" altLang="zh-CN"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8" name="Rectangle 8"/>
          <p:cNvSpPr/>
          <p:nvPr/>
        </p:nvSpPr>
        <p:spPr>
          <a:xfrm>
            <a:off x="4594244" y="2269018"/>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en-AU" sz="1599" dirty="0">
                <a:solidFill>
                  <a:srgbClr val="000000"/>
                </a:solidFill>
                <a:cs typeface="+mn-ea"/>
                <a:sym typeface="+mn-lt"/>
              </a:rPr>
              <a:t>PO </a:t>
            </a:r>
            <a:r>
              <a:rPr lang="zh-CN" altLang="en-US" sz="1599" dirty="0">
                <a:solidFill>
                  <a:srgbClr val="000000"/>
                </a:solidFill>
                <a:cs typeface="+mn-ea"/>
                <a:sym typeface="+mn-lt"/>
              </a:rPr>
              <a:t>是一个人并只能由一个人来担任；</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负责管理产品待办事项表（</a:t>
            </a:r>
            <a:r>
              <a:rPr lang="en-US" altLang="zh-CN" sz="1599" dirty="0">
                <a:solidFill>
                  <a:srgbClr val="000000"/>
                </a:solidFill>
                <a:cs typeface="+mn-ea"/>
                <a:sym typeface="+mn-lt"/>
              </a:rPr>
              <a:t>Product</a:t>
            </a:r>
            <a:r>
              <a:rPr lang="en-AU" sz="1599" dirty="0">
                <a:solidFill>
                  <a:srgbClr val="000000"/>
                </a:solidFill>
                <a:cs typeface="+mn-ea"/>
                <a:sym typeface="+mn-lt"/>
              </a:rPr>
              <a:t> Backlog</a:t>
            </a:r>
            <a:r>
              <a:rPr lang="zh-CN" altLang="en-US" sz="1599" dirty="0">
                <a:solidFill>
                  <a:srgbClr val="000000"/>
                </a:solidFill>
                <a:cs typeface="+mn-ea"/>
                <a:sym typeface="+mn-lt"/>
              </a:rPr>
              <a:t>）并保证其对于客户和团队保持透明度；</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对产品代办事项表进行优先级排序；</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与团队一起来进行工作量估算；</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对于项目的成功负责并保证投资回报率 （</a:t>
            </a:r>
            <a:r>
              <a:rPr lang="en-AU" sz="1599" dirty="0">
                <a:solidFill>
                  <a:srgbClr val="000000"/>
                </a:solidFill>
                <a:cs typeface="+mn-ea"/>
                <a:sym typeface="+mn-lt"/>
              </a:rPr>
              <a:t>ROI</a:t>
            </a:r>
            <a:r>
              <a:rPr lang="zh-CN" altLang="en-US" sz="1599" dirty="0">
                <a:solidFill>
                  <a:srgbClr val="000000"/>
                </a:solidFill>
                <a:cs typeface="+mn-ea"/>
                <a:sym typeface="+mn-lt"/>
              </a:rPr>
              <a:t>）。</a:t>
            </a: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
        <p:nvSpPr>
          <p:cNvPr id="9" name="Rectangle 9"/>
          <p:cNvSpPr/>
          <p:nvPr/>
        </p:nvSpPr>
        <p:spPr>
          <a:xfrm>
            <a:off x="7932841" y="2261842"/>
            <a:ext cx="3015565" cy="35388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599" dirty="0">
                <a:solidFill>
                  <a:srgbClr val="000000"/>
                </a:solidFill>
                <a:cs typeface="+mn-ea"/>
                <a:sym typeface="+mn-lt"/>
              </a:rPr>
              <a:t>最佳团队大小：</a:t>
            </a:r>
            <a:r>
              <a:rPr lang="en-AU" sz="1599" dirty="0">
                <a:solidFill>
                  <a:srgbClr val="000000"/>
                </a:solidFill>
                <a:cs typeface="+mn-ea"/>
                <a:sym typeface="+mn-lt"/>
              </a:rPr>
              <a:t>5-9 </a:t>
            </a:r>
            <a:r>
              <a:rPr lang="zh-CN" altLang="en-US" sz="1599" dirty="0">
                <a:solidFill>
                  <a:srgbClr val="000000"/>
                </a:solidFill>
                <a:cs typeface="+mn-ea"/>
                <a:sym typeface="+mn-lt"/>
              </a:rPr>
              <a:t>人；</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多功能团队：程序员，测试人员，设计师，数据库管理员和架构师；</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保证团队成员全职参与开发</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自我管理，没有头衔之分，不组建子团队；</a:t>
            </a:r>
            <a:endParaRPr lang="en-AU" sz="1599" dirty="0">
              <a:solidFill>
                <a:srgbClr val="000000"/>
              </a:solidFill>
              <a:cs typeface="+mn-ea"/>
              <a:sym typeface="+mn-lt"/>
            </a:endParaRPr>
          </a:p>
          <a:p>
            <a:pPr marL="210070" indent="-210070" defTabSz="914217">
              <a:buFont typeface="Arial" charset="0"/>
              <a:buChar char="•"/>
            </a:pPr>
            <a:r>
              <a:rPr lang="zh-CN" altLang="en-US" sz="1599" dirty="0">
                <a:solidFill>
                  <a:srgbClr val="000000"/>
                </a:solidFill>
                <a:cs typeface="+mn-ea"/>
                <a:sym typeface="+mn-lt"/>
              </a:rPr>
              <a:t>成员更替只能在迭代之间进行，最佳方式是在发布之间进行。</a:t>
            </a:r>
            <a:endParaRPr lang="en-US" altLang="zh-CN" sz="1599" dirty="0">
              <a:solidFill>
                <a:srgbClr val="000000"/>
              </a:solidFill>
              <a:cs typeface="+mn-ea"/>
              <a:sym typeface="+mn-lt"/>
            </a:endParaRPr>
          </a:p>
          <a:p>
            <a:pPr marL="210070" indent="-210070" defTabSz="914217">
              <a:buFont typeface="Arial" charset="0"/>
              <a:buChar char="•"/>
            </a:pPr>
            <a:endParaRPr lang="en-US" altLang="zh-CN"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US" sz="1599" dirty="0">
              <a:solidFill>
                <a:srgbClr val="000000"/>
              </a:solidFill>
              <a:cs typeface="+mn-ea"/>
              <a:sym typeface="+mn-lt"/>
            </a:endParaRPr>
          </a:p>
          <a:p>
            <a:pPr marL="210070" indent="-210070" defTabSz="914217">
              <a:buFont typeface="Arial" charset="0"/>
              <a:buChar char="•"/>
            </a:pPr>
            <a:endParaRPr lang="en-AU" sz="1599" dirty="0">
              <a:solidFill>
                <a:srgbClr val="000000"/>
              </a:solidFill>
              <a:cs typeface="+mn-ea"/>
              <a:sym typeface="+mn-lt"/>
            </a:endParaRPr>
          </a:p>
        </p:txBody>
      </p:sp>
    </p:spTree>
    <p:extLst>
      <p:ext uri="{BB962C8B-B14F-4D97-AF65-F5344CB8AC3E}">
        <p14:creationId xmlns:p14="http://schemas.microsoft.com/office/powerpoint/2010/main" val="1737549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Scrum</a:t>
            </a:r>
            <a:r>
              <a:rPr lang="zh-CN" altLang="en-US" dirty="0"/>
              <a:t>三种工件</a:t>
            </a:r>
          </a:p>
        </p:txBody>
      </p:sp>
      <p:sp>
        <p:nvSpPr>
          <p:cNvPr id="3" name="TextBox 4"/>
          <p:cNvSpPr txBox="1"/>
          <p:nvPr/>
        </p:nvSpPr>
        <p:spPr>
          <a:xfrm>
            <a:off x="1288513"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p>
            <a:pPr defTabSz="914583">
              <a:lnSpc>
                <a:spcPct val="90000"/>
              </a:lnSpc>
            </a:pPr>
            <a:r>
              <a:rPr lang="zh-CN" altLang="en-US" sz="2000" dirty="0">
                <a:solidFill>
                  <a:schemeClr val="tx1"/>
                </a:solidFill>
                <a:latin typeface="Huawei Sans" panose="020C0503030203020204" pitchFamily="34" charset="0"/>
                <a:ea typeface="方正兰亭黑简体" panose="02000000000000000000" pitchFamily="2" charset="-122"/>
              </a:rPr>
              <a:t>产品</a:t>
            </a:r>
            <a:r>
              <a:rPr lang="en-US" altLang="zh-CN" sz="2000" dirty="0">
                <a:solidFill>
                  <a:schemeClr val="tx1"/>
                </a:solidFill>
                <a:latin typeface="Huawei Sans" panose="020C0503030203020204" pitchFamily="34" charset="0"/>
                <a:ea typeface="方正兰亭黑简体" panose="02000000000000000000" pitchFamily="2" charset="-122"/>
              </a:rPr>
              <a:t>Backlog</a:t>
            </a:r>
          </a:p>
        </p:txBody>
      </p:sp>
      <p:sp>
        <p:nvSpPr>
          <p:cNvPr id="4" name="TextBox 5"/>
          <p:cNvSpPr txBox="1"/>
          <p:nvPr/>
        </p:nvSpPr>
        <p:spPr>
          <a:xfrm>
            <a:off x="4593657"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000" dirty="0">
                <a:solidFill>
                  <a:schemeClr val="tx1"/>
                </a:solidFill>
                <a:latin typeface="Huawei Sans" panose="020C0503030203020204" pitchFamily="34" charset="0"/>
                <a:ea typeface="方正兰亭黑简体" panose="02000000000000000000" pitchFamily="2" charset="-122"/>
              </a:rPr>
              <a:t>Sprint  Backlog</a:t>
            </a:r>
          </a:p>
        </p:txBody>
      </p:sp>
      <p:sp>
        <p:nvSpPr>
          <p:cNvPr id="5" name="TextBox 6"/>
          <p:cNvSpPr txBox="1"/>
          <p:nvPr/>
        </p:nvSpPr>
        <p:spPr>
          <a:xfrm>
            <a:off x="7933558" y="1702039"/>
            <a:ext cx="3016743" cy="494292"/>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95" tIns="107596" rIns="134495" bIns="107596"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583"/>
            <a:r>
              <a:rPr lang="zh-CN" altLang="en-US" sz="2000" dirty="0">
                <a:solidFill>
                  <a:schemeClr val="tx1"/>
                </a:solidFill>
                <a:latin typeface="Huawei Sans" panose="020C0503030203020204" pitchFamily="34" charset="0"/>
                <a:ea typeface="方正兰亭黑简体" panose="02000000000000000000" pitchFamily="2" charset="-122"/>
              </a:rPr>
              <a:t>产品增量</a:t>
            </a:r>
            <a:endParaRPr lang="en-US" sz="2000" dirty="0">
              <a:solidFill>
                <a:schemeClr val="tx1"/>
              </a:solidFill>
              <a:latin typeface="Huawei Sans" panose="020C0503030203020204" pitchFamily="34" charset="0"/>
              <a:ea typeface="方正兰亭黑简体" panose="02000000000000000000" pitchFamily="2" charset="-122"/>
            </a:endParaRPr>
          </a:p>
        </p:txBody>
      </p:sp>
      <p:sp>
        <p:nvSpPr>
          <p:cNvPr id="6" name="Rectangle 7"/>
          <p:cNvSpPr/>
          <p:nvPr/>
        </p:nvSpPr>
        <p:spPr>
          <a:xfrm>
            <a:off x="1288512" y="2261384"/>
            <a:ext cx="3016743" cy="300351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产品需求变动的唯一来源</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动态，永不完整</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持续更新</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有序，排序越高越清晰具体</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排序越低，</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细节越少</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每个产品一个</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与团队数量无关</a:t>
            </a:r>
          </a:p>
          <a:p>
            <a:pPr marL="285750" indent="-285750">
              <a:lnSpc>
                <a:spcPct val="150000"/>
              </a:lnSpc>
              <a:spcBef>
                <a:spcPts val="0"/>
              </a:spcBef>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产品负责人负责管理其内容</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可用性和排序</a:t>
            </a:r>
          </a:p>
        </p:txBody>
      </p:sp>
      <p:sp>
        <p:nvSpPr>
          <p:cNvPr id="7" name="Rectangle 8"/>
          <p:cNvSpPr/>
          <p:nvPr/>
        </p:nvSpPr>
        <p:spPr>
          <a:xfrm>
            <a:off x="4593656" y="2268564"/>
            <a:ext cx="3016743" cy="2554545"/>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包含产品待办事项列表中当前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的子集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包含完成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目标所需的任务细节</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开发团队可视情况增加或移除任务</a:t>
            </a:r>
          </a:p>
          <a:p>
            <a:pPr defTabSz="914583"/>
            <a:endParaRPr lang="en-AU" sz="1600" dirty="0">
              <a:solidFill>
                <a:srgbClr val="000000"/>
              </a:solidFill>
              <a:latin typeface="Huawei Sans" panose="020C0503030203020204" pitchFamily="34" charset="0"/>
              <a:ea typeface="方正兰亭黑简体" panose="02000000000000000000" pitchFamily="2" charset="-122"/>
            </a:endParaRPr>
          </a:p>
        </p:txBody>
      </p:sp>
      <p:sp>
        <p:nvSpPr>
          <p:cNvPr id="8" name="Rectangle 9"/>
          <p:cNvSpPr/>
          <p:nvPr/>
        </p:nvSpPr>
        <p:spPr>
          <a:xfrm>
            <a:off x="7933557" y="2261385"/>
            <a:ext cx="3016743" cy="2800767"/>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当前 </a:t>
            </a:r>
            <a:r>
              <a:rPr lang="en-US" altLang="zh-CN" sz="1600" dirty="0">
                <a:latin typeface="Huawei Sans" panose="020C0503030203020204" pitchFamily="34" charset="0"/>
                <a:ea typeface="方正兰亭黑简体" panose="02000000000000000000" pitchFamily="2" charset="-122"/>
              </a:rPr>
              <a:t>Sprint </a:t>
            </a:r>
            <a:r>
              <a:rPr lang="zh-CN" altLang="en-US" sz="1600" dirty="0">
                <a:latin typeface="Huawei Sans" panose="020C0503030203020204" pitchFamily="34" charset="0"/>
                <a:ea typeface="方正兰亭黑简体" panose="02000000000000000000" pitchFamily="2" charset="-122"/>
              </a:rPr>
              <a:t>完成的产品待办事项列表</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以及之前所产生增量的总和</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必须达到</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完成</a:t>
            </a:r>
            <a:r>
              <a:rPr lang="en-US" altLang="zh-CN" sz="1600" dirty="0">
                <a:latin typeface="Huawei Sans" panose="020C0503030203020204" pitchFamily="34" charset="0"/>
                <a:ea typeface="方正兰亭黑简体" panose="02000000000000000000" pitchFamily="2" charset="-122"/>
              </a:rPr>
              <a:t>"</a:t>
            </a:r>
            <a:r>
              <a:rPr lang="zh-CN" altLang="en-US" sz="1600" dirty="0">
                <a:latin typeface="Huawei Sans" panose="020C0503030203020204" pitchFamily="34" charset="0"/>
                <a:ea typeface="方正兰亭黑简体" panose="02000000000000000000" pitchFamily="2" charset="-122"/>
              </a:rPr>
              <a:t>的标准</a:t>
            </a:r>
          </a:p>
          <a:p>
            <a:pPr marL="285750" indent="-285750" defTabSz="410751">
              <a:lnSpc>
                <a:spcPct val="150000"/>
              </a:lnSpc>
              <a:buSzPct val="80000"/>
              <a:buFont typeface="Wingdings" panose="05000000000000000000" pitchFamily="2" charset="2"/>
              <a:buChar char="l"/>
              <a:defRPr sz="2000">
                <a:latin typeface="冬青黑体简体中文 W3"/>
                <a:ea typeface="冬青黑体简体中文 W3"/>
                <a:cs typeface="冬青黑体简体中文 W3"/>
                <a:sym typeface="冬青黑体简体中文 W3"/>
              </a:defRPr>
            </a:pPr>
            <a:r>
              <a:rPr lang="zh-CN" altLang="en-US" sz="1600" dirty="0">
                <a:latin typeface="Huawei Sans" panose="020C0503030203020204" pitchFamily="34" charset="0"/>
                <a:ea typeface="方正兰亭黑简体" panose="02000000000000000000" pitchFamily="2" charset="-122"/>
              </a:rPr>
              <a:t>无论是否发布</a:t>
            </a:r>
            <a:r>
              <a:rPr lang="en-US" altLang="zh-CN" sz="1600" dirty="0">
                <a:latin typeface="Huawei Sans" panose="020C0503030203020204" pitchFamily="34" charset="0"/>
                <a:ea typeface="方正兰亭黑简体" panose="02000000000000000000" pitchFamily="2" charset="-122"/>
              </a:rPr>
              <a:t>, </a:t>
            </a:r>
            <a:r>
              <a:rPr lang="zh-CN" altLang="en-US" sz="1600" dirty="0">
                <a:latin typeface="Huawei Sans" panose="020C0503030203020204" pitchFamily="34" charset="0"/>
                <a:ea typeface="方正兰亭黑简体" panose="02000000000000000000" pitchFamily="2" charset="-122"/>
              </a:rPr>
              <a:t>必须是可用的</a:t>
            </a:r>
            <a:endParaRPr lang="en-US" altLang="zh-CN"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a:p>
            <a:pPr marL="210154" indent="-210154" defTabSz="914583">
              <a:buFont typeface="Arial" charset="0"/>
              <a:buChar char="•"/>
            </a:pPr>
            <a:endParaRPr lang="en-US" sz="1600" dirty="0">
              <a:solidFill>
                <a:srgbClr val="000000"/>
              </a:solidFill>
              <a:latin typeface="Huawei Sans" panose="020C0503030203020204" pitchFamily="34" charset="0"/>
              <a:ea typeface="方正兰亭黑简体" panose="02000000000000000000" pitchFamily="2" charset="-122"/>
            </a:endParaRPr>
          </a:p>
        </p:txBody>
      </p:sp>
    </p:spTree>
    <p:extLst>
      <p:ext uri="{BB962C8B-B14F-4D97-AF65-F5344CB8AC3E}">
        <p14:creationId xmlns:p14="http://schemas.microsoft.com/office/powerpoint/2010/main" val="1408219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latin typeface="+mn-lt"/>
                <a:ea typeface="+mn-ea"/>
                <a:cs typeface="+mn-ea"/>
                <a:sym typeface="+mn-lt"/>
              </a:rPr>
              <a:t>Scrum</a:t>
            </a:r>
            <a:r>
              <a:rPr lang="zh-CN" altLang="en-US" dirty="0">
                <a:latin typeface="+mn-lt"/>
                <a:ea typeface="+mn-ea"/>
                <a:cs typeface="+mn-ea"/>
                <a:sym typeface="+mn-lt"/>
              </a:rPr>
              <a:t>过程模型 （</a:t>
            </a:r>
            <a:r>
              <a:rPr lang="en-US" altLang="zh-CN" dirty="0">
                <a:latin typeface="+mn-lt"/>
                <a:ea typeface="+mn-ea"/>
                <a:cs typeface="+mn-ea"/>
                <a:sym typeface="+mn-lt"/>
              </a:rPr>
              <a:t>5</a:t>
            </a:r>
            <a:r>
              <a:rPr lang="zh-CN" altLang="en-US" dirty="0">
                <a:latin typeface="+mn-lt"/>
                <a:ea typeface="+mn-ea"/>
                <a:cs typeface="+mn-ea"/>
                <a:sym typeface="+mn-lt"/>
              </a:rPr>
              <a:t>个活动 </a:t>
            </a:r>
            <a:r>
              <a:rPr lang="en-US" altLang="zh-CN" dirty="0">
                <a:latin typeface="+mn-lt"/>
                <a:ea typeface="+mn-ea"/>
                <a:cs typeface="+mn-ea"/>
                <a:sym typeface="+mn-lt"/>
              </a:rPr>
              <a:t>+ 1</a:t>
            </a:r>
            <a:r>
              <a:rPr lang="zh-CN" altLang="en-US" dirty="0">
                <a:latin typeface="+mn-lt"/>
                <a:ea typeface="+mn-ea"/>
                <a:cs typeface="+mn-ea"/>
                <a:sym typeface="+mn-lt"/>
              </a:rPr>
              <a:t>个合约）</a:t>
            </a:r>
          </a:p>
        </p:txBody>
      </p:sp>
      <p:grpSp>
        <p:nvGrpSpPr>
          <p:cNvPr id="20" name="组合 19"/>
          <p:cNvGrpSpPr/>
          <p:nvPr/>
        </p:nvGrpSpPr>
        <p:grpSpPr>
          <a:xfrm>
            <a:off x="938039" y="1380020"/>
            <a:ext cx="10400205" cy="4441936"/>
            <a:chOff x="1600899" y="1656272"/>
            <a:chExt cx="8609367" cy="3591217"/>
          </a:xfrm>
        </p:grpSpPr>
        <p:graphicFrame>
          <p:nvGraphicFramePr>
            <p:cNvPr id="4" name="Diagram 1"/>
            <p:cNvGraphicFramePr/>
            <p:nvPr>
              <p:extLst>
                <p:ext uri="{D42A27DB-BD31-4B8C-83A1-F6EECF244321}">
                  <p14:modId xmlns:p14="http://schemas.microsoft.com/office/powerpoint/2010/main" val="1048399495"/>
                </p:ext>
              </p:extLst>
            </p:nvPr>
          </p:nvGraphicFramePr>
          <p:xfrm>
            <a:off x="2811339" y="2440104"/>
            <a:ext cx="3227842" cy="20694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600901" y="1656272"/>
              <a:ext cx="2488127"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p>
              <a:pPr defTabSz="914217">
                <a:lnSpc>
                  <a:spcPct val="90000"/>
                </a:lnSpc>
              </a:pPr>
              <a:r>
                <a:rPr lang="zh-CN" altLang="en-US" sz="1799" dirty="0">
                  <a:solidFill>
                    <a:schemeClr val="accent2"/>
                  </a:solidFill>
                  <a:cs typeface="+mn-ea"/>
                  <a:sym typeface="+mn-lt"/>
                </a:rPr>
                <a:t>迭代计划会议</a:t>
              </a:r>
              <a:endParaRPr lang="en-US" sz="1799" dirty="0">
                <a:solidFill>
                  <a:schemeClr val="accent2"/>
                </a:solidFill>
                <a:cs typeface="+mn-ea"/>
                <a:sym typeface="+mn-lt"/>
              </a:endParaRPr>
            </a:p>
          </p:txBody>
        </p:sp>
        <p:sp>
          <p:nvSpPr>
            <p:cNvPr id="6" name="TextBox 5"/>
            <p:cNvSpPr txBox="1"/>
            <p:nvPr/>
          </p:nvSpPr>
          <p:spPr>
            <a:xfrm>
              <a:off x="4722833" y="1656272"/>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迭代合约</a:t>
              </a:r>
            </a:p>
          </p:txBody>
        </p:sp>
        <p:sp>
          <p:nvSpPr>
            <p:cNvPr id="7" name="TextBox 6"/>
            <p:cNvSpPr txBox="1"/>
            <p:nvPr/>
          </p:nvSpPr>
          <p:spPr>
            <a:xfrm>
              <a:off x="1614005" y="3708770"/>
              <a:ext cx="2475021"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迭代评审会议</a:t>
              </a:r>
              <a:endParaRPr lang="en-US" sz="1799" dirty="0">
                <a:solidFill>
                  <a:schemeClr val="accent2"/>
                </a:solidFill>
                <a:cs typeface="+mn-ea"/>
                <a:sym typeface="+mn-lt"/>
              </a:endParaRPr>
            </a:p>
          </p:txBody>
        </p:sp>
        <p:sp>
          <p:nvSpPr>
            <p:cNvPr id="8" name="Rectangle 7"/>
            <p:cNvSpPr/>
            <p:nvPr/>
          </p:nvSpPr>
          <p:spPr>
            <a:xfrm>
              <a:off x="1600899"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进行迭代规划；</a:t>
              </a: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向团队介绍产品待办事项表；</a:t>
              </a:r>
            </a:p>
            <a:p>
              <a:pPr marL="210070" indent="-210070" defTabSz="914217">
                <a:buFont typeface="Arial" charset="0"/>
                <a:buChar char="•"/>
              </a:pPr>
              <a:r>
                <a:rPr lang="zh-CN" altLang="en-US" sz="1200" dirty="0">
                  <a:solidFill>
                    <a:srgbClr val="000000"/>
                  </a:solidFill>
                  <a:cs typeface="+mn-ea"/>
                  <a:sym typeface="+mn-lt"/>
                </a:rPr>
                <a:t>团队在</a:t>
              </a:r>
              <a:r>
                <a:rPr lang="en-US" altLang="zh-CN" sz="1200" dirty="0">
                  <a:solidFill>
                    <a:srgbClr val="000000"/>
                  </a:solidFill>
                  <a:cs typeface="+mn-ea"/>
                  <a:sym typeface="+mn-lt"/>
                </a:rPr>
                <a:t>PO</a:t>
              </a:r>
              <a:r>
                <a:rPr lang="zh-CN" altLang="en-US" sz="1200" dirty="0">
                  <a:solidFill>
                    <a:srgbClr val="000000"/>
                  </a:solidFill>
                  <a:cs typeface="+mn-ea"/>
                  <a:sym typeface="+mn-lt"/>
                </a:rPr>
                <a:t>的协助下充分了解产品待办事项；</a:t>
              </a:r>
            </a:p>
            <a:p>
              <a:pPr marL="210070" indent="-210070" defTabSz="914217">
                <a:buFont typeface="Arial" charset="0"/>
                <a:buChar char="•"/>
              </a:pPr>
              <a:r>
                <a:rPr lang="zh-CN" altLang="en-US" sz="1200" dirty="0">
                  <a:solidFill>
                    <a:srgbClr val="000000"/>
                  </a:solidFill>
                  <a:cs typeface="+mn-ea"/>
                  <a:sym typeface="+mn-lt"/>
                </a:rPr>
                <a:t>确定迭代目标和迭代合约；</a:t>
              </a:r>
            </a:p>
            <a:p>
              <a:pPr marL="210070" indent="-210070" defTabSz="914217">
                <a:buFont typeface="Arial" charset="0"/>
                <a:buChar char="•"/>
              </a:pPr>
              <a:r>
                <a:rPr lang="zh-CN" altLang="en-US" sz="1200" dirty="0">
                  <a:solidFill>
                    <a:srgbClr val="000000"/>
                  </a:solidFill>
                  <a:cs typeface="+mn-ea"/>
                  <a:sym typeface="+mn-lt"/>
                </a:rPr>
                <a:t>对产品待办事项进行细分并创建迭代待办事项。</a:t>
              </a:r>
              <a:endParaRPr lang="en-AU" sz="1200" dirty="0">
                <a:solidFill>
                  <a:srgbClr val="000000"/>
                </a:solidFill>
                <a:cs typeface="+mn-ea"/>
                <a:sym typeface="+mn-lt"/>
              </a:endParaRPr>
            </a:p>
          </p:txBody>
        </p:sp>
        <p:sp>
          <p:nvSpPr>
            <p:cNvPr id="9" name="Rectangle 8"/>
            <p:cNvSpPr/>
            <p:nvPr/>
          </p:nvSpPr>
          <p:spPr>
            <a:xfrm>
              <a:off x="4722833"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团队组成（成员列表，角色分配）；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完成规范；</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团队对迭代目标的承诺；</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迭代长度；</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迭代待办事项的估算；</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迭代评审和下一次计划会议的时间和地点。</a:t>
              </a:r>
              <a:endParaRPr lang="en-AU" sz="1200" dirty="0">
                <a:solidFill>
                  <a:srgbClr val="000000"/>
                </a:solidFill>
                <a:cs typeface="+mn-ea"/>
                <a:sym typeface="+mn-lt"/>
              </a:endParaRPr>
            </a:p>
          </p:txBody>
        </p:sp>
        <p:sp>
          <p:nvSpPr>
            <p:cNvPr id="10" name="Rectangle 9"/>
            <p:cNvSpPr/>
            <p:nvPr/>
          </p:nvSpPr>
          <p:spPr>
            <a:xfrm>
              <a:off x="1614005" y="4128184"/>
              <a:ext cx="2475021"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团队展示完成的功能并获取反馈；</a:t>
              </a:r>
            </a:p>
            <a:p>
              <a:pPr marL="210070" indent="-210070" defTabSz="914217">
                <a:buFont typeface="Arial" charset="0"/>
                <a:buChar char="•"/>
              </a:pPr>
              <a:r>
                <a:rPr lang="zh-CN" altLang="en-US" sz="1200" dirty="0">
                  <a:solidFill>
                    <a:srgbClr val="000000"/>
                  </a:solidFill>
                  <a:cs typeface="+mn-ea"/>
                  <a:sym typeface="+mn-lt"/>
                </a:rPr>
                <a:t>对未完成的功能进行描述并说明原因；</a:t>
              </a:r>
            </a:p>
            <a:p>
              <a:pPr marL="210070" indent="-210070" defTabSz="914217">
                <a:buFont typeface="Arial" charset="0"/>
                <a:buChar char="•"/>
              </a:pPr>
              <a:r>
                <a:rPr lang="en-US" altLang="zh-CN" sz="1200" dirty="0">
                  <a:solidFill>
                    <a:srgbClr val="000000"/>
                  </a:solidFill>
                  <a:cs typeface="+mn-ea"/>
                  <a:sym typeface="+mn-lt"/>
                </a:rPr>
                <a:t>PO</a:t>
              </a:r>
              <a:r>
                <a:rPr lang="zh-CN" altLang="en-US" sz="1200" dirty="0">
                  <a:solidFill>
                    <a:srgbClr val="000000"/>
                  </a:solidFill>
                  <a:cs typeface="+mn-ea"/>
                  <a:sym typeface="+mn-lt"/>
                </a:rPr>
                <a:t>接受</a:t>
              </a:r>
              <a:r>
                <a:rPr lang="en-US" altLang="zh-CN" sz="1200" dirty="0">
                  <a:solidFill>
                    <a:srgbClr val="000000"/>
                  </a:solidFill>
                  <a:cs typeface="+mn-ea"/>
                  <a:sym typeface="+mn-lt"/>
                </a:rPr>
                <a:t>/</a:t>
              </a:r>
              <a:r>
                <a:rPr lang="zh-CN" altLang="en-US" sz="1200" dirty="0">
                  <a:solidFill>
                    <a:srgbClr val="000000"/>
                  </a:solidFill>
                  <a:cs typeface="+mn-ea"/>
                  <a:sym typeface="+mn-lt"/>
                </a:rPr>
                <a:t>不接受当前迭代；</a:t>
              </a:r>
            </a:p>
            <a:p>
              <a:pPr marL="210070" indent="-210070" defTabSz="914217">
                <a:buFont typeface="Arial" charset="0"/>
                <a:buChar char="•"/>
              </a:pPr>
              <a:r>
                <a:rPr lang="zh-CN" altLang="en-US" sz="1200" dirty="0">
                  <a:solidFill>
                    <a:srgbClr val="000000"/>
                  </a:solidFill>
                  <a:cs typeface="+mn-ea"/>
                  <a:sym typeface="+mn-lt"/>
                </a:rPr>
                <a:t>邀请所有人，包括客户参与。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en-US" sz="1200" dirty="0">
                <a:solidFill>
                  <a:srgbClr val="000000"/>
                </a:solidFill>
                <a:cs typeface="+mn-ea"/>
                <a:sym typeface="+mn-lt"/>
              </a:endParaRPr>
            </a:p>
            <a:p>
              <a:pPr marL="210070" indent="-210070" defTabSz="914217">
                <a:buFont typeface="Arial" charset="0"/>
                <a:buChar char="•"/>
              </a:pPr>
              <a:endParaRPr lang="en-AU" sz="1200" dirty="0">
                <a:solidFill>
                  <a:srgbClr val="000000"/>
                </a:solidFill>
                <a:cs typeface="+mn-ea"/>
                <a:sym typeface="+mn-lt"/>
              </a:endParaRPr>
            </a:p>
          </p:txBody>
        </p:sp>
        <p:sp>
          <p:nvSpPr>
            <p:cNvPr id="11" name="TextBox 10"/>
            <p:cNvSpPr txBox="1"/>
            <p:nvPr/>
          </p:nvSpPr>
          <p:spPr>
            <a:xfrm>
              <a:off x="4722833"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en-US" sz="1799" dirty="0">
                  <a:solidFill>
                    <a:schemeClr val="accent2"/>
                  </a:solidFill>
                  <a:cs typeface="+mn-ea"/>
                  <a:sym typeface="+mn-lt"/>
                </a:rPr>
                <a:t>迭代</a:t>
              </a:r>
            </a:p>
          </p:txBody>
        </p:sp>
        <p:sp>
          <p:nvSpPr>
            <p:cNvPr id="12" name="Rectangle 11"/>
            <p:cNvSpPr/>
            <p:nvPr/>
          </p:nvSpPr>
          <p:spPr>
            <a:xfrm>
              <a:off x="4722833" y="4128184"/>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团队用来实现迭代目标的时间区间；</a:t>
              </a:r>
            </a:p>
            <a:p>
              <a:pPr marL="210070" indent="-210070" defTabSz="914217">
                <a:buFont typeface="Arial" charset="0"/>
                <a:buChar char="•"/>
              </a:pPr>
              <a:r>
                <a:rPr lang="zh-CN" altLang="en-US" sz="1200" dirty="0">
                  <a:solidFill>
                    <a:srgbClr val="000000"/>
                  </a:solidFill>
                  <a:cs typeface="+mn-ea"/>
                  <a:sym typeface="+mn-lt"/>
                </a:rPr>
                <a:t>迭代目标：可发布的软件产品；</a:t>
              </a:r>
            </a:p>
            <a:p>
              <a:pPr marL="210070" indent="-210070" defTabSz="914217">
                <a:buFont typeface="Arial" charset="0"/>
                <a:buChar char="•"/>
              </a:pPr>
              <a:r>
                <a:rPr lang="en-US" altLang="zh-CN" sz="1200" dirty="0">
                  <a:solidFill>
                    <a:srgbClr val="000000"/>
                  </a:solidFill>
                  <a:cs typeface="+mn-ea"/>
                  <a:sym typeface="+mn-lt"/>
                </a:rPr>
                <a:t>1-4 </a:t>
              </a:r>
              <a:r>
                <a:rPr lang="zh-CN" altLang="en-US" sz="1200" dirty="0">
                  <a:solidFill>
                    <a:srgbClr val="000000"/>
                  </a:solidFill>
                  <a:cs typeface="+mn-ea"/>
                  <a:sym typeface="+mn-lt"/>
                </a:rPr>
                <a:t>周，不多不少；</a:t>
              </a:r>
            </a:p>
            <a:p>
              <a:pPr marL="210070" indent="-210070" defTabSz="914217">
                <a:buFont typeface="Arial" charset="0"/>
                <a:buChar char="•"/>
              </a:pPr>
              <a:r>
                <a:rPr lang="zh-CN" altLang="en-US" sz="1200" dirty="0">
                  <a:solidFill>
                    <a:srgbClr val="000000"/>
                  </a:solidFill>
                  <a:cs typeface="+mn-ea"/>
                  <a:sym typeface="+mn-lt"/>
                </a:rPr>
                <a:t>时间长度决定何时结束迭代，而不由工作量的完成来决定；</a:t>
              </a:r>
            </a:p>
            <a:p>
              <a:pPr marL="210070" indent="-210070" defTabSz="914217">
                <a:buFont typeface="Arial" charset="0"/>
                <a:buChar char="•"/>
              </a:pPr>
              <a:r>
                <a:rPr lang="zh-CN" altLang="en-US" sz="1200" dirty="0">
                  <a:solidFill>
                    <a:srgbClr val="000000"/>
                  </a:solidFill>
                  <a:cs typeface="+mn-ea"/>
                  <a:sym typeface="+mn-lt"/>
                </a:rPr>
                <a:t>为团队提供保障。</a:t>
              </a: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sp>
          <p:nvSpPr>
            <p:cNvPr id="14" name="TextBox 12"/>
            <p:cNvSpPr txBox="1"/>
            <p:nvPr/>
          </p:nvSpPr>
          <p:spPr>
            <a:xfrm>
              <a:off x="7722138" y="3708770"/>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每日站立会议</a:t>
              </a:r>
              <a:endParaRPr lang="en-US" sz="1799" dirty="0">
                <a:solidFill>
                  <a:schemeClr val="accent2"/>
                </a:solidFill>
                <a:cs typeface="+mn-ea"/>
                <a:sym typeface="+mn-lt"/>
              </a:endParaRPr>
            </a:p>
          </p:txBody>
        </p:sp>
        <p:sp>
          <p:nvSpPr>
            <p:cNvPr id="15" name="Rectangle 13"/>
            <p:cNvSpPr/>
            <p:nvPr/>
          </p:nvSpPr>
          <p:spPr>
            <a:xfrm>
              <a:off x="7722138" y="4128185"/>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站立进行，固定时间，固定地点进行；</a:t>
              </a:r>
              <a:endParaRPr lang="en-AU" sz="1200" dirty="0">
                <a:solidFill>
                  <a:srgbClr val="000000"/>
                </a:solidFill>
                <a:cs typeface="+mn-ea"/>
                <a:sym typeface="+mn-lt"/>
              </a:endParaRPr>
            </a:p>
            <a:p>
              <a:pPr marL="210070" indent="-210070" defTabSz="914217">
                <a:buFont typeface="Arial" charset="0"/>
                <a:buChar char="•"/>
              </a:pPr>
              <a:r>
                <a:rPr lang="en-AU" sz="1200" dirty="0">
                  <a:solidFill>
                    <a:srgbClr val="000000"/>
                  </a:solidFill>
                  <a:cs typeface="+mn-ea"/>
                  <a:sym typeface="+mn-lt"/>
                </a:rPr>
                <a:t>3 </a:t>
              </a:r>
              <a:r>
                <a:rPr lang="zh-CN" altLang="en-US" sz="1200" dirty="0">
                  <a:solidFill>
                    <a:srgbClr val="000000"/>
                  </a:solidFill>
                  <a:cs typeface="+mn-ea"/>
                  <a:sym typeface="+mn-lt"/>
                </a:rPr>
                <a:t>问题</a:t>
              </a:r>
              <a:r>
                <a:rPr lang="en-US" altLang="zh-CN" sz="1200" dirty="0">
                  <a:solidFill>
                    <a:srgbClr val="000000"/>
                  </a:solidFill>
                  <a:cs typeface="+mn-ea"/>
                  <a:sym typeface="+mn-lt"/>
                </a:rPr>
                <a:t>;</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你昨天完成了哪些工作？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你今天计划做哪些工作？</a:t>
              </a:r>
              <a:endParaRPr lang="en-AU" sz="1200" dirty="0">
                <a:solidFill>
                  <a:srgbClr val="000000"/>
                </a:solidFill>
                <a:cs typeface="+mn-ea"/>
                <a:sym typeface="+mn-lt"/>
              </a:endParaRPr>
            </a:p>
            <a:p>
              <a:pPr marL="457108" lvl="1" defTabSz="914217"/>
              <a:r>
                <a:rPr lang="zh-CN" altLang="en-US" sz="1200" dirty="0">
                  <a:solidFill>
                    <a:srgbClr val="000000"/>
                  </a:solidFill>
                  <a:cs typeface="+mn-ea"/>
                  <a:sym typeface="+mn-lt"/>
                </a:rPr>
                <a:t>你遇到了哪些障碍？</a:t>
              </a:r>
              <a:endParaRPr lang="en-AU"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信息沟通用途，不解决任何问题不向任何人汇报。</a:t>
              </a:r>
              <a:endParaRPr lang="en-AU" sz="1200" dirty="0">
                <a:solidFill>
                  <a:srgbClr val="000000"/>
                </a:solidFill>
                <a:cs typeface="+mn-ea"/>
                <a:sym typeface="+mn-lt"/>
              </a:endParaRPr>
            </a:p>
          </p:txBody>
        </p:sp>
        <p:sp>
          <p:nvSpPr>
            <p:cNvPr id="16" name="TextBox 14"/>
            <p:cNvSpPr txBox="1"/>
            <p:nvPr/>
          </p:nvSpPr>
          <p:spPr>
            <a:xfrm>
              <a:off x="7704840" y="1656273"/>
              <a:ext cx="2488128" cy="377084"/>
            </a:xfrm>
            <a:prstGeom prst="rect">
              <a:avLst/>
            </a:prstGeom>
            <a:solidFill>
              <a:schemeClr val="accent1">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wrap="square" lIns="134442" tIns="107554" rIns="134442" bIns="107554" rtlCol="0" anchor="ctr">
              <a:spAutoFit/>
            </a:bodyPr>
            <a:lstStyle>
              <a:defPPr>
                <a:defRPr lang="en-US"/>
              </a:defPPr>
              <a:lvl1pPr>
                <a:lnSpc>
                  <a:spcPct val="90000"/>
                </a:lnSpc>
                <a:defRPr sz="2400">
                  <a:gradFill>
                    <a:gsLst>
                      <a:gs pos="2917">
                        <a:schemeClr val="tx1"/>
                      </a:gs>
                      <a:gs pos="30000">
                        <a:schemeClr val="tx1"/>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14217"/>
              <a:r>
                <a:rPr lang="zh-CN" altLang="en-US" sz="1799" dirty="0">
                  <a:solidFill>
                    <a:schemeClr val="accent2"/>
                  </a:solidFill>
                  <a:cs typeface="+mn-ea"/>
                  <a:sym typeface="+mn-lt"/>
                </a:rPr>
                <a:t>回顾会议</a:t>
              </a:r>
              <a:endParaRPr lang="en-US" sz="1799" dirty="0">
                <a:solidFill>
                  <a:schemeClr val="accent2"/>
                </a:solidFill>
                <a:cs typeface="+mn-ea"/>
                <a:sym typeface="+mn-lt"/>
              </a:endParaRPr>
            </a:p>
          </p:txBody>
        </p:sp>
        <p:sp>
          <p:nvSpPr>
            <p:cNvPr id="17" name="Rectangle 15"/>
            <p:cNvSpPr/>
            <p:nvPr/>
          </p:nvSpPr>
          <p:spPr>
            <a:xfrm>
              <a:off x="7704840" y="2075686"/>
              <a:ext cx="2488128" cy="111930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marL="210070" indent="-210070" defTabSz="914217">
                <a:buFont typeface="Arial" charset="0"/>
                <a:buChar char="•"/>
              </a:pPr>
              <a:r>
                <a:rPr lang="zh-CN" altLang="en-US" sz="1200" dirty="0">
                  <a:solidFill>
                    <a:srgbClr val="000000"/>
                  </a:solidFill>
                  <a:cs typeface="+mn-ea"/>
                  <a:sym typeface="+mn-lt"/>
                </a:rPr>
                <a:t>那些做的好？</a:t>
              </a:r>
            </a:p>
            <a:p>
              <a:pPr marL="210070" indent="-210070" defTabSz="914217">
                <a:buFont typeface="Arial" charset="0"/>
                <a:buChar char="•"/>
              </a:pPr>
              <a:r>
                <a:rPr lang="zh-CN" altLang="en-US" sz="1200" dirty="0">
                  <a:solidFill>
                    <a:srgbClr val="000000"/>
                  </a:solidFill>
                  <a:cs typeface="+mn-ea"/>
                  <a:sym typeface="+mn-lt"/>
                </a:rPr>
                <a:t>那些做的不好？</a:t>
              </a:r>
            </a:p>
            <a:p>
              <a:pPr marL="210070" indent="-210070" defTabSz="914217">
                <a:buFont typeface="Arial" charset="0"/>
                <a:buChar char="•"/>
              </a:pPr>
              <a:r>
                <a:rPr lang="zh-CN" altLang="en-US" sz="1200" dirty="0">
                  <a:solidFill>
                    <a:srgbClr val="000000"/>
                  </a:solidFill>
                  <a:cs typeface="+mn-ea"/>
                  <a:sym typeface="+mn-lt"/>
                </a:rPr>
                <a:t>那些可以改进</a:t>
              </a:r>
              <a:r>
                <a:rPr lang="en-US" altLang="zh-CN" sz="1200" dirty="0">
                  <a:solidFill>
                    <a:srgbClr val="000000"/>
                  </a:solidFill>
                  <a:cs typeface="+mn-ea"/>
                  <a:sym typeface="+mn-lt"/>
                </a:rPr>
                <a:t>?</a:t>
              </a:r>
              <a:endParaRPr lang="zh-CN" altLang="en-US" sz="1200" dirty="0">
                <a:solidFill>
                  <a:srgbClr val="000000"/>
                </a:solidFill>
                <a:cs typeface="+mn-ea"/>
                <a:sym typeface="+mn-lt"/>
              </a:endParaRPr>
            </a:p>
            <a:p>
              <a:pPr marL="210070" indent="-210070" defTabSz="914217">
                <a:buFont typeface="Arial" charset="0"/>
                <a:buChar char="•"/>
              </a:pPr>
              <a:r>
                <a:rPr lang="zh-CN" altLang="en-US" sz="1200" dirty="0">
                  <a:solidFill>
                    <a:srgbClr val="000000"/>
                  </a:solidFill>
                  <a:cs typeface="+mn-ea"/>
                  <a:sym typeface="+mn-lt"/>
                </a:rPr>
                <a:t>仅团队成员参与。</a:t>
              </a:r>
              <a:endParaRPr lang="en-US" altLang="zh-CN" sz="1200" dirty="0">
                <a:solidFill>
                  <a:srgbClr val="000000"/>
                </a:solidFill>
                <a:cs typeface="+mn-ea"/>
                <a:sym typeface="+mn-lt"/>
              </a:endParaRPr>
            </a:p>
            <a:p>
              <a:pPr marL="210070" indent="-210070" defTabSz="914217">
                <a:buFont typeface="Arial" charset="0"/>
                <a:buChar char="•"/>
              </a:pPr>
              <a:endParaRPr lang="en-US" altLang="zh-CN"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a:p>
              <a:pPr marL="210070" indent="-210070" defTabSz="914217">
                <a:buFont typeface="Arial" charset="0"/>
                <a:buChar char="•"/>
              </a:pPr>
              <a:endParaRPr lang="zh-CN" altLang="en-US" sz="1200" dirty="0">
                <a:solidFill>
                  <a:srgbClr val="000000"/>
                </a:solidFill>
                <a:cs typeface="+mn-ea"/>
                <a:sym typeface="+mn-lt"/>
              </a:endParaRPr>
            </a:p>
          </p:txBody>
        </p:sp>
        <p:sp>
          <p:nvSpPr>
            <p:cNvPr id="19" name="TextBox 17"/>
            <p:cNvSpPr txBox="1"/>
            <p:nvPr/>
          </p:nvSpPr>
          <p:spPr>
            <a:xfrm>
              <a:off x="6772216" y="3243969"/>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sp>
          <p:nvSpPr>
            <p:cNvPr id="13" name="TextBox 3"/>
            <p:cNvSpPr txBox="1"/>
            <p:nvPr/>
          </p:nvSpPr>
          <p:spPr>
            <a:xfrm>
              <a:off x="3723582" y="3213260"/>
              <a:ext cx="1498160" cy="444242"/>
            </a:xfrm>
            <a:prstGeom prst="rect">
              <a:avLst/>
            </a:prstGeom>
            <a:noFill/>
          </p:spPr>
          <p:txBody>
            <a:bodyPr wrap="none" lIns="134442" tIns="107554" rIns="134442" bIns="107554" rtlCol="0">
              <a:spAutoFit/>
            </a:bodyPr>
            <a:lstStyle/>
            <a:p>
              <a:pPr defTabSz="914217">
                <a:lnSpc>
                  <a:spcPct val="90000"/>
                </a:lnSpc>
              </a:pPr>
              <a:r>
                <a:rPr lang="zh-CN" altLang="en-US" sz="2399" dirty="0">
                  <a:gradFill>
                    <a:gsLst>
                      <a:gs pos="2917">
                        <a:srgbClr val="000000"/>
                      </a:gs>
                      <a:gs pos="30000">
                        <a:srgbClr val="000000"/>
                      </a:gs>
                    </a:gsLst>
                    <a:lin ang="5400000" scaled="0"/>
                  </a:gradFill>
                  <a:cs typeface="+mn-ea"/>
                  <a:sym typeface="+mn-lt"/>
                </a:rPr>
                <a:t>时间盒原则</a:t>
              </a:r>
              <a:endParaRPr lang="en-US" sz="2399" dirty="0">
                <a:gradFill>
                  <a:gsLst>
                    <a:gs pos="2917">
                      <a:srgbClr val="000000"/>
                    </a:gs>
                    <a:gs pos="30000">
                      <a:srgbClr val="000000"/>
                    </a:gs>
                  </a:gsLst>
                  <a:lin ang="5400000" scaled="0"/>
                </a:gradFill>
                <a:cs typeface="+mn-ea"/>
                <a:sym typeface="+mn-lt"/>
              </a:endParaRPr>
            </a:p>
          </p:txBody>
        </p:sp>
      </p:grpSp>
    </p:spTree>
    <p:extLst>
      <p:ext uri="{BB962C8B-B14F-4D97-AF65-F5344CB8AC3E}">
        <p14:creationId xmlns:p14="http://schemas.microsoft.com/office/powerpoint/2010/main" val="2692102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敏捷开发管理方法 </a:t>
            </a:r>
            <a:r>
              <a:rPr lang="en-US" altLang="zh-CN" dirty="0">
                <a:latin typeface="+mn-lt"/>
                <a:ea typeface="+mn-ea"/>
                <a:cs typeface="+mn-ea"/>
                <a:sym typeface="+mn-lt"/>
              </a:rPr>
              <a:t>- </a:t>
            </a:r>
            <a:r>
              <a:rPr lang="zh-CN" altLang="en-US" dirty="0">
                <a:latin typeface="+mn-lt"/>
                <a:ea typeface="+mn-ea"/>
                <a:cs typeface="+mn-ea"/>
                <a:sym typeface="+mn-lt"/>
              </a:rPr>
              <a:t>看板</a:t>
            </a:r>
          </a:p>
        </p:txBody>
      </p:sp>
      <p:sp>
        <p:nvSpPr>
          <p:cNvPr id="8" name="文本占位符 7"/>
          <p:cNvSpPr>
            <a:spLocks noGrp="1"/>
          </p:cNvSpPr>
          <p:nvPr>
            <p:ph type="body" sz="quarter" idx="10"/>
          </p:nvPr>
        </p:nvSpPr>
        <p:spPr>
          <a:xfrm>
            <a:off x="731838" y="1047750"/>
            <a:ext cx="5383673" cy="4879805"/>
          </a:xfrm>
        </p:spPr>
        <p:txBody>
          <a:bodyPr/>
          <a:lstStyle/>
          <a:p>
            <a:r>
              <a:rPr lang="ja-JP" altLang="en-US" sz="1800" dirty="0">
                <a:latin typeface="+mn-lt"/>
                <a:ea typeface="+mn-ea"/>
                <a:cs typeface="+mn-ea"/>
                <a:sym typeface="+mn-lt"/>
              </a:rPr>
              <a:t>看板</a:t>
            </a:r>
            <a:r>
              <a:rPr lang="zh-CN" altLang="en-US" sz="1800" dirty="0">
                <a:latin typeface="+mn-lt"/>
                <a:ea typeface="+mn-ea"/>
                <a:cs typeface="+mn-ea"/>
                <a:sym typeface="+mn-lt"/>
              </a:rPr>
              <a:t>（</a:t>
            </a:r>
            <a:r>
              <a:rPr lang="en-US" altLang="zh-CN" sz="1800" dirty="0" err="1">
                <a:latin typeface="+mn-lt"/>
                <a:ea typeface="+mn-ea"/>
                <a:cs typeface="+mn-ea"/>
                <a:sym typeface="+mn-lt"/>
              </a:rPr>
              <a:t>kanban</a:t>
            </a:r>
            <a:r>
              <a:rPr lang="zh-CN" altLang="en-US" sz="1800" dirty="0">
                <a:latin typeface="+mn-lt"/>
                <a:ea typeface="+mn-ea"/>
                <a:cs typeface="+mn-ea"/>
                <a:sym typeface="+mn-lt"/>
              </a:rPr>
              <a:t>）一词来自日文，</a:t>
            </a:r>
            <a:r>
              <a:rPr lang="ja-JP" altLang="en-US" sz="1800" dirty="0">
                <a:latin typeface="+mn-lt"/>
                <a:ea typeface="+mn-ea"/>
                <a:cs typeface="+mn-ea"/>
                <a:sym typeface="+mn-lt"/>
              </a:rPr>
              <a:t>源于精益生产实践（丰田生产），敏捷开发将其背后的可视化管理理念借鉴过来。看板使得项目管理最大的可视化，但是看板更可以将研发的过程进行管理，记录下用户故事研发过程中的细节和历程。</a:t>
            </a:r>
            <a:endParaRPr lang="en-US" altLang="ja-JP" sz="1800" dirty="0">
              <a:latin typeface="+mn-lt"/>
              <a:ea typeface="+mn-ea"/>
              <a:cs typeface="+mn-ea"/>
              <a:sym typeface="+mn-lt"/>
            </a:endParaRPr>
          </a:p>
          <a:p>
            <a:r>
              <a:rPr lang="zh-CN" altLang="en-US" sz="1800" dirty="0">
                <a:latin typeface="+mn-lt"/>
                <a:ea typeface="+mn-ea"/>
                <a:cs typeface="+mn-ea"/>
                <a:sym typeface="+mn-lt"/>
              </a:rPr>
              <a:t>看板工具的实质是：后道工序在需要时，通过看板向前道工序发出信号</a:t>
            </a:r>
            <a:r>
              <a:rPr lang="en-US" altLang="zh-CN" sz="1800" dirty="0">
                <a:latin typeface="+mn-lt"/>
                <a:ea typeface="+mn-ea"/>
                <a:cs typeface="+mn-ea"/>
                <a:sym typeface="+mn-lt"/>
              </a:rPr>
              <a:t>——</a:t>
            </a:r>
            <a:r>
              <a:rPr lang="zh-CN" altLang="en-US" sz="1800" dirty="0">
                <a:latin typeface="+mn-lt"/>
                <a:ea typeface="+mn-ea"/>
                <a:cs typeface="+mn-ea"/>
                <a:sym typeface="+mn-lt"/>
              </a:rPr>
              <a:t>请给我需要数量的输入，前道工序只有得到看板后，才按需生产。看板信号由下游向上游传递，拉动上游的生产活动，使产品向下游流动。拉动的源头是最下游的客户价值，也就是客户订单或需求。</a:t>
            </a:r>
          </a:p>
          <a:p>
            <a:endParaRPr lang="zh-CN" altLang="en-US" sz="1800" dirty="0">
              <a:latin typeface="+mn-lt"/>
              <a:ea typeface="+mn-ea"/>
              <a:cs typeface="+mn-ea"/>
              <a:sym typeface="+mn-lt"/>
            </a:endParaRPr>
          </a:p>
        </p:txBody>
      </p:sp>
      <p:grpSp>
        <p:nvGrpSpPr>
          <p:cNvPr id="6" name="组合 5"/>
          <p:cNvGrpSpPr/>
          <p:nvPr/>
        </p:nvGrpSpPr>
        <p:grpSpPr>
          <a:xfrm>
            <a:off x="6215370" y="1052514"/>
            <a:ext cx="5190772" cy="2678144"/>
            <a:chOff x="4077085" y="3795779"/>
            <a:chExt cx="5190772" cy="2627276"/>
          </a:xfrm>
        </p:grpSpPr>
        <p:sp>
          <p:nvSpPr>
            <p:cNvPr id="7" name="矩形 6"/>
            <p:cNvSpPr/>
            <p:nvPr/>
          </p:nvSpPr>
          <p:spPr>
            <a:xfrm>
              <a:off x="4077085" y="5638628"/>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思想工具</a:t>
              </a:r>
              <a:r>
                <a:rPr lang="en-US" altLang="zh-CN" sz="1200" dirty="0">
                  <a:solidFill>
                    <a:schemeClr val="tx1"/>
                  </a:solidFill>
                  <a:cs typeface="+mn-ea"/>
                  <a:sym typeface="+mn-lt"/>
                </a:rPr>
                <a:t>(</a:t>
              </a:r>
              <a:r>
                <a:rPr lang="zh-CN" altLang="en-US" sz="1200" dirty="0">
                  <a:solidFill>
                    <a:schemeClr val="tx1"/>
                  </a:solidFill>
                  <a:cs typeface="+mn-ea"/>
                  <a:sym typeface="+mn-lt"/>
                </a:rPr>
                <a:t>尊重他人，持续改善</a:t>
              </a:r>
              <a:r>
                <a:rPr lang="en-US" altLang="zh-CN" sz="1200" dirty="0">
                  <a:solidFill>
                    <a:schemeClr val="tx1"/>
                  </a:solidFill>
                  <a:cs typeface="+mn-ea"/>
                  <a:sym typeface="+mn-lt"/>
                </a:rPr>
                <a:t>…)</a:t>
              </a:r>
              <a:endParaRPr lang="zh-CN" altLang="en-US" sz="1200" dirty="0">
                <a:solidFill>
                  <a:schemeClr val="tx1"/>
                </a:solidFill>
                <a:cs typeface="+mn-ea"/>
                <a:sym typeface="+mn-lt"/>
              </a:endParaRPr>
            </a:p>
          </p:txBody>
        </p:sp>
        <p:sp>
          <p:nvSpPr>
            <p:cNvPr id="9" name="矩形 8"/>
            <p:cNvSpPr/>
            <p:nvPr/>
          </p:nvSpPr>
          <p:spPr>
            <a:xfrm>
              <a:off x="4077085" y="5145256"/>
              <a:ext cx="4239491" cy="477982"/>
            </a:xfrm>
            <a:prstGeom prst="rect">
              <a:avLst/>
            </a:prstGeom>
            <a:solidFill>
              <a:schemeClr val="bg1">
                <a:lumMod val="95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看板</a:t>
              </a:r>
              <a:endParaRPr lang="en-US" altLang="zh-CN" sz="1200" dirty="0">
                <a:solidFill>
                  <a:schemeClr val="tx1"/>
                </a:solidFill>
                <a:cs typeface="+mn-ea"/>
                <a:sym typeface="+mn-lt"/>
              </a:endParaRPr>
            </a:p>
            <a:p>
              <a:pPr algn="ctr"/>
              <a:r>
                <a:rPr lang="zh-CN" altLang="en-US" sz="1200" dirty="0">
                  <a:solidFill>
                    <a:schemeClr val="tx1"/>
                  </a:solidFill>
                  <a:cs typeface="+mn-ea"/>
                  <a:sym typeface="+mn-lt"/>
                </a:rPr>
                <a:t>其他实践工具</a:t>
              </a:r>
              <a:r>
                <a:rPr lang="en-US" altLang="zh-CN" sz="1200" dirty="0">
                  <a:solidFill>
                    <a:schemeClr val="tx1"/>
                  </a:solidFill>
                  <a:cs typeface="+mn-ea"/>
                  <a:sym typeface="+mn-lt"/>
                </a:rPr>
                <a:t>(</a:t>
              </a:r>
              <a:r>
                <a:rPr lang="zh-CN" altLang="en-US" sz="1200" dirty="0">
                  <a:solidFill>
                    <a:schemeClr val="tx1"/>
                  </a:solidFill>
                  <a:cs typeface="+mn-ea"/>
                  <a:sym typeface="+mn-lt"/>
                </a:rPr>
                <a:t>标准化，可视化，</a:t>
              </a:r>
              <a:r>
                <a:rPr lang="en-US" altLang="zh-CN" sz="1200" dirty="0">
                  <a:solidFill>
                    <a:schemeClr val="tx1"/>
                  </a:solidFill>
                  <a:cs typeface="+mn-ea"/>
                  <a:sym typeface="+mn-lt"/>
                </a:rPr>
                <a:t>5S</a:t>
              </a:r>
              <a:r>
                <a:rPr lang="zh-CN" altLang="en-US" sz="1200" dirty="0">
                  <a:solidFill>
                    <a:schemeClr val="tx1"/>
                  </a:solidFill>
                  <a:cs typeface="+mn-ea"/>
                  <a:sym typeface="+mn-lt"/>
                </a:rPr>
                <a:t>，改进小组</a:t>
              </a:r>
              <a:r>
                <a:rPr lang="en-US" altLang="zh-CN" sz="1200" dirty="0">
                  <a:solidFill>
                    <a:schemeClr val="tx1"/>
                  </a:solidFill>
                  <a:cs typeface="+mn-ea"/>
                  <a:sym typeface="+mn-lt"/>
                </a:rPr>
                <a:t>…)</a:t>
              </a:r>
              <a:endParaRPr lang="zh-CN" altLang="en-US" sz="1200" dirty="0">
                <a:solidFill>
                  <a:schemeClr val="tx1"/>
                </a:solidFill>
                <a:cs typeface="+mn-ea"/>
                <a:sym typeface="+mn-lt"/>
              </a:endParaRPr>
            </a:p>
          </p:txBody>
        </p:sp>
        <p:sp>
          <p:nvSpPr>
            <p:cNvPr id="10" name="矩形 9"/>
            <p:cNvSpPr/>
            <p:nvPr/>
          </p:nvSpPr>
          <p:spPr>
            <a:xfrm>
              <a:off x="5202383"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准时化</a:t>
              </a:r>
            </a:p>
          </p:txBody>
        </p:sp>
        <p:sp>
          <p:nvSpPr>
            <p:cNvPr id="11" name="矩形 10"/>
            <p:cNvSpPr/>
            <p:nvPr/>
          </p:nvSpPr>
          <p:spPr>
            <a:xfrm>
              <a:off x="6674697" y="4325910"/>
              <a:ext cx="547254" cy="81934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自动化</a:t>
              </a:r>
            </a:p>
          </p:txBody>
        </p:sp>
        <p:sp>
          <p:nvSpPr>
            <p:cNvPr id="12" name="等腰三角形 11"/>
            <p:cNvSpPr/>
            <p:nvPr/>
          </p:nvSpPr>
          <p:spPr>
            <a:xfrm>
              <a:off x="4175798" y="3795779"/>
              <a:ext cx="4042064" cy="514354"/>
            </a:xfrm>
            <a:prstGeom prst="triangle">
              <a:avLst/>
            </a:prstGeom>
            <a:solidFill>
              <a:schemeClr val="accent4">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cs typeface="+mn-ea"/>
                  <a:sym typeface="+mn-lt"/>
                </a:rPr>
                <a:t>高质量，低成本，快速响应</a:t>
              </a:r>
            </a:p>
          </p:txBody>
        </p:sp>
        <p:sp>
          <p:nvSpPr>
            <p:cNvPr id="13" name="文本框 12"/>
            <p:cNvSpPr txBox="1"/>
            <p:nvPr/>
          </p:nvSpPr>
          <p:spPr>
            <a:xfrm>
              <a:off x="7226828" y="4298224"/>
              <a:ext cx="2041029" cy="905792"/>
            </a:xfrm>
            <a:prstGeom prst="rect">
              <a:avLst/>
            </a:prstGeom>
            <a:noFill/>
          </p:spPr>
          <p:txBody>
            <a:bodyPr wrap="square" rtlCol="0">
              <a:spAutoFit/>
            </a:bodyPr>
            <a:lstStyle/>
            <a:p>
              <a:pPr>
                <a:lnSpc>
                  <a:spcPct val="150000"/>
                </a:lnSpc>
              </a:pPr>
              <a:r>
                <a:rPr lang="zh-CN" altLang="en-US" sz="1200" dirty="0">
                  <a:cs typeface="+mn-ea"/>
                  <a:sym typeface="+mn-lt"/>
                </a:rPr>
                <a:t>丰田生产方式</a:t>
              </a:r>
              <a:r>
                <a:rPr lang="en-US" altLang="zh-CN" sz="1200" dirty="0">
                  <a:cs typeface="+mn-ea"/>
                  <a:sym typeface="+mn-lt"/>
                </a:rPr>
                <a:t>(</a:t>
              </a:r>
              <a:r>
                <a:rPr lang="zh-CN" altLang="en-US" sz="1200" dirty="0">
                  <a:cs typeface="+mn-ea"/>
                  <a:sym typeface="+mn-lt"/>
                </a:rPr>
                <a:t>精益生产</a:t>
              </a:r>
              <a:r>
                <a:rPr lang="en-US" altLang="zh-CN" sz="1200" dirty="0">
                  <a:cs typeface="+mn-ea"/>
                  <a:sym typeface="+mn-lt"/>
                </a:rPr>
                <a:t>)</a:t>
              </a:r>
              <a:r>
                <a:rPr lang="zh-CN" altLang="en-US" sz="1200" dirty="0">
                  <a:cs typeface="+mn-ea"/>
                  <a:sym typeface="+mn-lt"/>
                </a:rPr>
                <a:t>的</a:t>
              </a:r>
              <a:endParaRPr lang="en-US" altLang="zh-CN" sz="1200" dirty="0">
                <a:cs typeface="+mn-ea"/>
                <a:sym typeface="+mn-lt"/>
              </a:endParaRPr>
            </a:p>
            <a:p>
              <a:pPr>
                <a:lnSpc>
                  <a:spcPct val="150000"/>
                </a:lnSpc>
              </a:pPr>
              <a:r>
                <a:rPr lang="zh-CN" altLang="en-US" sz="1200" dirty="0">
                  <a:cs typeface="+mn-ea"/>
                  <a:sym typeface="+mn-lt"/>
                </a:rPr>
                <a:t>两大支柱是准时化和自动化，</a:t>
              </a:r>
              <a:endParaRPr lang="en-US" altLang="zh-CN" sz="1200" dirty="0">
                <a:cs typeface="+mn-ea"/>
                <a:sym typeface="+mn-lt"/>
              </a:endParaRPr>
            </a:p>
            <a:p>
              <a:pPr>
                <a:lnSpc>
                  <a:spcPct val="150000"/>
                </a:lnSpc>
              </a:pPr>
              <a:r>
                <a:rPr lang="zh-CN" altLang="en-US" sz="1200" dirty="0">
                  <a:cs typeface="+mn-ea"/>
                  <a:sym typeface="+mn-lt"/>
                </a:rPr>
                <a:t>看板是运行它们的方法。</a:t>
              </a:r>
            </a:p>
          </p:txBody>
        </p:sp>
        <p:sp>
          <p:nvSpPr>
            <p:cNvPr id="14" name="文本框 13"/>
            <p:cNvSpPr txBox="1"/>
            <p:nvPr/>
          </p:nvSpPr>
          <p:spPr>
            <a:xfrm>
              <a:off x="5078575" y="6151317"/>
              <a:ext cx="1733167" cy="271738"/>
            </a:xfrm>
            <a:prstGeom prst="rect">
              <a:avLst/>
            </a:prstGeom>
            <a:noFill/>
          </p:spPr>
          <p:txBody>
            <a:bodyPr wrap="none" rtlCol="0">
              <a:spAutoFit/>
            </a:bodyPr>
            <a:lstStyle/>
            <a:p>
              <a:r>
                <a:rPr lang="zh-CN" altLang="en-US" sz="1200" dirty="0">
                  <a:cs typeface="+mn-ea"/>
                  <a:sym typeface="+mn-lt"/>
                </a:rPr>
                <a:t>丰田屋</a:t>
              </a:r>
              <a:r>
                <a:rPr lang="en-US" altLang="zh-CN" sz="1200" dirty="0">
                  <a:cs typeface="+mn-ea"/>
                  <a:sym typeface="+mn-lt"/>
                </a:rPr>
                <a:t>—</a:t>
              </a:r>
              <a:r>
                <a:rPr lang="zh-CN" altLang="en-US" sz="1200" dirty="0">
                  <a:cs typeface="+mn-ea"/>
                  <a:sym typeface="+mn-lt"/>
                </a:rPr>
                <a:t>丰田生产方式</a:t>
              </a:r>
            </a:p>
          </p:txBody>
        </p:sp>
      </p:grpSp>
      <p:sp>
        <p:nvSpPr>
          <p:cNvPr id="15" name="文本框 14"/>
          <p:cNvSpPr txBox="1"/>
          <p:nvPr/>
        </p:nvSpPr>
        <p:spPr>
          <a:xfrm>
            <a:off x="6922596" y="5919007"/>
            <a:ext cx="1415772" cy="276999"/>
          </a:xfrm>
          <a:prstGeom prst="rect">
            <a:avLst/>
          </a:prstGeom>
          <a:noFill/>
        </p:spPr>
        <p:txBody>
          <a:bodyPr wrap="none" rtlCol="0">
            <a:spAutoFit/>
          </a:bodyPr>
          <a:lstStyle/>
          <a:p>
            <a:r>
              <a:rPr lang="zh-CN" altLang="en-US" sz="1200" dirty="0">
                <a:cs typeface="+mn-ea"/>
                <a:sym typeface="+mn-lt"/>
              </a:rPr>
              <a:t>产品承载的价值流</a:t>
            </a:r>
          </a:p>
        </p:txBody>
      </p:sp>
      <p:sp>
        <p:nvSpPr>
          <p:cNvPr id="16" name="文本框 15"/>
          <p:cNvSpPr txBox="1"/>
          <p:nvPr/>
        </p:nvSpPr>
        <p:spPr>
          <a:xfrm>
            <a:off x="9503997" y="5929345"/>
            <a:ext cx="1415772" cy="276999"/>
          </a:xfrm>
          <a:prstGeom prst="rect">
            <a:avLst/>
          </a:prstGeom>
          <a:noFill/>
        </p:spPr>
        <p:txBody>
          <a:bodyPr wrap="none" rtlCol="0">
            <a:spAutoFit/>
          </a:bodyPr>
          <a:lstStyle/>
          <a:p>
            <a:r>
              <a:rPr lang="zh-CN" altLang="en-US" sz="1200" dirty="0">
                <a:cs typeface="+mn-ea"/>
                <a:sym typeface="+mn-lt"/>
              </a:rPr>
              <a:t>看板传递的信息流</a:t>
            </a:r>
          </a:p>
        </p:txBody>
      </p:sp>
      <p:sp>
        <p:nvSpPr>
          <p:cNvPr id="19" name="右箭头 18"/>
          <p:cNvSpPr/>
          <p:nvPr/>
        </p:nvSpPr>
        <p:spPr>
          <a:xfrm>
            <a:off x="6433179" y="5456837"/>
            <a:ext cx="4754169" cy="569795"/>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sp>
        <p:nvSpPr>
          <p:cNvPr id="20" name="矩形 19"/>
          <p:cNvSpPr/>
          <p:nvPr/>
        </p:nvSpPr>
        <p:spPr>
          <a:xfrm>
            <a:off x="6466923" y="5456837"/>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原材料输入</a:t>
            </a:r>
          </a:p>
        </p:txBody>
      </p:sp>
      <p:sp>
        <p:nvSpPr>
          <p:cNvPr id="21" name="矩形 20"/>
          <p:cNvSpPr/>
          <p:nvPr/>
        </p:nvSpPr>
        <p:spPr>
          <a:xfrm>
            <a:off x="7928469"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工序</a:t>
            </a:r>
            <a:r>
              <a:rPr lang="en-US" altLang="zh-CN" sz="1200" dirty="0">
                <a:cs typeface="+mn-ea"/>
                <a:sym typeface="+mn-lt"/>
              </a:rPr>
              <a:t>N</a:t>
            </a:r>
            <a:endParaRPr lang="zh-CN" altLang="en-US" sz="1200" dirty="0">
              <a:cs typeface="+mn-ea"/>
              <a:sym typeface="+mn-lt"/>
            </a:endParaRPr>
          </a:p>
        </p:txBody>
      </p:sp>
      <p:sp>
        <p:nvSpPr>
          <p:cNvPr id="22" name="矩形 21"/>
          <p:cNvSpPr/>
          <p:nvPr/>
        </p:nvSpPr>
        <p:spPr>
          <a:xfrm>
            <a:off x="9037150" y="5466889"/>
            <a:ext cx="682448"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工序</a:t>
            </a:r>
            <a:r>
              <a:rPr lang="en-US" altLang="zh-CN" sz="1200" dirty="0">
                <a:cs typeface="+mn-ea"/>
                <a:sym typeface="+mn-lt"/>
              </a:rPr>
              <a:t>N+1</a:t>
            </a:r>
            <a:endParaRPr lang="zh-CN" altLang="en-US" sz="1200" dirty="0">
              <a:cs typeface="+mn-ea"/>
              <a:sym typeface="+mn-lt"/>
            </a:endParaRPr>
          </a:p>
        </p:txBody>
      </p:sp>
      <p:sp>
        <p:nvSpPr>
          <p:cNvPr id="23" name="矩形 22"/>
          <p:cNvSpPr/>
          <p:nvPr/>
        </p:nvSpPr>
        <p:spPr>
          <a:xfrm>
            <a:off x="9982644" y="5466889"/>
            <a:ext cx="813639" cy="40392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cs typeface="+mn-ea"/>
                <a:sym typeface="+mn-lt"/>
              </a:rPr>
              <a:t>客户价值</a:t>
            </a:r>
            <a:endParaRPr lang="en-US" altLang="zh-CN" sz="1200" dirty="0">
              <a:cs typeface="+mn-ea"/>
              <a:sym typeface="+mn-lt"/>
            </a:endParaRPr>
          </a:p>
          <a:p>
            <a:pPr algn="ctr"/>
            <a:r>
              <a:rPr lang="en-US" altLang="zh-CN" sz="1200" dirty="0">
                <a:cs typeface="+mn-ea"/>
                <a:sym typeface="+mn-lt"/>
              </a:rPr>
              <a:t>(</a:t>
            </a:r>
            <a:r>
              <a:rPr lang="zh-CN" altLang="en-US" sz="1200" dirty="0">
                <a:cs typeface="+mn-ea"/>
                <a:sym typeface="+mn-lt"/>
              </a:rPr>
              <a:t>订单</a:t>
            </a:r>
            <a:r>
              <a:rPr lang="en-US" altLang="zh-CN" sz="1200" dirty="0">
                <a:cs typeface="+mn-ea"/>
                <a:sym typeface="+mn-lt"/>
              </a:rPr>
              <a:t>)</a:t>
            </a:r>
            <a:endParaRPr lang="zh-CN" altLang="en-US" sz="1200" dirty="0">
              <a:cs typeface="+mn-ea"/>
              <a:sym typeface="+mn-lt"/>
            </a:endParaRPr>
          </a:p>
        </p:txBody>
      </p:sp>
      <p:sp>
        <p:nvSpPr>
          <p:cNvPr id="24" name="矩形 23"/>
          <p:cNvSpPr/>
          <p:nvPr/>
        </p:nvSpPr>
        <p:spPr>
          <a:xfrm>
            <a:off x="7587245" y="4870191"/>
            <a:ext cx="525254"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5" name="矩形 24"/>
          <p:cNvSpPr/>
          <p:nvPr/>
        </p:nvSpPr>
        <p:spPr>
          <a:xfrm>
            <a:off x="851105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sp>
        <p:nvSpPr>
          <p:cNvPr id="26" name="矩形 25"/>
          <p:cNvSpPr/>
          <p:nvPr/>
        </p:nvSpPr>
        <p:spPr>
          <a:xfrm>
            <a:off x="9719598" y="4870191"/>
            <a:ext cx="526092" cy="277459"/>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200" dirty="0">
                <a:cs typeface="+mn-ea"/>
                <a:sym typeface="+mn-lt"/>
              </a:rPr>
              <a:t>看板</a:t>
            </a:r>
          </a:p>
        </p:txBody>
      </p:sp>
      <p:cxnSp>
        <p:nvCxnSpPr>
          <p:cNvPr id="27" name="曲线连接符 26"/>
          <p:cNvCxnSpPr>
            <a:stCxn id="21" idx="0"/>
            <a:endCxn id="24" idx="3"/>
          </p:cNvCxnSpPr>
          <p:nvPr/>
        </p:nvCxnSpPr>
        <p:spPr>
          <a:xfrm rot="16200000" flipV="1">
            <a:off x="7962113" y="5159308"/>
            <a:ext cx="457969" cy="15719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25" idx="1"/>
            <a:endCxn id="21" idx="0"/>
          </p:cNvCxnSpPr>
          <p:nvPr/>
        </p:nvCxnSpPr>
        <p:spPr>
          <a:xfrm rot="10800000" flipV="1">
            <a:off x="8269694" y="5008920"/>
            <a:ext cx="241364" cy="457969"/>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22" idx="0"/>
            <a:endCxn id="25" idx="3"/>
          </p:cNvCxnSpPr>
          <p:nvPr/>
        </p:nvCxnSpPr>
        <p:spPr>
          <a:xfrm rot="16200000" flipV="1">
            <a:off x="8978778" y="5067293"/>
            <a:ext cx="457969" cy="34122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23" idx="0"/>
            <a:endCxn id="26" idx="3"/>
          </p:cNvCxnSpPr>
          <p:nvPr/>
        </p:nvCxnSpPr>
        <p:spPr>
          <a:xfrm rot="16200000" flipV="1">
            <a:off x="10088593" y="5166018"/>
            <a:ext cx="457968" cy="143774"/>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a:endCxn id="20" idx="0"/>
          </p:cNvCxnSpPr>
          <p:nvPr/>
        </p:nvCxnSpPr>
        <p:spPr>
          <a:xfrm rot="10800000" flipV="1">
            <a:off x="6808147" y="5008920"/>
            <a:ext cx="481146" cy="447917"/>
          </a:xfrm>
          <a:prstGeom prst="curvedConnector2">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7268227" y="4850418"/>
            <a:ext cx="290464" cy="276999"/>
          </a:xfrm>
          <a:prstGeom prst="rect">
            <a:avLst/>
          </a:prstGeom>
          <a:noFill/>
        </p:spPr>
        <p:txBody>
          <a:bodyPr wrap="none" rtlCol="0">
            <a:spAutoFit/>
          </a:bodyPr>
          <a:lstStyle/>
          <a:p>
            <a:r>
              <a:rPr lang="en-US" altLang="zh-CN" sz="1200" dirty="0">
                <a:cs typeface="+mn-ea"/>
                <a:sym typeface="+mn-lt"/>
              </a:rPr>
              <a:t>…</a:t>
            </a:r>
            <a:endParaRPr lang="zh-CN" altLang="en-US" sz="1200" dirty="0">
              <a:cs typeface="+mn-ea"/>
              <a:sym typeface="+mn-lt"/>
            </a:endParaRPr>
          </a:p>
        </p:txBody>
      </p:sp>
      <p:sp>
        <p:nvSpPr>
          <p:cNvPr id="33" name="文本框 32"/>
          <p:cNvSpPr txBox="1"/>
          <p:nvPr/>
        </p:nvSpPr>
        <p:spPr>
          <a:xfrm>
            <a:off x="9406558" y="4892676"/>
            <a:ext cx="290464" cy="276999"/>
          </a:xfrm>
          <a:prstGeom prst="rect">
            <a:avLst/>
          </a:prstGeom>
          <a:noFill/>
        </p:spPr>
        <p:txBody>
          <a:bodyPr wrap="none" rtlCol="0">
            <a:spAutoFit/>
          </a:bodyPr>
          <a:lstStyle/>
          <a:p>
            <a:r>
              <a:rPr lang="en-US" altLang="zh-CN" sz="1200" dirty="0">
                <a:cs typeface="+mn-ea"/>
                <a:sym typeface="+mn-lt"/>
              </a:rPr>
              <a:t>…</a:t>
            </a:r>
            <a:endParaRPr lang="zh-CN" altLang="en-US" sz="1200" dirty="0">
              <a:cs typeface="+mn-ea"/>
              <a:sym typeface="+mn-lt"/>
            </a:endParaRPr>
          </a:p>
        </p:txBody>
      </p:sp>
      <p:sp>
        <p:nvSpPr>
          <p:cNvPr id="34" name="文本框 33"/>
          <p:cNvSpPr txBox="1"/>
          <p:nvPr/>
        </p:nvSpPr>
        <p:spPr>
          <a:xfrm>
            <a:off x="10468285" y="4824773"/>
            <a:ext cx="1036731"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a:cs typeface="+mn-ea"/>
                <a:sym typeface="+mn-lt"/>
              </a:rPr>
              <a:t>最终客户价值拉动制造</a:t>
            </a:r>
          </a:p>
        </p:txBody>
      </p:sp>
      <p:cxnSp>
        <p:nvCxnSpPr>
          <p:cNvPr id="35" name="直接箭头连接符 34"/>
          <p:cNvCxnSpPr>
            <a:stCxn id="23" idx="0"/>
            <a:endCxn id="34" idx="2"/>
          </p:cNvCxnSpPr>
          <p:nvPr/>
        </p:nvCxnSpPr>
        <p:spPr>
          <a:xfrm flipV="1">
            <a:off x="10389464" y="5286438"/>
            <a:ext cx="597187" cy="180451"/>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702976" y="3979852"/>
            <a:ext cx="1932406"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200" dirty="0">
                <a:cs typeface="+mn-ea"/>
                <a:sym typeface="+mn-lt"/>
              </a:rPr>
              <a:t>工序</a:t>
            </a:r>
            <a:r>
              <a:rPr lang="en-US" altLang="zh-CN" sz="1200" dirty="0">
                <a:cs typeface="+mn-ea"/>
                <a:sym typeface="+mn-lt"/>
              </a:rPr>
              <a:t>N+1 → </a:t>
            </a:r>
            <a:r>
              <a:rPr lang="zh-CN" altLang="en-US" sz="1200" dirty="0">
                <a:cs typeface="+mn-ea"/>
                <a:sym typeface="+mn-lt"/>
              </a:rPr>
              <a:t>工序</a:t>
            </a:r>
            <a:r>
              <a:rPr lang="en-US" altLang="zh-CN" sz="1200" dirty="0">
                <a:cs typeface="+mn-ea"/>
                <a:sym typeface="+mn-lt"/>
              </a:rPr>
              <a:t>N</a:t>
            </a:r>
            <a:r>
              <a:rPr lang="zh-CN" altLang="en-US" sz="1200" dirty="0">
                <a:cs typeface="+mn-ea"/>
                <a:sym typeface="+mn-lt"/>
              </a:rPr>
              <a:t>：</a:t>
            </a:r>
            <a:endParaRPr lang="en-US" altLang="zh-CN" sz="1200" dirty="0">
              <a:cs typeface="+mn-ea"/>
              <a:sym typeface="+mn-lt"/>
            </a:endParaRPr>
          </a:p>
          <a:p>
            <a:r>
              <a:rPr lang="zh-CN" altLang="en-US" sz="1200" dirty="0">
                <a:cs typeface="+mn-ea"/>
                <a:sym typeface="+mn-lt"/>
              </a:rPr>
              <a:t>请提供我完成工作的输入</a:t>
            </a:r>
            <a:endParaRPr lang="en-US" altLang="zh-CN" sz="1200" dirty="0">
              <a:cs typeface="+mn-ea"/>
              <a:sym typeface="+mn-lt"/>
            </a:endParaRPr>
          </a:p>
        </p:txBody>
      </p:sp>
      <p:cxnSp>
        <p:nvCxnSpPr>
          <p:cNvPr id="37" name="直接箭头连接符 36"/>
          <p:cNvCxnSpPr>
            <a:stCxn id="24" idx="0"/>
            <a:endCxn id="36" idx="2"/>
          </p:cNvCxnSpPr>
          <p:nvPr/>
        </p:nvCxnSpPr>
        <p:spPr>
          <a:xfrm flipH="1" flipV="1">
            <a:off x="7669179" y="4441517"/>
            <a:ext cx="180693"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5" idx="0"/>
            <a:endCxn id="36" idx="2"/>
          </p:cNvCxnSpPr>
          <p:nvPr/>
        </p:nvCxnSpPr>
        <p:spPr>
          <a:xfrm flipH="1" flipV="1">
            <a:off x="7669179" y="4441517"/>
            <a:ext cx="110492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26" idx="0"/>
            <a:endCxn id="36" idx="2"/>
          </p:cNvCxnSpPr>
          <p:nvPr/>
        </p:nvCxnSpPr>
        <p:spPr>
          <a:xfrm flipH="1" flipV="1">
            <a:off x="7669179" y="4441517"/>
            <a:ext cx="2313465" cy="428674"/>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0" name="右箭头 39"/>
          <p:cNvSpPr/>
          <p:nvPr/>
        </p:nvSpPr>
        <p:spPr>
          <a:xfrm>
            <a:off x="6428286" y="6026632"/>
            <a:ext cx="509919" cy="16849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200">
              <a:cs typeface="+mn-ea"/>
              <a:sym typeface="+mn-lt"/>
            </a:endParaRPr>
          </a:p>
        </p:txBody>
      </p:sp>
      <p:cxnSp>
        <p:nvCxnSpPr>
          <p:cNvPr id="41" name="直接箭头连接符 40"/>
          <p:cNvCxnSpPr/>
          <p:nvPr/>
        </p:nvCxnSpPr>
        <p:spPr>
          <a:xfrm>
            <a:off x="8964488" y="6110882"/>
            <a:ext cx="604270" cy="0"/>
          </a:xfrm>
          <a:prstGeom prst="straightConnector1">
            <a:avLst/>
          </a:prstGeom>
          <a:ln w="19050">
            <a:solidFill>
              <a:schemeClr val="accent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6" idx="3"/>
            <a:endCxn id="43" idx="1"/>
          </p:cNvCxnSpPr>
          <p:nvPr/>
        </p:nvCxnSpPr>
        <p:spPr>
          <a:xfrm flipV="1">
            <a:off x="8635382" y="4107819"/>
            <a:ext cx="826958" cy="102866"/>
          </a:xfrm>
          <a:prstGeom prst="straightConnector1">
            <a:avLst/>
          </a:prstGeom>
          <a:ln w="15875">
            <a:solidFill>
              <a:schemeClr val="accent1">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9443016" y="3626213"/>
            <a:ext cx="1946150" cy="963212"/>
            <a:chOff x="5272546" y="3003930"/>
            <a:chExt cx="1848907" cy="884486"/>
          </a:xfrm>
        </p:grpSpPr>
        <p:pic>
          <p:nvPicPr>
            <p:cNvPr id="43" name="图片 4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904" y="3003930"/>
              <a:ext cx="1830549" cy="884486"/>
            </a:xfrm>
            <a:prstGeom prst="rect">
              <a:avLst/>
            </a:prstGeom>
          </p:spPr>
        </p:pic>
        <p:sp>
          <p:nvSpPr>
            <p:cNvPr id="44" name="文本框 43"/>
            <p:cNvSpPr txBox="1"/>
            <p:nvPr/>
          </p:nvSpPr>
          <p:spPr>
            <a:xfrm>
              <a:off x="5277174" y="3016074"/>
              <a:ext cx="993240" cy="254359"/>
            </a:xfrm>
            <a:prstGeom prst="rect">
              <a:avLst/>
            </a:prstGeom>
            <a:noFill/>
          </p:spPr>
          <p:txBody>
            <a:bodyPr wrap="none" rtlCol="0">
              <a:spAutoFit/>
            </a:bodyPr>
            <a:lstStyle/>
            <a:p>
              <a:r>
                <a:rPr lang="zh-CN" altLang="en-US" sz="1200" dirty="0">
                  <a:cs typeface="+mn-ea"/>
                  <a:sym typeface="+mn-lt"/>
                </a:rPr>
                <a:t>加工 </a:t>
              </a:r>
              <a:r>
                <a:rPr lang="en-US" altLang="zh-CN" sz="1200" dirty="0">
                  <a:cs typeface="+mn-ea"/>
                  <a:sym typeface="+mn-lt"/>
                </a:rPr>
                <a:t>-&gt; </a:t>
              </a:r>
              <a:r>
                <a:rPr lang="zh-CN" altLang="en-US" sz="1200" dirty="0">
                  <a:cs typeface="+mn-ea"/>
                  <a:sym typeface="+mn-lt"/>
                </a:rPr>
                <a:t>组装</a:t>
              </a:r>
            </a:p>
          </p:txBody>
        </p:sp>
        <p:sp>
          <p:nvSpPr>
            <p:cNvPr id="45" name="文本框 44"/>
            <p:cNvSpPr txBox="1"/>
            <p:nvPr/>
          </p:nvSpPr>
          <p:spPr>
            <a:xfrm>
              <a:off x="5272546" y="3389215"/>
              <a:ext cx="467837" cy="254359"/>
            </a:xfrm>
            <a:prstGeom prst="rect">
              <a:avLst/>
            </a:prstGeom>
            <a:noFill/>
          </p:spPr>
          <p:txBody>
            <a:bodyPr wrap="none" rtlCol="0">
              <a:spAutoFit/>
            </a:bodyPr>
            <a:lstStyle/>
            <a:p>
              <a:r>
                <a:rPr lang="zh-CN" altLang="en-US" sz="1200" dirty="0">
                  <a:cs typeface="+mn-ea"/>
                  <a:sym typeface="+mn-lt"/>
                </a:rPr>
                <a:t>型号</a:t>
              </a:r>
            </a:p>
          </p:txBody>
        </p:sp>
        <p:sp>
          <p:nvSpPr>
            <p:cNvPr id="46" name="文本框 45"/>
            <p:cNvSpPr txBox="1"/>
            <p:nvPr/>
          </p:nvSpPr>
          <p:spPr>
            <a:xfrm>
              <a:off x="5625713" y="3389215"/>
              <a:ext cx="891204" cy="254359"/>
            </a:xfrm>
            <a:prstGeom prst="rect">
              <a:avLst/>
            </a:prstGeom>
            <a:noFill/>
          </p:spPr>
          <p:txBody>
            <a:bodyPr wrap="none" rtlCol="0">
              <a:spAutoFit/>
            </a:bodyPr>
            <a:lstStyle/>
            <a:p>
              <a:r>
                <a:rPr lang="en-US" altLang="zh-CN" sz="1200" dirty="0">
                  <a:cs typeface="+mn-ea"/>
                  <a:sym typeface="+mn-lt"/>
                </a:rPr>
                <a:t>1500-2100</a:t>
              </a:r>
              <a:endParaRPr lang="zh-CN" altLang="en-US" sz="1200" dirty="0">
                <a:cs typeface="+mn-ea"/>
                <a:sym typeface="+mn-lt"/>
              </a:endParaRPr>
            </a:p>
          </p:txBody>
        </p:sp>
        <p:sp>
          <p:nvSpPr>
            <p:cNvPr id="47" name="文本框 46"/>
            <p:cNvSpPr txBox="1"/>
            <p:nvPr/>
          </p:nvSpPr>
          <p:spPr>
            <a:xfrm>
              <a:off x="5277174" y="3603539"/>
              <a:ext cx="467837" cy="254359"/>
            </a:xfrm>
            <a:prstGeom prst="rect">
              <a:avLst/>
            </a:prstGeom>
            <a:noFill/>
          </p:spPr>
          <p:txBody>
            <a:bodyPr wrap="none" rtlCol="0">
              <a:spAutoFit/>
            </a:bodyPr>
            <a:lstStyle/>
            <a:p>
              <a:r>
                <a:rPr lang="zh-CN" altLang="en-US" sz="1200" dirty="0">
                  <a:cs typeface="+mn-ea"/>
                  <a:sym typeface="+mn-lt"/>
                </a:rPr>
                <a:t>品名</a:t>
              </a:r>
            </a:p>
          </p:txBody>
        </p:sp>
        <p:sp>
          <p:nvSpPr>
            <p:cNvPr id="48" name="文本框 47"/>
            <p:cNvSpPr txBox="1"/>
            <p:nvPr/>
          </p:nvSpPr>
          <p:spPr>
            <a:xfrm>
              <a:off x="5689889" y="3611563"/>
              <a:ext cx="787647" cy="254359"/>
            </a:xfrm>
            <a:prstGeom prst="rect">
              <a:avLst/>
            </a:prstGeom>
            <a:noFill/>
          </p:spPr>
          <p:txBody>
            <a:bodyPr wrap="none" rtlCol="0">
              <a:spAutoFit/>
            </a:bodyPr>
            <a:lstStyle/>
            <a:p>
              <a:r>
                <a:rPr lang="en-US" altLang="zh-CN" sz="1200" dirty="0">
                  <a:cs typeface="+mn-ea"/>
                  <a:sym typeface="+mn-lt"/>
                </a:rPr>
                <a:t>SA</a:t>
              </a:r>
              <a:r>
                <a:rPr lang="zh-CN" altLang="en-US" sz="1200" dirty="0">
                  <a:cs typeface="+mn-ea"/>
                  <a:sym typeface="+mn-lt"/>
                </a:rPr>
                <a:t>机油泵</a:t>
              </a:r>
            </a:p>
          </p:txBody>
        </p:sp>
        <p:sp>
          <p:nvSpPr>
            <p:cNvPr id="49" name="文本框 48"/>
            <p:cNvSpPr txBox="1"/>
            <p:nvPr/>
          </p:nvSpPr>
          <p:spPr>
            <a:xfrm>
              <a:off x="6426652" y="3622287"/>
              <a:ext cx="467837" cy="254359"/>
            </a:xfrm>
            <a:prstGeom prst="rect">
              <a:avLst/>
            </a:prstGeom>
            <a:noFill/>
          </p:spPr>
          <p:txBody>
            <a:bodyPr wrap="none" rtlCol="0">
              <a:spAutoFit/>
            </a:bodyPr>
            <a:lstStyle/>
            <a:p>
              <a:r>
                <a:rPr lang="zh-CN" altLang="en-US" sz="1200" dirty="0">
                  <a:cs typeface="+mn-ea"/>
                  <a:sym typeface="+mn-lt"/>
                </a:rPr>
                <a:t>数量</a:t>
              </a:r>
            </a:p>
          </p:txBody>
        </p:sp>
        <p:sp>
          <p:nvSpPr>
            <p:cNvPr id="50" name="文本框 49"/>
            <p:cNvSpPr txBox="1"/>
            <p:nvPr/>
          </p:nvSpPr>
          <p:spPr>
            <a:xfrm>
              <a:off x="6767402" y="3623641"/>
              <a:ext cx="339912" cy="254359"/>
            </a:xfrm>
            <a:prstGeom prst="rect">
              <a:avLst/>
            </a:prstGeom>
            <a:noFill/>
          </p:spPr>
          <p:txBody>
            <a:bodyPr wrap="none" rtlCol="0">
              <a:spAutoFit/>
            </a:bodyPr>
            <a:lstStyle/>
            <a:p>
              <a:r>
                <a:rPr lang="en-US" altLang="zh-CN" sz="1200" dirty="0">
                  <a:cs typeface="+mn-ea"/>
                  <a:sym typeface="+mn-lt"/>
                </a:rPr>
                <a:t>10</a:t>
              </a:r>
              <a:endParaRPr lang="zh-CN" altLang="en-US" sz="1200" dirty="0">
                <a:cs typeface="+mn-ea"/>
                <a:sym typeface="+mn-lt"/>
              </a:endParaRPr>
            </a:p>
          </p:txBody>
        </p:sp>
      </p:grpSp>
    </p:spTree>
    <p:extLst>
      <p:ext uri="{BB962C8B-B14F-4D97-AF65-F5344CB8AC3E}">
        <p14:creationId xmlns:p14="http://schemas.microsoft.com/office/powerpoint/2010/main" val="748052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看板展示核心元素</a:t>
            </a:r>
          </a:p>
        </p:txBody>
      </p:sp>
      <p:sp>
        <p:nvSpPr>
          <p:cNvPr id="3" name="文本占位符 2"/>
          <p:cNvSpPr>
            <a:spLocks noGrp="1"/>
          </p:cNvSpPr>
          <p:nvPr>
            <p:ph type="body" sz="quarter" idx="10"/>
          </p:nvPr>
        </p:nvSpPr>
        <p:spPr/>
        <p:txBody>
          <a:bodyPr/>
          <a:lstStyle/>
          <a:p>
            <a:r>
              <a:rPr lang="zh-CN" altLang="en-US" dirty="0">
                <a:latin typeface="+mn-lt"/>
                <a:ea typeface="+mn-ea"/>
                <a:cs typeface="+mn-ea"/>
                <a:sym typeface="+mn-lt"/>
              </a:rPr>
              <a:t>看板中，通常存在分层、泳道、列、价值流、在制品（</a:t>
            </a:r>
            <a:r>
              <a:rPr lang="en-US" altLang="zh-CN" dirty="0">
                <a:latin typeface="+mn-lt"/>
                <a:ea typeface="+mn-ea"/>
                <a:cs typeface="+mn-ea"/>
                <a:sym typeface="+mn-lt"/>
              </a:rPr>
              <a:t>WIP</a:t>
            </a:r>
            <a:r>
              <a:rPr lang="zh-CN" altLang="en-US" dirty="0">
                <a:latin typeface="+mn-lt"/>
                <a:ea typeface="+mn-ea"/>
                <a:cs typeface="+mn-ea"/>
                <a:sym typeface="+mn-lt"/>
              </a:rPr>
              <a:t>）、风险</a:t>
            </a:r>
            <a:r>
              <a:rPr lang="en-US" altLang="zh-CN" dirty="0">
                <a:latin typeface="+mn-lt"/>
                <a:ea typeface="+mn-ea"/>
                <a:cs typeface="+mn-ea"/>
                <a:sym typeface="+mn-lt"/>
              </a:rPr>
              <a:t>&amp;</a:t>
            </a:r>
            <a:r>
              <a:rPr lang="zh-CN" altLang="en-US" dirty="0">
                <a:latin typeface="+mn-lt"/>
                <a:ea typeface="+mn-ea"/>
                <a:cs typeface="+mn-ea"/>
                <a:sym typeface="+mn-lt"/>
              </a:rPr>
              <a:t>瓶颈、拉动式开发等核心元素，如下图：</a:t>
            </a:r>
          </a:p>
        </p:txBody>
      </p:sp>
      <p:grpSp>
        <p:nvGrpSpPr>
          <p:cNvPr id="5" name="组合 4"/>
          <p:cNvGrpSpPr/>
          <p:nvPr/>
        </p:nvGrpSpPr>
        <p:grpSpPr>
          <a:xfrm>
            <a:off x="1771803" y="2250576"/>
            <a:ext cx="8648394" cy="3963903"/>
            <a:chOff x="1668079" y="2371660"/>
            <a:chExt cx="8648394" cy="3963903"/>
          </a:xfrm>
        </p:grpSpPr>
        <p:sp>
          <p:nvSpPr>
            <p:cNvPr id="288" name="Shape 418"/>
            <p:cNvSpPr>
              <a:spLocks noChangeArrowheads="1"/>
            </p:cNvSpPr>
            <p:nvPr/>
          </p:nvSpPr>
          <p:spPr bwMode="auto">
            <a:xfrm>
              <a:off x="1668079" y="2371660"/>
              <a:ext cx="1979613" cy="553997"/>
            </a:xfrm>
            <a:prstGeom prst="rect">
              <a:avLst/>
            </a:prstGeom>
            <a:solidFill>
              <a:schemeClr val="bg1">
                <a:lumMod val="85000"/>
              </a:schemeClr>
            </a:solidFill>
            <a:ln w="9525">
              <a:noFill/>
              <a:miter lim="800000"/>
              <a:headEnd/>
              <a:tailEnd/>
            </a:ln>
          </p:spPr>
          <p:txBody>
            <a:bodyPr lIns="0" tIns="0" rIns="0" bIns="0">
              <a:spAutoFit/>
            </a:bodyPr>
            <a:lstStyle/>
            <a:p>
              <a:pPr algn="l" eaLnBrk="1" hangingPunct="1"/>
              <a:r>
                <a:rPr lang="zh-CN" altLang="en-US" sz="1200" dirty="0">
                  <a:cs typeface="+mn-ea"/>
                  <a:sym typeface="+mn-lt"/>
                </a:rPr>
                <a:t>在制品数量限制：限制各阶段的在制品（含进行中的和完成的）允许的最大数目。</a:t>
              </a:r>
            </a:p>
          </p:txBody>
        </p:sp>
        <p:sp>
          <p:nvSpPr>
            <p:cNvPr id="289" name="Shape 444"/>
            <p:cNvSpPr>
              <a:spLocks/>
            </p:cNvSpPr>
            <p:nvPr/>
          </p:nvSpPr>
          <p:spPr bwMode="auto">
            <a:xfrm>
              <a:off x="2629227" y="2741519"/>
              <a:ext cx="157163" cy="1074737"/>
            </a:xfrm>
            <a:custGeom>
              <a:avLst/>
              <a:gdLst>
                <a:gd name="T0" fmla="*/ 1603261792 w 21600"/>
                <a:gd name="T1" fmla="*/ 2147483647 h 21600"/>
                <a:gd name="T2" fmla="*/ 1603261792 w 21600"/>
                <a:gd name="T3" fmla="*/ 2147483647 h 21600"/>
                <a:gd name="T4" fmla="*/ 1603261792 w 21600"/>
                <a:gd name="T5" fmla="*/ 2147483647 h 21600"/>
                <a:gd name="T6" fmla="*/ 1603261792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2" name="Shape 422"/>
            <p:cNvSpPr>
              <a:spLocks noChangeArrowheads="1"/>
            </p:cNvSpPr>
            <p:nvPr/>
          </p:nvSpPr>
          <p:spPr bwMode="auto">
            <a:xfrm>
              <a:off x="6550464" y="2407540"/>
              <a:ext cx="1571054" cy="553998"/>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在制品数量达到上限，不能再从上游拉入更多的工作。</a:t>
              </a:r>
            </a:p>
          </p:txBody>
        </p:sp>
        <p:sp>
          <p:nvSpPr>
            <p:cNvPr id="295" name="Shape 426"/>
            <p:cNvSpPr>
              <a:spLocks noChangeArrowheads="1"/>
            </p:cNvSpPr>
            <p:nvPr/>
          </p:nvSpPr>
          <p:spPr bwMode="auto">
            <a:xfrm>
              <a:off x="4265368" y="2400071"/>
              <a:ext cx="1657697" cy="553998"/>
            </a:xfrm>
            <a:prstGeom prst="rect">
              <a:avLst/>
            </a:prstGeom>
            <a:solidFill>
              <a:schemeClr val="bg1">
                <a:lumMod val="85000"/>
              </a:schemeClr>
            </a:solidFill>
            <a:ln w="9525">
              <a:noFill/>
              <a:miter lim="800000"/>
              <a:headEnd/>
              <a:tailEnd/>
            </a:ln>
          </p:spPr>
          <p:txBody>
            <a:bodyPr wrap="square" lIns="0" tIns="0" rIns="0" bIns="0">
              <a:spAutoFit/>
            </a:bodyPr>
            <a:lstStyle/>
            <a:p>
              <a:r>
                <a:rPr lang="zh-CN" altLang="en-US" sz="1200" dirty="0">
                  <a:cs typeface="+mn-ea"/>
                  <a:sym typeface="+mn-lt"/>
                </a:rPr>
                <a:t>在制品数量小于上限，可以从上以环节拉入新的工作。</a:t>
              </a:r>
            </a:p>
          </p:txBody>
        </p:sp>
        <p:sp>
          <p:nvSpPr>
            <p:cNvPr id="296" name="Shape 445"/>
            <p:cNvSpPr>
              <a:spLocks/>
            </p:cNvSpPr>
            <p:nvPr/>
          </p:nvSpPr>
          <p:spPr bwMode="auto">
            <a:xfrm>
              <a:off x="2943552" y="2741518"/>
              <a:ext cx="985168"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7" name="Shape 446"/>
            <p:cNvSpPr>
              <a:spLocks/>
            </p:cNvSpPr>
            <p:nvPr/>
          </p:nvSpPr>
          <p:spPr bwMode="auto">
            <a:xfrm>
              <a:off x="3248351" y="2741519"/>
              <a:ext cx="2768600" cy="84345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8" name="Shape 447"/>
            <p:cNvSpPr>
              <a:spLocks/>
            </p:cNvSpPr>
            <p:nvPr/>
          </p:nvSpPr>
          <p:spPr bwMode="auto">
            <a:xfrm>
              <a:off x="3573789" y="2725644"/>
              <a:ext cx="3667298" cy="11473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21600" y="21600"/>
                  </a:moveTo>
                  <a:cubicBezTo>
                    <a:pt x="14400" y="14400"/>
                    <a:pt x="7200" y="7200"/>
                    <a:pt x="0" y="0"/>
                  </a:cubicBezTo>
                </a:path>
              </a:pathLst>
            </a:custGeom>
            <a:noFill/>
            <a:ln w="9525">
              <a:solidFill>
                <a:srgbClr val="A7988B"/>
              </a:solidFill>
              <a:prstDash val="dashDot"/>
              <a:round/>
              <a:headEnd/>
              <a:tailEnd/>
            </a:ln>
          </p:spPr>
          <p:txBody>
            <a:bodyPr lIns="91434" tIns="45717" rIns="91434" bIns="45717"/>
            <a:lstStyle/>
            <a:p>
              <a:endParaRPr lang="zh-CN" altLang="en-US">
                <a:cs typeface="+mn-ea"/>
                <a:sym typeface="+mn-lt"/>
              </a:endParaRPr>
            </a:p>
          </p:txBody>
        </p:sp>
        <p:sp>
          <p:nvSpPr>
            <p:cNvPr id="299" name="Shape 448"/>
            <p:cNvSpPr>
              <a:spLocks/>
            </p:cNvSpPr>
            <p:nvPr/>
          </p:nvSpPr>
          <p:spPr bwMode="auto">
            <a:xfrm>
              <a:off x="6232976" y="2788553"/>
              <a:ext cx="886912" cy="72441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300" name="Shape 437"/>
            <p:cNvSpPr>
              <a:spLocks noChangeShapeType="1"/>
            </p:cNvSpPr>
            <p:nvPr/>
          </p:nvSpPr>
          <p:spPr bwMode="auto">
            <a:xfrm flipV="1">
              <a:off x="3181676" y="2744694"/>
              <a:ext cx="1995488" cy="750887"/>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1" name="Shape 438"/>
            <p:cNvSpPr>
              <a:spLocks noChangeShapeType="1"/>
            </p:cNvSpPr>
            <p:nvPr/>
          </p:nvSpPr>
          <p:spPr bwMode="auto">
            <a:xfrm>
              <a:off x="5212090" y="2757394"/>
              <a:ext cx="2101006" cy="1115615"/>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4" name="Shape 440"/>
            <p:cNvSpPr>
              <a:spLocks noChangeArrowheads="1"/>
            </p:cNvSpPr>
            <p:nvPr/>
          </p:nvSpPr>
          <p:spPr bwMode="auto">
            <a:xfrm>
              <a:off x="8507962" y="2406714"/>
              <a:ext cx="1689398" cy="369332"/>
            </a:xfrm>
            <a:prstGeom prst="rect">
              <a:avLst/>
            </a:prstGeom>
            <a:solidFill>
              <a:schemeClr val="bg1">
                <a:lumMod val="85000"/>
              </a:schemeClr>
            </a:solidFill>
            <a:ln w="9525">
              <a:noFill/>
              <a:miter lim="800000"/>
              <a:headEnd/>
              <a:tailEnd/>
            </a:ln>
          </p:spPr>
          <p:txBody>
            <a:bodyPr wrap="square" lIns="0" tIns="0" rIns="0" bIns="0">
              <a:spAutoFit/>
            </a:bodyPr>
            <a:lstStyle/>
            <a:p>
              <a:pPr algn="l" eaLnBrk="1" hangingPunct="1"/>
              <a:r>
                <a:rPr lang="zh-CN" altLang="en-US" sz="1200" dirty="0">
                  <a:cs typeface="+mn-ea"/>
                  <a:sym typeface="+mn-lt"/>
                </a:rPr>
                <a:t>形成一个从下游向上游的拉动机制。</a:t>
              </a:r>
            </a:p>
          </p:txBody>
        </p:sp>
        <p:sp>
          <p:nvSpPr>
            <p:cNvPr id="305" name="Shape 442"/>
            <p:cNvSpPr>
              <a:spLocks noChangeShapeType="1"/>
            </p:cNvSpPr>
            <p:nvPr/>
          </p:nvSpPr>
          <p:spPr bwMode="auto">
            <a:xfrm flipH="1">
              <a:off x="9185304" y="2877585"/>
              <a:ext cx="109837" cy="1704379"/>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6" name="Shape 443"/>
            <p:cNvSpPr>
              <a:spLocks noChangeShapeType="1"/>
            </p:cNvSpPr>
            <p:nvPr/>
          </p:nvSpPr>
          <p:spPr bwMode="auto">
            <a:xfrm flipH="1">
              <a:off x="4858077" y="2770093"/>
              <a:ext cx="334963" cy="704850"/>
            </a:xfrm>
            <a:prstGeom prst="line">
              <a:avLst/>
            </a:prstGeom>
            <a:noFill/>
            <a:ln w="9525">
              <a:solidFill>
                <a:srgbClr val="30B12F"/>
              </a:solidFill>
              <a:prstDash val="sysDot"/>
              <a:round/>
              <a:headEnd/>
              <a:tailEnd/>
            </a:ln>
          </p:spPr>
          <p:txBody>
            <a:bodyPr lIns="0" tIns="0" rIns="0" bIns="0"/>
            <a:lstStyle/>
            <a:p>
              <a:endParaRPr lang="zh-CN" altLang="en-US">
                <a:cs typeface="+mn-ea"/>
                <a:sym typeface="+mn-lt"/>
              </a:endParaRPr>
            </a:p>
          </p:txBody>
        </p:sp>
        <p:sp>
          <p:nvSpPr>
            <p:cNvPr id="308" name="Shape 370"/>
            <p:cNvSpPr/>
            <p:nvPr/>
          </p:nvSpPr>
          <p:spPr>
            <a:xfrm>
              <a:off x="1845573" y="4290598"/>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09" name="Shape 371"/>
            <p:cNvSpPr/>
            <p:nvPr/>
          </p:nvSpPr>
          <p:spPr>
            <a:xfrm>
              <a:off x="2811914" y="3565406"/>
              <a:ext cx="0" cy="2636291"/>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0" name="Shape 372"/>
            <p:cNvSpPr/>
            <p:nvPr/>
          </p:nvSpPr>
          <p:spPr>
            <a:xfrm flipH="1">
              <a:off x="4468272" y="3543748"/>
              <a:ext cx="0" cy="263629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1" name="Shape 373"/>
            <p:cNvSpPr/>
            <p:nvPr/>
          </p:nvSpPr>
          <p:spPr>
            <a:xfrm flipH="1">
              <a:off x="6818519" y="3550332"/>
              <a:ext cx="18154" cy="2651366"/>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2" name="Shape 374"/>
            <p:cNvSpPr/>
            <p:nvPr/>
          </p:nvSpPr>
          <p:spPr>
            <a:xfrm flipH="1">
              <a:off x="9361881" y="3522526"/>
              <a:ext cx="0" cy="2679173"/>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3" name="Shape 375"/>
            <p:cNvSpPr/>
            <p:nvPr/>
          </p:nvSpPr>
          <p:spPr>
            <a:xfrm flipH="1">
              <a:off x="3658444" y="3992604"/>
              <a:ext cx="17090" cy="2209094"/>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4" name="Shape 376"/>
            <p:cNvSpPr/>
            <p:nvPr/>
          </p:nvSpPr>
          <p:spPr>
            <a:xfrm flipH="1">
              <a:off x="5980440" y="3970538"/>
              <a:ext cx="14357" cy="2231160"/>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5" name="Shape 377"/>
            <p:cNvSpPr/>
            <p:nvPr/>
          </p:nvSpPr>
          <p:spPr>
            <a:xfrm>
              <a:off x="8564892" y="3992604"/>
              <a:ext cx="0" cy="2209095"/>
            </a:xfrm>
            <a:prstGeom prst="line">
              <a:avLst/>
            </a:prstGeom>
            <a:ln w="25400">
              <a:solidFill>
                <a:srgbClr val="AA9C8F"/>
              </a:solidFill>
            </a:ln>
            <a:effectLst>
              <a:outerShdw blurRad="38100" dist="20000" dir="5400000" rotWithShape="0">
                <a:srgbClr val="000000">
                  <a:alpha val="38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16" name="Shape 378"/>
            <p:cNvSpPr>
              <a:spLocks noChangeArrowheads="1"/>
            </p:cNvSpPr>
            <p:nvPr/>
          </p:nvSpPr>
          <p:spPr bwMode="auto">
            <a:xfrm>
              <a:off x="3018289"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7" name="Shape 379"/>
            <p:cNvSpPr>
              <a:spLocks noChangeArrowheads="1"/>
            </p:cNvSpPr>
            <p:nvPr/>
          </p:nvSpPr>
          <p:spPr bwMode="auto">
            <a:xfrm>
              <a:off x="395967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18" name="Shape 380"/>
            <p:cNvSpPr>
              <a:spLocks noChangeArrowheads="1"/>
            </p:cNvSpPr>
            <p:nvPr/>
          </p:nvSpPr>
          <p:spPr bwMode="auto">
            <a:xfrm>
              <a:off x="5226948"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19" name="Shape 381"/>
            <p:cNvSpPr>
              <a:spLocks noChangeArrowheads="1"/>
            </p:cNvSpPr>
            <p:nvPr/>
          </p:nvSpPr>
          <p:spPr bwMode="auto">
            <a:xfrm>
              <a:off x="6168336"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0" name="Shape 382"/>
            <p:cNvSpPr>
              <a:spLocks noChangeArrowheads="1"/>
            </p:cNvSpPr>
            <p:nvPr/>
          </p:nvSpPr>
          <p:spPr bwMode="auto">
            <a:xfrm>
              <a:off x="7962557" y="3929650"/>
              <a:ext cx="538609"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进行中</a:t>
              </a:r>
            </a:p>
          </p:txBody>
        </p:sp>
        <p:sp>
          <p:nvSpPr>
            <p:cNvPr id="321" name="Shape 383"/>
            <p:cNvSpPr>
              <a:spLocks noChangeArrowheads="1"/>
            </p:cNvSpPr>
            <p:nvPr/>
          </p:nvSpPr>
          <p:spPr bwMode="auto">
            <a:xfrm>
              <a:off x="8861727" y="3929650"/>
              <a:ext cx="359073"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完成</a:t>
              </a:r>
            </a:p>
          </p:txBody>
        </p:sp>
        <p:sp>
          <p:nvSpPr>
            <p:cNvPr id="322" name="Shape 384"/>
            <p:cNvSpPr>
              <a:spLocks noChangeArrowheads="1"/>
            </p:cNvSpPr>
            <p:nvPr/>
          </p:nvSpPr>
          <p:spPr bwMode="auto">
            <a:xfrm>
              <a:off x="1875984" y="3529245"/>
              <a:ext cx="657231" cy="215444"/>
            </a:xfrm>
            <a:prstGeom prst="rect">
              <a:avLst/>
            </a:prstGeom>
            <a:noFill/>
            <a:ln w="9525">
              <a:noFill/>
              <a:miter lim="800000"/>
              <a:headEnd/>
              <a:tailEnd/>
            </a:ln>
          </p:spPr>
          <p:txBody>
            <a:bodyPr wrap="square" lIns="0" tIns="0" rIns="0" bIns="0" anchor="ctr">
              <a:spAutoFit/>
            </a:bodyPr>
            <a:lstStyle/>
            <a:p>
              <a:pPr algn="l" eaLnBrk="1" hangingPunct="1"/>
              <a:r>
                <a:rPr lang="en-US" altLang="zh-CN" sz="1400" dirty="0">
                  <a:cs typeface="+mn-ea"/>
                  <a:sym typeface="+mn-lt"/>
                </a:rPr>
                <a:t>Backlog</a:t>
              </a:r>
              <a:endParaRPr lang="zh-CN" altLang="en-US" sz="1400" dirty="0">
                <a:cs typeface="+mn-ea"/>
                <a:sym typeface="+mn-lt"/>
              </a:endParaRPr>
            </a:p>
          </p:txBody>
        </p:sp>
        <p:sp>
          <p:nvSpPr>
            <p:cNvPr id="323" name="Shape 385"/>
            <p:cNvSpPr>
              <a:spLocks noChangeArrowheads="1"/>
            </p:cNvSpPr>
            <p:nvPr/>
          </p:nvSpPr>
          <p:spPr bwMode="auto">
            <a:xfrm>
              <a:off x="3342933"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设计</a:t>
              </a:r>
            </a:p>
          </p:txBody>
        </p:sp>
        <p:sp>
          <p:nvSpPr>
            <p:cNvPr id="324" name="Shape 386"/>
            <p:cNvSpPr>
              <a:spLocks noChangeArrowheads="1"/>
            </p:cNvSpPr>
            <p:nvPr/>
          </p:nvSpPr>
          <p:spPr bwMode="auto">
            <a:xfrm>
              <a:off x="5476384" y="3537545"/>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开发</a:t>
              </a:r>
            </a:p>
          </p:txBody>
        </p:sp>
        <p:sp>
          <p:nvSpPr>
            <p:cNvPr id="325" name="Shape 387"/>
            <p:cNvSpPr>
              <a:spLocks noChangeArrowheads="1"/>
            </p:cNvSpPr>
            <p:nvPr/>
          </p:nvSpPr>
          <p:spPr bwMode="auto">
            <a:xfrm>
              <a:off x="8213953" y="3601003"/>
              <a:ext cx="35877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测试</a:t>
              </a:r>
            </a:p>
          </p:txBody>
        </p:sp>
        <p:pic>
          <p:nvPicPr>
            <p:cNvPr id="326" name="image6.png"/>
            <p:cNvPicPr>
              <a:picLocks noChangeAspect="1" noChangeArrowheads="1"/>
            </p:cNvPicPr>
            <p:nvPr/>
          </p:nvPicPr>
          <p:blipFill>
            <a:blip r:embed="rId3" cstate="print"/>
            <a:srcRect/>
            <a:stretch>
              <a:fillRect/>
            </a:stretch>
          </p:blipFill>
          <p:spPr bwMode="auto">
            <a:xfrm>
              <a:off x="3026227" y="4434699"/>
              <a:ext cx="523875" cy="302192"/>
            </a:xfrm>
            <a:prstGeom prst="rect">
              <a:avLst/>
            </a:prstGeom>
            <a:noFill/>
            <a:ln w="9525">
              <a:noFill/>
              <a:miter lim="800000"/>
              <a:headEnd/>
              <a:tailEnd/>
            </a:ln>
          </p:spPr>
        </p:pic>
        <p:pic>
          <p:nvPicPr>
            <p:cNvPr id="327" name="image6.png"/>
            <p:cNvPicPr>
              <a:picLocks noChangeAspect="1" noChangeArrowheads="1"/>
            </p:cNvPicPr>
            <p:nvPr/>
          </p:nvPicPr>
          <p:blipFill>
            <a:blip r:embed="rId3" cstate="print"/>
            <a:srcRect/>
            <a:stretch>
              <a:fillRect/>
            </a:stretch>
          </p:blipFill>
          <p:spPr bwMode="auto">
            <a:xfrm>
              <a:off x="3881889" y="4434699"/>
              <a:ext cx="523875" cy="302192"/>
            </a:xfrm>
            <a:prstGeom prst="rect">
              <a:avLst/>
            </a:prstGeom>
            <a:noFill/>
            <a:ln w="9525">
              <a:noFill/>
              <a:miter lim="800000"/>
              <a:headEnd/>
              <a:tailEnd/>
            </a:ln>
          </p:spPr>
        </p:pic>
        <p:pic>
          <p:nvPicPr>
            <p:cNvPr id="328" name="image6.png"/>
            <p:cNvPicPr>
              <a:picLocks noChangeAspect="1" noChangeArrowheads="1"/>
            </p:cNvPicPr>
            <p:nvPr/>
          </p:nvPicPr>
          <p:blipFill>
            <a:blip r:embed="rId3" cstate="print"/>
            <a:srcRect/>
            <a:stretch>
              <a:fillRect/>
            </a:stretch>
          </p:blipFill>
          <p:spPr bwMode="auto">
            <a:xfrm>
              <a:off x="5212661" y="4434699"/>
              <a:ext cx="523875" cy="302192"/>
            </a:xfrm>
            <a:prstGeom prst="rect">
              <a:avLst/>
            </a:prstGeom>
            <a:noFill/>
            <a:ln w="9525">
              <a:noFill/>
              <a:miter lim="800000"/>
              <a:headEnd/>
              <a:tailEnd/>
            </a:ln>
          </p:spPr>
        </p:pic>
        <p:pic>
          <p:nvPicPr>
            <p:cNvPr id="329" name="image6.png"/>
            <p:cNvPicPr>
              <a:picLocks noChangeAspect="1" noChangeArrowheads="1"/>
            </p:cNvPicPr>
            <p:nvPr/>
          </p:nvPicPr>
          <p:blipFill>
            <a:blip r:embed="rId3" cstate="print"/>
            <a:srcRect/>
            <a:stretch>
              <a:fillRect/>
            </a:stretch>
          </p:blipFill>
          <p:spPr bwMode="auto">
            <a:xfrm>
              <a:off x="7832383" y="4811223"/>
              <a:ext cx="523875" cy="302192"/>
            </a:xfrm>
            <a:prstGeom prst="rect">
              <a:avLst/>
            </a:prstGeom>
            <a:noFill/>
            <a:ln w="9525">
              <a:noFill/>
              <a:miter lim="800000"/>
              <a:headEnd/>
              <a:tailEnd/>
            </a:ln>
          </p:spPr>
        </p:pic>
        <p:pic>
          <p:nvPicPr>
            <p:cNvPr id="330" name="image6.png"/>
            <p:cNvPicPr>
              <a:picLocks noChangeAspect="1" noChangeArrowheads="1"/>
            </p:cNvPicPr>
            <p:nvPr/>
          </p:nvPicPr>
          <p:blipFill>
            <a:blip r:embed="rId3" cstate="print"/>
            <a:srcRect/>
            <a:stretch>
              <a:fillRect/>
            </a:stretch>
          </p:blipFill>
          <p:spPr bwMode="auto">
            <a:xfrm rot="20488162">
              <a:off x="5301269" y="4876754"/>
              <a:ext cx="523875" cy="302192"/>
            </a:xfrm>
            <a:prstGeom prst="rect">
              <a:avLst/>
            </a:prstGeom>
            <a:noFill/>
            <a:ln w="9525">
              <a:noFill/>
              <a:miter lim="800000"/>
              <a:headEnd/>
              <a:tailEnd/>
            </a:ln>
          </p:spPr>
        </p:pic>
        <p:pic>
          <p:nvPicPr>
            <p:cNvPr id="331" name="image6.png"/>
            <p:cNvPicPr>
              <a:picLocks noChangeAspect="1" noChangeArrowheads="1"/>
            </p:cNvPicPr>
            <p:nvPr/>
          </p:nvPicPr>
          <p:blipFill>
            <a:blip r:embed="rId3" cstate="print"/>
            <a:srcRect/>
            <a:stretch>
              <a:fillRect/>
            </a:stretch>
          </p:blipFill>
          <p:spPr bwMode="auto">
            <a:xfrm>
              <a:off x="7805395" y="4490660"/>
              <a:ext cx="523875" cy="302192"/>
            </a:xfrm>
            <a:prstGeom prst="rect">
              <a:avLst/>
            </a:prstGeom>
            <a:noFill/>
            <a:ln w="9525">
              <a:noFill/>
              <a:miter lim="800000"/>
              <a:headEnd/>
              <a:tailEnd/>
            </a:ln>
          </p:spPr>
        </p:pic>
        <p:pic>
          <p:nvPicPr>
            <p:cNvPr id="332" name="image6.png"/>
            <p:cNvPicPr>
              <a:picLocks noChangeAspect="1" noChangeArrowheads="1"/>
            </p:cNvPicPr>
            <p:nvPr/>
          </p:nvPicPr>
          <p:blipFill>
            <a:blip r:embed="rId3" cstate="print"/>
            <a:srcRect/>
            <a:stretch>
              <a:fillRect/>
            </a:stretch>
          </p:blipFill>
          <p:spPr bwMode="auto">
            <a:xfrm>
              <a:off x="1955224" y="4440973"/>
              <a:ext cx="523875" cy="302192"/>
            </a:xfrm>
            <a:prstGeom prst="rect">
              <a:avLst/>
            </a:prstGeom>
            <a:noFill/>
            <a:ln w="9525">
              <a:noFill/>
              <a:miter lim="800000"/>
              <a:headEnd/>
              <a:tailEnd/>
            </a:ln>
          </p:spPr>
        </p:pic>
        <p:pic>
          <p:nvPicPr>
            <p:cNvPr id="333" name="image6.png"/>
            <p:cNvPicPr>
              <a:picLocks noChangeAspect="1" noChangeArrowheads="1"/>
            </p:cNvPicPr>
            <p:nvPr/>
          </p:nvPicPr>
          <p:blipFill>
            <a:blip r:embed="rId3" cstate="print"/>
            <a:srcRect/>
            <a:stretch>
              <a:fillRect/>
            </a:stretch>
          </p:blipFill>
          <p:spPr bwMode="auto">
            <a:xfrm>
              <a:off x="1921886" y="4743166"/>
              <a:ext cx="523875" cy="302192"/>
            </a:xfrm>
            <a:prstGeom prst="rect">
              <a:avLst/>
            </a:prstGeom>
            <a:noFill/>
            <a:ln w="9525">
              <a:noFill/>
              <a:miter lim="800000"/>
              <a:headEnd/>
              <a:tailEnd/>
            </a:ln>
          </p:spPr>
        </p:pic>
        <p:pic>
          <p:nvPicPr>
            <p:cNvPr id="334" name="image6.png"/>
            <p:cNvPicPr>
              <a:picLocks noChangeAspect="1" noChangeArrowheads="1"/>
            </p:cNvPicPr>
            <p:nvPr/>
          </p:nvPicPr>
          <p:blipFill>
            <a:blip r:embed="rId3" cstate="print"/>
            <a:srcRect/>
            <a:stretch>
              <a:fillRect/>
            </a:stretch>
          </p:blipFill>
          <p:spPr bwMode="auto">
            <a:xfrm>
              <a:off x="8644736" y="4430466"/>
              <a:ext cx="523875" cy="302192"/>
            </a:xfrm>
            <a:prstGeom prst="rect">
              <a:avLst/>
            </a:prstGeom>
            <a:noFill/>
            <a:ln w="9525">
              <a:noFill/>
              <a:miter lim="800000"/>
              <a:headEnd/>
              <a:tailEnd/>
            </a:ln>
          </p:spPr>
        </p:pic>
        <p:pic>
          <p:nvPicPr>
            <p:cNvPr id="335" name="image6.png"/>
            <p:cNvPicPr>
              <a:picLocks noChangeAspect="1" noChangeArrowheads="1"/>
            </p:cNvPicPr>
            <p:nvPr/>
          </p:nvPicPr>
          <p:blipFill>
            <a:blip r:embed="rId3" cstate="print"/>
            <a:srcRect/>
            <a:stretch>
              <a:fillRect/>
            </a:stretch>
          </p:blipFill>
          <p:spPr bwMode="auto">
            <a:xfrm rot="242534">
              <a:off x="2215014" y="4458483"/>
              <a:ext cx="523875" cy="302192"/>
            </a:xfrm>
            <a:prstGeom prst="rect">
              <a:avLst/>
            </a:prstGeom>
            <a:noFill/>
            <a:ln w="9525">
              <a:noFill/>
              <a:miter lim="800000"/>
              <a:headEnd/>
              <a:tailEnd/>
            </a:ln>
          </p:spPr>
        </p:pic>
        <p:pic>
          <p:nvPicPr>
            <p:cNvPr id="336" name="image6.png"/>
            <p:cNvPicPr>
              <a:picLocks noChangeAspect="1" noChangeArrowheads="1"/>
            </p:cNvPicPr>
            <p:nvPr/>
          </p:nvPicPr>
          <p:blipFill>
            <a:blip r:embed="rId3" cstate="print"/>
            <a:srcRect/>
            <a:stretch>
              <a:fillRect/>
            </a:stretch>
          </p:blipFill>
          <p:spPr bwMode="auto">
            <a:xfrm>
              <a:off x="5317374" y="5703150"/>
              <a:ext cx="523875" cy="302192"/>
            </a:xfrm>
            <a:prstGeom prst="rect">
              <a:avLst/>
            </a:prstGeom>
            <a:noFill/>
            <a:ln w="9525">
              <a:noFill/>
              <a:miter lim="800000"/>
              <a:headEnd/>
              <a:tailEnd/>
            </a:ln>
          </p:spPr>
        </p:pic>
        <p:sp>
          <p:nvSpPr>
            <p:cNvPr id="337" name="Shape 404"/>
            <p:cNvSpPr>
              <a:spLocks noChangeArrowheads="1"/>
            </p:cNvSpPr>
            <p:nvPr/>
          </p:nvSpPr>
          <p:spPr bwMode="auto">
            <a:xfrm>
              <a:off x="9674552" y="3609271"/>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发布</a:t>
              </a:r>
            </a:p>
          </p:txBody>
        </p:sp>
        <p:sp>
          <p:nvSpPr>
            <p:cNvPr id="338" name="Shape 405"/>
            <p:cNvSpPr>
              <a:spLocks noChangeArrowheads="1"/>
            </p:cNvSpPr>
            <p:nvPr/>
          </p:nvSpPr>
          <p:spPr bwMode="auto">
            <a:xfrm>
              <a:off x="3774981"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2/3</a:t>
              </a:r>
            </a:p>
          </p:txBody>
        </p:sp>
        <p:sp>
          <p:nvSpPr>
            <p:cNvPr id="339" name="Shape 406"/>
            <p:cNvSpPr>
              <a:spLocks noChangeArrowheads="1"/>
            </p:cNvSpPr>
            <p:nvPr/>
          </p:nvSpPr>
          <p:spPr bwMode="auto">
            <a:xfrm>
              <a:off x="5980440" y="339783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4/4</a:t>
              </a:r>
            </a:p>
          </p:txBody>
        </p:sp>
        <p:sp>
          <p:nvSpPr>
            <p:cNvPr id="340" name="Shape 407"/>
            <p:cNvSpPr>
              <a:spLocks noChangeArrowheads="1"/>
            </p:cNvSpPr>
            <p:nvPr/>
          </p:nvSpPr>
          <p:spPr bwMode="auto">
            <a:xfrm>
              <a:off x="8656670" y="34612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solidFill>
                    <a:srgbClr val="C7000B"/>
                  </a:solidFill>
                  <a:cs typeface="+mn-ea"/>
                  <a:sym typeface="+mn-lt"/>
                </a:rPr>
                <a:t>3/3</a:t>
              </a:r>
            </a:p>
          </p:txBody>
        </p:sp>
        <p:pic>
          <p:nvPicPr>
            <p:cNvPr id="341" name="image8.png"/>
            <p:cNvPicPr>
              <a:picLocks noChangeAspect="1" noChangeArrowheads="1"/>
            </p:cNvPicPr>
            <p:nvPr/>
          </p:nvPicPr>
          <p:blipFill>
            <a:blip r:embed="rId4" cstate="print"/>
            <a:srcRect/>
            <a:stretch>
              <a:fillRect/>
            </a:stretch>
          </p:blipFill>
          <p:spPr bwMode="auto">
            <a:xfrm>
              <a:off x="1941507" y="5110509"/>
              <a:ext cx="514350" cy="285404"/>
            </a:xfrm>
            <a:prstGeom prst="rect">
              <a:avLst/>
            </a:prstGeom>
            <a:noFill/>
            <a:ln w="9525">
              <a:noFill/>
              <a:miter lim="800000"/>
              <a:headEnd/>
              <a:tailEnd/>
            </a:ln>
          </p:spPr>
        </p:pic>
        <p:pic>
          <p:nvPicPr>
            <p:cNvPr id="342" name="image8.png"/>
            <p:cNvPicPr>
              <a:picLocks noChangeAspect="1" noChangeArrowheads="1"/>
            </p:cNvPicPr>
            <p:nvPr/>
          </p:nvPicPr>
          <p:blipFill>
            <a:blip r:embed="rId4" cstate="print"/>
            <a:srcRect/>
            <a:stretch>
              <a:fillRect/>
            </a:stretch>
          </p:blipFill>
          <p:spPr bwMode="auto">
            <a:xfrm>
              <a:off x="2236024" y="4938142"/>
              <a:ext cx="514350" cy="285404"/>
            </a:xfrm>
            <a:prstGeom prst="rect">
              <a:avLst/>
            </a:prstGeom>
            <a:noFill/>
            <a:ln w="9525">
              <a:noFill/>
              <a:miter lim="800000"/>
              <a:headEnd/>
              <a:tailEnd/>
            </a:ln>
          </p:spPr>
        </p:pic>
        <p:pic>
          <p:nvPicPr>
            <p:cNvPr id="343" name="image6.png"/>
            <p:cNvPicPr>
              <a:picLocks noChangeAspect="1" noChangeArrowheads="1"/>
            </p:cNvPicPr>
            <p:nvPr/>
          </p:nvPicPr>
          <p:blipFill>
            <a:blip r:embed="rId3" cstate="print"/>
            <a:srcRect/>
            <a:stretch>
              <a:fillRect/>
            </a:stretch>
          </p:blipFill>
          <p:spPr bwMode="auto">
            <a:xfrm>
              <a:off x="6265173" y="4395526"/>
              <a:ext cx="523875" cy="302192"/>
            </a:xfrm>
            <a:prstGeom prst="rect">
              <a:avLst/>
            </a:prstGeom>
            <a:noFill/>
            <a:ln w="9525">
              <a:noFill/>
              <a:miter lim="800000"/>
              <a:headEnd/>
              <a:tailEnd/>
            </a:ln>
          </p:spPr>
        </p:pic>
        <p:pic>
          <p:nvPicPr>
            <p:cNvPr id="344" name="image6.png"/>
            <p:cNvPicPr>
              <a:picLocks noChangeAspect="1" noChangeArrowheads="1"/>
            </p:cNvPicPr>
            <p:nvPr/>
          </p:nvPicPr>
          <p:blipFill>
            <a:blip r:embed="rId3" cstate="print"/>
            <a:srcRect/>
            <a:stretch>
              <a:fillRect/>
            </a:stretch>
          </p:blipFill>
          <p:spPr bwMode="auto">
            <a:xfrm>
              <a:off x="9580502" y="4546622"/>
              <a:ext cx="523875" cy="302192"/>
            </a:xfrm>
            <a:prstGeom prst="rect">
              <a:avLst/>
            </a:prstGeom>
            <a:noFill/>
            <a:ln w="9525">
              <a:noFill/>
              <a:miter lim="800000"/>
              <a:headEnd/>
              <a:tailEnd/>
            </a:ln>
          </p:spPr>
        </p:pic>
        <p:pic>
          <p:nvPicPr>
            <p:cNvPr id="345" name="image6.png"/>
            <p:cNvPicPr>
              <a:picLocks noChangeAspect="1" noChangeArrowheads="1"/>
            </p:cNvPicPr>
            <p:nvPr/>
          </p:nvPicPr>
          <p:blipFill>
            <a:blip r:embed="rId3" cstate="print"/>
            <a:srcRect/>
            <a:stretch>
              <a:fillRect/>
            </a:stretch>
          </p:blipFill>
          <p:spPr bwMode="auto">
            <a:xfrm>
              <a:off x="9506277" y="5012502"/>
              <a:ext cx="523875" cy="302192"/>
            </a:xfrm>
            <a:prstGeom prst="rect">
              <a:avLst/>
            </a:prstGeom>
            <a:noFill/>
            <a:ln w="9525">
              <a:noFill/>
              <a:miter lim="800000"/>
              <a:headEnd/>
              <a:tailEnd/>
            </a:ln>
          </p:spPr>
        </p:pic>
        <p:pic>
          <p:nvPicPr>
            <p:cNvPr id="346" name="image6.png"/>
            <p:cNvPicPr>
              <a:picLocks noChangeAspect="1" noChangeArrowheads="1"/>
            </p:cNvPicPr>
            <p:nvPr/>
          </p:nvPicPr>
          <p:blipFill>
            <a:blip r:embed="rId3" cstate="print"/>
            <a:srcRect/>
            <a:stretch>
              <a:fillRect/>
            </a:stretch>
          </p:blipFill>
          <p:spPr bwMode="auto">
            <a:xfrm>
              <a:off x="9666049" y="4883612"/>
              <a:ext cx="523875" cy="302192"/>
            </a:xfrm>
            <a:prstGeom prst="rect">
              <a:avLst/>
            </a:prstGeom>
            <a:noFill/>
            <a:ln w="9525">
              <a:noFill/>
              <a:miter lim="800000"/>
              <a:headEnd/>
              <a:tailEnd/>
            </a:ln>
          </p:spPr>
        </p:pic>
        <p:pic>
          <p:nvPicPr>
            <p:cNvPr id="347" name="image8.png"/>
            <p:cNvPicPr>
              <a:picLocks noChangeAspect="1" noChangeArrowheads="1"/>
            </p:cNvPicPr>
            <p:nvPr/>
          </p:nvPicPr>
          <p:blipFill>
            <a:blip r:embed="rId4" cstate="print"/>
            <a:srcRect/>
            <a:stretch>
              <a:fillRect/>
            </a:stretch>
          </p:blipFill>
          <p:spPr bwMode="auto">
            <a:xfrm>
              <a:off x="9506277" y="5315550"/>
              <a:ext cx="514350" cy="285404"/>
            </a:xfrm>
            <a:prstGeom prst="rect">
              <a:avLst/>
            </a:prstGeom>
            <a:noFill/>
            <a:ln w="9525">
              <a:noFill/>
              <a:miter lim="800000"/>
              <a:headEnd/>
              <a:tailEnd/>
            </a:ln>
          </p:spPr>
        </p:pic>
        <p:sp>
          <p:nvSpPr>
            <p:cNvPr id="348" name="Shape 372"/>
            <p:cNvSpPr/>
            <p:nvPr/>
          </p:nvSpPr>
          <p:spPr>
            <a:xfrm flipH="1">
              <a:off x="5145973" y="3550332"/>
              <a:ext cx="42379" cy="2629708"/>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49" name="Shape 386"/>
            <p:cNvSpPr>
              <a:spLocks noChangeArrowheads="1"/>
            </p:cNvSpPr>
            <p:nvPr/>
          </p:nvSpPr>
          <p:spPr bwMode="auto">
            <a:xfrm>
              <a:off x="4612288"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待开发</a:t>
              </a:r>
            </a:p>
          </p:txBody>
        </p:sp>
        <p:pic>
          <p:nvPicPr>
            <p:cNvPr id="350" name="image6.png"/>
            <p:cNvPicPr>
              <a:picLocks noChangeAspect="1" noChangeArrowheads="1"/>
            </p:cNvPicPr>
            <p:nvPr/>
          </p:nvPicPr>
          <p:blipFill>
            <a:blip r:embed="rId3" cstate="print"/>
            <a:srcRect/>
            <a:stretch>
              <a:fillRect/>
            </a:stretch>
          </p:blipFill>
          <p:spPr bwMode="auto">
            <a:xfrm>
              <a:off x="4592469" y="4511528"/>
              <a:ext cx="523875" cy="302192"/>
            </a:xfrm>
            <a:prstGeom prst="rect">
              <a:avLst/>
            </a:prstGeom>
            <a:noFill/>
            <a:ln w="9525">
              <a:noFill/>
              <a:miter lim="800000"/>
              <a:headEnd/>
              <a:tailEnd/>
            </a:ln>
          </p:spPr>
        </p:pic>
        <p:sp>
          <p:nvSpPr>
            <p:cNvPr id="351" name="Shape 405"/>
            <p:cNvSpPr>
              <a:spLocks noChangeArrowheads="1"/>
            </p:cNvSpPr>
            <p:nvPr/>
          </p:nvSpPr>
          <p:spPr bwMode="auto">
            <a:xfrm>
              <a:off x="4612288" y="3788921"/>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1/3</a:t>
              </a:r>
            </a:p>
          </p:txBody>
        </p:sp>
        <p:pic>
          <p:nvPicPr>
            <p:cNvPr id="352" name="image6.png"/>
            <p:cNvPicPr>
              <a:picLocks noChangeAspect="1" noChangeArrowheads="1"/>
            </p:cNvPicPr>
            <p:nvPr/>
          </p:nvPicPr>
          <p:blipFill>
            <a:blip r:embed="rId3" cstate="print"/>
            <a:srcRect/>
            <a:stretch>
              <a:fillRect/>
            </a:stretch>
          </p:blipFill>
          <p:spPr bwMode="auto">
            <a:xfrm>
              <a:off x="5281361" y="5078067"/>
              <a:ext cx="523875" cy="302192"/>
            </a:xfrm>
            <a:prstGeom prst="rect">
              <a:avLst/>
            </a:prstGeom>
            <a:noFill/>
            <a:ln w="9525">
              <a:noFill/>
              <a:miter lim="800000"/>
              <a:headEnd/>
              <a:tailEnd/>
            </a:ln>
          </p:spPr>
        </p:pic>
        <p:sp>
          <p:nvSpPr>
            <p:cNvPr id="353" name="Shape 373"/>
            <p:cNvSpPr/>
            <p:nvPr/>
          </p:nvSpPr>
          <p:spPr>
            <a:xfrm>
              <a:off x="7708631" y="3559637"/>
              <a:ext cx="18003" cy="2642062"/>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sp>
          <p:nvSpPr>
            <p:cNvPr id="354" name="Shape 386"/>
            <p:cNvSpPr>
              <a:spLocks noChangeArrowheads="1"/>
            </p:cNvSpPr>
            <p:nvPr/>
          </p:nvSpPr>
          <p:spPr bwMode="auto">
            <a:xfrm>
              <a:off x="6988552" y="3546847"/>
              <a:ext cx="538609"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待测试</a:t>
              </a:r>
            </a:p>
          </p:txBody>
        </p:sp>
        <p:sp>
          <p:nvSpPr>
            <p:cNvPr id="355" name="Shape 405"/>
            <p:cNvSpPr>
              <a:spLocks noChangeArrowheads="1"/>
            </p:cNvSpPr>
            <p:nvPr/>
          </p:nvSpPr>
          <p:spPr bwMode="auto">
            <a:xfrm>
              <a:off x="7060560" y="3787897"/>
              <a:ext cx="537006" cy="430887"/>
            </a:xfrm>
            <a:prstGeom prst="rect">
              <a:avLst/>
            </a:prstGeom>
            <a:noFill/>
            <a:ln w="9525">
              <a:noFill/>
              <a:miter lim="800000"/>
              <a:headEnd/>
              <a:tailEnd/>
            </a:ln>
          </p:spPr>
          <p:txBody>
            <a:bodyPr wrap="square" lIns="0" tIns="0" rIns="0" bIns="0" anchor="ctr">
              <a:spAutoFit/>
            </a:bodyPr>
            <a:lstStyle/>
            <a:p>
              <a:pPr algn="l" eaLnBrk="1" hangingPunct="1"/>
              <a:r>
                <a:rPr lang="en-US" altLang="zh-CN" sz="2800" dirty="0">
                  <a:cs typeface="+mn-ea"/>
                  <a:sym typeface="+mn-lt"/>
                </a:rPr>
                <a:t>2/4</a:t>
              </a:r>
            </a:p>
          </p:txBody>
        </p:sp>
        <p:pic>
          <p:nvPicPr>
            <p:cNvPr id="356" name="image6.png"/>
            <p:cNvPicPr>
              <a:picLocks noChangeAspect="1" noChangeArrowheads="1"/>
            </p:cNvPicPr>
            <p:nvPr/>
          </p:nvPicPr>
          <p:blipFill>
            <a:blip r:embed="rId3" cstate="print"/>
            <a:srcRect/>
            <a:stretch>
              <a:fillRect/>
            </a:stretch>
          </p:blipFill>
          <p:spPr bwMode="auto">
            <a:xfrm>
              <a:off x="7060560" y="4892285"/>
              <a:ext cx="523875" cy="302192"/>
            </a:xfrm>
            <a:prstGeom prst="rect">
              <a:avLst/>
            </a:prstGeom>
            <a:noFill/>
            <a:ln w="9525">
              <a:noFill/>
              <a:miter lim="800000"/>
              <a:headEnd/>
              <a:tailEnd/>
            </a:ln>
          </p:spPr>
        </p:pic>
        <p:pic>
          <p:nvPicPr>
            <p:cNvPr id="357" name="image6.png"/>
            <p:cNvPicPr>
              <a:picLocks noChangeAspect="1" noChangeArrowheads="1"/>
            </p:cNvPicPr>
            <p:nvPr/>
          </p:nvPicPr>
          <p:blipFill>
            <a:blip r:embed="rId3" cstate="print"/>
            <a:srcRect/>
            <a:stretch>
              <a:fillRect/>
            </a:stretch>
          </p:blipFill>
          <p:spPr bwMode="auto">
            <a:xfrm>
              <a:off x="7025635" y="4578901"/>
              <a:ext cx="523875" cy="302192"/>
            </a:xfrm>
            <a:prstGeom prst="rect">
              <a:avLst/>
            </a:prstGeom>
            <a:noFill/>
            <a:ln w="9525">
              <a:noFill/>
              <a:miter lim="800000"/>
              <a:headEnd/>
              <a:tailEnd/>
            </a:ln>
          </p:spPr>
        </p:pic>
        <p:sp>
          <p:nvSpPr>
            <p:cNvPr id="358" name="Shape 370"/>
            <p:cNvSpPr/>
            <p:nvPr/>
          </p:nvSpPr>
          <p:spPr>
            <a:xfrm>
              <a:off x="1845573" y="5600954"/>
              <a:ext cx="8470900" cy="0"/>
            </a:xfrm>
            <a:prstGeom prst="line">
              <a:avLst/>
            </a:prstGeom>
            <a:ln w="38100">
              <a:solidFill>
                <a:srgbClr val="A51140"/>
              </a:solidFill>
            </a:ln>
            <a:effectLst>
              <a:outerShdw blurRad="38100" dist="23000" dir="5400000" rotWithShape="0">
                <a:srgbClr val="000000">
                  <a:alpha val="35000"/>
                </a:srgbClr>
              </a:outerShdw>
            </a:effectLst>
          </p:spPr>
          <p:txBody>
            <a:bodyPr lIns="0" tIns="0" rIns="0" bIns="0"/>
            <a:lstStyle/>
            <a:p>
              <a:pPr defTabSz="457171">
                <a:defRPr sz="1200">
                  <a:latin typeface="+mn-lt"/>
                  <a:ea typeface="+mn-ea"/>
                  <a:cs typeface="+mn-cs"/>
                  <a:sym typeface="Helvetica"/>
                </a:defRPr>
              </a:pPr>
              <a:endParaRPr dirty="0">
                <a:cs typeface="+mn-ea"/>
                <a:sym typeface="+mn-lt"/>
              </a:endParaRPr>
            </a:p>
          </p:txBody>
        </p:sp>
        <p:pic>
          <p:nvPicPr>
            <p:cNvPr id="359" name="Picture 2"/>
            <p:cNvPicPr>
              <a:picLocks noChangeAspect="1" noChangeArrowheads="1"/>
            </p:cNvPicPr>
            <p:nvPr/>
          </p:nvPicPr>
          <p:blipFill>
            <a:blip r:embed="rId5" cstate="print"/>
            <a:srcRect/>
            <a:stretch>
              <a:fillRect/>
            </a:stretch>
          </p:blipFill>
          <p:spPr bwMode="auto">
            <a:xfrm>
              <a:off x="3244136" y="4557385"/>
              <a:ext cx="216024" cy="250957"/>
            </a:xfrm>
            <a:prstGeom prst="rect">
              <a:avLst/>
            </a:prstGeom>
            <a:noFill/>
            <a:ln w="9525">
              <a:noFill/>
              <a:miter lim="800000"/>
              <a:headEnd/>
              <a:tailEnd/>
            </a:ln>
          </p:spPr>
        </p:pic>
        <p:pic>
          <p:nvPicPr>
            <p:cNvPr id="360" name="Picture 3"/>
            <p:cNvPicPr>
              <a:picLocks noChangeAspect="1" noChangeArrowheads="1"/>
            </p:cNvPicPr>
            <p:nvPr/>
          </p:nvPicPr>
          <p:blipFill>
            <a:blip r:embed="rId6" cstate="print"/>
            <a:srcRect/>
            <a:stretch>
              <a:fillRect/>
            </a:stretch>
          </p:blipFill>
          <p:spPr bwMode="auto">
            <a:xfrm>
              <a:off x="5476384" y="4557385"/>
              <a:ext cx="216024" cy="286641"/>
            </a:xfrm>
            <a:prstGeom prst="rect">
              <a:avLst/>
            </a:prstGeom>
            <a:noFill/>
            <a:ln w="9525">
              <a:noFill/>
              <a:miter lim="800000"/>
              <a:headEnd/>
              <a:tailEnd/>
            </a:ln>
          </p:spPr>
        </p:pic>
        <p:sp>
          <p:nvSpPr>
            <p:cNvPr id="361" name="Shape 385"/>
            <p:cNvSpPr>
              <a:spLocks noChangeArrowheads="1"/>
            </p:cNvSpPr>
            <p:nvPr/>
          </p:nvSpPr>
          <p:spPr bwMode="auto">
            <a:xfrm>
              <a:off x="2488560" y="3275407"/>
              <a:ext cx="1187624"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版本交付泳道</a:t>
              </a:r>
            </a:p>
          </p:txBody>
        </p:sp>
        <p:sp>
          <p:nvSpPr>
            <p:cNvPr id="362" name="Shape 385"/>
            <p:cNvSpPr>
              <a:spLocks noChangeArrowheads="1"/>
            </p:cNvSpPr>
            <p:nvPr/>
          </p:nvSpPr>
          <p:spPr bwMode="auto">
            <a:xfrm>
              <a:off x="2308032" y="5730190"/>
              <a:ext cx="971600"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紧急泳道</a:t>
              </a:r>
            </a:p>
          </p:txBody>
        </p:sp>
        <p:pic>
          <p:nvPicPr>
            <p:cNvPr id="363" name="Picture 2"/>
            <p:cNvPicPr>
              <a:picLocks noChangeAspect="1" noChangeArrowheads="1"/>
            </p:cNvPicPr>
            <p:nvPr/>
          </p:nvPicPr>
          <p:blipFill>
            <a:blip r:embed="rId5" cstate="print"/>
            <a:srcRect/>
            <a:stretch>
              <a:fillRect/>
            </a:stretch>
          </p:blipFill>
          <p:spPr bwMode="auto">
            <a:xfrm>
              <a:off x="8140680" y="4938142"/>
              <a:ext cx="216024" cy="250957"/>
            </a:xfrm>
            <a:prstGeom prst="rect">
              <a:avLst/>
            </a:prstGeom>
            <a:noFill/>
            <a:ln w="9525">
              <a:noFill/>
              <a:miter lim="800000"/>
              <a:headEnd/>
              <a:tailEnd/>
            </a:ln>
          </p:spPr>
        </p:pic>
        <p:pic>
          <p:nvPicPr>
            <p:cNvPr id="364" name="Picture 7" descr="cardflag.png (265×23)"/>
            <p:cNvPicPr>
              <a:picLocks noChangeAspect="1" noChangeArrowheads="1"/>
            </p:cNvPicPr>
            <p:nvPr/>
          </p:nvPicPr>
          <p:blipFill>
            <a:blip r:embed="rId7" cstate="print"/>
            <a:srcRect l="51350" r="40091" b="1393"/>
            <a:stretch>
              <a:fillRect/>
            </a:stretch>
          </p:blipFill>
          <p:spPr bwMode="auto">
            <a:xfrm>
              <a:off x="5628524" y="5109720"/>
              <a:ext cx="216024" cy="190379"/>
            </a:xfrm>
            <a:prstGeom prst="rect">
              <a:avLst/>
            </a:prstGeom>
            <a:noFill/>
          </p:spPr>
        </p:pic>
        <p:pic>
          <p:nvPicPr>
            <p:cNvPr id="365" name="Picture 14" descr="cardflag.png (265×23)"/>
            <p:cNvPicPr>
              <a:picLocks noChangeAspect="1" noChangeArrowheads="1"/>
            </p:cNvPicPr>
            <p:nvPr/>
          </p:nvPicPr>
          <p:blipFill>
            <a:blip r:embed="rId7" cstate="print"/>
            <a:srcRect l="77025" r="14416" b="1393"/>
            <a:stretch>
              <a:fillRect/>
            </a:stretch>
          </p:blipFill>
          <p:spPr bwMode="auto">
            <a:xfrm>
              <a:off x="4900320" y="4620845"/>
              <a:ext cx="216024" cy="190379"/>
            </a:xfrm>
            <a:prstGeom prst="rect">
              <a:avLst/>
            </a:prstGeom>
            <a:noFill/>
          </p:spPr>
        </p:pic>
        <p:grpSp>
          <p:nvGrpSpPr>
            <p:cNvPr id="366" name="组合 312"/>
            <p:cNvGrpSpPr>
              <a:grpSpLocks/>
            </p:cNvGrpSpPr>
            <p:nvPr/>
          </p:nvGrpSpPr>
          <p:grpSpPr bwMode="auto">
            <a:xfrm>
              <a:off x="2668072" y="5001602"/>
              <a:ext cx="359097" cy="282606"/>
              <a:chOff x="103285" y="5059158"/>
              <a:chExt cx="891395" cy="535956"/>
            </a:xfrm>
          </p:grpSpPr>
          <p:sp>
            <p:nvSpPr>
              <p:cNvPr id="392"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3"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7" name="组合 312"/>
            <p:cNvGrpSpPr>
              <a:grpSpLocks/>
            </p:cNvGrpSpPr>
            <p:nvPr/>
          </p:nvGrpSpPr>
          <p:grpSpPr bwMode="auto">
            <a:xfrm>
              <a:off x="9148792" y="4493925"/>
              <a:ext cx="359097" cy="282606"/>
              <a:chOff x="103285" y="5059158"/>
              <a:chExt cx="891395" cy="535956"/>
            </a:xfrm>
          </p:grpSpPr>
          <p:sp>
            <p:nvSpPr>
              <p:cNvPr id="390"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91"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grpSp>
          <p:nvGrpSpPr>
            <p:cNvPr id="368" name="组合 312"/>
            <p:cNvGrpSpPr>
              <a:grpSpLocks/>
            </p:cNvGrpSpPr>
            <p:nvPr/>
          </p:nvGrpSpPr>
          <p:grpSpPr bwMode="auto">
            <a:xfrm>
              <a:off x="6700520" y="4430466"/>
              <a:ext cx="359097" cy="282606"/>
              <a:chOff x="103285" y="5059158"/>
              <a:chExt cx="891395" cy="535956"/>
            </a:xfrm>
          </p:grpSpPr>
          <p:sp>
            <p:nvSpPr>
              <p:cNvPr id="388"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9"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sp>
          <p:nvSpPr>
            <p:cNvPr id="369" name="Shape 386"/>
            <p:cNvSpPr>
              <a:spLocks noChangeArrowheads="1"/>
            </p:cNvSpPr>
            <p:nvPr/>
          </p:nvSpPr>
          <p:spPr bwMode="auto">
            <a:xfrm>
              <a:off x="9220800" y="4671517"/>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0" name="image6.png"/>
            <p:cNvPicPr>
              <a:picLocks noChangeAspect="1" noChangeArrowheads="1"/>
            </p:cNvPicPr>
            <p:nvPr/>
          </p:nvPicPr>
          <p:blipFill>
            <a:blip r:embed="rId3" cstate="print"/>
            <a:srcRect/>
            <a:stretch>
              <a:fillRect/>
            </a:stretch>
          </p:blipFill>
          <p:spPr bwMode="auto">
            <a:xfrm>
              <a:off x="7859580" y="5711578"/>
              <a:ext cx="523875" cy="302192"/>
            </a:xfrm>
            <a:prstGeom prst="rect">
              <a:avLst/>
            </a:prstGeom>
            <a:noFill/>
            <a:ln w="9525">
              <a:noFill/>
              <a:miter lim="800000"/>
              <a:headEnd/>
              <a:tailEnd/>
            </a:ln>
          </p:spPr>
        </p:pic>
        <p:pic>
          <p:nvPicPr>
            <p:cNvPr id="371" name="image8.png"/>
            <p:cNvPicPr>
              <a:picLocks noChangeAspect="1" noChangeArrowheads="1"/>
            </p:cNvPicPr>
            <p:nvPr/>
          </p:nvPicPr>
          <p:blipFill>
            <a:blip r:embed="rId4" cstate="print"/>
            <a:srcRect/>
            <a:stretch>
              <a:fillRect/>
            </a:stretch>
          </p:blipFill>
          <p:spPr bwMode="auto">
            <a:xfrm>
              <a:off x="3100120" y="5730190"/>
              <a:ext cx="514350" cy="285404"/>
            </a:xfrm>
            <a:prstGeom prst="rect">
              <a:avLst/>
            </a:prstGeom>
            <a:noFill/>
            <a:ln w="9525">
              <a:noFill/>
              <a:miter lim="800000"/>
              <a:headEnd/>
              <a:tailEnd/>
            </a:ln>
          </p:spPr>
        </p:pic>
        <p:pic>
          <p:nvPicPr>
            <p:cNvPr id="372" name="Picture 3"/>
            <p:cNvPicPr>
              <a:picLocks noChangeAspect="1" noChangeArrowheads="1"/>
            </p:cNvPicPr>
            <p:nvPr/>
          </p:nvPicPr>
          <p:blipFill>
            <a:blip r:embed="rId6" cstate="print"/>
            <a:srcRect/>
            <a:stretch>
              <a:fillRect/>
            </a:stretch>
          </p:blipFill>
          <p:spPr bwMode="auto">
            <a:xfrm>
              <a:off x="8075604" y="5838497"/>
              <a:ext cx="216024" cy="286641"/>
            </a:xfrm>
            <a:prstGeom prst="rect">
              <a:avLst/>
            </a:prstGeom>
            <a:noFill/>
            <a:ln w="9525">
              <a:noFill/>
              <a:miter lim="800000"/>
              <a:headEnd/>
              <a:tailEnd/>
            </a:ln>
          </p:spPr>
        </p:pic>
        <p:pic>
          <p:nvPicPr>
            <p:cNvPr id="373" name="Picture 2"/>
            <p:cNvPicPr>
              <a:picLocks noChangeAspect="1" noChangeArrowheads="1"/>
            </p:cNvPicPr>
            <p:nvPr/>
          </p:nvPicPr>
          <p:blipFill>
            <a:blip r:embed="rId5" cstate="print"/>
            <a:srcRect/>
            <a:stretch>
              <a:fillRect/>
            </a:stretch>
          </p:blipFill>
          <p:spPr bwMode="auto">
            <a:xfrm>
              <a:off x="5461390" y="5830069"/>
              <a:ext cx="216024" cy="250957"/>
            </a:xfrm>
            <a:prstGeom prst="rect">
              <a:avLst/>
            </a:prstGeom>
            <a:noFill/>
            <a:ln w="9525">
              <a:noFill/>
              <a:miter lim="800000"/>
              <a:headEnd/>
              <a:tailEnd/>
            </a:ln>
          </p:spPr>
        </p:pic>
        <p:sp>
          <p:nvSpPr>
            <p:cNvPr id="374" name="Shape 386"/>
            <p:cNvSpPr>
              <a:spLocks noChangeArrowheads="1"/>
            </p:cNvSpPr>
            <p:nvPr/>
          </p:nvSpPr>
          <p:spPr bwMode="auto">
            <a:xfrm>
              <a:off x="2885063" y="486189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pic>
          <p:nvPicPr>
            <p:cNvPr id="375" name="Picture 16"/>
            <p:cNvPicPr>
              <a:picLocks noChangeAspect="1" noChangeArrowheads="1"/>
            </p:cNvPicPr>
            <p:nvPr/>
          </p:nvPicPr>
          <p:blipFill>
            <a:blip r:embed="rId8" cstate="print"/>
            <a:srcRect/>
            <a:stretch>
              <a:fillRect/>
            </a:stretch>
          </p:blipFill>
          <p:spPr bwMode="auto">
            <a:xfrm>
              <a:off x="3028112" y="5128521"/>
              <a:ext cx="216024" cy="255521"/>
            </a:xfrm>
            <a:prstGeom prst="rect">
              <a:avLst/>
            </a:prstGeom>
            <a:noFill/>
            <a:ln w="9525">
              <a:noFill/>
              <a:miter lim="800000"/>
              <a:headEnd/>
              <a:tailEnd/>
            </a:ln>
          </p:spPr>
        </p:pic>
        <p:sp>
          <p:nvSpPr>
            <p:cNvPr id="376" name="Shape 386"/>
            <p:cNvSpPr>
              <a:spLocks noChangeArrowheads="1"/>
            </p:cNvSpPr>
            <p:nvPr/>
          </p:nvSpPr>
          <p:spPr bwMode="auto">
            <a:xfrm>
              <a:off x="6916544" y="4290760"/>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拉动</a:t>
              </a:r>
            </a:p>
          </p:txBody>
        </p:sp>
        <p:sp>
          <p:nvSpPr>
            <p:cNvPr id="377" name="Shape 386"/>
            <p:cNvSpPr>
              <a:spLocks noChangeArrowheads="1"/>
            </p:cNvSpPr>
            <p:nvPr/>
          </p:nvSpPr>
          <p:spPr bwMode="auto">
            <a:xfrm>
              <a:off x="5482834" y="5374824"/>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阻塞</a:t>
              </a:r>
            </a:p>
          </p:txBody>
        </p:sp>
        <p:sp>
          <p:nvSpPr>
            <p:cNvPr id="378" name="Shape 386"/>
            <p:cNvSpPr>
              <a:spLocks noChangeArrowheads="1"/>
            </p:cNvSpPr>
            <p:nvPr/>
          </p:nvSpPr>
          <p:spPr bwMode="auto">
            <a:xfrm>
              <a:off x="4756304" y="4798436"/>
              <a:ext cx="359073"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风险</a:t>
              </a:r>
            </a:p>
          </p:txBody>
        </p:sp>
        <p:grpSp>
          <p:nvGrpSpPr>
            <p:cNvPr id="379" name="组合 312"/>
            <p:cNvGrpSpPr>
              <a:grpSpLocks/>
            </p:cNvGrpSpPr>
            <p:nvPr/>
          </p:nvGrpSpPr>
          <p:grpSpPr bwMode="auto">
            <a:xfrm>
              <a:off x="7420600" y="5065061"/>
              <a:ext cx="431105" cy="282606"/>
              <a:chOff x="103285" y="5059158"/>
              <a:chExt cx="891395" cy="535956"/>
            </a:xfrm>
          </p:grpSpPr>
          <p:sp>
            <p:nvSpPr>
              <p:cNvPr id="386" name="Freeform 16"/>
              <p:cNvSpPr>
                <a:spLocks noEditPoints="1"/>
              </p:cNvSpPr>
              <p:nvPr/>
            </p:nvSpPr>
            <p:spPr bwMode="auto">
              <a:xfrm rot="959555">
                <a:off x="103285" y="5059158"/>
                <a:ext cx="872222" cy="233835"/>
              </a:xfrm>
              <a:custGeom>
                <a:avLst/>
                <a:gdLst>
                  <a:gd name="T0" fmla="*/ 2147483647 w 497"/>
                  <a:gd name="T1" fmla="*/ 2147483647 h 50"/>
                  <a:gd name="T2" fmla="*/ 2147483647 w 497"/>
                  <a:gd name="T3" fmla="*/ 2147483647 h 50"/>
                  <a:gd name="T4" fmla="*/ 2147483647 w 497"/>
                  <a:gd name="T5" fmla="*/ 2147483647 h 50"/>
                  <a:gd name="T6" fmla="*/ 2147483647 w 497"/>
                  <a:gd name="T7" fmla="*/ 2147483647 h 50"/>
                  <a:gd name="T8" fmla="*/ 2147483647 w 497"/>
                  <a:gd name="T9" fmla="*/ 2147483647 h 50"/>
                  <a:gd name="T10" fmla="*/ 2147483647 w 497"/>
                  <a:gd name="T11" fmla="*/ 2147483647 h 50"/>
                  <a:gd name="T12" fmla="*/ 2147483647 w 497"/>
                  <a:gd name="T13" fmla="*/ 2147483647 h 50"/>
                  <a:gd name="T14" fmla="*/ 2147483647 w 497"/>
                  <a:gd name="T15" fmla="*/ 2147483647 h 50"/>
                  <a:gd name="T16" fmla="*/ 2147483647 w 497"/>
                  <a:gd name="T17" fmla="*/ 2147483647 h 50"/>
                  <a:gd name="T18" fmla="*/ 2147483647 w 497"/>
                  <a:gd name="T19" fmla="*/ 2147483647 h 50"/>
                  <a:gd name="T20" fmla="*/ 2147483647 w 497"/>
                  <a:gd name="T21" fmla="*/ 2147483647 h 50"/>
                  <a:gd name="T22" fmla="*/ 2147483647 w 497"/>
                  <a:gd name="T23" fmla="*/ 2147483647 h 50"/>
                  <a:gd name="T24" fmla="*/ 2147483647 w 497"/>
                  <a:gd name="T25" fmla="*/ 2147483647 h 50"/>
                  <a:gd name="T26" fmla="*/ 2147483647 w 497"/>
                  <a:gd name="T27" fmla="*/ 2147483647 h 50"/>
                  <a:gd name="T28" fmla="*/ 2147483647 w 497"/>
                  <a:gd name="T29" fmla="*/ 2147483647 h 50"/>
                  <a:gd name="T30" fmla="*/ 2147483647 w 497"/>
                  <a:gd name="T31" fmla="*/ 2147483647 h 50"/>
                  <a:gd name="T32" fmla="*/ 2147483647 w 497"/>
                  <a:gd name="T33" fmla="*/ 2147483647 h 50"/>
                  <a:gd name="T34" fmla="*/ 2147483647 w 497"/>
                  <a:gd name="T35" fmla="*/ 2147483647 h 50"/>
                  <a:gd name="T36" fmla="*/ 2147483647 w 497"/>
                  <a:gd name="T37" fmla="*/ 2147483647 h 50"/>
                  <a:gd name="T38" fmla="*/ 2147483647 w 497"/>
                  <a:gd name="T39" fmla="*/ 2147483647 h 50"/>
                  <a:gd name="T40" fmla="*/ 2147483647 w 497"/>
                  <a:gd name="T41" fmla="*/ 2147483647 h 50"/>
                  <a:gd name="T42" fmla="*/ 2147483647 w 497"/>
                  <a:gd name="T43" fmla="*/ 2147483647 h 50"/>
                  <a:gd name="T44" fmla="*/ 2147483647 w 497"/>
                  <a:gd name="T45" fmla="*/ 2147483647 h 50"/>
                  <a:gd name="T46" fmla="*/ 2147483647 w 497"/>
                  <a:gd name="T47" fmla="*/ 2147483647 h 50"/>
                  <a:gd name="T48" fmla="*/ 2147483647 w 497"/>
                  <a:gd name="T49" fmla="*/ 2147483647 h 50"/>
                  <a:gd name="T50" fmla="*/ 2147483647 w 497"/>
                  <a:gd name="T51" fmla="*/ 2147483647 h 50"/>
                  <a:gd name="T52" fmla="*/ 2147483647 w 497"/>
                  <a:gd name="T53" fmla="*/ 2147483647 h 50"/>
                  <a:gd name="T54" fmla="*/ 2147483647 w 497"/>
                  <a:gd name="T55" fmla="*/ 2147483647 h 50"/>
                  <a:gd name="T56" fmla="*/ 2147483647 w 497"/>
                  <a:gd name="T57" fmla="*/ 2147483647 h 50"/>
                  <a:gd name="T58" fmla="*/ 2147483647 w 497"/>
                  <a:gd name="T59" fmla="*/ 2147483647 h 50"/>
                  <a:gd name="T60" fmla="*/ 2147483647 w 497"/>
                  <a:gd name="T61" fmla="*/ 2147483647 h 50"/>
                  <a:gd name="T62" fmla="*/ 2147483647 w 497"/>
                  <a:gd name="T63" fmla="*/ 2147483647 h 50"/>
                  <a:gd name="T64" fmla="*/ 2147483647 w 497"/>
                  <a:gd name="T65" fmla="*/ 2147483647 h 50"/>
                  <a:gd name="T66" fmla="*/ 2147483647 w 497"/>
                  <a:gd name="T67" fmla="*/ 2147483647 h 50"/>
                  <a:gd name="T68" fmla="*/ 2147483647 w 497"/>
                  <a:gd name="T69" fmla="*/ 2147483647 h 50"/>
                  <a:gd name="T70" fmla="*/ 2147483647 w 497"/>
                  <a:gd name="T71" fmla="*/ 2147483647 h 50"/>
                  <a:gd name="T72" fmla="*/ 2147483647 w 497"/>
                  <a:gd name="T73" fmla="*/ 2147483647 h 50"/>
                  <a:gd name="T74" fmla="*/ 2147483647 w 497"/>
                  <a:gd name="T75" fmla="*/ 2147483647 h 50"/>
                  <a:gd name="T76" fmla="*/ 2147483647 w 497"/>
                  <a:gd name="T77" fmla="*/ 2147483647 h 50"/>
                  <a:gd name="T78" fmla="*/ 2147483647 w 497"/>
                  <a:gd name="T79" fmla="*/ 2147483647 h 50"/>
                  <a:gd name="T80" fmla="*/ 2147483647 w 497"/>
                  <a:gd name="T81" fmla="*/ 2147483647 h 50"/>
                  <a:gd name="T82" fmla="*/ 2147483647 w 497"/>
                  <a:gd name="T83" fmla="*/ 2147483647 h 50"/>
                  <a:gd name="T84" fmla="*/ 2147483647 w 497"/>
                  <a:gd name="T85" fmla="*/ 2147483647 h 50"/>
                  <a:gd name="T86" fmla="*/ 2147483647 w 497"/>
                  <a:gd name="T87" fmla="*/ 2147483647 h 50"/>
                  <a:gd name="T88" fmla="*/ 2147483647 w 497"/>
                  <a:gd name="T89" fmla="*/ 2147483647 h 50"/>
                  <a:gd name="T90" fmla="*/ 2147483647 w 497"/>
                  <a:gd name="T91" fmla="*/ 2147483647 h 50"/>
                  <a:gd name="T92" fmla="*/ 2147483647 w 497"/>
                  <a:gd name="T93" fmla="*/ 2147483647 h 50"/>
                  <a:gd name="T94" fmla="*/ 2147483647 w 497"/>
                  <a:gd name="T95" fmla="*/ 2147483647 h 50"/>
                  <a:gd name="T96" fmla="*/ 2147483647 w 497"/>
                  <a:gd name="T97" fmla="*/ 2147483647 h 50"/>
                  <a:gd name="T98" fmla="*/ 2147483647 w 497"/>
                  <a:gd name="T99" fmla="*/ 2147483647 h 50"/>
                  <a:gd name="T100" fmla="*/ 2147483647 w 497"/>
                  <a:gd name="T101" fmla="*/ 2147483647 h 50"/>
                  <a:gd name="T102" fmla="*/ 2147483647 w 497"/>
                  <a:gd name="T103" fmla="*/ 2147483647 h 50"/>
                  <a:gd name="T104" fmla="*/ 2147483647 w 497"/>
                  <a:gd name="T105" fmla="*/ 2147483647 h 50"/>
                  <a:gd name="T106" fmla="*/ 2147483647 w 497"/>
                  <a:gd name="T107" fmla="*/ 2147483647 h 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97"/>
                  <a:gd name="T163" fmla="*/ 0 h 50"/>
                  <a:gd name="T164" fmla="*/ 497 w 497"/>
                  <a:gd name="T165" fmla="*/ 50 h 5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97" h="50">
                    <a:moveTo>
                      <a:pt x="466" y="34"/>
                    </a:moveTo>
                    <a:cubicBezTo>
                      <a:pt x="462" y="33"/>
                      <a:pt x="457" y="32"/>
                      <a:pt x="454" y="31"/>
                    </a:cubicBezTo>
                    <a:cubicBezTo>
                      <a:pt x="440" y="27"/>
                      <a:pt x="426" y="21"/>
                      <a:pt x="411" y="19"/>
                    </a:cubicBezTo>
                    <a:cubicBezTo>
                      <a:pt x="411" y="20"/>
                      <a:pt x="410" y="20"/>
                      <a:pt x="409" y="20"/>
                    </a:cubicBezTo>
                    <a:cubicBezTo>
                      <a:pt x="409" y="20"/>
                      <a:pt x="409" y="20"/>
                      <a:pt x="409" y="20"/>
                    </a:cubicBezTo>
                    <a:cubicBezTo>
                      <a:pt x="408" y="21"/>
                      <a:pt x="408" y="21"/>
                      <a:pt x="408" y="21"/>
                    </a:cubicBezTo>
                    <a:cubicBezTo>
                      <a:pt x="407" y="20"/>
                      <a:pt x="408" y="19"/>
                      <a:pt x="409" y="19"/>
                    </a:cubicBezTo>
                    <a:cubicBezTo>
                      <a:pt x="403" y="18"/>
                      <a:pt x="397" y="18"/>
                      <a:pt x="391" y="16"/>
                    </a:cubicBezTo>
                    <a:cubicBezTo>
                      <a:pt x="391" y="18"/>
                      <a:pt x="388" y="16"/>
                      <a:pt x="388" y="17"/>
                    </a:cubicBezTo>
                    <a:cubicBezTo>
                      <a:pt x="388" y="17"/>
                      <a:pt x="388" y="17"/>
                      <a:pt x="388" y="17"/>
                    </a:cubicBezTo>
                    <a:cubicBezTo>
                      <a:pt x="384" y="17"/>
                      <a:pt x="384" y="17"/>
                      <a:pt x="381" y="14"/>
                    </a:cubicBezTo>
                    <a:cubicBezTo>
                      <a:pt x="365" y="11"/>
                      <a:pt x="350" y="9"/>
                      <a:pt x="334" y="7"/>
                    </a:cubicBezTo>
                    <a:cubicBezTo>
                      <a:pt x="319" y="5"/>
                      <a:pt x="303" y="5"/>
                      <a:pt x="287" y="5"/>
                    </a:cubicBezTo>
                    <a:cubicBezTo>
                      <a:pt x="284" y="7"/>
                      <a:pt x="281" y="5"/>
                      <a:pt x="278" y="7"/>
                    </a:cubicBezTo>
                    <a:cubicBezTo>
                      <a:pt x="278" y="6"/>
                      <a:pt x="278" y="6"/>
                      <a:pt x="278" y="6"/>
                    </a:cubicBezTo>
                    <a:cubicBezTo>
                      <a:pt x="276" y="7"/>
                      <a:pt x="275" y="6"/>
                      <a:pt x="272" y="5"/>
                    </a:cubicBezTo>
                    <a:cubicBezTo>
                      <a:pt x="272" y="6"/>
                      <a:pt x="271" y="5"/>
                      <a:pt x="271" y="7"/>
                    </a:cubicBezTo>
                    <a:cubicBezTo>
                      <a:pt x="270" y="8"/>
                      <a:pt x="269" y="5"/>
                      <a:pt x="268" y="5"/>
                    </a:cubicBezTo>
                    <a:cubicBezTo>
                      <a:pt x="268" y="5"/>
                      <a:pt x="268" y="6"/>
                      <a:pt x="267" y="6"/>
                    </a:cubicBezTo>
                    <a:cubicBezTo>
                      <a:pt x="263" y="7"/>
                      <a:pt x="268" y="5"/>
                      <a:pt x="263" y="3"/>
                    </a:cubicBezTo>
                    <a:cubicBezTo>
                      <a:pt x="256" y="3"/>
                      <a:pt x="248" y="4"/>
                      <a:pt x="242" y="3"/>
                    </a:cubicBezTo>
                    <a:cubicBezTo>
                      <a:pt x="242" y="3"/>
                      <a:pt x="242" y="4"/>
                      <a:pt x="241" y="4"/>
                    </a:cubicBezTo>
                    <a:cubicBezTo>
                      <a:pt x="241" y="2"/>
                      <a:pt x="239" y="5"/>
                      <a:pt x="238" y="4"/>
                    </a:cubicBezTo>
                    <a:cubicBezTo>
                      <a:pt x="238" y="4"/>
                      <a:pt x="239" y="3"/>
                      <a:pt x="239" y="3"/>
                    </a:cubicBezTo>
                    <a:cubicBezTo>
                      <a:pt x="236" y="2"/>
                      <a:pt x="233" y="4"/>
                      <a:pt x="230" y="3"/>
                    </a:cubicBezTo>
                    <a:cubicBezTo>
                      <a:pt x="227" y="3"/>
                      <a:pt x="224" y="1"/>
                      <a:pt x="222" y="3"/>
                    </a:cubicBezTo>
                    <a:cubicBezTo>
                      <a:pt x="223" y="2"/>
                      <a:pt x="221" y="2"/>
                      <a:pt x="220" y="1"/>
                    </a:cubicBezTo>
                    <a:cubicBezTo>
                      <a:pt x="218" y="4"/>
                      <a:pt x="215" y="0"/>
                      <a:pt x="212" y="2"/>
                    </a:cubicBezTo>
                    <a:cubicBezTo>
                      <a:pt x="212" y="2"/>
                      <a:pt x="212" y="2"/>
                      <a:pt x="212" y="2"/>
                    </a:cubicBezTo>
                    <a:cubicBezTo>
                      <a:pt x="205" y="2"/>
                      <a:pt x="196" y="1"/>
                      <a:pt x="188" y="3"/>
                    </a:cubicBezTo>
                    <a:cubicBezTo>
                      <a:pt x="184" y="3"/>
                      <a:pt x="178" y="1"/>
                      <a:pt x="173" y="2"/>
                    </a:cubicBezTo>
                    <a:cubicBezTo>
                      <a:pt x="173" y="3"/>
                      <a:pt x="173" y="3"/>
                      <a:pt x="173" y="3"/>
                    </a:cubicBezTo>
                    <a:cubicBezTo>
                      <a:pt x="171" y="3"/>
                      <a:pt x="173" y="3"/>
                      <a:pt x="172" y="2"/>
                    </a:cubicBezTo>
                    <a:cubicBezTo>
                      <a:pt x="170" y="4"/>
                      <a:pt x="166" y="2"/>
                      <a:pt x="163" y="3"/>
                    </a:cubicBezTo>
                    <a:cubicBezTo>
                      <a:pt x="163" y="3"/>
                      <a:pt x="162" y="3"/>
                      <a:pt x="162" y="4"/>
                    </a:cubicBezTo>
                    <a:cubicBezTo>
                      <a:pt x="159" y="2"/>
                      <a:pt x="154" y="5"/>
                      <a:pt x="151" y="4"/>
                    </a:cubicBezTo>
                    <a:cubicBezTo>
                      <a:pt x="152" y="6"/>
                      <a:pt x="149" y="5"/>
                      <a:pt x="148" y="6"/>
                    </a:cubicBezTo>
                    <a:cubicBezTo>
                      <a:pt x="147" y="6"/>
                      <a:pt x="147" y="5"/>
                      <a:pt x="147" y="5"/>
                    </a:cubicBezTo>
                    <a:cubicBezTo>
                      <a:pt x="144" y="5"/>
                      <a:pt x="143" y="5"/>
                      <a:pt x="140" y="5"/>
                    </a:cubicBezTo>
                    <a:cubicBezTo>
                      <a:pt x="138" y="5"/>
                      <a:pt x="138" y="7"/>
                      <a:pt x="136" y="6"/>
                    </a:cubicBezTo>
                    <a:cubicBezTo>
                      <a:pt x="135" y="5"/>
                      <a:pt x="133" y="7"/>
                      <a:pt x="131" y="6"/>
                    </a:cubicBezTo>
                    <a:cubicBezTo>
                      <a:pt x="132" y="8"/>
                      <a:pt x="130" y="9"/>
                      <a:pt x="128" y="8"/>
                    </a:cubicBezTo>
                    <a:cubicBezTo>
                      <a:pt x="128" y="6"/>
                      <a:pt x="128" y="6"/>
                      <a:pt x="128" y="6"/>
                    </a:cubicBezTo>
                    <a:cubicBezTo>
                      <a:pt x="123" y="8"/>
                      <a:pt x="115" y="7"/>
                      <a:pt x="109" y="10"/>
                    </a:cubicBezTo>
                    <a:cubicBezTo>
                      <a:pt x="108" y="9"/>
                      <a:pt x="108" y="9"/>
                      <a:pt x="108" y="9"/>
                    </a:cubicBezTo>
                    <a:cubicBezTo>
                      <a:pt x="102" y="11"/>
                      <a:pt x="95" y="11"/>
                      <a:pt x="89" y="14"/>
                    </a:cubicBezTo>
                    <a:cubicBezTo>
                      <a:pt x="88" y="14"/>
                      <a:pt x="85" y="14"/>
                      <a:pt x="83" y="14"/>
                    </a:cubicBezTo>
                    <a:cubicBezTo>
                      <a:pt x="81" y="15"/>
                      <a:pt x="80" y="15"/>
                      <a:pt x="79" y="17"/>
                    </a:cubicBezTo>
                    <a:cubicBezTo>
                      <a:pt x="78" y="17"/>
                      <a:pt x="78" y="16"/>
                      <a:pt x="77" y="16"/>
                    </a:cubicBezTo>
                    <a:cubicBezTo>
                      <a:pt x="74" y="16"/>
                      <a:pt x="71" y="15"/>
                      <a:pt x="69" y="18"/>
                    </a:cubicBezTo>
                    <a:cubicBezTo>
                      <a:pt x="69" y="17"/>
                      <a:pt x="69" y="17"/>
                      <a:pt x="69" y="17"/>
                    </a:cubicBezTo>
                    <a:cubicBezTo>
                      <a:pt x="67" y="18"/>
                      <a:pt x="64" y="20"/>
                      <a:pt x="61" y="19"/>
                    </a:cubicBezTo>
                    <a:cubicBezTo>
                      <a:pt x="61" y="20"/>
                      <a:pt x="58" y="21"/>
                      <a:pt x="60" y="22"/>
                    </a:cubicBezTo>
                    <a:cubicBezTo>
                      <a:pt x="59" y="23"/>
                      <a:pt x="59" y="21"/>
                      <a:pt x="58" y="22"/>
                    </a:cubicBezTo>
                    <a:cubicBezTo>
                      <a:pt x="59" y="20"/>
                      <a:pt x="59" y="20"/>
                      <a:pt x="59" y="20"/>
                    </a:cubicBezTo>
                    <a:cubicBezTo>
                      <a:pt x="53" y="21"/>
                      <a:pt x="48" y="23"/>
                      <a:pt x="43" y="25"/>
                    </a:cubicBezTo>
                    <a:cubicBezTo>
                      <a:pt x="41" y="24"/>
                      <a:pt x="38" y="27"/>
                      <a:pt x="35" y="27"/>
                    </a:cubicBezTo>
                    <a:cubicBezTo>
                      <a:pt x="33" y="28"/>
                      <a:pt x="30" y="28"/>
                      <a:pt x="29" y="30"/>
                    </a:cubicBezTo>
                    <a:cubicBezTo>
                      <a:pt x="29" y="29"/>
                      <a:pt x="29" y="29"/>
                      <a:pt x="29" y="29"/>
                    </a:cubicBezTo>
                    <a:cubicBezTo>
                      <a:pt x="26" y="30"/>
                      <a:pt x="23" y="31"/>
                      <a:pt x="20" y="31"/>
                    </a:cubicBezTo>
                    <a:cubicBezTo>
                      <a:pt x="18" y="32"/>
                      <a:pt x="18" y="33"/>
                      <a:pt x="17" y="34"/>
                    </a:cubicBezTo>
                    <a:cubicBezTo>
                      <a:pt x="17" y="33"/>
                      <a:pt x="17" y="33"/>
                      <a:pt x="17" y="33"/>
                    </a:cubicBezTo>
                    <a:cubicBezTo>
                      <a:pt x="15" y="35"/>
                      <a:pt x="15" y="36"/>
                      <a:pt x="15" y="37"/>
                    </a:cubicBezTo>
                    <a:cubicBezTo>
                      <a:pt x="14" y="37"/>
                      <a:pt x="14" y="38"/>
                      <a:pt x="12" y="38"/>
                    </a:cubicBezTo>
                    <a:cubicBezTo>
                      <a:pt x="13" y="37"/>
                      <a:pt x="14" y="35"/>
                      <a:pt x="14" y="34"/>
                    </a:cubicBezTo>
                    <a:cubicBezTo>
                      <a:pt x="12" y="34"/>
                      <a:pt x="11" y="37"/>
                      <a:pt x="10" y="36"/>
                    </a:cubicBezTo>
                    <a:cubicBezTo>
                      <a:pt x="8" y="37"/>
                      <a:pt x="7" y="37"/>
                      <a:pt x="7" y="39"/>
                    </a:cubicBezTo>
                    <a:cubicBezTo>
                      <a:pt x="7" y="38"/>
                      <a:pt x="6" y="38"/>
                      <a:pt x="7" y="38"/>
                    </a:cubicBezTo>
                    <a:cubicBezTo>
                      <a:pt x="5" y="38"/>
                      <a:pt x="5" y="38"/>
                      <a:pt x="4" y="39"/>
                    </a:cubicBezTo>
                    <a:cubicBezTo>
                      <a:pt x="4" y="39"/>
                      <a:pt x="5" y="39"/>
                      <a:pt x="5" y="39"/>
                    </a:cubicBezTo>
                    <a:cubicBezTo>
                      <a:pt x="5" y="40"/>
                      <a:pt x="4" y="41"/>
                      <a:pt x="4" y="42"/>
                    </a:cubicBezTo>
                    <a:cubicBezTo>
                      <a:pt x="5" y="41"/>
                      <a:pt x="5" y="41"/>
                      <a:pt x="6" y="41"/>
                    </a:cubicBezTo>
                    <a:cubicBezTo>
                      <a:pt x="6" y="42"/>
                      <a:pt x="4" y="43"/>
                      <a:pt x="3" y="42"/>
                    </a:cubicBezTo>
                    <a:cubicBezTo>
                      <a:pt x="2" y="42"/>
                      <a:pt x="4" y="40"/>
                      <a:pt x="3" y="40"/>
                    </a:cubicBezTo>
                    <a:cubicBezTo>
                      <a:pt x="0" y="44"/>
                      <a:pt x="0" y="44"/>
                      <a:pt x="0" y="44"/>
                    </a:cubicBezTo>
                    <a:cubicBezTo>
                      <a:pt x="1" y="43"/>
                      <a:pt x="2" y="43"/>
                      <a:pt x="2" y="44"/>
                    </a:cubicBezTo>
                    <a:cubicBezTo>
                      <a:pt x="3" y="43"/>
                      <a:pt x="3" y="43"/>
                      <a:pt x="3" y="43"/>
                    </a:cubicBezTo>
                    <a:cubicBezTo>
                      <a:pt x="3" y="44"/>
                      <a:pt x="3" y="44"/>
                      <a:pt x="3" y="44"/>
                    </a:cubicBezTo>
                    <a:cubicBezTo>
                      <a:pt x="5" y="43"/>
                      <a:pt x="7" y="43"/>
                      <a:pt x="9" y="41"/>
                    </a:cubicBezTo>
                    <a:cubicBezTo>
                      <a:pt x="8" y="41"/>
                      <a:pt x="8" y="41"/>
                      <a:pt x="8" y="41"/>
                    </a:cubicBezTo>
                    <a:cubicBezTo>
                      <a:pt x="9" y="40"/>
                      <a:pt x="10" y="38"/>
                      <a:pt x="12" y="39"/>
                    </a:cubicBezTo>
                    <a:cubicBezTo>
                      <a:pt x="11" y="39"/>
                      <a:pt x="12" y="40"/>
                      <a:pt x="12" y="40"/>
                    </a:cubicBezTo>
                    <a:cubicBezTo>
                      <a:pt x="12" y="40"/>
                      <a:pt x="12" y="40"/>
                      <a:pt x="13" y="40"/>
                    </a:cubicBezTo>
                    <a:cubicBezTo>
                      <a:pt x="13" y="41"/>
                      <a:pt x="13" y="41"/>
                      <a:pt x="13" y="41"/>
                    </a:cubicBezTo>
                    <a:cubicBezTo>
                      <a:pt x="13" y="39"/>
                      <a:pt x="16" y="39"/>
                      <a:pt x="16" y="39"/>
                    </a:cubicBezTo>
                    <a:cubicBezTo>
                      <a:pt x="16" y="39"/>
                      <a:pt x="16" y="39"/>
                      <a:pt x="16" y="39"/>
                    </a:cubicBezTo>
                    <a:cubicBezTo>
                      <a:pt x="19" y="39"/>
                      <a:pt x="16" y="38"/>
                      <a:pt x="17" y="38"/>
                    </a:cubicBezTo>
                    <a:cubicBezTo>
                      <a:pt x="18" y="37"/>
                      <a:pt x="18" y="39"/>
                      <a:pt x="19" y="40"/>
                    </a:cubicBezTo>
                    <a:cubicBezTo>
                      <a:pt x="21" y="39"/>
                      <a:pt x="24" y="37"/>
                      <a:pt x="27" y="37"/>
                    </a:cubicBezTo>
                    <a:cubicBezTo>
                      <a:pt x="29" y="36"/>
                      <a:pt x="30" y="35"/>
                      <a:pt x="32" y="34"/>
                    </a:cubicBezTo>
                    <a:cubicBezTo>
                      <a:pt x="33" y="33"/>
                      <a:pt x="32" y="36"/>
                      <a:pt x="34" y="34"/>
                    </a:cubicBezTo>
                    <a:cubicBezTo>
                      <a:pt x="34" y="35"/>
                      <a:pt x="34" y="36"/>
                      <a:pt x="34" y="36"/>
                    </a:cubicBezTo>
                    <a:cubicBezTo>
                      <a:pt x="34" y="36"/>
                      <a:pt x="37" y="36"/>
                      <a:pt x="36" y="34"/>
                    </a:cubicBezTo>
                    <a:cubicBezTo>
                      <a:pt x="38" y="34"/>
                      <a:pt x="41" y="33"/>
                      <a:pt x="43" y="32"/>
                    </a:cubicBezTo>
                    <a:cubicBezTo>
                      <a:pt x="42" y="33"/>
                      <a:pt x="42" y="34"/>
                      <a:pt x="43" y="34"/>
                    </a:cubicBezTo>
                    <a:cubicBezTo>
                      <a:pt x="44" y="33"/>
                      <a:pt x="46" y="31"/>
                      <a:pt x="48" y="31"/>
                    </a:cubicBezTo>
                    <a:cubicBezTo>
                      <a:pt x="47" y="30"/>
                      <a:pt x="47" y="30"/>
                      <a:pt x="47" y="29"/>
                    </a:cubicBezTo>
                    <a:cubicBezTo>
                      <a:pt x="47" y="29"/>
                      <a:pt x="47" y="28"/>
                      <a:pt x="48" y="28"/>
                    </a:cubicBezTo>
                    <a:cubicBezTo>
                      <a:pt x="48" y="29"/>
                      <a:pt x="49" y="31"/>
                      <a:pt x="51" y="31"/>
                    </a:cubicBezTo>
                    <a:cubicBezTo>
                      <a:pt x="51" y="33"/>
                      <a:pt x="47" y="31"/>
                      <a:pt x="49" y="33"/>
                    </a:cubicBezTo>
                    <a:cubicBezTo>
                      <a:pt x="48" y="35"/>
                      <a:pt x="45" y="36"/>
                      <a:pt x="44" y="35"/>
                    </a:cubicBezTo>
                    <a:cubicBezTo>
                      <a:pt x="43" y="37"/>
                      <a:pt x="45" y="35"/>
                      <a:pt x="46" y="36"/>
                    </a:cubicBezTo>
                    <a:cubicBezTo>
                      <a:pt x="47" y="36"/>
                      <a:pt x="47" y="35"/>
                      <a:pt x="50" y="34"/>
                    </a:cubicBezTo>
                    <a:cubicBezTo>
                      <a:pt x="50" y="33"/>
                      <a:pt x="49" y="33"/>
                      <a:pt x="50" y="32"/>
                    </a:cubicBezTo>
                    <a:cubicBezTo>
                      <a:pt x="51" y="30"/>
                      <a:pt x="52" y="33"/>
                      <a:pt x="53" y="33"/>
                    </a:cubicBezTo>
                    <a:cubicBezTo>
                      <a:pt x="52" y="34"/>
                      <a:pt x="52" y="34"/>
                      <a:pt x="52" y="34"/>
                    </a:cubicBezTo>
                    <a:cubicBezTo>
                      <a:pt x="54" y="34"/>
                      <a:pt x="54" y="33"/>
                      <a:pt x="55" y="32"/>
                    </a:cubicBezTo>
                    <a:cubicBezTo>
                      <a:pt x="56" y="35"/>
                      <a:pt x="53" y="33"/>
                      <a:pt x="53" y="35"/>
                    </a:cubicBezTo>
                    <a:cubicBezTo>
                      <a:pt x="54" y="36"/>
                      <a:pt x="54" y="36"/>
                      <a:pt x="54" y="36"/>
                    </a:cubicBezTo>
                    <a:cubicBezTo>
                      <a:pt x="56" y="36"/>
                      <a:pt x="54" y="34"/>
                      <a:pt x="57" y="34"/>
                    </a:cubicBezTo>
                    <a:cubicBezTo>
                      <a:pt x="57" y="35"/>
                      <a:pt x="57" y="35"/>
                      <a:pt x="57" y="35"/>
                    </a:cubicBezTo>
                    <a:cubicBezTo>
                      <a:pt x="58" y="34"/>
                      <a:pt x="58" y="34"/>
                      <a:pt x="58" y="34"/>
                    </a:cubicBezTo>
                    <a:cubicBezTo>
                      <a:pt x="58" y="33"/>
                      <a:pt x="57" y="32"/>
                      <a:pt x="56" y="33"/>
                    </a:cubicBezTo>
                    <a:cubicBezTo>
                      <a:pt x="56" y="30"/>
                      <a:pt x="57" y="32"/>
                      <a:pt x="59" y="31"/>
                    </a:cubicBezTo>
                    <a:cubicBezTo>
                      <a:pt x="59" y="30"/>
                      <a:pt x="58" y="32"/>
                      <a:pt x="58" y="30"/>
                    </a:cubicBezTo>
                    <a:cubicBezTo>
                      <a:pt x="57" y="29"/>
                      <a:pt x="59" y="29"/>
                      <a:pt x="60" y="29"/>
                    </a:cubicBezTo>
                    <a:cubicBezTo>
                      <a:pt x="61" y="28"/>
                      <a:pt x="61" y="30"/>
                      <a:pt x="62" y="30"/>
                    </a:cubicBezTo>
                    <a:cubicBezTo>
                      <a:pt x="61" y="31"/>
                      <a:pt x="60" y="31"/>
                      <a:pt x="60" y="30"/>
                    </a:cubicBezTo>
                    <a:cubicBezTo>
                      <a:pt x="58" y="32"/>
                      <a:pt x="62" y="33"/>
                      <a:pt x="60" y="34"/>
                    </a:cubicBezTo>
                    <a:cubicBezTo>
                      <a:pt x="62" y="34"/>
                      <a:pt x="62" y="33"/>
                      <a:pt x="62" y="32"/>
                    </a:cubicBezTo>
                    <a:cubicBezTo>
                      <a:pt x="62" y="32"/>
                      <a:pt x="62" y="31"/>
                      <a:pt x="62" y="31"/>
                    </a:cubicBezTo>
                    <a:cubicBezTo>
                      <a:pt x="64" y="27"/>
                      <a:pt x="64" y="33"/>
                      <a:pt x="66" y="31"/>
                    </a:cubicBezTo>
                    <a:cubicBezTo>
                      <a:pt x="65" y="30"/>
                      <a:pt x="69" y="28"/>
                      <a:pt x="67" y="26"/>
                    </a:cubicBezTo>
                    <a:cubicBezTo>
                      <a:pt x="67" y="25"/>
                      <a:pt x="68" y="25"/>
                      <a:pt x="69" y="25"/>
                    </a:cubicBezTo>
                    <a:cubicBezTo>
                      <a:pt x="68" y="26"/>
                      <a:pt x="70" y="26"/>
                      <a:pt x="69" y="27"/>
                    </a:cubicBezTo>
                    <a:cubicBezTo>
                      <a:pt x="70" y="27"/>
                      <a:pt x="70" y="27"/>
                      <a:pt x="70" y="27"/>
                    </a:cubicBezTo>
                    <a:cubicBezTo>
                      <a:pt x="69" y="29"/>
                      <a:pt x="69" y="29"/>
                      <a:pt x="69" y="29"/>
                    </a:cubicBezTo>
                    <a:cubicBezTo>
                      <a:pt x="70" y="30"/>
                      <a:pt x="72" y="30"/>
                      <a:pt x="73" y="31"/>
                    </a:cubicBezTo>
                    <a:cubicBezTo>
                      <a:pt x="74" y="30"/>
                      <a:pt x="72" y="30"/>
                      <a:pt x="74" y="29"/>
                    </a:cubicBezTo>
                    <a:cubicBezTo>
                      <a:pt x="73" y="30"/>
                      <a:pt x="74" y="30"/>
                      <a:pt x="75" y="30"/>
                    </a:cubicBezTo>
                    <a:cubicBezTo>
                      <a:pt x="73" y="30"/>
                      <a:pt x="75" y="28"/>
                      <a:pt x="75" y="28"/>
                    </a:cubicBezTo>
                    <a:cubicBezTo>
                      <a:pt x="77" y="27"/>
                      <a:pt x="78" y="28"/>
                      <a:pt x="78" y="29"/>
                    </a:cubicBezTo>
                    <a:cubicBezTo>
                      <a:pt x="77" y="30"/>
                      <a:pt x="77" y="30"/>
                      <a:pt x="77" y="30"/>
                    </a:cubicBezTo>
                    <a:cubicBezTo>
                      <a:pt x="78" y="29"/>
                      <a:pt x="77" y="31"/>
                      <a:pt x="78" y="30"/>
                    </a:cubicBezTo>
                    <a:cubicBezTo>
                      <a:pt x="78" y="29"/>
                      <a:pt x="79" y="28"/>
                      <a:pt x="79" y="27"/>
                    </a:cubicBezTo>
                    <a:cubicBezTo>
                      <a:pt x="80" y="26"/>
                      <a:pt x="81" y="27"/>
                      <a:pt x="81" y="27"/>
                    </a:cubicBezTo>
                    <a:cubicBezTo>
                      <a:pt x="80" y="28"/>
                      <a:pt x="80" y="28"/>
                      <a:pt x="80" y="28"/>
                    </a:cubicBezTo>
                    <a:cubicBezTo>
                      <a:pt x="81" y="28"/>
                      <a:pt x="80" y="30"/>
                      <a:pt x="82" y="30"/>
                    </a:cubicBezTo>
                    <a:cubicBezTo>
                      <a:pt x="82" y="28"/>
                      <a:pt x="82" y="28"/>
                      <a:pt x="82" y="28"/>
                    </a:cubicBezTo>
                    <a:cubicBezTo>
                      <a:pt x="83" y="28"/>
                      <a:pt x="83" y="29"/>
                      <a:pt x="83" y="29"/>
                    </a:cubicBezTo>
                    <a:cubicBezTo>
                      <a:pt x="83" y="29"/>
                      <a:pt x="84" y="29"/>
                      <a:pt x="84" y="28"/>
                    </a:cubicBezTo>
                    <a:cubicBezTo>
                      <a:pt x="85" y="29"/>
                      <a:pt x="85" y="29"/>
                      <a:pt x="85" y="29"/>
                    </a:cubicBezTo>
                    <a:cubicBezTo>
                      <a:pt x="85" y="28"/>
                      <a:pt x="86" y="27"/>
                      <a:pt x="87" y="28"/>
                    </a:cubicBezTo>
                    <a:cubicBezTo>
                      <a:pt x="86" y="26"/>
                      <a:pt x="86" y="28"/>
                      <a:pt x="85" y="27"/>
                    </a:cubicBezTo>
                    <a:cubicBezTo>
                      <a:pt x="84" y="26"/>
                      <a:pt x="86" y="26"/>
                      <a:pt x="86" y="26"/>
                    </a:cubicBezTo>
                    <a:cubicBezTo>
                      <a:pt x="87" y="28"/>
                      <a:pt x="88" y="26"/>
                      <a:pt x="89" y="25"/>
                    </a:cubicBezTo>
                    <a:cubicBezTo>
                      <a:pt x="90" y="26"/>
                      <a:pt x="90" y="26"/>
                      <a:pt x="91" y="27"/>
                    </a:cubicBezTo>
                    <a:cubicBezTo>
                      <a:pt x="91" y="25"/>
                      <a:pt x="91" y="25"/>
                      <a:pt x="91" y="25"/>
                    </a:cubicBezTo>
                    <a:cubicBezTo>
                      <a:pt x="92" y="28"/>
                      <a:pt x="93" y="24"/>
                      <a:pt x="94" y="25"/>
                    </a:cubicBezTo>
                    <a:cubicBezTo>
                      <a:pt x="94" y="26"/>
                      <a:pt x="94" y="27"/>
                      <a:pt x="95" y="27"/>
                    </a:cubicBezTo>
                    <a:cubicBezTo>
                      <a:pt x="93" y="25"/>
                      <a:pt x="96" y="25"/>
                      <a:pt x="95" y="23"/>
                    </a:cubicBezTo>
                    <a:cubicBezTo>
                      <a:pt x="97" y="24"/>
                      <a:pt x="95" y="26"/>
                      <a:pt x="96" y="27"/>
                    </a:cubicBezTo>
                    <a:cubicBezTo>
                      <a:pt x="97" y="25"/>
                      <a:pt x="98" y="27"/>
                      <a:pt x="99" y="26"/>
                    </a:cubicBezTo>
                    <a:cubicBezTo>
                      <a:pt x="97" y="25"/>
                      <a:pt x="99" y="24"/>
                      <a:pt x="99" y="24"/>
                    </a:cubicBezTo>
                    <a:cubicBezTo>
                      <a:pt x="101" y="23"/>
                      <a:pt x="99" y="24"/>
                      <a:pt x="100" y="25"/>
                    </a:cubicBezTo>
                    <a:cubicBezTo>
                      <a:pt x="101" y="24"/>
                      <a:pt x="101" y="23"/>
                      <a:pt x="100" y="23"/>
                    </a:cubicBezTo>
                    <a:cubicBezTo>
                      <a:pt x="101" y="23"/>
                      <a:pt x="102" y="21"/>
                      <a:pt x="103" y="22"/>
                    </a:cubicBezTo>
                    <a:cubicBezTo>
                      <a:pt x="104" y="23"/>
                      <a:pt x="101" y="23"/>
                      <a:pt x="102" y="23"/>
                    </a:cubicBezTo>
                    <a:cubicBezTo>
                      <a:pt x="105" y="23"/>
                      <a:pt x="103" y="20"/>
                      <a:pt x="105" y="20"/>
                    </a:cubicBezTo>
                    <a:cubicBezTo>
                      <a:pt x="104" y="19"/>
                      <a:pt x="105" y="17"/>
                      <a:pt x="106" y="16"/>
                    </a:cubicBezTo>
                    <a:cubicBezTo>
                      <a:pt x="108" y="16"/>
                      <a:pt x="105" y="17"/>
                      <a:pt x="106" y="18"/>
                    </a:cubicBezTo>
                    <a:cubicBezTo>
                      <a:pt x="107" y="18"/>
                      <a:pt x="107" y="18"/>
                      <a:pt x="107" y="18"/>
                    </a:cubicBezTo>
                    <a:cubicBezTo>
                      <a:pt x="109" y="20"/>
                      <a:pt x="104" y="22"/>
                      <a:pt x="106" y="23"/>
                    </a:cubicBezTo>
                    <a:cubicBezTo>
                      <a:pt x="107" y="22"/>
                      <a:pt x="107" y="22"/>
                      <a:pt x="107" y="22"/>
                    </a:cubicBezTo>
                    <a:cubicBezTo>
                      <a:pt x="107" y="23"/>
                      <a:pt x="107" y="24"/>
                      <a:pt x="107" y="24"/>
                    </a:cubicBezTo>
                    <a:cubicBezTo>
                      <a:pt x="107" y="23"/>
                      <a:pt x="110" y="24"/>
                      <a:pt x="110" y="23"/>
                    </a:cubicBezTo>
                    <a:cubicBezTo>
                      <a:pt x="110" y="22"/>
                      <a:pt x="109" y="24"/>
                      <a:pt x="109" y="23"/>
                    </a:cubicBezTo>
                    <a:cubicBezTo>
                      <a:pt x="110" y="23"/>
                      <a:pt x="110" y="21"/>
                      <a:pt x="112" y="21"/>
                    </a:cubicBezTo>
                    <a:cubicBezTo>
                      <a:pt x="111" y="22"/>
                      <a:pt x="113" y="23"/>
                      <a:pt x="112" y="23"/>
                    </a:cubicBezTo>
                    <a:cubicBezTo>
                      <a:pt x="113" y="24"/>
                      <a:pt x="113" y="22"/>
                      <a:pt x="114" y="22"/>
                    </a:cubicBezTo>
                    <a:cubicBezTo>
                      <a:pt x="114" y="23"/>
                      <a:pt x="114" y="23"/>
                      <a:pt x="114" y="23"/>
                    </a:cubicBezTo>
                    <a:cubicBezTo>
                      <a:pt x="118" y="23"/>
                      <a:pt x="124" y="22"/>
                      <a:pt x="128" y="19"/>
                    </a:cubicBezTo>
                    <a:cubicBezTo>
                      <a:pt x="129" y="20"/>
                      <a:pt x="130" y="20"/>
                      <a:pt x="133" y="20"/>
                    </a:cubicBezTo>
                    <a:cubicBezTo>
                      <a:pt x="131" y="20"/>
                      <a:pt x="132" y="19"/>
                      <a:pt x="133" y="19"/>
                    </a:cubicBezTo>
                    <a:cubicBezTo>
                      <a:pt x="134" y="20"/>
                      <a:pt x="134" y="20"/>
                      <a:pt x="134" y="20"/>
                    </a:cubicBezTo>
                    <a:cubicBezTo>
                      <a:pt x="136" y="21"/>
                      <a:pt x="137" y="19"/>
                      <a:pt x="138" y="19"/>
                    </a:cubicBezTo>
                    <a:cubicBezTo>
                      <a:pt x="139" y="20"/>
                      <a:pt x="139" y="20"/>
                      <a:pt x="139" y="20"/>
                    </a:cubicBezTo>
                    <a:cubicBezTo>
                      <a:pt x="140" y="20"/>
                      <a:pt x="140" y="19"/>
                      <a:pt x="140" y="18"/>
                    </a:cubicBezTo>
                    <a:cubicBezTo>
                      <a:pt x="141" y="19"/>
                      <a:pt x="141" y="19"/>
                      <a:pt x="141" y="19"/>
                    </a:cubicBezTo>
                    <a:cubicBezTo>
                      <a:pt x="141" y="18"/>
                      <a:pt x="141" y="18"/>
                      <a:pt x="141" y="18"/>
                    </a:cubicBezTo>
                    <a:cubicBezTo>
                      <a:pt x="143" y="18"/>
                      <a:pt x="144" y="18"/>
                      <a:pt x="144" y="19"/>
                    </a:cubicBezTo>
                    <a:cubicBezTo>
                      <a:pt x="145" y="19"/>
                      <a:pt x="145" y="19"/>
                      <a:pt x="144" y="18"/>
                    </a:cubicBezTo>
                    <a:cubicBezTo>
                      <a:pt x="146" y="19"/>
                      <a:pt x="149" y="19"/>
                      <a:pt x="151" y="18"/>
                    </a:cubicBezTo>
                    <a:cubicBezTo>
                      <a:pt x="150" y="18"/>
                      <a:pt x="150" y="18"/>
                      <a:pt x="150" y="17"/>
                    </a:cubicBezTo>
                    <a:cubicBezTo>
                      <a:pt x="150" y="15"/>
                      <a:pt x="150" y="17"/>
                      <a:pt x="151" y="16"/>
                    </a:cubicBezTo>
                    <a:cubicBezTo>
                      <a:pt x="151" y="16"/>
                      <a:pt x="152" y="17"/>
                      <a:pt x="151" y="17"/>
                    </a:cubicBezTo>
                    <a:cubicBezTo>
                      <a:pt x="154" y="19"/>
                      <a:pt x="158" y="17"/>
                      <a:pt x="162" y="18"/>
                    </a:cubicBezTo>
                    <a:cubicBezTo>
                      <a:pt x="163" y="17"/>
                      <a:pt x="162" y="17"/>
                      <a:pt x="163" y="17"/>
                    </a:cubicBezTo>
                    <a:cubicBezTo>
                      <a:pt x="165" y="18"/>
                      <a:pt x="168" y="16"/>
                      <a:pt x="170" y="17"/>
                    </a:cubicBezTo>
                    <a:cubicBezTo>
                      <a:pt x="170" y="16"/>
                      <a:pt x="170" y="14"/>
                      <a:pt x="172" y="14"/>
                    </a:cubicBezTo>
                    <a:cubicBezTo>
                      <a:pt x="173" y="13"/>
                      <a:pt x="172" y="16"/>
                      <a:pt x="174" y="17"/>
                    </a:cubicBezTo>
                    <a:cubicBezTo>
                      <a:pt x="174" y="16"/>
                      <a:pt x="176" y="16"/>
                      <a:pt x="176" y="16"/>
                    </a:cubicBezTo>
                    <a:cubicBezTo>
                      <a:pt x="176" y="16"/>
                      <a:pt x="176" y="16"/>
                      <a:pt x="176" y="16"/>
                    </a:cubicBezTo>
                    <a:cubicBezTo>
                      <a:pt x="177" y="15"/>
                      <a:pt x="178" y="15"/>
                      <a:pt x="179" y="16"/>
                    </a:cubicBezTo>
                    <a:cubicBezTo>
                      <a:pt x="179" y="16"/>
                      <a:pt x="179" y="16"/>
                      <a:pt x="179" y="16"/>
                    </a:cubicBezTo>
                    <a:cubicBezTo>
                      <a:pt x="180" y="16"/>
                      <a:pt x="181" y="17"/>
                      <a:pt x="182" y="17"/>
                    </a:cubicBezTo>
                    <a:cubicBezTo>
                      <a:pt x="182" y="15"/>
                      <a:pt x="184" y="16"/>
                      <a:pt x="185" y="15"/>
                    </a:cubicBezTo>
                    <a:cubicBezTo>
                      <a:pt x="185" y="15"/>
                      <a:pt x="185" y="15"/>
                      <a:pt x="185" y="15"/>
                    </a:cubicBezTo>
                    <a:cubicBezTo>
                      <a:pt x="185" y="14"/>
                      <a:pt x="185" y="14"/>
                      <a:pt x="185" y="14"/>
                    </a:cubicBezTo>
                    <a:cubicBezTo>
                      <a:pt x="187" y="15"/>
                      <a:pt x="187" y="15"/>
                      <a:pt x="187" y="15"/>
                    </a:cubicBezTo>
                    <a:cubicBezTo>
                      <a:pt x="186" y="15"/>
                      <a:pt x="186" y="16"/>
                      <a:pt x="186" y="16"/>
                    </a:cubicBezTo>
                    <a:cubicBezTo>
                      <a:pt x="188" y="17"/>
                      <a:pt x="186" y="15"/>
                      <a:pt x="187" y="14"/>
                    </a:cubicBezTo>
                    <a:cubicBezTo>
                      <a:pt x="188" y="14"/>
                      <a:pt x="188" y="15"/>
                      <a:pt x="189" y="15"/>
                    </a:cubicBezTo>
                    <a:cubicBezTo>
                      <a:pt x="189" y="16"/>
                      <a:pt x="188" y="15"/>
                      <a:pt x="188" y="15"/>
                    </a:cubicBezTo>
                    <a:cubicBezTo>
                      <a:pt x="187" y="16"/>
                      <a:pt x="189" y="15"/>
                      <a:pt x="189" y="16"/>
                    </a:cubicBezTo>
                    <a:cubicBezTo>
                      <a:pt x="189" y="16"/>
                      <a:pt x="189" y="15"/>
                      <a:pt x="190" y="15"/>
                    </a:cubicBezTo>
                    <a:cubicBezTo>
                      <a:pt x="191" y="15"/>
                      <a:pt x="193" y="15"/>
                      <a:pt x="192" y="16"/>
                    </a:cubicBezTo>
                    <a:cubicBezTo>
                      <a:pt x="193" y="15"/>
                      <a:pt x="194" y="15"/>
                      <a:pt x="194" y="15"/>
                    </a:cubicBezTo>
                    <a:cubicBezTo>
                      <a:pt x="194" y="15"/>
                      <a:pt x="192" y="14"/>
                      <a:pt x="192" y="14"/>
                    </a:cubicBezTo>
                    <a:cubicBezTo>
                      <a:pt x="193" y="13"/>
                      <a:pt x="194" y="13"/>
                      <a:pt x="194" y="14"/>
                    </a:cubicBezTo>
                    <a:cubicBezTo>
                      <a:pt x="194" y="14"/>
                      <a:pt x="194" y="14"/>
                      <a:pt x="194" y="14"/>
                    </a:cubicBezTo>
                    <a:cubicBezTo>
                      <a:pt x="194" y="14"/>
                      <a:pt x="196" y="14"/>
                      <a:pt x="195" y="13"/>
                    </a:cubicBezTo>
                    <a:cubicBezTo>
                      <a:pt x="196" y="14"/>
                      <a:pt x="196" y="14"/>
                      <a:pt x="196" y="14"/>
                    </a:cubicBezTo>
                    <a:cubicBezTo>
                      <a:pt x="197" y="13"/>
                      <a:pt x="198" y="14"/>
                      <a:pt x="199" y="13"/>
                    </a:cubicBezTo>
                    <a:cubicBezTo>
                      <a:pt x="199" y="14"/>
                      <a:pt x="198" y="16"/>
                      <a:pt x="200" y="16"/>
                    </a:cubicBezTo>
                    <a:cubicBezTo>
                      <a:pt x="202" y="15"/>
                      <a:pt x="202" y="15"/>
                      <a:pt x="202" y="15"/>
                    </a:cubicBezTo>
                    <a:cubicBezTo>
                      <a:pt x="203" y="15"/>
                      <a:pt x="203" y="15"/>
                      <a:pt x="203" y="16"/>
                    </a:cubicBezTo>
                    <a:cubicBezTo>
                      <a:pt x="206" y="16"/>
                      <a:pt x="206" y="12"/>
                      <a:pt x="208" y="13"/>
                    </a:cubicBezTo>
                    <a:cubicBezTo>
                      <a:pt x="207" y="15"/>
                      <a:pt x="208" y="15"/>
                      <a:pt x="209" y="15"/>
                    </a:cubicBezTo>
                    <a:cubicBezTo>
                      <a:pt x="209" y="15"/>
                      <a:pt x="209" y="15"/>
                      <a:pt x="209" y="15"/>
                    </a:cubicBezTo>
                    <a:cubicBezTo>
                      <a:pt x="209" y="14"/>
                      <a:pt x="209" y="15"/>
                      <a:pt x="208" y="15"/>
                    </a:cubicBezTo>
                    <a:cubicBezTo>
                      <a:pt x="208" y="14"/>
                      <a:pt x="209" y="14"/>
                      <a:pt x="209" y="14"/>
                    </a:cubicBezTo>
                    <a:cubicBezTo>
                      <a:pt x="211" y="17"/>
                      <a:pt x="216" y="15"/>
                      <a:pt x="219" y="16"/>
                    </a:cubicBezTo>
                    <a:cubicBezTo>
                      <a:pt x="219" y="14"/>
                      <a:pt x="221" y="16"/>
                      <a:pt x="222" y="15"/>
                    </a:cubicBezTo>
                    <a:cubicBezTo>
                      <a:pt x="221" y="17"/>
                      <a:pt x="223" y="15"/>
                      <a:pt x="224" y="16"/>
                    </a:cubicBezTo>
                    <a:cubicBezTo>
                      <a:pt x="224" y="14"/>
                      <a:pt x="224" y="14"/>
                      <a:pt x="224" y="14"/>
                    </a:cubicBezTo>
                    <a:cubicBezTo>
                      <a:pt x="226" y="15"/>
                      <a:pt x="227" y="11"/>
                      <a:pt x="228" y="14"/>
                    </a:cubicBezTo>
                    <a:cubicBezTo>
                      <a:pt x="229" y="14"/>
                      <a:pt x="228" y="15"/>
                      <a:pt x="227" y="15"/>
                    </a:cubicBezTo>
                    <a:cubicBezTo>
                      <a:pt x="229" y="17"/>
                      <a:pt x="232" y="14"/>
                      <a:pt x="233" y="16"/>
                    </a:cubicBezTo>
                    <a:cubicBezTo>
                      <a:pt x="233" y="15"/>
                      <a:pt x="233" y="14"/>
                      <a:pt x="234" y="13"/>
                    </a:cubicBezTo>
                    <a:cubicBezTo>
                      <a:pt x="235" y="14"/>
                      <a:pt x="237" y="15"/>
                      <a:pt x="237" y="15"/>
                    </a:cubicBezTo>
                    <a:cubicBezTo>
                      <a:pt x="238" y="15"/>
                      <a:pt x="238" y="14"/>
                      <a:pt x="239" y="15"/>
                    </a:cubicBezTo>
                    <a:cubicBezTo>
                      <a:pt x="239" y="16"/>
                      <a:pt x="239" y="16"/>
                      <a:pt x="238" y="16"/>
                    </a:cubicBezTo>
                    <a:cubicBezTo>
                      <a:pt x="240" y="16"/>
                      <a:pt x="241" y="15"/>
                      <a:pt x="242" y="15"/>
                    </a:cubicBezTo>
                    <a:cubicBezTo>
                      <a:pt x="243" y="16"/>
                      <a:pt x="246" y="16"/>
                      <a:pt x="248" y="16"/>
                    </a:cubicBezTo>
                    <a:cubicBezTo>
                      <a:pt x="249" y="15"/>
                      <a:pt x="251" y="17"/>
                      <a:pt x="251" y="15"/>
                    </a:cubicBezTo>
                    <a:cubicBezTo>
                      <a:pt x="251" y="16"/>
                      <a:pt x="251" y="16"/>
                      <a:pt x="251" y="16"/>
                    </a:cubicBezTo>
                    <a:cubicBezTo>
                      <a:pt x="252" y="15"/>
                      <a:pt x="252" y="14"/>
                      <a:pt x="253" y="14"/>
                    </a:cubicBezTo>
                    <a:cubicBezTo>
                      <a:pt x="253" y="15"/>
                      <a:pt x="253" y="15"/>
                      <a:pt x="253" y="15"/>
                    </a:cubicBezTo>
                    <a:cubicBezTo>
                      <a:pt x="253" y="17"/>
                      <a:pt x="255" y="16"/>
                      <a:pt x="256" y="17"/>
                    </a:cubicBezTo>
                    <a:cubicBezTo>
                      <a:pt x="255" y="15"/>
                      <a:pt x="256" y="17"/>
                      <a:pt x="257" y="16"/>
                    </a:cubicBezTo>
                    <a:cubicBezTo>
                      <a:pt x="258" y="15"/>
                      <a:pt x="258" y="15"/>
                      <a:pt x="258" y="15"/>
                    </a:cubicBezTo>
                    <a:cubicBezTo>
                      <a:pt x="259" y="15"/>
                      <a:pt x="258" y="15"/>
                      <a:pt x="260" y="14"/>
                    </a:cubicBezTo>
                    <a:cubicBezTo>
                      <a:pt x="261" y="14"/>
                      <a:pt x="260" y="16"/>
                      <a:pt x="260" y="16"/>
                    </a:cubicBezTo>
                    <a:cubicBezTo>
                      <a:pt x="261" y="17"/>
                      <a:pt x="262" y="16"/>
                      <a:pt x="263" y="16"/>
                    </a:cubicBezTo>
                    <a:cubicBezTo>
                      <a:pt x="262" y="16"/>
                      <a:pt x="262" y="16"/>
                      <a:pt x="262" y="16"/>
                    </a:cubicBezTo>
                    <a:cubicBezTo>
                      <a:pt x="262" y="16"/>
                      <a:pt x="263" y="16"/>
                      <a:pt x="263" y="16"/>
                    </a:cubicBezTo>
                    <a:cubicBezTo>
                      <a:pt x="263" y="16"/>
                      <a:pt x="263" y="16"/>
                      <a:pt x="264" y="16"/>
                    </a:cubicBezTo>
                    <a:cubicBezTo>
                      <a:pt x="264" y="16"/>
                      <a:pt x="264" y="16"/>
                      <a:pt x="264" y="16"/>
                    </a:cubicBezTo>
                    <a:cubicBezTo>
                      <a:pt x="263" y="16"/>
                      <a:pt x="263" y="16"/>
                      <a:pt x="263" y="16"/>
                    </a:cubicBezTo>
                    <a:cubicBezTo>
                      <a:pt x="263" y="16"/>
                      <a:pt x="263" y="16"/>
                      <a:pt x="264" y="16"/>
                    </a:cubicBezTo>
                    <a:cubicBezTo>
                      <a:pt x="264" y="16"/>
                      <a:pt x="264" y="16"/>
                      <a:pt x="264" y="16"/>
                    </a:cubicBezTo>
                    <a:cubicBezTo>
                      <a:pt x="264" y="16"/>
                      <a:pt x="265" y="16"/>
                      <a:pt x="265" y="17"/>
                    </a:cubicBezTo>
                    <a:cubicBezTo>
                      <a:pt x="265" y="18"/>
                      <a:pt x="265" y="18"/>
                      <a:pt x="265" y="18"/>
                    </a:cubicBezTo>
                    <a:cubicBezTo>
                      <a:pt x="265" y="18"/>
                      <a:pt x="267" y="17"/>
                      <a:pt x="267" y="16"/>
                    </a:cubicBezTo>
                    <a:cubicBezTo>
                      <a:pt x="270" y="17"/>
                      <a:pt x="274" y="17"/>
                      <a:pt x="276" y="16"/>
                    </a:cubicBezTo>
                    <a:cubicBezTo>
                      <a:pt x="276" y="16"/>
                      <a:pt x="276" y="17"/>
                      <a:pt x="276" y="16"/>
                    </a:cubicBezTo>
                    <a:cubicBezTo>
                      <a:pt x="277" y="16"/>
                      <a:pt x="278" y="15"/>
                      <a:pt x="278" y="16"/>
                    </a:cubicBezTo>
                    <a:cubicBezTo>
                      <a:pt x="279" y="16"/>
                      <a:pt x="279" y="17"/>
                      <a:pt x="280" y="17"/>
                    </a:cubicBezTo>
                    <a:cubicBezTo>
                      <a:pt x="280" y="17"/>
                      <a:pt x="281" y="16"/>
                      <a:pt x="280" y="16"/>
                    </a:cubicBezTo>
                    <a:cubicBezTo>
                      <a:pt x="282" y="18"/>
                      <a:pt x="286" y="15"/>
                      <a:pt x="288" y="17"/>
                    </a:cubicBezTo>
                    <a:cubicBezTo>
                      <a:pt x="288" y="17"/>
                      <a:pt x="288" y="17"/>
                      <a:pt x="288" y="18"/>
                    </a:cubicBezTo>
                    <a:cubicBezTo>
                      <a:pt x="290" y="17"/>
                      <a:pt x="292" y="17"/>
                      <a:pt x="294" y="16"/>
                    </a:cubicBezTo>
                    <a:cubicBezTo>
                      <a:pt x="294" y="16"/>
                      <a:pt x="294" y="17"/>
                      <a:pt x="293" y="17"/>
                    </a:cubicBezTo>
                    <a:cubicBezTo>
                      <a:pt x="295" y="17"/>
                      <a:pt x="296" y="17"/>
                      <a:pt x="297" y="16"/>
                    </a:cubicBezTo>
                    <a:cubicBezTo>
                      <a:pt x="296" y="16"/>
                      <a:pt x="297" y="17"/>
                      <a:pt x="296" y="17"/>
                    </a:cubicBezTo>
                    <a:cubicBezTo>
                      <a:pt x="295" y="16"/>
                      <a:pt x="297" y="15"/>
                      <a:pt x="298" y="15"/>
                    </a:cubicBezTo>
                    <a:cubicBezTo>
                      <a:pt x="298" y="15"/>
                      <a:pt x="298" y="15"/>
                      <a:pt x="298" y="15"/>
                    </a:cubicBezTo>
                    <a:cubicBezTo>
                      <a:pt x="300" y="15"/>
                      <a:pt x="300" y="15"/>
                      <a:pt x="301" y="15"/>
                    </a:cubicBezTo>
                    <a:cubicBezTo>
                      <a:pt x="302" y="16"/>
                      <a:pt x="301" y="15"/>
                      <a:pt x="301" y="16"/>
                    </a:cubicBezTo>
                    <a:cubicBezTo>
                      <a:pt x="301" y="18"/>
                      <a:pt x="304" y="17"/>
                      <a:pt x="305" y="17"/>
                    </a:cubicBezTo>
                    <a:cubicBezTo>
                      <a:pt x="305" y="17"/>
                      <a:pt x="305" y="17"/>
                      <a:pt x="305" y="16"/>
                    </a:cubicBezTo>
                    <a:cubicBezTo>
                      <a:pt x="307" y="16"/>
                      <a:pt x="306" y="17"/>
                      <a:pt x="307" y="17"/>
                    </a:cubicBezTo>
                    <a:cubicBezTo>
                      <a:pt x="310" y="14"/>
                      <a:pt x="310" y="14"/>
                      <a:pt x="310" y="14"/>
                    </a:cubicBezTo>
                    <a:cubicBezTo>
                      <a:pt x="310" y="15"/>
                      <a:pt x="311" y="16"/>
                      <a:pt x="310" y="17"/>
                    </a:cubicBezTo>
                    <a:cubicBezTo>
                      <a:pt x="313" y="17"/>
                      <a:pt x="314" y="15"/>
                      <a:pt x="316" y="14"/>
                    </a:cubicBezTo>
                    <a:cubicBezTo>
                      <a:pt x="316" y="14"/>
                      <a:pt x="319" y="14"/>
                      <a:pt x="320" y="14"/>
                    </a:cubicBezTo>
                    <a:cubicBezTo>
                      <a:pt x="320" y="15"/>
                      <a:pt x="319" y="14"/>
                      <a:pt x="319" y="14"/>
                    </a:cubicBezTo>
                    <a:cubicBezTo>
                      <a:pt x="320" y="15"/>
                      <a:pt x="320" y="15"/>
                      <a:pt x="320" y="15"/>
                    </a:cubicBezTo>
                    <a:cubicBezTo>
                      <a:pt x="318" y="15"/>
                      <a:pt x="320" y="17"/>
                      <a:pt x="319" y="18"/>
                    </a:cubicBezTo>
                    <a:cubicBezTo>
                      <a:pt x="320" y="17"/>
                      <a:pt x="323" y="18"/>
                      <a:pt x="325" y="19"/>
                    </a:cubicBezTo>
                    <a:cubicBezTo>
                      <a:pt x="324" y="17"/>
                      <a:pt x="328" y="18"/>
                      <a:pt x="328" y="16"/>
                    </a:cubicBezTo>
                    <a:cubicBezTo>
                      <a:pt x="330" y="16"/>
                      <a:pt x="329" y="18"/>
                      <a:pt x="330" y="18"/>
                    </a:cubicBezTo>
                    <a:cubicBezTo>
                      <a:pt x="332" y="18"/>
                      <a:pt x="334" y="19"/>
                      <a:pt x="337" y="19"/>
                    </a:cubicBezTo>
                    <a:cubicBezTo>
                      <a:pt x="336" y="19"/>
                      <a:pt x="336" y="19"/>
                      <a:pt x="336" y="19"/>
                    </a:cubicBezTo>
                    <a:cubicBezTo>
                      <a:pt x="339" y="19"/>
                      <a:pt x="342" y="20"/>
                      <a:pt x="344" y="18"/>
                    </a:cubicBezTo>
                    <a:cubicBezTo>
                      <a:pt x="344" y="19"/>
                      <a:pt x="344" y="19"/>
                      <a:pt x="343" y="19"/>
                    </a:cubicBezTo>
                    <a:cubicBezTo>
                      <a:pt x="345" y="20"/>
                      <a:pt x="344" y="17"/>
                      <a:pt x="346" y="18"/>
                    </a:cubicBezTo>
                    <a:cubicBezTo>
                      <a:pt x="346" y="19"/>
                      <a:pt x="346" y="19"/>
                      <a:pt x="346" y="19"/>
                    </a:cubicBezTo>
                    <a:cubicBezTo>
                      <a:pt x="347" y="19"/>
                      <a:pt x="348" y="20"/>
                      <a:pt x="350" y="19"/>
                    </a:cubicBezTo>
                    <a:cubicBezTo>
                      <a:pt x="350" y="20"/>
                      <a:pt x="350" y="20"/>
                      <a:pt x="350" y="20"/>
                    </a:cubicBezTo>
                    <a:cubicBezTo>
                      <a:pt x="351" y="20"/>
                      <a:pt x="353" y="20"/>
                      <a:pt x="355" y="19"/>
                    </a:cubicBezTo>
                    <a:cubicBezTo>
                      <a:pt x="355" y="20"/>
                      <a:pt x="354" y="20"/>
                      <a:pt x="354" y="21"/>
                    </a:cubicBezTo>
                    <a:cubicBezTo>
                      <a:pt x="355" y="22"/>
                      <a:pt x="356" y="19"/>
                      <a:pt x="357" y="20"/>
                    </a:cubicBezTo>
                    <a:cubicBezTo>
                      <a:pt x="357" y="20"/>
                      <a:pt x="358" y="21"/>
                      <a:pt x="358" y="21"/>
                    </a:cubicBezTo>
                    <a:cubicBezTo>
                      <a:pt x="359" y="21"/>
                      <a:pt x="361" y="21"/>
                      <a:pt x="362" y="21"/>
                    </a:cubicBezTo>
                    <a:cubicBezTo>
                      <a:pt x="362" y="21"/>
                      <a:pt x="362" y="22"/>
                      <a:pt x="363" y="22"/>
                    </a:cubicBezTo>
                    <a:cubicBezTo>
                      <a:pt x="371" y="24"/>
                      <a:pt x="379" y="25"/>
                      <a:pt x="387" y="25"/>
                    </a:cubicBezTo>
                    <a:cubicBezTo>
                      <a:pt x="388" y="27"/>
                      <a:pt x="385" y="26"/>
                      <a:pt x="386" y="27"/>
                    </a:cubicBezTo>
                    <a:cubicBezTo>
                      <a:pt x="386" y="25"/>
                      <a:pt x="387" y="27"/>
                      <a:pt x="389" y="27"/>
                    </a:cubicBezTo>
                    <a:cubicBezTo>
                      <a:pt x="390" y="27"/>
                      <a:pt x="390" y="27"/>
                      <a:pt x="390" y="27"/>
                    </a:cubicBezTo>
                    <a:cubicBezTo>
                      <a:pt x="391" y="27"/>
                      <a:pt x="391" y="28"/>
                      <a:pt x="392" y="28"/>
                    </a:cubicBezTo>
                    <a:cubicBezTo>
                      <a:pt x="392" y="27"/>
                      <a:pt x="392" y="27"/>
                      <a:pt x="392" y="27"/>
                    </a:cubicBezTo>
                    <a:cubicBezTo>
                      <a:pt x="394" y="26"/>
                      <a:pt x="394" y="30"/>
                      <a:pt x="395" y="28"/>
                    </a:cubicBezTo>
                    <a:cubicBezTo>
                      <a:pt x="396" y="29"/>
                      <a:pt x="396" y="29"/>
                      <a:pt x="396" y="29"/>
                    </a:cubicBezTo>
                    <a:cubicBezTo>
                      <a:pt x="397" y="28"/>
                      <a:pt x="398" y="30"/>
                      <a:pt x="399" y="29"/>
                    </a:cubicBezTo>
                    <a:cubicBezTo>
                      <a:pt x="399" y="29"/>
                      <a:pt x="399" y="29"/>
                      <a:pt x="399" y="29"/>
                    </a:cubicBezTo>
                    <a:cubicBezTo>
                      <a:pt x="401" y="30"/>
                      <a:pt x="403" y="28"/>
                      <a:pt x="404" y="29"/>
                    </a:cubicBezTo>
                    <a:cubicBezTo>
                      <a:pt x="406" y="29"/>
                      <a:pt x="407" y="29"/>
                      <a:pt x="408" y="28"/>
                    </a:cubicBezTo>
                    <a:cubicBezTo>
                      <a:pt x="408" y="29"/>
                      <a:pt x="408" y="30"/>
                      <a:pt x="408" y="30"/>
                    </a:cubicBezTo>
                    <a:cubicBezTo>
                      <a:pt x="414" y="30"/>
                      <a:pt x="420" y="32"/>
                      <a:pt x="426" y="32"/>
                    </a:cubicBezTo>
                    <a:cubicBezTo>
                      <a:pt x="426" y="32"/>
                      <a:pt x="426" y="32"/>
                      <a:pt x="426" y="32"/>
                    </a:cubicBezTo>
                    <a:cubicBezTo>
                      <a:pt x="429" y="32"/>
                      <a:pt x="432" y="36"/>
                      <a:pt x="435" y="33"/>
                    </a:cubicBezTo>
                    <a:cubicBezTo>
                      <a:pt x="436" y="32"/>
                      <a:pt x="436" y="32"/>
                      <a:pt x="436" y="32"/>
                    </a:cubicBezTo>
                    <a:cubicBezTo>
                      <a:pt x="437" y="33"/>
                      <a:pt x="437" y="34"/>
                      <a:pt x="437" y="34"/>
                    </a:cubicBezTo>
                    <a:cubicBezTo>
                      <a:pt x="438" y="34"/>
                      <a:pt x="440" y="35"/>
                      <a:pt x="441" y="34"/>
                    </a:cubicBezTo>
                    <a:cubicBezTo>
                      <a:pt x="441" y="34"/>
                      <a:pt x="441" y="34"/>
                      <a:pt x="441" y="35"/>
                    </a:cubicBezTo>
                    <a:cubicBezTo>
                      <a:pt x="442" y="35"/>
                      <a:pt x="444" y="34"/>
                      <a:pt x="446" y="35"/>
                    </a:cubicBezTo>
                    <a:cubicBezTo>
                      <a:pt x="445" y="35"/>
                      <a:pt x="445" y="35"/>
                      <a:pt x="445" y="35"/>
                    </a:cubicBezTo>
                    <a:cubicBezTo>
                      <a:pt x="452" y="39"/>
                      <a:pt x="461" y="44"/>
                      <a:pt x="468" y="43"/>
                    </a:cubicBezTo>
                    <a:cubicBezTo>
                      <a:pt x="470" y="43"/>
                      <a:pt x="468" y="44"/>
                      <a:pt x="469" y="44"/>
                    </a:cubicBezTo>
                    <a:cubicBezTo>
                      <a:pt x="476" y="44"/>
                      <a:pt x="482" y="50"/>
                      <a:pt x="489" y="49"/>
                    </a:cubicBezTo>
                    <a:cubicBezTo>
                      <a:pt x="494" y="49"/>
                      <a:pt x="497" y="46"/>
                      <a:pt x="497" y="46"/>
                    </a:cubicBezTo>
                    <a:cubicBezTo>
                      <a:pt x="485" y="44"/>
                      <a:pt x="476" y="39"/>
                      <a:pt x="466" y="34"/>
                    </a:cubicBezTo>
                    <a:close/>
                    <a:moveTo>
                      <a:pt x="266" y="15"/>
                    </a:moveTo>
                    <a:cubicBezTo>
                      <a:pt x="266" y="16"/>
                      <a:pt x="266" y="16"/>
                      <a:pt x="265" y="16"/>
                    </a:cubicBezTo>
                    <a:cubicBezTo>
                      <a:pt x="266" y="15"/>
                      <a:pt x="266" y="15"/>
                      <a:pt x="266" y="15"/>
                    </a:cubicBezTo>
                    <a:close/>
                  </a:path>
                </a:pathLst>
              </a:custGeom>
              <a:solidFill>
                <a:schemeClr val="tx2"/>
              </a:solidFill>
              <a:ln w="9525">
                <a:noFill/>
                <a:round/>
                <a:headEnd/>
                <a:tailEnd/>
              </a:ln>
            </p:spPr>
            <p:txBody>
              <a:bodyPr/>
              <a:lstStyle/>
              <a:p>
                <a:endParaRPr lang="zh-CN" altLang="en-US">
                  <a:cs typeface="+mn-ea"/>
                  <a:sym typeface="+mn-lt"/>
                </a:endParaRPr>
              </a:p>
            </p:txBody>
          </p:sp>
          <p:sp>
            <p:nvSpPr>
              <p:cNvPr id="387" name="Freeform 183"/>
              <p:cNvSpPr>
                <a:spLocks noEditPoints="1"/>
              </p:cNvSpPr>
              <p:nvPr/>
            </p:nvSpPr>
            <p:spPr bwMode="auto">
              <a:xfrm rot="1917611">
                <a:off x="849186" y="5131408"/>
                <a:ext cx="145494" cy="463706"/>
              </a:xfrm>
              <a:custGeom>
                <a:avLst/>
                <a:gdLst>
                  <a:gd name="T0" fmla="*/ 2147483647 w 83"/>
                  <a:gd name="T1" fmla="*/ 2147483647 h 99"/>
                  <a:gd name="T2" fmla="*/ 2147483647 w 83"/>
                  <a:gd name="T3" fmla="*/ 2147483647 h 99"/>
                  <a:gd name="T4" fmla="*/ 2147483647 w 83"/>
                  <a:gd name="T5" fmla="*/ 2147483647 h 99"/>
                  <a:gd name="T6" fmla="*/ 2147483647 w 83"/>
                  <a:gd name="T7" fmla="*/ 2147483647 h 99"/>
                  <a:gd name="T8" fmla="*/ 2147483647 w 83"/>
                  <a:gd name="T9" fmla="*/ 2147483647 h 99"/>
                  <a:gd name="T10" fmla="*/ 2147483647 w 83"/>
                  <a:gd name="T11" fmla="*/ 2147483647 h 99"/>
                  <a:gd name="T12" fmla="*/ 2147483647 w 83"/>
                  <a:gd name="T13" fmla="*/ 2147483647 h 99"/>
                  <a:gd name="T14" fmla="*/ 2147483647 w 83"/>
                  <a:gd name="T15" fmla="*/ 2147483647 h 99"/>
                  <a:gd name="T16" fmla="*/ 2147483647 w 83"/>
                  <a:gd name="T17" fmla="*/ 2147483647 h 99"/>
                  <a:gd name="T18" fmla="*/ 2147483647 w 83"/>
                  <a:gd name="T19" fmla="*/ 2147483647 h 99"/>
                  <a:gd name="T20" fmla="*/ 2147483647 w 83"/>
                  <a:gd name="T21" fmla="*/ 2147483647 h 99"/>
                  <a:gd name="T22" fmla="*/ 2147483647 w 83"/>
                  <a:gd name="T23" fmla="*/ 2147483647 h 99"/>
                  <a:gd name="T24" fmla="*/ 2147483647 w 83"/>
                  <a:gd name="T25" fmla="*/ 0 h 99"/>
                  <a:gd name="T26" fmla="*/ 2147483647 w 83"/>
                  <a:gd name="T27" fmla="*/ 0 h 99"/>
                  <a:gd name="T28" fmla="*/ 2147483647 w 83"/>
                  <a:gd name="T29" fmla="*/ 2147483647 h 99"/>
                  <a:gd name="T30" fmla="*/ 2147483647 w 83"/>
                  <a:gd name="T31" fmla="*/ 2147483647 h 99"/>
                  <a:gd name="T32" fmla="*/ 2147483647 w 83"/>
                  <a:gd name="T33" fmla="*/ 2147483647 h 99"/>
                  <a:gd name="T34" fmla="*/ 2147483647 w 83"/>
                  <a:gd name="T35" fmla="*/ 2147483647 h 99"/>
                  <a:gd name="T36" fmla="*/ 2147483647 w 83"/>
                  <a:gd name="T37" fmla="*/ 2147483647 h 99"/>
                  <a:gd name="T38" fmla="*/ 2147483647 w 83"/>
                  <a:gd name="T39" fmla="*/ 2147483647 h 99"/>
                  <a:gd name="T40" fmla="*/ 2147483647 w 83"/>
                  <a:gd name="T41" fmla="*/ 2147483647 h 99"/>
                  <a:gd name="T42" fmla="*/ 2147483647 w 83"/>
                  <a:gd name="T43" fmla="*/ 2147483647 h 99"/>
                  <a:gd name="T44" fmla="*/ 2147483647 w 83"/>
                  <a:gd name="T45" fmla="*/ 2147483647 h 99"/>
                  <a:gd name="T46" fmla="*/ 2147483647 w 83"/>
                  <a:gd name="T47" fmla="*/ 2147483647 h 99"/>
                  <a:gd name="T48" fmla="*/ 2147483647 w 83"/>
                  <a:gd name="T49" fmla="*/ 2147483647 h 99"/>
                  <a:gd name="T50" fmla="*/ 2147483647 w 83"/>
                  <a:gd name="T51" fmla="*/ 2147483647 h 99"/>
                  <a:gd name="T52" fmla="*/ 2147483647 w 83"/>
                  <a:gd name="T53" fmla="*/ 2147483647 h 99"/>
                  <a:gd name="T54" fmla="*/ 2147483647 w 83"/>
                  <a:gd name="T55" fmla="*/ 2147483647 h 99"/>
                  <a:gd name="T56" fmla="*/ 2147483647 w 83"/>
                  <a:gd name="T57" fmla="*/ 2147483647 h 99"/>
                  <a:gd name="T58" fmla="*/ 2147483647 w 83"/>
                  <a:gd name="T59" fmla="*/ 2147483647 h 99"/>
                  <a:gd name="T60" fmla="*/ 2147483647 w 83"/>
                  <a:gd name="T61" fmla="*/ 2147483647 h 99"/>
                  <a:gd name="T62" fmla="*/ 2147483647 w 83"/>
                  <a:gd name="T63" fmla="*/ 2147483647 h 99"/>
                  <a:gd name="T64" fmla="*/ 2147483647 w 83"/>
                  <a:gd name="T65" fmla="*/ 2147483647 h 99"/>
                  <a:gd name="T66" fmla="*/ 2147483647 w 83"/>
                  <a:gd name="T67" fmla="*/ 2147483647 h 99"/>
                  <a:gd name="T68" fmla="*/ 2147483647 w 83"/>
                  <a:gd name="T69" fmla="*/ 2147483647 h 99"/>
                  <a:gd name="T70" fmla="*/ 2147483647 w 83"/>
                  <a:gd name="T71" fmla="*/ 2147483647 h 99"/>
                  <a:gd name="T72" fmla="*/ 2147483647 w 83"/>
                  <a:gd name="T73" fmla="*/ 2147483647 h 99"/>
                  <a:gd name="T74" fmla="*/ 2147483647 w 83"/>
                  <a:gd name="T75" fmla="*/ 2147483647 h 99"/>
                  <a:gd name="T76" fmla="*/ 2147483647 w 83"/>
                  <a:gd name="T77" fmla="*/ 2147483647 h 99"/>
                  <a:gd name="T78" fmla="*/ 2147483647 w 83"/>
                  <a:gd name="T79" fmla="*/ 2147483647 h 99"/>
                  <a:gd name="T80" fmla="*/ 2147483647 w 83"/>
                  <a:gd name="T81" fmla="*/ 2147483647 h 99"/>
                  <a:gd name="T82" fmla="*/ 2147483647 w 83"/>
                  <a:gd name="T83" fmla="*/ 2147483647 h 99"/>
                  <a:gd name="T84" fmla="*/ 2147483647 w 83"/>
                  <a:gd name="T85" fmla="*/ 2147483647 h 99"/>
                  <a:gd name="T86" fmla="*/ 2147483647 w 83"/>
                  <a:gd name="T87" fmla="*/ 2147483647 h 99"/>
                  <a:gd name="T88" fmla="*/ 2147483647 w 83"/>
                  <a:gd name="T89" fmla="*/ 2147483647 h 99"/>
                  <a:gd name="T90" fmla="*/ 2147483647 w 83"/>
                  <a:gd name="T91" fmla="*/ 2147483647 h 99"/>
                  <a:gd name="T92" fmla="*/ 2147483647 w 83"/>
                  <a:gd name="T93" fmla="*/ 2147483647 h 99"/>
                  <a:gd name="T94" fmla="*/ 2147483647 w 83"/>
                  <a:gd name="T95" fmla="*/ 2147483647 h 99"/>
                  <a:gd name="T96" fmla="*/ 2147483647 w 83"/>
                  <a:gd name="T97" fmla="*/ 2147483647 h 99"/>
                  <a:gd name="T98" fmla="*/ 2147483647 w 83"/>
                  <a:gd name="T99" fmla="*/ 2147483647 h 99"/>
                  <a:gd name="T100" fmla="*/ 2147483647 w 83"/>
                  <a:gd name="T101" fmla="*/ 2147483647 h 99"/>
                  <a:gd name="T102" fmla="*/ 2147483647 w 83"/>
                  <a:gd name="T103" fmla="*/ 2147483647 h 99"/>
                  <a:gd name="T104" fmla="*/ 2147483647 w 83"/>
                  <a:gd name="T105" fmla="*/ 2147483647 h 99"/>
                  <a:gd name="T106" fmla="*/ 2147483647 w 83"/>
                  <a:gd name="T107" fmla="*/ 2147483647 h 99"/>
                  <a:gd name="T108" fmla="*/ 2147483647 w 83"/>
                  <a:gd name="T109" fmla="*/ 2147483647 h 99"/>
                  <a:gd name="T110" fmla="*/ 2147483647 w 83"/>
                  <a:gd name="T111" fmla="*/ 2147483647 h 99"/>
                  <a:gd name="T112" fmla="*/ 2147483647 w 83"/>
                  <a:gd name="T113" fmla="*/ 2147483647 h 99"/>
                  <a:gd name="T114" fmla="*/ 2147483647 w 83"/>
                  <a:gd name="T115" fmla="*/ 2147483647 h 99"/>
                  <a:gd name="T116" fmla="*/ 2147483647 w 83"/>
                  <a:gd name="T117" fmla="*/ 2147483647 h 99"/>
                  <a:gd name="T118" fmla="*/ 2147483647 w 83"/>
                  <a:gd name="T119" fmla="*/ 2147483647 h 99"/>
                  <a:gd name="T120" fmla="*/ 2147483647 w 83"/>
                  <a:gd name="T121" fmla="*/ 2147483647 h 99"/>
                  <a:gd name="T122" fmla="*/ 2147483647 w 83"/>
                  <a:gd name="T123" fmla="*/ 2147483647 h 99"/>
                  <a:gd name="T124" fmla="*/ 2147483647 w 83"/>
                  <a:gd name="T125" fmla="*/ 2147483647 h 9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83"/>
                  <a:gd name="T190" fmla="*/ 0 h 99"/>
                  <a:gd name="T191" fmla="*/ 83 w 83"/>
                  <a:gd name="T192" fmla="*/ 99 h 9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83" h="99">
                    <a:moveTo>
                      <a:pt x="82" y="60"/>
                    </a:move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2" y="60"/>
                      <a:pt x="82" y="60"/>
                      <a:pt x="82" y="60"/>
                    </a:cubicBezTo>
                    <a:cubicBezTo>
                      <a:pt x="83" y="56"/>
                      <a:pt x="83" y="47"/>
                      <a:pt x="83" y="49"/>
                    </a:cubicBezTo>
                    <a:cubicBezTo>
                      <a:pt x="83" y="49"/>
                      <a:pt x="83" y="49"/>
                      <a:pt x="83" y="49"/>
                    </a:cubicBezTo>
                    <a:cubicBezTo>
                      <a:pt x="83" y="49"/>
                      <a:pt x="83" y="49"/>
                      <a:pt x="83" y="49"/>
                    </a:cubicBezTo>
                    <a:cubicBezTo>
                      <a:pt x="83" y="49"/>
                      <a:pt x="83" y="49"/>
                      <a:pt x="83" y="49"/>
                    </a:cubicBezTo>
                    <a:cubicBezTo>
                      <a:pt x="83" y="49"/>
                      <a:pt x="83" y="49"/>
                      <a:pt x="83" y="49"/>
                    </a:cubicBezTo>
                    <a:cubicBezTo>
                      <a:pt x="83" y="50"/>
                      <a:pt x="83" y="50"/>
                      <a:pt x="83" y="50"/>
                    </a:cubicBezTo>
                    <a:cubicBezTo>
                      <a:pt x="82" y="51"/>
                      <a:pt x="83" y="48"/>
                      <a:pt x="82" y="48"/>
                    </a:cubicBezTo>
                    <a:cubicBezTo>
                      <a:pt x="82" y="48"/>
                      <a:pt x="82" y="49"/>
                      <a:pt x="82" y="48"/>
                    </a:cubicBezTo>
                    <a:cubicBezTo>
                      <a:pt x="80" y="49"/>
                      <a:pt x="82" y="48"/>
                      <a:pt x="81" y="46"/>
                    </a:cubicBezTo>
                    <a:cubicBezTo>
                      <a:pt x="79" y="45"/>
                      <a:pt x="76" y="45"/>
                      <a:pt x="74" y="43"/>
                    </a:cubicBezTo>
                    <a:cubicBezTo>
                      <a:pt x="75" y="43"/>
                      <a:pt x="74" y="44"/>
                      <a:pt x="74" y="44"/>
                    </a:cubicBezTo>
                    <a:cubicBezTo>
                      <a:pt x="75" y="42"/>
                      <a:pt x="73" y="44"/>
                      <a:pt x="73" y="43"/>
                    </a:cubicBezTo>
                    <a:cubicBezTo>
                      <a:pt x="73" y="43"/>
                      <a:pt x="73" y="43"/>
                      <a:pt x="74" y="43"/>
                    </a:cubicBezTo>
                    <a:cubicBezTo>
                      <a:pt x="73" y="41"/>
                      <a:pt x="72" y="42"/>
                      <a:pt x="71" y="41"/>
                    </a:cubicBezTo>
                    <a:cubicBezTo>
                      <a:pt x="70" y="41"/>
                      <a:pt x="70" y="39"/>
                      <a:pt x="69" y="40"/>
                    </a:cubicBezTo>
                    <a:cubicBezTo>
                      <a:pt x="69" y="39"/>
                      <a:pt x="69" y="39"/>
                      <a:pt x="69" y="38"/>
                    </a:cubicBezTo>
                    <a:cubicBezTo>
                      <a:pt x="67" y="40"/>
                      <a:pt x="67" y="37"/>
                      <a:pt x="66" y="38"/>
                    </a:cubicBezTo>
                    <a:cubicBezTo>
                      <a:pt x="66" y="37"/>
                      <a:pt x="66" y="37"/>
                      <a:pt x="66" y="37"/>
                    </a:cubicBezTo>
                    <a:cubicBezTo>
                      <a:pt x="64" y="36"/>
                      <a:pt x="61" y="34"/>
                      <a:pt x="58" y="34"/>
                    </a:cubicBezTo>
                    <a:cubicBezTo>
                      <a:pt x="57" y="33"/>
                      <a:pt x="57" y="30"/>
                      <a:pt x="55" y="31"/>
                    </a:cubicBezTo>
                    <a:cubicBezTo>
                      <a:pt x="54" y="31"/>
                      <a:pt x="54" y="31"/>
                      <a:pt x="54" y="31"/>
                    </a:cubicBezTo>
                    <a:cubicBezTo>
                      <a:pt x="53" y="31"/>
                      <a:pt x="54" y="31"/>
                      <a:pt x="54" y="30"/>
                    </a:cubicBezTo>
                    <a:cubicBezTo>
                      <a:pt x="53" y="31"/>
                      <a:pt x="53" y="29"/>
                      <a:pt x="52" y="29"/>
                    </a:cubicBezTo>
                    <a:cubicBezTo>
                      <a:pt x="51" y="29"/>
                      <a:pt x="51" y="29"/>
                      <a:pt x="51" y="29"/>
                    </a:cubicBezTo>
                    <a:cubicBezTo>
                      <a:pt x="51" y="27"/>
                      <a:pt x="48" y="29"/>
                      <a:pt x="48" y="27"/>
                    </a:cubicBezTo>
                    <a:cubicBezTo>
                      <a:pt x="47" y="29"/>
                      <a:pt x="47" y="27"/>
                      <a:pt x="46" y="28"/>
                    </a:cubicBezTo>
                    <a:cubicBezTo>
                      <a:pt x="46" y="27"/>
                      <a:pt x="46" y="27"/>
                      <a:pt x="46" y="27"/>
                    </a:cubicBezTo>
                    <a:cubicBezTo>
                      <a:pt x="45" y="26"/>
                      <a:pt x="45" y="26"/>
                      <a:pt x="44" y="25"/>
                    </a:cubicBezTo>
                    <a:cubicBezTo>
                      <a:pt x="44" y="25"/>
                      <a:pt x="43" y="26"/>
                      <a:pt x="43" y="25"/>
                    </a:cubicBezTo>
                    <a:cubicBezTo>
                      <a:pt x="43" y="24"/>
                      <a:pt x="42" y="25"/>
                      <a:pt x="42" y="24"/>
                    </a:cubicBezTo>
                    <a:cubicBezTo>
                      <a:pt x="41" y="25"/>
                      <a:pt x="40" y="26"/>
                      <a:pt x="40" y="25"/>
                    </a:cubicBezTo>
                    <a:cubicBezTo>
                      <a:pt x="41" y="23"/>
                      <a:pt x="41" y="23"/>
                      <a:pt x="41" y="23"/>
                    </a:cubicBezTo>
                    <a:cubicBezTo>
                      <a:pt x="39" y="23"/>
                      <a:pt x="38" y="20"/>
                      <a:pt x="34" y="21"/>
                    </a:cubicBezTo>
                    <a:cubicBezTo>
                      <a:pt x="35" y="20"/>
                      <a:pt x="35" y="20"/>
                      <a:pt x="35" y="20"/>
                    </a:cubicBezTo>
                    <a:cubicBezTo>
                      <a:pt x="32" y="20"/>
                      <a:pt x="31" y="17"/>
                      <a:pt x="28" y="18"/>
                    </a:cubicBezTo>
                    <a:cubicBezTo>
                      <a:pt x="28" y="17"/>
                      <a:pt x="28" y="16"/>
                      <a:pt x="27" y="16"/>
                    </a:cubicBezTo>
                    <a:cubicBezTo>
                      <a:pt x="26" y="16"/>
                      <a:pt x="26" y="16"/>
                      <a:pt x="25" y="17"/>
                    </a:cubicBezTo>
                    <a:cubicBezTo>
                      <a:pt x="24" y="16"/>
                      <a:pt x="25" y="16"/>
                      <a:pt x="25" y="15"/>
                    </a:cubicBezTo>
                    <a:cubicBezTo>
                      <a:pt x="24" y="14"/>
                      <a:pt x="24" y="13"/>
                      <a:pt x="23" y="14"/>
                    </a:cubicBezTo>
                    <a:cubicBezTo>
                      <a:pt x="23" y="13"/>
                      <a:pt x="23" y="13"/>
                      <a:pt x="23" y="13"/>
                    </a:cubicBezTo>
                    <a:cubicBezTo>
                      <a:pt x="22" y="13"/>
                      <a:pt x="20" y="13"/>
                      <a:pt x="20" y="12"/>
                    </a:cubicBezTo>
                    <a:cubicBezTo>
                      <a:pt x="20" y="12"/>
                      <a:pt x="19" y="12"/>
                      <a:pt x="18" y="13"/>
                    </a:cubicBezTo>
                    <a:cubicBezTo>
                      <a:pt x="18" y="13"/>
                      <a:pt x="19" y="12"/>
                      <a:pt x="18" y="12"/>
                    </a:cubicBezTo>
                    <a:cubicBezTo>
                      <a:pt x="19" y="11"/>
                      <a:pt x="19" y="11"/>
                      <a:pt x="19" y="11"/>
                    </a:cubicBezTo>
                    <a:cubicBezTo>
                      <a:pt x="18" y="10"/>
                      <a:pt x="16" y="9"/>
                      <a:pt x="14" y="9"/>
                    </a:cubicBezTo>
                    <a:cubicBezTo>
                      <a:pt x="15" y="7"/>
                      <a:pt x="13" y="8"/>
                      <a:pt x="13" y="6"/>
                    </a:cubicBezTo>
                    <a:cubicBezTo>
                      <a:pt x="12" y="7"/>
                      <a:pt x="12" y="5"/>
                      <a:pt x="10" y="6"/>
                    </a:cubicBezTo>
                    <a:cubicBezTo>
                      <a:pt x="10" y="5"/>
                      <a:pt x="10" y="5"/>
                      <a:pt x="10" y="5"/>
                    </a:cubicBezTo>
                    <a:cubicBezTo>
                      <a:pt x="10" y="5"/>
                      <a:pt x="9" y="4"/>
                      <a:pt x="8" y="3"/>
                    </a:cubicBezTo>
                    <a:cubicBezTo>
                      <a:pt x="8" y="2"/>
                      <a:pt x="7" y="3"/>
                      <a:pt x="7" y="3"/>
                    </a:cubicBezTo>
                    <a:cubicBezTo>
                      <a:pt x="7" y="3"/>
                      <a:pt x="7" y="3"/>
                      <a:pt x="7" y="3"/>
                    </a:cubicBezTo>
                    <a:cubicBezTo>
                      <a:pt x="6" y="3"/>
                      <a:pt x="5" y="4"/>
                      <a:pt x="4" y="4"/>
                    </a:cubicBezTo>
                    <a:cubicBezTo>
                      <a:pt x="4" y="4"/>
                      <a:pt x="4" y="4"/>
                      <a:pt x="4" y="3"/>
                    </a:cubicBezTo>
                    <a:cubicBezTo>
                      <a:pt x="5" y="3"/>
                      <a:pt x="6" y="3"/>
                      <a:pt x="7" y="2"/>
                    </a:cubicBezTo>
                    <a:cubicBezTo>
                      <a:pt x="7" y="1"/>
                      <a:pt x="4" y="2"/>
                      <a:pt x="5" y="1"/>
                    </a:cubicBezTo>
                    <a:cubicBezTo>
                      <a:pt x="5" y="0"/>
                      <a:pt x="4" y="0"/>
                      <a:pt x="3" y="1"/>
                    </a:cubicBezTo>
                    <a:cubicBezTo>
                      <a:pt x="4" y="1"/>
                      <a:pt x="4" y="0"/>
                      <a:pt x="4" y="0"/>
                    </a:cubicBezTo>
                    <a:cubicBezTo>
                      <a:pt x="4" y="0"/>
                      <a:pt x="4" y="0"/>
                      <a:pt x="3" y="0"/>
                    </a:cubicBezTo>
                    <a:cubicBezTo>
                      <a:pt x="3" y="0"/>
                      <a:pt x="3" y="0"/>
                      <a:pt x="3" y="0"/>
                    </a:cubicBezTo>
                    <a:cubicBezTo>
                      <a:pt x="2" y="1"/>
                      <a:pt x="2" y="1"/>
                      <a:pt x="1" y="2"/>
                    </a:cubicBezTo>
                    <a:cubicBezTo>
                      <a:pt x="2" y="2"/>
                      <a:pt x="2" y="1"/>
                      <a:pt x="2" y="2"/>
                    </a:cubicBezTo>
                    <a:cubicBezTo>
                      <a:pt x="1" y="2"/>
                      <a:pt x="0" y="2"/>
                      <a:pt x="1" y="1"/>
                    </a:cubicBezTo>
                    <a:cubicBezTo>
                      <a:pt x="1" y="0"/>
                      <a:pt x="2" y="0"/>
                      <a:pt x="3" y="0"/>
                    </a:cubicBezTo>
                    <a:cubicBezTo>
                      <a:pt x="0" y="1"/>
                      <a:pt x="0" y="1"/>
                      <a:pt x="0" y="1"/>
                    </a:cubicBezTo>
                    <a:cubicBezTo>
                      <a:pt x="1" y="0"/>
                      <a:pt x="1" y="1"/>
                      <a:pt x="0" y="2"/>
                    </a:cubicBezTo>
                    <a:cubicBezTo>
                      <a:pt x="1" y="2"/>
                      <a:pt x="1" y="2"/>
                      <a:pt x="1" y="2"/>
                    </a:cubicBezTo>
                    <a:cubicBezTo>
                      <a:pt x="0" y="2"/>
                      <a:pt x="0" y="2"/>
                      <a:pt x="0" y="2"/>
                    </a:cubicBezTo>
                    <a:cubicBezTo>
                      <a:pt x="1" y="3"/>
                      <a:pt x="0" y="4"/>
                      <a:pt x="2" y="4"/>
                    </a:cubicBezTo>
                    <a:cubicBezTo>
                      <a:pt x="2" y="3"/>
                      <a:pt x="2" y="3"/>
                      <a:pt x="2" y="3"/>
                    </a:cubicBezTo>
                    <a:cubicBezTo>
                      <a:pt x="2" y="3"/>
                      <a:pt x="4" y="2"/>
                      <a:pt x="3" y="3"/>
                    </a:cubicBezTo>
                    <a:cubicBezTo>
                      <a:pt x="3" y="4"/>
                      <a:pt x="3" y="4"/>
                      <a:pt x="2" y="5"/>
                    </a:cubicBezTo>
                    <a:cubicBezTo>
                      <a:pt x="2" y="5"/>
                      <a:pt x="3" y="4"/>
                      <a:pt x="3" y="5"/>
                    </a:cubicBezTo>
                    <a:cubicBezTo>
                      <a:pt x="1" y="6"/>
                      <a:pt x="1" y="6"/>
                      <a:pt x="1" y="6"/>
                    </a:cubicBezTo>
                    <a:cubicBezTo>
                      <a:pt x="3" y="4"/>
                      <a:pt x="3" y="6"/>
                      <a:pt x="3" y="6"/>
                    </a:cubicBezTo>
                    <a:cubicBezTo>
                      <a:pt x="3" y="6"/>
                      <a:pt x="3" y="6"/>
                      <a:pt x="3" y="6"/>
                    </a:cubicBezTo>
                    <a:cubicBezTo>
                      <a:pt x="3" y="7"/>
                      <a:pt x="4" y="5"/>
                      <a:pt x="4" y="5"/>
                    </a:cubicBezTo>
                    <a:cubicBezTo>
                      <a:pt x="4" y="6"/>
                      <a:pt x="3" y="7"/>
                      <a:pt x="3" y="8"/>
                    </a:cubicBezTo>
                    <a:cubicBezTo>
                      <a:pt x="3" y="8"/>
                      <a:pt x="5" y="8"/>
                      <a:pt x="5" y="10"/>
                    </a:cubicBezTo>
                    <a:cubicBezTo>
                      <a:pt x="6" y="10"/>
                      <a:pt x="6" y="10"/>
                      <a:pt x="7" y="10"/>
                    </a:cubicBezTo>
                    <a:cubicBezTo>
                      <a:pt x="8" y="10"/>
                      <a:pt x="6" y="11"/>
                      <a:pt x="7" y="11"/>
                    </a:cubicBezTo>
                    <a:cubicBezTo>
                      <a:pt x="7" y="11"/>
                      <a:pt x="6" y="12"/>
                      <a:pt x="6" y="12"/>
                    </a:cubicBezTo>
                    <a:cubicBezTo>
                      <a:pt x="7" y="12"/>
                      <a:pt x="7" y="13"/>
                      <a:pt x="7" y="12"/>
                    </a:cubicBezTo>
                    <a:cubicBezTo>
                      <a:pt x="8" y="13"/>
                      <a:pt x="9" y="13"/>
                      <a:pt x="10" y="14"/>
                    </a:cubicBezTo>
                    <a:cubicBezTo>
                      <a:pt x="9" y="13"/>
                      <a:pt x="8" y="14"/>
                      <a:pt x="8" y="15"/>
                    </a:cubicBezTo>
                    <a:cubicBezTo>
                      <a:pt x="9" y="14"/>
                      <a:pt x="10" y="14"/>
                      <a:pt x="11" y="15"/>
                    </a:cubicBezTo>
                    <a:cubicBezTo>
                      <a:pt x="11" y="14"/>
                      <a:pt x="11" y="14"/>
                      <a:pt x="12" y="13"/>
                    </a:cubicBezTo>
                    <a:cubicBezTo>
                      <a:pt x="12" y="13"/>
                      <a:pt x="13" y="13"/>
                      <a:pt x="13" y="13"/>
                    </a:cubicBezTo>
                    <a:cubicBezTo>
                      <a:pt x="12" y="14"/>
                      <a:pt x="11" y="15"/>
                      <a:pt x="11" y="16"/>
                    </a:cubicBezTo>
                    <a:cubicBezTo>
                      <a:pt x="10" y="17"/>
                      <a:pt x="11" y="15"/>
                      <a:pt x="10" y="17"/>
                    </a:cubicBezTo>
                    <a:cubicBezTo>
                      <a:pt x="8" y="18"/>
                      <a:pt x="7" y="17"/>
                      <a:pt x="8" y="16"/>
                    </a:cubicBezTo>
                    <a:cubicBezTo>
                      <a:pt x="6" y="17"/>
                      <a:pt x="8" y="16"/>
                      <a:pt x="7" y="18"/>
                    </a:cubicBezTo>
                    <a:cubicBezTo>
                      <a:pt x="7" y="18"/>
                      <a:pt x="8" y="17"/>
                      <a:pt x="9" y="18"/>
                    </a:cubicBezTo>
                    <a:cubicBezTo>
                      <a:pt x="10" y="17"/>
                      <a:pt x="9" y="17"/>
                      <a:pt x="10" y="17"/>
                    </a:cubicBezTo>
                    <a:cubicBezTo>
                      <a:pt x="12" y="16"/>
                      <a:pt x="10" y="18"/>
                      <a:pt x="10" y="18"/>
                    </a:cubicBezTo>
                    <a:cubicBezTo>
                      <a:pt x="10" y="18"/>
                      <a:pt x="10" y="18"/>
                      <a:pt x="10" y="18"/>
                    </a:cubicBezTo>
                    <a:cubicBezTo>
                      <a:pt x="10" y="19"/>
                      <a:pt x="10" y="18"/>
                      <a:pt x="11" y="19"/>
                    </a:cubicBezTo>
                    <a:cubicBezTo>
                      <a:pt x="10" y="21"/>
                      <a:pt x="10" y="18"/>
                      <a:pt x="9" y="19"/>
                    </a:cubicBezTo>
                    <a:cubicBezTo>
                      <a:pt x="8" y="21"/>
                      <a:pt x="8" y="21"/>
                      <a:pt x="8" y="21"/>
                    </a:cubicBezTo>
                    <a:cubicBezTo>
                      <a:pt x="9" y="22"/>
                      <a:pt x="10" y="20"/>
                      <a:pt x="10" y="21"/>
                    </a:cubicBezTo>
                    <a:cubicBezTo>
                      <a:pt x="9" y="21"/>
                      <a:pt x="9" y="21"/>
                      <a:pt x="9" y="21"/>
                    </a:cubicBezTo>
                    <a:cubicBezTo>
                      <a:pt x="10" y="21"/>
                      <a:pt x="10" y="21"/>
                      <a:pt x="10" y="21"/>
                    </a:cubicBezTo>
                    <a:cubicBezTo>
                      <a:pt x="11" y="20"/>
                      <a:pt x="11" y="19"/>
                      <a:pt x="11" y="19"/>
                    </a:cubicBezTo>
                    <a:cubicBezTo>
                      <a:pt x="12" y="18"/>
                      <a:pt x="11" y="19"/>
                      <a:pt x="12" y="19"/>
                    </a:cubicBezTo>
                    <a:cubicBezTo>
                      <a:pt x="13" y="19"/>
                      <a:pt x="12" y="19"/>
                      <a:pt x="13" y="18"/>
                    </a:cubicBezTo>
                    <a:cubicBezTo>
                      <a:pt x="13" y="17"/>
                      <a:pt x="14" y="18"/>
                      <a:pt x="14" y="18"/>
                    </a:cubicBezTo>
                    <a:cubicBezTo>
                      <a:pt x="15" y="18"/>
                      <a:pt x="13" y="19"/>
                      <a:pt x="13" y="20"/>
                    </a:cubicBezTo>
                    <a:cubicBezTo>
                      <a:pt x="13" y="20"/>
                      <a:pt x="12" y="20"/>
                      <a:pt x="13" y="19"/>
                    </a:cubicBezTo>
                    <a:cubicBezTo>
                      <a:pt x="12" y="20"/>
                      <a:pt x="12" y="21"/>
                      <a:pt x="11" y="22"/>
                    </a:cubicBezTo>
                    <a:cubicBezTo>
                      <a:pt x="11" y="23"/>
                      <a:pt x="12" y="22"/>
                      <a:pt x="12" y="21"/>
                    </a:cubicBezTo>
                    <a:cubicBezTo>
                      <a:pt x="12" y="21"/>
                      <a:pt x="13" y="21"/>
                      <a:pt x="13" y="20"/>
                    </a:cubicBezTo>
                    <a:cubicBezTo>
                      <a:pt x="16" y="18"/>
                      <a:pt x="12" y="22"/>
                      <a:pt x="13" y="23"/>
                    </a:cubicBezTo>
                    <a:cubicBezTo>
                      <a:pt x="14" y="21"/>
                      <a:pt x="16" y="21"/>
                      <a:pt x="17" y="19"/>
                    </a:cubicBezTo>
                    <a:cubicBezTo>
                      <a:pt x="17" y="19"/>
                      <a:pt x="18" y="18"/>
                      <a:pt x="18" y="19"/>
                    </a:cubicBezTo>
                    <a:cubicBezTo>
                      <a:pt x="17" y="20"/>
                      <a:pt x="17" y="20"/>
                      <a:pt x="16" y="21"/>
                    </a:cubicBezTo>
                    <a:cubicBezTo>
                      <a:pt x="17" y="21"/>
                      <a:pt x="17" y="21"/>
                      <a:pt x="17" y="21"/>
                    </a:cubicBezTo>
                    <a:cubicBezTo>
                      <a:pt x="15" y="22"/>
                      <a:pt x="15" y="22"/>
                      <a:pt x="15" y="22"/>
                    </a:cubicBezTo>
                    <a:cubicBezTo>
                      <a:pt x="15" y="23"/>
                      <a:pt x="15" y="24"/>
                      <a:pt x="14" y="25"/>
                    </a:cubicBezTo>
                    <a:cubicBezTo>
                      <a:pt x="15" y="25"/>
                      <a:pt x="15" y="24"/>
                      <a:pt x="16" y="24"/>
                    </a:cubicBezTo>
                    <a:cubicBezTo>
                      <a:pt x="15" y="24"/>
                      <a:pt x="15" y="25"/>
                      <a:pt x="15" y="25"/>
                    </a:cubicBezTo>
                    <a:cubicBezTo>
                      <a:pt x="15" y="24"/>
                      <a:pt x="17" y="23"/>
                      <a:pt x="17" y="23"/>
                    </a:cubicBezTo>
                    <a:cubicBezTo>
                      <a:pt x="17" y="23"/>
                      <a:pt x="17" y="25"/>
                      <a:pt x="17" y="25"/>
                    </a:cubicBezTo>
                    <a:cubicBezTo>
                      <a:pt x="16" y="26"/>
                      <a:pt x="16" y="26"/>
                      <a:pt x="16" y="26"/>
                    </a:cubicBezTo>
                    <a:cubicBezTo>
                      <a:pt x="16" y="25"/>
                      <a:pt x="15" y="26"/>
                      <a:pt x="16" y="26"/>
                    </a:cubicBezTo>
                    <a:cubicBezTo>
                      <a:pt x="16" y="26"/>
                      <a:pt x="17" y="25"/>
                      <a:pt x="18" y="24"/>
                    </a:cubicBezTo>
                    <a:cubicBezTo>
                      <a:pt x="19" y="24"/>
                      <a:pt x="18" y="25"/>
                      <a:pt x="18" y="25"/>
                    </a:cubicBezTo>
                    <a:cubicBezTo>
                      <a:pt x="17" y="25"/>
                      <a:pt x="17" y="25"/>
                      <a:pt x="17" y="25"/>
                    </a:cubicBezTo>
                    <a:cubicBezTo>
                      <a:pt x="18" y="25"/>
                      <a:pt x="16" y="27"/>
                      <a:pt x="17" y="27"/>
                    </a:cubicBezTo>
                    <a:cubicBezTo>
                      <a:pt x="18" y="26"/>
                      <a:pt x="18" y="26"/>
                      <a:pt x="18" y="26"/>
                    </a:cubicBezTo>
                    <a:cubicBezTo>
                      <a:pt x="18" y="26"/>
                      <a:pt x="18" y="27"/>
                      <a:pt x="17" y="27"/>
                    </a:cubicBezTo>
                    <a:cubicBezTo>
                      <a:pt x="18" y="27"/>
                      <a:pt x="18" y="27"/>
                      <a:pt x="18" y="27"/>
                    </a:cubicBezTo>
                    <a:cubicBezTo>
                      <a:pt x="18" y="27"/>
                      <a:pt x="18" y="27"/>
                      <a:pt x="18" y="27"/>
                    </a:cubicBezTo>
                    <a:cubicBezTo>
                      <a:pt x="19" y="27"/>
                      <a:pt x="20" y="26"/>
                      <a:pt x="19" y="27"/>
                    </a:cubicBezTo>
                    <a:cubicBezTo>
                      <a:pt x="20" y="26"/>
                      <a:pt x="19" y="27"/>
                      <a:pt x="19" y="26"/>
                    </a:cubicBezTo>
                    <a:cubicBezTo>
                      <a:pt x="20" y="25"/>
                      <a:pt x="20" y="26"/>
                      <a:pt x="20" y="25"/>
                    </a:cubicBezTo>
                    <a:cubicBezTo>
                      <a:pt x="19" y="27"/>
                      <a:pt x="21" y="26"/>
                      <a:pt x="21" y="26"/>
                    </a:cubicBezTo>
                    <a:cubicBezTo>
                      <a:pt x="21" y="27"/>
                      <a:pt x="21" y="27"/>
                      <a:pt x="21" y="28"/>
                    </a:cubicBezTo>
                    <a:cubicBezTo>
                      <a:pt x="22" y="27"/>
                      <a:pt x="22" y="27"/>
                      <a:pt x="22" y="27"/>
                    </a:cubicBezTo>
                    <a:cubicBezTo>
                      <a:pt x="20" y="29"/>
                      <a:pt x="22" y="27"/>
                      <a:pt x="22" y="28"/>
                    </a:cubicBezTo>
                    <a:cubicBezTo>
                      <a:pt x="22" y="28"/>
                      <a:pt x="21" y="29"/>
                      <a:pt x="21" y="29"/>
                    </a:cubicBezTo>
                    <a:cubicBezTo>
                      <a:pt x="22" y="28"/>
                      <a:pt x="23" y="28"/>
                      <a:pt x="24" y="27"/>
                    </a:cubicBezTo>
                    <a:cubicBezTo>
                      <a:pt x="24" y="28"/>
                      <a:pt x="22" y="29"/>
                      <a:pt x="22" y="30"/>
                    </a:cubicBezTo>
                    <a:cubicBezTo>
                      <a:pt x="23" y="29"/>
                      <a:pt x="22" y="31"/>
                      <a:pt x="23" y="30"/>
                    </a:cubicBezTo>
                    <a:cubicBezTo>
                      <a:pt x="23" y="29"/>
                      <a:pt x="24" y="29"/>
                      <a:pt x="24" y="28"/>
                    </a:cubicBezTo>
                    <a:cubicBezTo>
                      <a:pt x="25" y="29"/>
                      <a:pt x="24" y="29"/>
                      <a:pt x="24" y="30"/>
                    </a:cubicBezTo>
                    <a:cubicBezTo>
                      <a:pt x="24" y="29"/>
                      <a:pt x="25" y="29"/>
                      <a:pt x="25" y="28"/>
                    </a:cubicBezTo>
                    <a:cubicBezTo>
                      <a:pt x="25" y="28"/>
                      <a:pt x="26" y="27"/>
                      <a:pt x="26" y="28"/>
                    </a:cubicBezTo>
                    <a:cubicBezTo>
                      <a:pt x="26" y="29"/>
                      <a:pt x="25" y="28"/>
                      <a:pt x="25" y="29"/>
                    </a:cubicBezTo>
                    <a:cubicBezTo>
                      <a:pt x="26" y="30"/>
                      <a:pt x="27" y="27"/>
                      <a:pt x="28" y="27"/>
                    </a:cubicBezTo>
                    <a:cubicBezTo>
                      <a:pt x="28" y="27"/>
                      <a:pt x="29" y="25"/>
                      <a:pt x="30" y="25"/>
                    </a:cubicBezTo>
                    <a:cubicBezTo>
                      <a:pt x="31" y="26"/>
                      <a:pt x="29" y="25"/>
                      <a:pt x="29" y="26"/>
                    </a:cubicBezTo>
                    <a:cubicBezTo>
                      <a:pt x="29" y="26"/>
                      <a:pt x="29" y="26"/>
                      <a:pt x="29" y="26"/>
                    </a:cubicBezTo>
                    <a:cubicBezTo>
                      <a:pt x="28" y="28"/>
                      <a:pt x="26" y="29"/>
                      <a:pt x="26" y="30"/>
                    </a:cubicBezTo>
                    <a:cubicBezTo>
                      <a:pt x="27" y="30"/>
                      <a:pt x="27" y="30"/>
                      <a:pt x="27" y="30"/>
                    </a:cubicBezTo>
                    <a:cubicBezTo>
                      <a:pt x="26" y="30"/>
                      <a:pt x="26" y="31"/>
                      <a:pt x="25" y="32"/>
                    </a:cubicBezTo>
                    <a:cubicBezTo>
                      <a:pt x="26" y="30"/>
                      <a:pt x="26" y="32"/>
                      <a:pt x="27" y="32"/>
                    </a:cubicBezTo>
                    <a:cubicBezTo>
                      <a:pt x="27" y="31"/>
                      <a:pt x="26" y="32"/>
                      <a:pt x="27" y="31"/>
                    </a:cubicBezTo>
                    <a:cubicBezTo>
                      <a:pt x="27" y="31"/>
                      <a:pt x="28" y="29"/>
                      <a:pt x="29" y="30"/>
                    </a:cubicBezTo>
                    <a:cubicBezTo>
                      <a:pt x="28" y="31"/>
                      <a:pt x="28" y="32"/>
                      <a:pt x="27" y="32"/>
                    </a:cubicBezTo>
                    <a:cubicBezTo>
                      <a:pt x="27" y="33"/>
                      <a:pt x="28" y="31"/>
                      <a:pt x="28" y="32"/>
                    </a:cubicBezTo>
                    <a:cubicBezTo>
                      <a:pt x="28" y="33"/>
                      <a:pt x="28" y="33"/>
                      <a:pt x="28" y="33"/>
                    </a:cubicBezTo>
                    <a:cubicBezTo>
                      <a:pt x="29" y="34"/>
                      <a:pt x="31" y="35"/>
                      <a:pt x="34" y="33"/>
                    </a:cubicBezTo>
                    <a:cubicBezTo>
                      <a:pt x="33" y="34"/>
                      <a:pt x="34" y="35"/>
                      <a:pt x="34" y="36"/>
                    </a:cubicBezTo>
                    <a:cubicBezTo>
                      <a:pt x="34" y="35"/>
                      <a:pt x="34" y="35"/>
                      <a:pt x="35" y="35"/>
                    </a:cubicBezTo>
                    <a:cubicBezTo>
                      <a:pt x="34" y="36"/>
                      <a:pt x="34" y="36"/>
                      <a:pt x="34" y="36"/>
                    </a:cubicBezTo>
                    <a:cubicBezTo>
                      <a:pt x="34" y="37"/>
                      <a:pt x="36" y="36"/>
                      <a:pt x="36" y="36"/>
                    </a:cubicBezTo>
                    <a:cubicBezTo>
                      <a:pt x="36" y="37"/>
                      <a:pt x="36" y="37"/>
                      <a:pt x="36" y="37"/>
                    </a:cubicBezTo>
                    <a:cubicBezTo>
                      <a:pt x="36" y="38"/>
                      <a:pt x="37" y="36"/>
                      <a:pt x="37" y="36"/>
                    </a:cubicBezTo>
                    <a:cubicBezTo>
                      <a:pt x="37" y="37"/>
                      <a:pt x="37" y="37"/>
                      <a:pt x="37" y="37"/>
                    </a:cubicBezTo>
                    <a:cubicBezTo>
                      <a:pt x="37" y="37"/>
                      <a:pt x="37" y="37"/>
                      <a:pt x="37" y="37"/>
                    </a:cubicBezTo>
                    <a:cubicBezTo>
                      <a:pt x="38" y="36"/>
                      <a:pt x="38" y="37"/>
                      <a:pt x="37" y="38"/>
                    </a:cubicBezTo>
                    <a:cubicBezTo>
                      <a:pt x="38" y="38"/>
                      <a:pt x="38" y="38"/>
                      <a:pt x="38" y="37"/>
                    </a:cubicBezTo>
                    <a:cubicBezTo>
                      <a:pt x="38" y="38"/>
                      <a:pt x="39" y="39"/>
                      <a:pt x="40" y="39"/>
                    </a:cubicBezTo>
                    <a:cubicBezTo>
                      <a:pt x="40" y="38"/>
                      <a:pt x="40" y="38"/>
                      <a:pt x="41" y="37"/>
                    </a:cubicBezTo>
                    <a:cubicBezTo>
                      <a:pt x="42" y="36"/>
                      <a:pt x="41" y="37"/>
                      <a:pt x="41" y="37"/>
                    </a:cubicBezTo>
                    <a:cubicBezTo>
                      <a:pt x="41" y="37"/>
                      <a:pt x="41" y="38"/>
                      <a:pt x="40" y="38"/>
                    </a:cubicBezTo>
                    <a:cubicBezTo>
                      <a:pt x="40" y="41"/>
                      <a:pt x="42" y="40"/>
                      <a:pt x="43" y="41"/>
                    </a:cubicBezTo>
                    <a:cubicBezTo>
                      <a:pt x="44" y="40"/>
                      <a:pt x="44" y="40"/>
                      <a:pt x="44" y="40"/>
                    </a:cubicBezTo>
                    <a:cubicBezTo>
                      <a:pt x="44" y="42"/>
                      <a:pt x="46" y="41"/>
                      <a:pt x="46" y="42"/>
                    </a:cubicBezTo>
                    <a:cubicBezTo>
                      <a:pt x="46" y="42"/>
                      <a:pt x="47" y="40"/>
                      <a:pt x="48" y="40"/>
                    </a:cubicBezTo>
                    <a:cubicBezTo>
                      <a:pt x="49" y="39"/>
                      <a:pt x="47" y="42"/>
                      <a:pt x="47" y="43"/>
                    </a:cubicBezTo>
                    <a:cubicBezTo>
                      <a:pt x="48" y="43"/>
                      <a:pt x="48" y="43"/>
                      <a:pt x="48" y="43"/>
                    </a:cubicBezTo>
                    <a:cubicBezTo>
                      <a:pt x="48" y="43"/>
                      <a:pt x="48" y="43"/>
                      <a:pt x="48" y="43"/>
                    </a:cubicBezTo>
                    <a:cubicBezTo>
                      <a:pt x="49" y="43"/>
                      <a:pt x="49" y="42"/>
                      <a:pt x="49" y="43"/>
                    </a:cubicBezTo>
                    <a:cubicBezTo>
                      <a:pt x="49" y="43"/>
                      <a:pt x="49" y="43"/>
                      <a:pt x="49" y="43"/>
                    </a:cubicBezTo>
                    <a:cubicBezTo>
                      <a:pt x="49" y="43"/>
                      <a:pt x="49" y="44"/>
                      <a:pt x="50" y="44"/>
                    </a:cubicBezTo>
                    <a:cubicBezTo>
                      <a:pt x="50" y="43"/>
                      <a:pt x="51" y="44"/>
                      <a:pt x="51" y="44"/>
                    </a:cubicBezTo>
                    <a:cubicBezTo>
                      <a:pt x="51" y="44"/>
                      <a:pt x="51" y="44"/>
                      <a:pt x="51" y="44"/>
                    </a:cubicBezTo>
                    <a:cubicBezTo>
                      <a:pt x="52" y="43"/>
                      <a:pt x="52" y="43"/>
                      <a:pt x="52" y="43"/>
                    </a:cubicBezTo>
                    <a:cubicBezTo>
                      <a:pt x="52" y="44"/>
                      <a:pt x="52" y="44"/>
                      <a:pt x="52" y="44"/>
                    </a:cubicBezTo>
                    <a:cubicBezTo>
                      <a:pt x="51" y="45"/>
                      <a:pt x="51" y="45"/>
                      <a:pt x="51" y="45"/>
                    </a:cubicBezTo>
                    <a:cubicBezTo>
                      <a:pt x="51" y="46"/>
                      <a:pt x="52" y="44"/>
                      <a:pt x="52" y="44"/>
                    </a:cubicBezTo>
                    <a:cubicBezTo>
                      <a:pt x="53" y="43"/>
                      <a:pt x="52" y="44"/>
                      <a:pt x="52" y="45"/>
                    </a:cubicBezTo>
                    <a:cubicBezTo>
                      <a:pt x="52" y="45"/>
                      <a:pt x="52" y="44"/>
                      <a:pt x="52" y="44"/>
                    </a:cubicBezTo>
                    <a:cubicBezTo>
                      <a:pt x="51" y="45"/>
                      <a:pt x="52" y="45"/>
                      <a:pt x="52" y="45"/>
                    </a:cubicBezTo>
                    <a:cubicBezTo>
                      <a:pt x="52" y="45"/>
                      <a:pt x="53" y="44"/>
                      <a:pt x="53" y="45"/>
                    </a:cubicBezTo>
                    <a:cubicBezTo>
                      <a:pt x="53" y="45"/>
                      <a:pt x="54" y="45"/>
                      <a:pt x="53" y="46"/>
                    </a:cubicBezTo>
                    <a:cubicBezTo>
                      <a:pt x="54" y="46"/>
                      <a:pt x="54" y="46"/>
                      <a:pt x="54" y="45"/>
                    </a:cubicBezTo>
                    <a:cubicBezTo>
                      <a:pt x="54" y="45"/>
                      <a:pt x="54" y="45"/>
                      <a:pt x="54" y="44"/>
                    </a:cubicBezTo>
                    <a:cubicBezTo>
                      <a:pt x="54" y="44"/>
                      <a:pt x="55" y="44"/>
                      <a:pt x="55" y="44"/>
                    </a:cubicBezTo>
                    <a:cubicBezTo>
                      <a:pt x="54" y="45"/>
                      <a:pt x="54" y="45"/>
                      <a:pt x="54" y="45"/>
                    </a:cubicBezTo>
                    <a:cubicBezTo>
                      <a:pt x="55" y="44"/>
                      <a:pt x="55" y="45"/>
                      <a:pt x="55" y="44"/>
                    </a:cubicBezTo>
                    <a:cubicBezTo>
                      <a:pt x="55" y="45"/>
                      <a:pt x="55" y="45"/>
                      <a:pt x="55" y="45"/>
                    </a:cubicBezTo>
                    <a:cubicBezTo>
                      <a:pt x="56" y="45"/>
                      <a:pt x="56" y="45"/>
                      <a:pt x="56" y="45"/>
                    </a:cubicBezTo>
                    <a:cubicBezTo>
                      <a:pt x="56" y="46"/>
                      <a:pt x="55" y="47"/>
                      <a:pt x="55" y="48"/>
                    </a:cubicBezTo>
                    <a:cubicBezTo>
                      <a:pt x="56" y="47"/>
                      <a:pt x="56" y="47"/>
                      <a:pt x="56" y="47"/>
                    </a:cubicBezTo>
                    <a:cubicBezTo>
                      <a:pt x="57" y="47"/>
                      <a:pt x="57" y="47"/>
                      <a:pt x="56" y="48"/>
                    </a:cubicBezTo>
                    <a:cubicBezTo>
                      <a:pt x="57" y="49"/>
                      <a:pt x="59" y="45"/>
                      <a:pt x="59" y="47"/>
                    </a:cubicBezTo>
                    <a:cubicBezTo>
                      <a:pt x="58" y="48"/>
                      <a:pt x="58" y="48"/>
                      <a:pt x="58" y="49"/>
                    </a:cubicBezTo>
                    <a:cubicBezTo>
                      <a:pt x="58" y="48"/>
                      <a:pt x="59" y="48"/>
                      <a:pt x="59" y="48"/>
                    </a:cubicBezTo>
                    <a:cubicBezTo>
                      <a:pt x="59" y="47"/>
                      <a:pt x="58" y="49"/>
                      <a:pt x="58" y="48"/>
                    </a:cubicBezTo>
                    <a:cubicBezTo>
                      <a:pt x="59" y="47"/>
                      <a:pt x="59" y="47"/>
                      <a:pt x="59" y="47"/>
                    </a:cubicBezTo>
                    <a:cubicBezTo>
                      <a:pt x="58" y="50"/>
                      <a:pt x="61" y="49"/>
                      <a:pt x="61" y="51"/>
                    </a:cubicBezTo>
                    <a:cubicBezTo>
                      <a:pt x="62" y="49"/>
                      <a:pt x="62" y="51"/>
                      <a:pt x="63" y="50"/>
                    </a:cubicBezTo>
                    <a:cubicBezTo>
                      <a:pt x="62" y="52"/>
                      <a:pt x="63" y="50"/>
                      <a:pt x="63" y="51"/>
                    </a:cubicBezTo>
                    <a:cubicBezTo>
                      <a:pt x="64" y="50"/>
                      <a:pt x="64" y="50"/>
                      <a:pt x="64" y="50"/>
                    </a:cubicBezTo>
                    <a:cubicBezTo>
                      <a:pt x="64" y="51"/>
                      <a:pt x="66" y="48"/>
                      <a:pt x="65" y="50"/>
                    </a:cubicBezTo>
                    <a:cubicBezTo>
                      <a:pt x="65" y="51"/>
                      <a:pt x="65" y="51"/>
                      <a:pt x="64" y="51"/>
                    </a:cubicBezTo>
                    <a:cubicBezTo>
                      <a:pt x="64" y="53"/>
                      <a:pt x="66" y="51"/>
                      <a:pt x="66" y="53"/>
                    </a:cubicBezTo>
                    <a:cubicBezTo>
                      <a:pt x="66" y="52"/>
                      <a:pt x="67" y="51"/>
                      <a:pt x="67" y="51"/>
                    </a:cubicBezTo>
                    <a:cubicBezTo>
                      <a:pt x="67" y="52"/>
                      <a:pt x="68" y="53"/>
                      <a:pt x="67" y="53"/>
                    </a:cubicBezTo>
                    <a:cubicBezTo>
                      <a:pt x="68" y="53"/>
                      <a:pt x="68" y="52"/>
                      <a:pt x="68" y="53"/>
                    </a:cubicBezTo>
                    <a:cubicBezTo>
                      <a:pt x="68" y="54"/>
                      <a:pt x="68" y="54"/>
                      <a:pt x="68" y="54"/>
                    </a:cubicBezTo>
                    <a:cubicBezTo>
                      <a:pt x="68" y="54"/>
                      <a:pt x="69" y="54"/>
                      <a:pt x="69" y="54"/>
                    </a:cubicBezTo>
                    <a:cubicBezTo>
                      <a:pt x="69" y="55"/>
                      <a:pt x="70" y="55"/>
                      <a:pt x="70" y="56"/>
                    </a:cubicBezTo>
                    <a:cubicBezTo>
                      <a:pt x="71" y="55"/>
                      <a:pt x="71" y="55"/>
                      <a:pt x="71" y="55"/>
                    </a:cubicBezTo>
                    <a:cubicBezTo>
                      <a:pt x="71" y="55"/>
                      <a:pt x="71" y="55"/>
                      <a:pt x="71" y="55"/>
                    </a:cubicBezTo>
                    <a:cubicBezTo>
                      <a:pt x="71" y="55"/>
                      <a:pt x="71" y="55"/>
                      <a:pt x="71" y="55"/>
                    </a:cubicBezTo>
                    <a:cubicBezTo>
                      <a:pt x="71" y="56"/>
                      <a:pt x="71" y="57"/>
                      <a:pt x="71" y="56"/>
                    </a:cubicBezTo>
                    <a:cubicBezTo>
                      <a:pt x="71" y="56"/>
                      <a:pt x="71" y="56"/>
                      <a:pt x="71" y="56"/>
                    </a:cubicBezTo>
                    <a:cubicBezTo>
                      <a:pt x="70" y="56"/>
                      <a:pt x="70" y="57"/>
                      <a:pt x="70" y="57"/>
                    </a:cubicBezTo>
                    <a:cubicBezTo>
                      <a:pt x="69" y="57"/>
                      <a:pt x="70" y="57"/>
                      <a:pt x="70" y="56"/>
                    </a:cubicBezTo>
                    <a:cubicBezTo>
                      <a:pt x="69" y="55"/>
                      <a:pt x="68" y="56"/>
                      <a:pt x="68" y="56"/>
                    </a:cubicBezTo>
                    <a:cubicBezTo>
                      <a:pt x="68" y="57"/>
                      <a:pt x="68" y="57"/>
                      <a:pt x="68" y="57"/>
                    </a:cubicBezTo>
                    <a:cubicBezTo>
                      <a:pt x="68" y="57"/>
                      <a:pt x="68" y="56"/>
                      <a:pt x="67" y="56"/>
                    </a:cubicBezTo>
                    <a:cubicBezTo>
                      <a:pt x="68" y="60"/>
                      <a:pt x="68" y="60"/>
                      <a:pt x="68" y="60"/>
                    </a:cubicBezTo>
                    <a:cubicBezTo>
                      <a:pt x="68" y="59"/>
                      <a:pt x="67" y="58"/>
                      <a:pt x="67" y="58"/>
                    </a:cubicBezTo>
                    <a:cubicBezTo>
                      <a:pt x="66" y="58"/>
                      <a:pt x="66" y="60"/>
                      <a:pt x="66" y="61"/>
                    </a:cubicBezTo>
                    <a:cubicBezTo>
                      <a:pt x="66" y="61"/>
                      <a:pt x="65" y="62"/>
                      <a:pt x="65" y="62"/>
                    </a:cubicBezTo>
                    <a:cubicBezTo>
                      <a:pt x="65" y="62"/>
                      <a:pt x="65" y="62"/>
                      <a:pt x="65" y="62"/>
                    </a:cubicBezTo>
                    <a:cubicBezTo>
                      <a:pt x="64" y="61"/>
                      <a:pt x="64" y="61"/>
                      <a:pt x="64" y="61"/>
                    </a:cubicBezTo>
                    <a:cubicBezTo>
                      <a:pt x="65" y="60"/>
                      <a:pt x="64" y="59"/>
                      <a:pt x="64" y="59"/>
                    </a:cubicBezTo>
                    <a:cubicBezTo>
                      <a:pt x="64" y="59"/>
                      <a:pt x="62" y="59"/>
                      <a:pt x="61" y="59"/>
                    </a:cubicBezTo>
                    <a:cubicBezTo>
                      <a:pt x="63" y="61"/>
                      <a:pt x="61" y="60"/>
                      <a:pt x="62" y="62"/>
                    </a:cubicBezTo>
                    <a:cubicBezTo>
                      <a:pt x="61" y="63"/>
                      <a:pt x="61" y="61"/>
                      <a:pt x="60" y="61"/>
                    </a:cubicBezTo>
                    <a:cubicBezTo>
                      <a:pt x="60" y="62"/>
                      <a:pt x="59" y="61"/>
                      <a:pt x="58" y="62"/>
                    </a:cubicBezTo>
                    <a:cubicBezTo>
                      <a:pt x="58" y="62"/>
                      <a:pt x="58" y="62"/>
                      <a:pt x="58" y="62"/>
                    </a:cubicBezTo>
                    <a:cubicBezTo>
                      <a:pt x="58" y="62"/>
                      <a:pt x="57" y="62"/>
                      <a:pt x="57" y="64"/>
                    </a:cubicBezTo>
                    <a:cubicBezTo>
                      <a:pt x="56" y="63"/>
                      <a:pt x="56" y="63"/>
                      <a:pt x="56" y="63"/>
                    </a:cubicBezTo>
                    <a:cubicBezTo>
                      <a:pt x="55" y="63"/>
                      <a:pt x="57" y="65"/>
                      <a:pt x="56" y="65"/>
                    </a:cubicBezTo>
                    <a:cubicBezTo>
                      <a:pt x="56" y="64"/>
                      <a:pt x="56" y="64"/>
                      <a:pt x="56" y="64"/>
                    </a:cubicBezTo>
                    <a:cubicBezTo>
                      <a:pt x="56" y="65"/>
                      <a:pt x="54" y="64"/>
                      <a:pt x="54" y="65"/>
                    </a:cubicBezTo>
                    <a:cubicBezTo>
                      <a:pt x="54" y="65"/>
                      <a:pt x="54" y="64"/>
                      <a:pt x="54" y="64"/>
                    </a:cubicBezTo>
                    <a:cubicBezTo>
                      <a:pt x="54" y="65"/>
                      <a:pt x="53" y="65"/>
                      <a:pt x="53" y="66"/>
                    </a:cubicBezTo>
                    <a:cubicBezTo>
                      <a:pt x="53" y="66"/>
                      <a:pt x="53" y="65"/>
                      <a:pt x="53" y="65"/>
                    </a:cubicBezTo>
                    <a:cubicBezTo>
                      <a:pt x="52" y="64"/>
                      <a:pt x="53" y="66"/>
                      <a:pt x="52" y="66"/>
                    </a:cubicBezTo>
                    <a:cubicBezTo>
                      <a:pt x="52" y="66"/>
                      <a:pt x="52" y="65"/>
                      <a:pt x="52" y="65"/>
                    </a:cubicBezTo>
                    <a:cubicBezTo>
                      <a:pt x="52" y="66"/>
                      <a:pt x="51" y="67"/>
                      <a:pt x="51" y="67"/>
                    </a:cubicBezTo>
                    <a:cubicBezTo>
                      <a:pt x="51" y="66"/>
                      <a:pt x="50" y="66"/>
                      <a:pt x="50" y="66"/>
                    </a:cubicBezTo>
                    <a:cubicBezTo>
                      <a:pt x="47" y="67"/>
                      <a:pt x="45" y="68"/>
                      <a:pt x="43" y="71"/>
                    </a:cubicBezTo>
                    <a:cubicBezTo>
                      <a:pt x="42" y="70"/>
                      <a:pt x="43" y="70"/>
                      <a:pt x="42" y="69"/>
                    </a:cubicBezTo>
                    <a:cubicBezTo>
                      <a:pt x="43" y="70"/>
                      <a:pt x="42" y="69"/>
                      <a:pt x="41" y="70"/>
                    </a:cubicBezTo>
                    <a:cubicBezTo>
                      <a:pt x="41" y="70"/>
                      <a:pt x="41" y="70"/>
                      <a:pt x="41" y="70"/>
                    </a:cubicBezTo>
                    <a:cubicBezTo>
                      <a:pt x="41" y="71"/>
                      <a:pt x="40" y="70"/>
                      <a:pt x="40" y="70"/>
                    </a:cubicBezTo>
                    <a:cubicBezTo>
                      <a:pt x="40" y="71"/>
                      <a:pt x="40" y="71"/>
                      <a:pt x="40" y="71"/>
                    </a:cubicBezTo>
                    <a:cubicBezTo>
                      <a:pt x="41" y="72"/>
                      <a:pt x="39" y="70"/>
                      <a:pt x="39" y="71"/>
                    </a:cubicBezTo>
                    <a:cubicBezTo>
                      <a:pt x="39" y="71"/>
                      <a:pt x="39" y="71"/>
                      <a:pt x="39" y="71"/>
                    </a:cubicBezTo>
                    <a:cubicBezTo>
                      <a:pt x="39" y="72"/>
                      <a:pt x="38" y="70"/>
                      <a:pt x="38" y="72"/>
                    </a:cubicBezTo>
                    <a:cubicBezTo>
                      <a:pt x="38" y="72"/>
                      <a:pt x="38" y="72"/>
                      <a:pt x="38" y="72"/>
                    </a:cubicBezTo>
                    <a:cubicBezTo>
                      <a:pt x="37" y="71"/>
                      <a:pt x="38" y="74"/>
                      <a:pt x="37" y="73"/>
                    </a:cubicBezTo>
                    <a:cubicBezTo>
                      <a:pt x="36" y="73"/>
                      <a:pt x="36" y="74"/>
                      <a:pt x="37" y="75"/>
                    </a:cubicBezTo>
                    <a:cubicBezTo>
                      <a:pt x="36" y="74"/>
                      <a:pt x="36" y="74"/>
                      <a:pt x="36" y="74"/>
                    </a:cubicBezTo>
                    <a:cubicBezTo>
                      <a:pt x="34" y="75"/>
                      <a:pt x="32" y="77"/>
                      <a:pt x="32" y="79"/>
                    </a:cubicBezTo>
                    <a:cubicBezTo>
                      <a:pt x="31" y="78"/>
                      <a:pt x="31" y="78"/>
                      <a:pt x="31" y="78"/>
                    </a:cubicBezTo>
                    <a:cubicBezTo>
                      <a:pt x="31" y="80"/>
                      <a:pt x="28" y="78"/>
                      <a:pt x="29" y="81"/>
                    </a:cubicBezTo>
                    <a:cubicBezTo>
                      <a:pt x="30" y="83"/>
                      <a:pt x="30" y="83"/>
                      <a:pt x="30" y="83"/>
                    </a:cubicBezTo>
                    <a:cubicBezTo>
                      <a:pt x="29" y="82"/>
                      <a:pt x="29" y="82"/>
                      <a:pt x="28" y="81"/>
                    </a:cubicBezTo>
                    <a:cubicBezTo>
                      <a:pt x="29" y="82"/>
                      <a:pt x="28" y="82"/>
                      <a:pt x="28" y="83"/>
                    </a:cubicBezTo>
                    <a:cubicBezTo>
                      <a:pt x="28" y="83"/>
                      <a:pt x="28" y="83"/>
                      <a:pt x="28" y="82"/>
                    </a:cubicBezTo>
                    <a:cubicBezTo>
                      <a:pt x="27" y="83"/>
                      <a:pt x="28" y="84"/>
                      <a:pt x="27" y="84"/>
                    </a:cubicBezTo>
                    <a:cubicBezTo>
                      <a:pt x="27" y="84"/>
                      <a:pt x="27" y="84"/>
                      <a:pt x="27" y="84"/>
                    </a:cubicBezTo>
                    <a:cubicBezTo>
                      <a:pt x="23" y="84"/>
                      <a:pt x="19" y="85"/>
                      <a:pt x="20" y="88"/>
                    </a:cubicBezTo>
                    <a:cubicBezTo>
                      <a:pt x="19" y="89"/>
                      <a:pt x="18" y="87"/>
                      <a:pt x="18" y="88"/>
                    </a:cubicBezTo>
                    <a:cubicBezTo>
                      <a:pt x="18" y="91"/>
                      <a:pt x="13" y="90"/>
                      <a:pt x="14" y="94"/>
                    </a:cubicBezTo>
                    <a:cubicBezTo>
                      <a:pt x="14" y="96"/>
                      <a:pt x="16" y="99"/>
                      <a:pt x="16" y="99"/>
                    </a:cubicBezTo>
                    <a:cubicBezTo>
                      <a:pt x="18" y="96"/>
                      <a:pt x="22" y="94"/>
                      <a:pt x="26" y="94"/>
                    </a:cubicBezTo>
                    <a:cubicBezTo>
                      <a:pt x="27" y="93"/>
                      <a:pt x="28" y="91"/>
                      <a:pt x="29" y="91"/>
                    </a:cubicBezTo>
                    <a:cubicBezTo>
                      <a:pt x="33" y="87"/>
                      <a:pt x="38" y="87"/>
                      <a:pt x="42" y="83"/>
                    </a:cubicBezTo>
                    <a:cubicBezTo>
                      <a:pt x="41" y="83"/>
                      <a:pt x="41" y="82"/>
                      <a:pt x="41" y="82"/>
                    </a:cubicBezTo>
                    <a:cubicBezTo>
                      <a:pt x="41" y="82"/>
                      <a:pt x="41" y="82"/>
                      <a:pt x="41" y="82"/>
                    </a:cubicBezTo>
                    <a:cubicBezTo>
                      <a:pt x="41" y="81"/>
                      <a:pt x="41" y="81"/>
                      <a:pt x="41" y="81"/>
                    </a:cubicBezTo>
                    <a:cubicBezTo>
                      <a:pt x="41" y="81"/>
                      <a:pt x="42" y="82"/>
                      <a:pt x="42" y="83"/>
                    </a:cubicBezTo>
                    <a:cubicBezTo>
                      <a:pt x="43" y="82"/>
                      <a:pt x="45" y="80"/>
                      <a:pt x="47" y="80"/>
                    </a:cubicBezTo>
                    <a:cubicBezTo>
                      <a:pt x="46" y="78"/>
                      <a:pt x="47" y="79"/>
                      <a:pt x="47" y="78"/>
                    </a:cubicBezTo>
                    <a:cubicBezTo>
                      <a:pt x="47" y="78"/>
                      <a:pt x="47" y="78"/>
                      <a:pt x="47" y="78"/>
                    </a:cubicBezTo>
                    <a:cubicBezTo>
                      <a:pt x="48" y="77"/>
                      <a:pt x="48" y="77"/>
                      <a:pt x="50" y="78"/>
                    </a:cubicBezTo>
                    <a:cubicBezTo>
                      <a:pt x="55" y="77"/>
                      <a:pt x="59" y="73"/>
                      <a:pt x="64" y="72"/>
                    </a:cubicBezTo>
                    <a:cubicBezTo>
                      <a:pt x="69" y="69"/>
                      <a:pt x="73" y="66"/>
                      <a:pt x="78" y="64"/>
                    </a:cubicBezTo>
                    <a:cubicBezTo>
                      <a:pt x="78" y="61"/>
                      <a:pt x="80" y="62"/>
                      <a:pt x="80" y="59"/>
                    </a:cubicBezTo>
                    <a:cubicBezTo>
                      <a:pt x="80" y="60"/>
                      <a:pt x="80" y="60"/>
                      <a:pt x="80" y="60"/>
                    </a:cubicBezTo>
                    <a:cubicBezTo>
                      <a:pt x="80" y="59"/>
                      <a:pt x="81" y="60"/>
                      <a:pt x="82" y="60"/>
                    </a:cubicBezTo>
                    <a:cubicBezTo>
                      <a:pt x="82" y="60"/>
                      <a:pt x="82" y="60"/>
                      <a:pt x="82" y="60"/>
                    </a:cubicBezTo>
                    <a:cubicBezTo>
                      <a:pt x="82" y="60"/>
                      <a:pt x="82" y="60"/>
                      <a:pt x="82" y="60"/>
                    </a:cubicBezTo>
                    <a:cubicBezTo>
                      <a:pt x="82" y="60"/>
                      <a:pt x="82" y="60"/>
                      <a:pt x="82" y="60"/>
                    </a:cubicBezTo>
                    <a:close/>
                    <a:moveTo>
                      <a:pt x="73" y="52"/>
                    </a:moveTo>
                    <a:cubicBezTo>
                      <a:pt x="73" y="52"/>
                      <a:pt x="73" y="51"/>
                      <a:pt x="73" y="52"/>
                    </a:cubicBezTo>
                    <a:cubicBezTo>
                      <a:pt x="73" y="52"/>
                      <a:pt x="73" y="52"/>
                      <a:pt x="73" y="52"/>
                    </a:cubicBezTo>
                    <a:close/>
                    <a:moveTo>
                      <a:pt x="76" y="57"/>
                    </a:moveTo>
                    <a:cubicBezTo>
                      <a:pt x="76" y="57"/>
                      <a:pt x="76" y="57"/>
                      <a:pt x="76" y="57"/>
                    </a:cubicBezTo>
                    <a:cubicBezTo>
                      <a:pt x="76" y="57"/>
                      <a:pt x="76" y="57"/>
                      <a:pt x="76" y="57"/>
                    </a:cubicBezTo>
                    <a:cubicBezTo>
                      <a:pt x="76" y="57"/>
                      <a:pt x="76" y="57"/>
                      <a:pt x="76" y="57"/>
                    </a:cubicBezTo>
                    <a:close/>
                  </a:path>
                </a:pathLst>
              </a:custGeom>
              <a:solidFill>
                <a:schemeClr val="tx2"/>
              </a:solidFill>
              <a:ln w="9525">
                <a:noFill/>
                <a:round/>
                <a:headEnd/>
                <a:tailEnd/>
              </a:ln>
            </p:spPr>
            <p:txBody>
              <a:bodyPr/>
              <a:lstStyle/>
              <a:p>
                <a:endParaRPr lang="zh-CN" altLang="en-US">
                  <a:cs typeface="+mn-ea"/>
                  <a:sym typeface="+mn-lt"/>
                </a:endParaRPr>
              </a:p>
            </p:txBody>
          </p:sp>
        </p:grpSp>
        <p:pic>
          <p:nvPicPr>
            <p:cNvPr id="380" name="Picture 2"/>
            <p:cNvPicPr>
              <a:picLocks noChangeAspect="1" noChangeArrowheads="1"/>
            </p:cNvPicPr>
            <p:nvPr/>
          </p:nvPicPr>
          <p:blipFill>
            <a:blip r:embed="rId5" cstate="print"/>
            <a:srcRect/>
            <a:stretch>
              <a:fillRect/>
            </a:stretch>
          </p:blipFill>
          <p:spPr bwMode="auto">
            <a:xfrm>
              <a:off x="8140680" y="4557385"/>
              <a:ext cx="216024" cy="250957"/>
            </a:xfrm>
            <a:prstGeom prst="rect">
              <a:avLst/>
            </a:prstGeom>
            <a:noFill/>
            <a:ln w="9525">
              <a:noFill/>
              <a:miter lim="800000"/>
              <a:headEnd/>
              <a:tailEnd/>
            </a:ln>
          </p:spPr>
        </p:pic>
        <p:pic>
          <p:nvPicPr>
            <p:cNvPr id="381" name="Picture 17"/>
            <p:cNvPicPr>
              <a:picLocks noChangeAspect="1" noChangeArrowheads="1"/>
            </p:cNvPicPr>
            <p:nvPr/>
          </p:nvPicPr>
          <p:blipFill>
            <a:blip r:embed="rId9" cstate="print"/>
            <a:srcRect/>
            <a:stretch>
              <a:fillRect/>
            </a:stretch>
          </p:blipFill>
          <p:spPr bwMode="auto">
            <a:xfrm>
              <a:off x="7564616" y="5001602"/>
              <a:ext cx="162019" cy="190379"/>
            </a:xfrm>
            <a:prstGeom prst="rect">
              <a:avLst/>
            </a:prstGeom>
            <a:noFill/>
            <a:ln w="9525">
              <a:noFill/>
              <a:miter lim="800000"/>
              <a:headEnd/>
              <a:tailEnd/>
            </a:ln>
          </p:spPr>
        </p:pic>
        <p:sp>
          <p:nvSpPr>
            <p:cNvPr id="382" name="Shape 386"/>
            <p:cNvSpPr>
              <a:spLocks noChangeArrowheads="1"/>
            </p:cNvSpPr>
            <p:nvPr/>
          </p:nvSpPr>
          <p:spPr bwMode="auto">
            <a:xfrm>
              <a:off x="7492608" y="5306111"/>
              <a:ext cx="718145" cy="215444"/>
            </a:xfrm>
            <a:prstGeom prst="rect">
              <a:avLst/>
            </a:prstGeom>
            <a:noFill/>
            <a:ln w="9525">
              <a:noFill/>
              <a:miter lim="800000"/>
              <a:headEnd/>
              <a:tailEnd/>
            </a:ln>
          </p:spPr>
          <p:txBody>
            <a:bodyPr wrap="square" lIns="0" tIns="0" rIns="0" bIns="0" anchor="ctr">
              <a:spAutoFit/>
            </a:bodyPr>
            <a:lstStyle/>
            <a:p>
              <a:pPr algn="l" eaLnBrk="1" hangingPunct="1"/>
              <a:r>
                <a:rPr lang="zh-CN" altLang="en-US" sz="1400" dirty="0">
                  <a:cs typeface="+mn-ea"/>
                  <a:sym typeface="+mn-lt"/>
                </a:rPr>
                <a:t>禁止拉动</a:t>
              </a:r>
            </a:p>
          </p:txBody>
        </p:sp>
        <p:sp>
          <p:nvSpPr>
            <p:cNvPr id="383" name="Shape 696"/>
            <p:cNvSpPr/>
            <p:nvPr/>
          </p:nvSpPr>
          <p:spPr>
            <a:xfrm>
              <a:off x="6184704" y="3084200"/>
              <a:ext cx="1152128" cy="401679"/>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65019" tIns="65019" rIns="65019" bIns="65019" anchor="ctr"/>
            <a:lstStyle/>
            <a:p>
              <a:r>
                <a:rPr lang="zh-CN" altLang="en-US" sz="1200" dirty="0">
                  <a:cs typeface="+mn-ea"/>
                  <a:sym typeface="+mn-lt"/>
                </a:rPr>
                <a:t>个人构建</a:t>
              </a:r>
              <a:endParaRPr lang="en-US" altLang="zh-CN" sz="1200" dirty="0">
                <a:cs typeface="+mn-ea"/>
                <a:sym typeface="+mn-lt"/>
              </a:endParaRPr>
            </a:p>
            <a:p>
              <a:r>
                <a:rPr lang="zh-CN" altLang="en-US" sz="1200" dirty="0">
                  <a:cs typeface="+mn-ea"/>
                  <a:sym typeface="+mn-lt"/>
                </a:rPr>
                <a:t>代码检视</a:t>
              </a:r>
            </a:p>
          </p:txBody>
        </p:sp>
        <p:sp>
          <p:nvSpPr>
            <p:cNvPr id="384" name="Shape 696"/>
            <p:cNvSpPr/>
            <p:nvPr/>
          </p:nvSpPr>
          <p:spPr>
            <a:xfrm>
              <a:off x="4100781" y="3104586"/>
              <a:ext cx="1111880" cy="356711"/>
            </a:xfrm>
            <a:prstGeom prst="chevron">
              <a:avLst>
                <a:gd name="adj" fmla="val 50000"/>
              </a:avLst>
            </a:prstGeom>
            <a:gradFill flip="none" rotWithShape="1">
              <a:gsLst>
                <a:gs pos="0">
                  <a:srgbClr val="DDEBCF"/>
                </a:gs>
                <a:gs pos="50000">
                  <a:srgbClr val="9CB86E"/>
                </a:gs>
                <a:gs pos="100000">
                  <a:srgbClr val="156B13"/>
                </a:gs>
              </a:gsLst>
              <a:lin ang="10800000" scaled="1"/>
              <a:tileRect/>
            </a:gradFill>
            <a:ln w="12700">
              <a:miter lim="400000"/>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65019" tIns="65019" rIns="65019" bIns="65019" anchor="ctr"/>
            <a:lstStyle/>
            <a:p>
              <a:r>
                <a:rPr lang="zh-CN" altLang="en-US" sz="1200" dirty="0">
                  <a:cs typeface="+mn-ea"/>
                  <a:sym typeface="+mn-lt"/>
                </a:rPr>
                <a:t>设计文档</a:t>
              </a:r>
              <a:endParaRPr lang="en-US" altLang="zh-CN" sz="1200" dirty="0">
                <a:cs typeface="+mn-ea"/>
                <a:sym typeface="+mn-lt"/>
              </a:endParaRPr>
            </a:p>
            <a:p>
              <a:r>
                <a:rPr lang="zh-CN" altLang="en-US" sz="1200" dirty="0">
                  <a:cs typeface="+mn-ea"/>
                  <a:sym typeface="+mn-lt"/>
                </a:rPr>
                <a:t>场景完善</a:t>
              </a:r>
            </a:p>
          </p:txBody>
        </p:sp>
        <p:sp>
          <p:nvSpPr>
            <p:cNvPr id="385" name="Shape 380"/>
            <p:cNvSpPr>
              <a:spLocks noChangeArrowheads="1"/>
            </p:cNvSpPr>
            <p:nvPr/>
          </p:nvSpPr>
          <p:spPr bwMode="auto">
            <a:xfrm>
              <a:off x="7348592" y="3212148"/>
              <a:ext cx="1077218" cy="215444"/>
            </a:xfrm>
            <a:prstGeom prst="rect">
              <a:avLst/>
            </a:prstGeom>
            <a:noFill/>
            <a:ln w="9525">
              <a:noFill/>
              <a:miter lim="800000"/>
              <a:headEnd/>
              <a:tailEnd/>
            </a:ln>
          </p:spPr>
          <p:txBody>
            <a:bodyPr wrap="square" lIns="0" tIns="0" rIns="0" bIns="0" anchor="ctr">
              <a:spAutoFit/>
            </a:bodyPr>
            <a:lstStyle/>
            <a:p>
              <a:pPr eaLnBrk="1" hangingPunct="1"/>
              <a:r>
                <a:rPr lang="zh-CN" altLang="en-US" sz="1400" dirty="0">
                  <a:cs typeface="+mn-ea"/>
                  <a:sym typeface="+mn-lt"/>
                </a:rPr>
                <a:t>准入准出规则</a:t>
              </a:r>
            </a:p>
          </p:txBody>
        </p:sp>
        <p:sp>
          <p:nvSpPr>
            <p:cNvPr id="394" name="Shape 448"/>
            <p:cNvSpPr>
              <a:spLocks/>
            </p:cNvSpPr>
            <p:nvPr/>
          </p:nvSpPr>
          <p:spPr bwMode="auto">
            <a:xfrm flipH="1">
              <a:off x="7639749" y="2792888"/>
              <a:ext cx="1113507" cy="792088"/>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5898240 60000 65536"/>
                <a:gd name="T10" fmla="*/ 11796480 60000 65536"/>
                <a:gd name="T11" fmla="*/ 1769472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extrusionOk="0">
                  <a:moveTo>
                    <a:pt x="0" y="21600"/>
                  </a:moveTo>
                  <a:cubicBezTo>
                    <a:pt x="7200" y="14400"/>
                    <a:pt x="14400" y="7200"/>
                    <a:pt x="21600" y="0"/>
                  </a:cubicBezTo>
                </a:path>
              </a:pathLst>
            </a:custGeom>
            <a:noFill/>
            <a:ln w="9525">
              <a:solidFill>
                <a:srgbClr val="A50D3D"/>
              </a:solidFill>
              <a:prstDash val="sysDot"/>
              <a:round/>
              <a:headEnd/>
              <a:tailEnd/>
            </a:ln>
          </p:spPr>
          <p:txBody>
            <a:bodyPr lIns="91434" tIns="45717" rIns="91434" bIns="45717"/>
            <a:lstStyle/>
            <a:p>
              <a:endParaRPr lang="zh-CN" altLang="en-US">
                <a:cs typeface="+mn-ea"/>
                <a:sym typeface="+mn-lt"/>
              </a:endParaRPr>
            </a:p>
          </p:txBody>
        </p:sp>
        <p:sp>
          <p:nvSpPr>
            <p:cNvPr id="4" name="右箭头 3"/>
            <p:cNvSpPr/>
            <p:nvPr/>
          </p:nvSpPr>
          <p:spPr>
            <a:xfrm>
              <a:off x="1845573" y="6042454"/>
              <a:ext cx="8470900" cy="293109"/>
            </a:xfrm>
            <a:prstGeom prst="right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cs typeface="+mn-ea"/>
                  <a:sym typeface="+mn-lt"/>
                </a:rPr>
                <a:t>价值流</a:t>
              </a:r>
            </a:p>
          </p:txBody>
        </p:sp>
      </p:grpSp>
    </p:spTree>
    <p:extLst>
      <p:ext uri="{BB962C8B-B14F-4D97-AF65-F5344CB8AC3E}">
        <p14:creationId xmlns:p14="http://schemas.microsoft.com/office/powerpoint/2010/main" val="325061461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看板分层架构</a:t>
            </a:r>
          </a:p>
        </p:txBody>
      </p:sp>
      <p:sp>
        <p:nvSpPr>
          <p:cNvPr id="33" name="文本占位符 32"/>
          <p:cNvSpPr>
            <a:spLocks noGrp="1"/>
          </p:cNvSpPr>
          <p:nvPr>
            <p:ph type="body" sz="quarter" idx="10"/>
          </p:nvPr>
        </p:nvSpPr>
        <p:spPr>
          <a:xfrm>
            <a:off x="731838" y="1033236"/>
            <a:ext cx="10728326" cy="4879805"/>
          </a:xfrm>
        </p:spPr>
        <p:txBody>
          <a:bodyPr/>
          <a:lstStyle/>
          <a:p>
            <a:r>
              <a:rPr lang="zh-CN" altLang="en-US" sz="1800" dirty="0">
                <a:latin typeface="+mn-lt"/>
                <a:ea typeface="+mn-ea"/>
                <a:cs typeface="+mn-ea"/>
                <a:sym typeface="+mn-lt"/>
              </a:rPr>
              <a:t>基于产品研发等不同视角的价值流，看板可以划分为多层视图，更好的管理产品的价值的流动。</a:t>
            </a:r>
          </a:p>
          <a:p>
            <a:pPr lvl="1"/>
            <a:r>
              <a:rPr lang="zh-CN" altLang="en-US" sz="1600" dirty="0">
                <a:latin typeface="+mn-lt"/>
                <a:ea typeface="+mn-ea"/>
                <a:cs typeface="+mn-ea"/>
                <a:sym typeface="+mn-lt"/>
              </a:rPr>
              <a:t>产品级看板：基于产品视角看到的研发价值流，这是每个项目开展精益看板时，首先要分析和建立的看板系统。管理产品特性的流动。</a:t>
            </a:r>
          </a:p>
          <a:p>
            <a:pPr lvl="1"/>
            <a:r>
              <a:rPr lang="zh-CN" altLang="en-US" sz="1600" dirty="0">
                <a:latin typeface="+mn-lt"/>
                <a:ea typeface="+mn-ea"/>
                <a:cs typeface="+mn-ea"/>
                <a:sym typeface="+mn-lt"/>
              </a:rPr>
              <a:t>团队级看板：基于设计团队、开发团队、</a:t>
            </a:r>
            <a:r>
              <a:rPr lang="en-US" altLang="zh-CN" sz="1600" dirty="0">
                <a:latin typeface="+mn-lt"/>
                <a:ea typeface="+mn-ea"/>
                <a:cs typeface="+mn-ea"/>
                <a:sym typeface="+mn-lt"/>
              </a:rPr>
              <a:t>SIT</a:t>
            </a:r>
            <a:r>
              <a:rPr lang="zh-CN" altLang="en-US" sz="1600" dirty="0">
                <a:latin typeface="+mn-lt"/>
                <a:ea typeface="+mn-ea"/>
                <a:cs typeface="+mn-ea"/>
                <a:sym typeface="+mn-lt"/>
              </a:rPr>
              <a:t>测试团队的价值流视图，这是团队开展和改进的视图。精细化管理需求在设计阶段、</a:t>
            </a:r>
            <a:r>
              <a:rPr lang="en-US" altLang="zh-CN" sz="1600" dirty="0">
                <a:latin typeface="+mn-lt"/>
                <a:ea typeface="+mn-ea"/>
                <a:cs typeface="+mn-ea"/>
                <a:sym typeface="+mn-lt"/>
              </a:rPr>
              <a:t>Story</a:t>
            </a:r>
            <a:r>
              <a:rPr lang="zh-CN" altLang="en-US" sz="1600" dirty="0">
                <a:latin typeface="+mn-lt"/>
                <a:ea typeface="+mn-ea"/>
                <a:cs typeface="+mn-ea"/>
                <a:sym typeface="+mn-lt"/>
              </a:rPr>
              <a:t>开发、需求测试的流动。</a:t>
            </a:r>
          </a:p>
          <a:p>
            <a:endParaRPr lang="zh-CN" altLang="en-US" sz="1800" dirty="0">
              <a:latin typeface="+mn-lt"/>
              <a:ea typeface="+mn-ea"/>
              <a:cs typeface="+mn-ea"/>
              <a:sym typeface="+mn-lt"/>
            </a:endParaRPr>
          </a:p>
        </p:txBody>
      </p:sp>
      <p:grpSp>
        <p:nvGrpSpPr>
          <p:cNvPr id="3" name="组合 497"/>
          <p:cNvGrpSpPr/>
          <p:nvPr/>
        </p:nvGrpSpPr>
        <p:grpSpPr>
          <a:xfrm>
            <a:off x="1363452" y="3099973"/>
            <a:ext cx="9612368" cy="2957169"/>
            <a:chOff x="1176135" y="2007364"/>
            <a:chExt cx="8952313" cy="3797900"/>
          </a:xfrm>
        </p:grpSpPr>
        <p:sp>
          <p:nvSpPr>
            <p:cNvPr id="232" name="矩形 231"/>
            <p:cNvSpPr/>
            <p:nvPr/>
          </p:nvSpPr>
          <p:spPr bwMode="auto">
            <a:xfrm>
              <a:off x="2646819" y="2043406"/>
              <a:ext cx="7193597" cy="839558"/>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33" name="文本框 192"/>
            <p:cNvSpPr txBox="1"/>
            <p:nvPr/>
          </p:nvSpPr>
          <p:spPr>
            <a:xfrm>
              <a:off x="1176135" y="2265133"/>
              <a:ext cx="1031099" cy="434806"/>
            </a:xfrm>
            <a:prstGeom prst="rect">
              <a:avLst/>
            </a:prstGeom>
            <a:noFill/>
          </p:spPr>
          <p:txBody>
            <a:bodyPr wrap="square" rtlCol="0">
              <a:spAutoFit/>
            </a:bodyPr>
            <a:lstStyle/>
            <a:p>
              <a:pPr algn="ctr"/>
              <a:r>
                <a:rPr lang="zh-CN" altLang="en-US" sz="1600" dirty="0">
                  <a:cs typeface="+mn-ea"/>
                  <a:sym typeface="+mn-lt"/>
                </a:rPr>
                <a:t>产品看板</a:t>
              </a:r>
            </a:p>
          </p:txBody>
        </p:sp>
        <p:sp>
          <p:nvSpPr>
            <p:cNvPr id="234" name="文本框 193"/>
            <p:cNvSpPr txBox="1"/>
            <p:nvPr/>
          </p:nvSpPr>
          <p:spPr>
            <a:xfrm>
              <a:off x="1193147" y="4272847"/>
              <a:ext cx="1014087" cy="434806"/>
            </a:xfrm>
            <a:prstGeom prst="rect">
              <a:avLst/>
            </a:prstGeom>
            <a:solidFill>
              <a:srgbClr val="FFFFFF"/>
            </a:solidFill>
          </p:spPr>
          <p:txBody>
            <a:bodyPr wrap="square" rtlCol="0">
              <a:spAutoFit/>
            </a:bodyPr>
            <a:lstStyle/>
            <a:p>
              <a:pPr algn="ctr"/>
              <a:r>
                <a:rPr lang="zh-CN" altLang="en-US" sz="1600" dirty="0">
                  <a:cs typeface="+mn-ea"/>
                  <a:sym typeface="+mn-lt"/>
                </a:rPr>
                <a:t>团队看板</a:t>
              </a:r>
              <a:endParaRPr lang="en-US" altLang="zh-CN" sz="1600" dirty="0">
                <a:cs typeface="+mn-ea"/>
                <a:sym typeface="+mn-lt"/>
              </a:endParaRPr>
            </a:p>
          </p:txBody>
        </p:sp>
        <p:cxnSp>
          <p:nvCxnSpPr>
            <p:cNvPr id="235" name="直接连接符 234"/>
            <p:cNvCxnSpPr/>
            <p:nvPr/>
          </p:nvCxnSpPr>
          <p:spPr bwMode="auto">
            <a:xfrm>
              <a:off x="2830815" y="2337649"/>
              <a:ext cx="69069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236" name="直接连接符 235"/>
            <p:cNvCxnSpPr/>
            <p:nvPr/>
          </p:nvCxnSpPr>
          <p:spPr bwMode="auto">
            <a:xfrm>
              <a:off x="358292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7" name="文本框 196"/>
            <p:cNvSpPr txBox="1"/>
            <p:nvPr/>
          </p:nvSpPr>
          <p:spPr>
            <a:xfrm>
              <a:off x="2876627" y="2007364"/>
              <a:ext cx="726174" cy="395279"/>
            </a:xfrm>
            <a:prstGeom prst="rect">
              <a:avLst/>
            </a:prstGeom>
            <a:noFill/>
          </p:spPr>
          <p:txBody>
            <a:bodyPr wrap="square" rtlCol="0">
              <a:spAutoFit/>
            </a:bodyPr>
            <a:lstStyle/>
            <a:p>
              <a:r>
                <a:rPr lang="zh-CN" altLang="en-US" sz="1400" dirty="0">
                  <a:cs typeface="+mn-ea"/>
                  <a:sym typeface="+mn-lt"/>
                </a:rPr>
                <a:t>特性池</a:t>
              </a:r>
            </a:p>
          </p:txBody>
        </p:sp>
        <p:cxnSp>
          <p:nvCxnSpPr>
            <p:cNvPr id="238" name="直接连接符 237"/>
            <p:cNvCxnSpPr/>
            <p:nvPr/>
          </p:nvCxnSpPr>
          <p:spPr bwMode="auto">
            <a:xfrm>
              <a:off x="4322881"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39" name="文本框 198"/>
            <p:cNvSpPr txBox="1"/>
            <p:nvPr/>
          </p:nvSpPr>
          <p:spPr>
            <a:xfrm>
              <a:off x="3694071" y="2007364"/>
              <a:ext cx="648072" cy="395279"/>
            </a:xfrm>
            <a:prstGeom prst="rect">
              <a:avLst/>
            </a:prstGeom>
            <a:noFill/>
          </p:spPr>
          <p:txBody>
            <a:bodyPr wrap="square" rtlCol="0">
              <a:spAutoFit/>
            </a:bodyPr>
            <a:lstStyle/>
            <a:p>
              <a:r>
                <a:rPr lang="zh-CN" altLang="en-US" sz="1400" dirty="0">
                  <a:cs typeface="+mn-ea"/>
                  <a:sym typeface="+mn-lt"/>
                </a:rPr>
                <a:t>分析</a:t>
              </a:r>
            </a:p>
          </p:txBody>
        </p:sp>
        <p:sp>
          <p:nvSpPr>
            <p:cNvPr id="240" name="文本框 199"/>
            <p:cNvSpPr txBox="1"/>
            <p:nvPr/>
          </p:nvSpPr>
          <p:spPr>
            <a:xfrm>
              <a:off x="5642639" y="2023605"/>
              <a:ext cx="648072" cy="395279"/>
            </a:xfrm>
            <a:prstGeom prst="rect">
              <a:avLst/>
            </a:prstGeom>
            <a:noFill/>
          </p:spPr>
          <p:txBody>
            <a:bodyPr wrap="square" rtlCol="0">
              <a:spAutoFit/>
            </a:bodyPr>
            <a:lstStyle/>
            <a:p>
              <a:r>
                <a:rPr lang="zh-CN" altLang="en-US" sz="1400" dirty="0">
                  <a:cs typeface="+mn-ea"/>
                  <a:sym typeface="+mn-lt"/>
                </a:rPr>
                <a:t>开发</a:t>
              </a:r>
            </a:p>
          </p:txBody>
        </p:sp>
        <p:cxnSp>
          <p:nvCxnSpPr>
            <p:cNvPr id="241" name="直接连接符 240"/>
            <p:cNvCxnSpPr/>
            <p:nvPr/>
          </p:nvCxnSpPr>
          <p:spPr bwMode="auto">
            <a:xfrm>
              <a:off x="6771153"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42" name="文本框 201"/>
            <p:cNvSpPr txBox="1"/>
            <p:nvPr/>
          </p:nvSpPr>
          <p:spPr>
            <a:xfrm>
              <a:off x="7131898" y="2008901"/>
              <a:ext cx="821102" cy="395279"/>
            </a:xfrm>
            <a:prstGeom prst="rect">
              <a:avLst/>
            </a:prstGeom>
            <a:noFill/>
          </p:spPr>
          <p:txBody>
            <a:bodyPr wrap="square" rtlCol="0">
              <a:spAutoFit/>
            </a:bodyPr>
            <a:lstStyle/>
            <a:p>
              <a:r>
                <a:rPr lang="zh-CN" altLang="en-US" sz="1400" dirty="0">
                  <a:cs typeface="+mn-ea"/>
                  <a:sym typeface="+mn-lt"/>
                </a:rPr>
                <a:t>测试</a:t>
              </a:r>
              <a:r>
                <a:rPr lang="en-US" altLang="zh-CN" sz="1400" dirty="0">
                  <a:cs typeface="+mn-ea"/>
                  <a:sym typeface="+mn-lt"/>
                </a:rPr>
                <a:t>SIT</a:t>
              </a:r>
              <a:endParaRPr lang="zh-CN" altLang="en-US" sz="1400" dirty="0">
                <a:cs typeface="+mn-ea"/>
                <a:sym typeface="+mn-lt"/>
              </a:endParaRPr>
            </a:p>
          </p:txBody>
        </p:sp>
        <p:sp>
          <p:nvSpPr>
            <p:cNvPr id="243" name="右箭头 242"/>
            <p:cNvSpPr/>
            <p:nvPr/>
          </p:nvSpPr>
          <p:spPr bwMode="auto">
            <a:xfrm>
              <a:off x="3114871" y="2671788"/>
              <a:ext cx="5328592"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44" name="文本框 205"/>
            <p:cNvSpPr txBox="1"/>
            <p:nvPr/>
          </p:nvSpPr>
          <p:spPr>
            <a:xfrm>
              <a:off x="8527243" y="2553026"/>
              <a:ext cx="1332148" cy="395279"/>
            </a:xfrm>
            <a:prstGeom prst="rect">
              <a:avLst/>
            </a:prstGeom>
            <a:noFill/>
          </p:spPr>
          <p:txBody>
            <a:bodyPr wrap="square" rtlCol="0">
              <a:spAutoFit/>
            </a:bodyPr>
            <a:lstStyle/>
            <a:p>
              <a:r>
                <a:rPr lang="zh-CN" altLang="en-US" sz="1400" dirty="0">
                  <a:cs typeface="+mn-ea"/>
                  <a:sym typeface="+mn-lt"/>
                </a:rPr>
                <a:t>产品价值流</a:t>
              </a:r>
            </a:p>
          </p:txBody>
        </p:sp>
        <p:grpSp>
          <p:nvGrpSpPr>
            <p:cNvPr id="4" name="Grupa 57"/>
            <p:cNvGrpSpPr/>
            <p:nvPr/>
          </p:nvGrpSpPr>
          <p:grpSpPr>
            <a:xfrm rot="21418658">
              <a:off x="2825389" y="2395363"/>
              <a:ext cx="299888" cy="143728"/>
              <a:chOff x="5246340" y="1637308"/>
              <a:chExt cx="1384382" cy="936104"/>
            </a:xfrm>
          </p:grpSpPr>
          <p:sp>
            <p:nvSpPr>
              <p:cNvPr id="41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5" name="Grupa 57"/>
            <p:cNvGrpSpPr/>
            <p:nvPr/>
          </p:nvGrpSpPr>
          <p:grpSpPr>
            <a:xfrm rot="21418658">
              <a:off x="3206812" y="2453759"/>
              <a:ext cx="299888" cy="143728"/>
              <a:chOff x="5246340" y="1637308"/>
              <a:chExt cx="1384382" cy="936104"/>
            </a:xfrm>
          </p:grpSpPr>
          <p:sp>
            <p:nvSpPr>
              <p:cNvPr id="41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1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6" name="Grupa 57"/>
            <p:cNvGrpSpPr/>
            <p:nvPr/>
          </p:nvGrpSpPr>
          <p:grpSpPr>
            <a:xfrm rot="21418658">
              <a:off x="3815536" y="2422539"/>
              <a:ext cx="299888" cy="143728"/>
              <a:chOff x="5246340" y="1637308"/>
              <a:chExt cx="1384382" cy="936104"/>
            </a:xfrm>
          </p:grpSpPr>
          <p:sp>
            <p:nvSpPr>
              <p:cNvPr id="40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7" name="Grupa 57"/>
            <p:cNvGrpSpPr/>
            <p:nvPr/>
          </p:nvGrpSpPr>
          <p:grpSpPr>
            <a:xfrm rot="21418658">
              <a:off x="5372610" y="2426264"/>
              <a:ext cx="299888" cy="143728"/>
              <a:chOff x="5246340" y="1637308"/>
              <a:chExt cx="1384382" cy="936104"/>
            </a:xfrm>
          </p:grpSpPr>
          <p:sp>
            <p:nvSpPr>
              <p:cNvPr id="40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8" name="Grupa 57"/>
            <p:cNvGrpSpPr/>
            <p:nvPr/>
          </p:nvGrpSpPr>
          <p:grpSpPr>
            <a:xfrm rot="21418658">
              <a:off x="6323668" y="2428157"/>
              <a:ext cx="299888" cy="143728"/>
              <a:chOff x="5246340" y="1637308"/>
              <a:chExt cx="1384382" cy="936104"/>
            </a:xfrm>
          </p:grpSpPr>
          <p:sp>
            <p:nvSpPr>
              <p:cNvPr id="40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9" name="Grupa 57"/>
            <p:cNvGrpSpPr/>
            <p:nvPr/>
          </p:nvGrpSpPr>
          <p:grpSpPr>
            <a:xfrm rot="21418658">
              <a:off x="6971740" y="2409807"/>
              <a:ext cx="299888" cy="143728"/>
              <a:chOff x="5246340" y="1637308"/>
              <a:chExt cx="1384382" cy="936104"/>
            </a:xfrm>
          </p:grpSpPr>
          <p:sp>
            <p:nvSpPr>
              <p:cNvPr id="40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0" name="Grupa 57"/>
            <p:cNvGrpSpPr/>
            <p:nvPr/>
          </p:nvGrpSpPr>
          <p:grpSpPr>
            <a:xfrm rot="21418658">
              <a:off x="7520723" y="2405233"/>
              <a:ext cx="299888" cy="143728"/>
              <a:chOff x="5246340" y="1637308"/>
              <a:chExt cx="1384382" cy="936104"/>
            </a:xfrm>
          </p:grpSpPr>
          <p:sp>
            <p:nvSpPr>
              <p:cNvPr id="40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40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52" name="Freeform 6"/>
            <p:cNvSpPr>
              <a:spLocks/>
            </p:cNvSpPr>
            <p:nvPr/>
          </p:nvSpPr>
          <p:spPr bwMode="auto">
            <a:xfrm rot="21418658">
              <a:off x="9041905" y="2414111"/>
              <a:ext cx="290868" cy="143728"/>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grpSp>
          <p:nvGrpSpPr>
            <p:cNvPr id="11" name="Grupa 57"/>
            <p:cNvGrpSpPr/>
            <p:nvPr/>
          </p:nvGrpSpPr>
          <p:grpSpPr>
            <a:xfrm rot="21418658">
              <a:off x="5700632" y="2542582"/>
              <a:ext cx="299888" cy="143728"/>
              <a:chOff x="5246340" y="1637308"/>
              <a:chExt cx="1384382" cy="936104"/>
            </a:xfrm>
          </p:grpSpPr>
          <p:sp>
            <p:nvSpPr>
              <p:cNvPr id="39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4" name="直接连接符 253"/>
            <p:cNvCxnSpPr/>
            <p:nvPr/>
          </p:nvCxnSpPr>
          <p:spPr bwMode="auto">
            <a:xfrm>
              <a:off x="8328248" y="2149637"/>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5" name="文本框 234"/>
            <p:cNvSpPr txBox="1"/>
            <p:nvPr/>
          </p:nvSpPr>
          <p:spPr>
            <a:xfrm>
              <a:off x="8697915" y="2015312"/>
              <a:ext cx="740868" cy="395279"/>
            </a:xfrm>
            <a:prstGeom prst="rect">
              <a:avLst/>
            </a:prstGeom>
            <a:noFill/>
          </p:spPr>
          <p:txBody>
            <a:bodyPr wrap="square" rtlCol="0">
              <a:spAutoFit/>
            </a:bodyPr>
            <a:lstStyle/>
            <a:p>
              <a:r>
                <a:rPr lang="zh-CN" altLang="en-US" sz="1400" dirty="0">
                  <a:cs typeface="+mn-ea"/>
                  <a:sym typeface="+mn-lt"/>
                </a:rPr>
                <a:t>完成</a:t>
              </a:r>
            </a:p>
          </p:txBody>
        </p:sp>
        <p:grpSp>
          <p:nvGrpSpPr>
            <p:cNvPr id="12" name="Grupa 57"/>
            <p:cNvGrpSpPr/>
            <p:nvPr/>
          </p:nvGrpSpPr>
          <p:grpSpPr>
            <a:xfrm rot="21418658">
              <a:off x="8600843" y="2421879"/>
              <a:ext cx="299888" cy="143728"/>
              <a:chOff x="5246340" y="1637308"/>
              <a:chExt cx="1384382" cy="936104"/>
            </a:xfrm>
          </p:grpSpPr>
          <p:sp>
            <p:nvSpPr>
              <p:cNvPr id="39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57" name="直接连接符 256"/>
            <p:cNvCxnSpPr/>
            <p:nvPr/>
          </p:nvCxnSpPr>
          <p:spPr bwMode="auto">
            <a:xfrm>
              <a:off x="5081477" y="2142178"/>
              <a:ext cx="0" cy="59262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58" name="文本框 239"/>
            <p:cNvSpPr txBox="1"/>
            <p:nvPr/>
          </p:nvSpPr>
          <p:spPr>
            <a:xfrm>
              <a:off x="4437460" y="2028335"/>
              <a:ext cx="648072" cy="395279"/>
            </a:xfrm>
            <a:prstGeom prst="rect">
              <a:avLst/>
            </a:prstGeom>
            <a:noFill/>
          </p:spPr>
          <p:txBody>
            <a:bodyPr wrap="square" rtlCol="0">
              <a:spAutoFit/>
            </a:bodyPr>
            <a:lstStyle/>
            <a:p>
              <a:r>
                <a:rPr lang="zh-CN" altLang="en-US" sz="1400" dirty="0">
                  <a:cs typeface="+mn-ea"/>
                  <a:sym typeface="+mn-lt"/>
                </a:rPr>
                <a:t>设计</a:t>
              </a:r>
            </a:p>
          </p:txBody>
        </p:sp>
        <p:grpSp>
          <p:nvGrpSpPr>
            <p:cNvPr id="13" name="Grupa 57"/>
            <p:cNvGrpSpPr/>
            <p:nvPr/>
          </p:nvGrpSpPr>
          <p:grpSpPr>
            <a:xfrm rot="21418658">
              <a:off x="4574132" y="2422539"/>
              <a:ext cx="299888" cy="143728"/>
              <a:chOff x="5246340" y="1637308"/>
              <a:chExt cx="1384382" cy="936104"/>
            </a:xfrm>
          </p:grpSpPr>
          <p:sp>
            <p:nvSpPr>
              <p:cNvPr id="39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4" name="Grupa 57"/>
            <p:cNvGrpSpPr/>
            <p:nvPr/>
          </p:nvGrpSpPr>
          <p:grpSpPr>
            <a:xfrm rot="21418658">
              <a:off x="5999963" y="2414076"/>
              <a:ext cx="299888" cy="143728"/>
              <a:chOff x="5246340" y="1637308"/>
              <a:chExt cx="1384382" cy="936104"/>
            </a:xfrm>
          </p:grpSpPr>
          <p:sp>
            <p:nvSpPr>
              <p:cNvPr id="39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cxnSp>
          <p:nvCxnSpPr>
            <p:cNvPr id="261" name="直接连接符 260"/>
            <p:cNvCxnSpPr/>
            <p:nvPr/>
          </p:nvCxnSpPr>
          <p:spPr bwMode="auto">
            <a:xfrm flipH="1">
              <a:off x="3919241" y="2882964"/>
              <a:ext cx="1162237" cy="450353"/>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2" name="直接连接符 261"/>
            <p:cNvCxnSpPr/>
            <p:nvPr/>
          </p:nvCxnSpPr>
          <p:spPr bwMode="auto">
            <a:xfrm>
              <a:off x="6769807" y="2889842"/>
              <a:ext cx="1635776" cy="443475"/>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63" name="文本框 248"/>
            <p:cNvSpPr txBox="1"/>
            <p:nvPr/>
          </p:nvSpPr>
          <p:spPr>
            <a:xfrm>
              <a:off x="5413117" y="2996816"/>
              <a:ext cx="1065264" cy="395279"/>
            </a:xfrm>
            <a:prstGeom prst="rect">
              <a:avLst/>
            </a:prstGeom>
            <a:noFill/>
          </p:spPr>
          <p:txBody>
            <a:bodyPr wrap="square" rtlCol="0">
              <a:spAutoFit/>
            </a:bodyPr>
            <a:lstStyle/>
            <a:p>
              <a:r>
                <a:rPr lang="zh-CN" altLang="en-US" sz="1400" dirty="0">
                  <a:cs typeface="+mn-ea"/>
                  <a:sym typeface="+mn-lt"/>
                </a:rPr>
                <a:t>开发团队</a:t>
              </a:r>
            </a:p>
          </p:txBody>
        </p:sp>
        <p:grpSp>
          <p:nvGrpSpPr>
            <p:cNvPr id="15" name="组合 361"/>
            <p:cNvGrpSpPr/>
            <p:nvPr/>
          </p:nvGrpSpPr>
          <p:grpSpPr>
            <a:xfrm>
              <a:off x="3811955" y="3359084"/>
              <a:ext cx="4608512" cy="2376264"/>
              <a:chOff x="2411760" y="3141555"/>
              <a:chExt cx="4608512" cy="2376264"/>
            </a:xfrm>
          </p:grpSpPr>
          <p:sp>
            <p:nvSpPr>
              <p:cNvPr id="283" name="矩形 282"/>
              <p:cNvSpPr/>
              <p:nvPr/>
            </p:nvSpPr>
            <p:spPr bwMode="auto">
              <a:xfrm>
                <a:off x="2463890" y="3141555"/>
                <a:ext cx="4556382" cy="2376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84" name="文本框 251"/>
              <p:cNvSpPr txBox="1"/>
              <p:nvPr/>
            </p:nvSpPr>
            <p:spPr>
              <a:xfrm>
                <a:off x="3966321" y="3167996"/>
                <a:ext cx="965719" cy="355751"/>
              </a:xfrm>
              <a:prstGeom prst="rect">
                <a:avLst/>
              </a:prstGeom>
              <a:noFill/>
            </p:spPr>
            <p:txBody>
              <a:bodyPr wrap="square" rtlCol="0">
                <a:spAutoFit/>
              </a:bodyPr>
              <a:lstStyle/>
              <a:p>
                <a:pPr algn="ctr"/>
                <a:r>
                  <a:rPr lang="en-US" altLang="zh-CN" sz="1200" dirty="0">
                    <a:cs typeface="+mn-ea"/>
                    <a:sym typeface="+mn-lt"/>
                  </a:rPr>
                  <a:t>Selected</a:t>
                </a:r>
                <a:endParaRPr lang="zh-CN" altLang="en-US" sz="1200" dirty="0">
                  <a:cs typeface="+mn-ea"/>
                  <a:sym typeface="+mn-lt"/>
                </a:endParaRPr>
              </a:p>
            </p:txBody>
          </p:sp>
          <p:sp>
            <p:nvSpPr>
              <p:cNvPr id="285" name="文本框 252"/>
              <p:cNvSpPr txBox="1"/>
              <p:nvPr/>
            </p:nvSpPr>
            <p:spPr>
              <a:xfrm>
                <a:off x="5573309" y="5101501"/>
                <a:ext cx="1332148" cy="395279"/>
              </a:xfrm>
              <a:prstGeom prst="rect">
                <a:avLst/>
              </a:prstGeom>
              <a:noFill/>
            </p:spPr>
            <p:txBody>
              <a:bodyPr wrap="square" rtlCol="0">
                <a:spAutoFit/>
              </a:bodyPr>
              <a:lstStyle/>
              <a:p>
                <a:r>
                  <a:rPr lang="zh-CN" altLang="en-US" sz="1400" dirty="0">
                    <a:cs typeface="+mn-ea"/>
                    <a:sym typeface="+mn-lt"/>
                  </a:rPr>
                  <a:t>团队价值流</a:t>
                </a:r>
              </a:p>
            </p:txBody>
          </p:sp>
          <p:sp>
            <p:nvSpPr>
              <p:cNvPr id="286" name="文本框 253"/>
              <p:cNvSpPr txBox="1"/>
              <p:nvPr/>
            </p:nvSpPr>
            <p:spPr>
              <a:xfrm>
                <a:off x="3059863" y="3177084"/>
                <a:ext cx="1084812" cy="355751"/>
              </a:xfrm>
              <a:prstGeom prst="rect">
                <a:avLst/>
              </a:prstGeom>
              <a:noFill/>
            </p:spPr>
            <p:txBody>
              <a:bodyPr wrap="square" rtlCol="0">
                <a:spAutoFit/>
              </a:bodyPr>
              <a:lstStyle/>
              <a:p>
                <a:r>
                  <a:rPr lang="en-US" altLang="zh-CN" sz="1200" dirty="0">
                    <a:cs typeface="+mn-ea"/>
                    <a:sym typeface="+mn-lt"/>
                  </a:rPr>
                  <a:t>Story Backlog</a:t>
                </a:r>
                <a:endParaRPr lang="zh-CN" altLang="en-US" sz="1200" dirty="0">
                  <a:cs typeface="+mn-ea"/>
                  <a:sym typeface="+mn-lt"/>
                </a:endParaRPr>
              </a:p>
            </p:txBody>
          </p:sp>
          <p:sp>
            <p:nvSpPr>
              <p:cNvPr id="287" name="文本框 254"/>
              <p:cNvSpPr txBox="1"/>
              <p:nvPr/>
            </p:nvSpPr>
            <p:spPr>
              <a:xfrm>
                <a:off x="4860032" y="3151154"/>
                <a:ext cx="648072" cy="355751"/>
              </a:xfrm>
              <a:prstGeom prst="rect">
                <a:avLst/>
              </a:prstGeom>
              <a:noFill/>
            </p:spPr>
            <p:txBody>
              <a:bodyPr wrap="square" rtlCol="0">
                <a:spAutoFit/>
              </a:bodyPr>
              <a:lstStyle/>
              <a:p>
                <a:pPr algn="ctr"/>
                <a:r>
                  <a:rPr lang="zh-CN" altLang="en-US" sz="1200" dirty="0">
                    <a:cs typeface="+mn-ea"/>
                    <a:sym typeface="+mn-lt"/>
                  </a:rPr>
                  <a:t>开发</a:t>
                </a:r>
              </a:p>
            </p:txBody>
          </p:sp>
          <p:sp>
            <p:nvSpPr>
              <p:cNvPr id="288" name="右箭头 287"/>
              <p:cNvSpPr/>
              <p:nvPr/>
            </p:nvSpPr>
            <p:spPr bwMode="auto">
              <a:xfrm>
                <a:off x="2849075" y="5146985"/>
                <a:ext cx="2654884" cy="234984"/>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grpSp>
            <p:nvGrpSpPr>
              <p:cNvPr id="16" name="Grupa 57"/>
              <p:cNvGrpSpPr/>
              <p:nvPr/>
            </p:nvGrpSpPr>
            <p:grpSpPr>
              <a:xfrm rot="21418658">
                <a:off x="3168356" y="3534936"/>
                <a:ext cx="299888" cy="143728"/>
                <a:chOff x="5246340" y="1637308"/>
                <a:chExt cx="1384382" cy="936104"/>
              </a:xfrm>
            </p:grpSpPr>
            <p:sp>
              <p:nvSpPr>
                <p:cNvPr id="39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9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7" name="Grupa 57"/>
              <p:cNvGrpSpPr/>
              <p:nvPr/>
            </p:nvGrpSpPr>
            <p:grpSpPr>
              <a:xfrm rot="21418658">
                <a:off x="3555476" y="3612086"/>
                <a:ext cx="299888" cy="143728"/>
                <a:chOff x="5246340" y="1637308"/>
                <a:chExt cx="1384382" cy="936104"/>
              </a:xfrm>
            </p:grpSpPr>
            <p:sp>
              <p:nvSpPr>
                <p:cNvPr id="38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8" name="Grupa 57"/>
              <p:cNvGrpSpPr/>
              <p:nvPr/>
            </p:nvGrpSpPr>
            <p:grpSpPr>
              <a:xfrm rot="21418658">
                <a:off x="4234913" y="3574292"/>
                <a:ext cx="299888" cy="143728"/>
                <a:chOff x="5246340" y="1637308"/>
                <a:chExt cx="1384382" cy="936104"/>
              </a:xfrm>
            </p:grpSpPr>
            <p:sp>
              <p:nvSpPr>
                <p:cNvPr id="38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19" name="Grupa 57"/>
              <p:cNvGrpSpPr/>
              <p:nvPr/>
            </p:nvGrpSpPr>
            <p:grpSpPr>
              <a:xfrm rot="21418658">
                <a:off x="5052576" y="3551665"/>
                <a:ext cx="299888" cy="143728"/>
                <a:chOff x="5246340" y="1637308"/>
                <a:chExt cx="1384382" cy="936104"/>
              </a:xfrm>
            </p:grpSpPr>
            <p:sp>
              <p:nvSpPr>
                <p:cNvPr id="38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3" name="文本框 260"/>
              <p:cNvSpPr txBox="1"/>
              <p:nvPr/>
            </p:nvSpPr>
            <p:spPr>
              <a:xfrm>
                <a:off x="2519046" y="3169297"/>
                <a:ext cx="648072" cy="355751"/>
              </a:xfrm>
              <a:prstGeom prst="rect">
                <a:avLst/>
              </a:prstGeom>
              <a:noFill/>
            </p:spPr>
            <p:txBody>
              <a:bodyPr wrap="square" rtlCol="0">
                <a:spAutoFit/>
              </a:bodyPr>
              <a:lstStyle/>
              <a:p>
                <a:r>
                  <a:rPr lang="zh-CN" altLang="en-US" sz="1200" dirty="0">
                    <a:cs typeface="+mn-ea"/>
                    <a:sym typeface="+mn-lt"/>
                  </a:rPr>
                  <a:t>团队</a:t>
                </a:r>
              </a:p>
            </p:txBody>
          </p:sp>
          <p:sp>
            <p:nvSpPr>
              <p:cNvPr id="294" name="文本框 261"/>
              <p:cNvSpPr txBox="1"/>
              <p:nvPr/>
            </p:nvSpPr>
            <p:spPr>
              <a:xfrm>
                <a:off x="2411760" y="3516813"/>
                <a:ext cx="905043" cy="355751"/>
              </a:xfrm>
              <a:prstGeom prst="rect">
                <a:avLst/>
              </a:prstGeom>
              <a:noFill/>
            </p:spPr>
            <p:txBody>
              <a:bodyPr wrap="square" rtlCol="0">
                <a:spAutoFit/>
              </a:bodyPr>
              <a:lstStyle/>
              <a:p>
                <a:r>
                  <a:rPr lang="zh-CN" altLang="en-US" sz="1200" dirty="0">
                    <a:cs typeface="+mn-ea"/>
                    <a:sym typeface="+mn-lt"/>
                  </a:rPr>
                  <a:t>业务控制</a:t>
                </a:r>
              </a:p>
            </p:txBody>
          </p:sp>
          <p:sp>
            <p:nvSpPr>
              <p:cNvPr id="295" name="文本框 262"/>
              <p:cNvSpPr txBox="1"/>
              <p:nvPr/>
            </p:nvSpPr>
            <p:spPr>
              <a:xfrm>
                <a:off x="2422429" y="3885858"/>
                <a:ext cx="794463" cy="355751"/>
              </a:xfrm>
              <a:prstGeom prst="rect">
                <a:avLst/>
              </a:prstGeom>
              <a:noFill/>
            </p:spPr>
            <p:txBody>
              <a:bodyPr wrap="square" rtlCol="0">
                <a:spAutoFit/>
              </a:bodyPr>
              <a:lstStyle/>
              <a:p>
                <a:r>
                  <a:rPr lang="zh-CN" altLang="en-US" sz="1200" dirty="0">
                    <a:cs typeface="+mn-ea"/>
                    <a:sym typeface="+mn-lt"/>
                  </a:rPr>
                  <a:t>三层业务</a:t>
                </a:r>
              </a:p>
            </p:txBody>
          </p:sp>
          <p:grpSp>
            <p:nvGrpSpPr>
              <p:cNvPr id="20" name="Grupa 57"/>
              <p:cNvGrpSpPr/>
              <p:nvPr/>
            </p:nvGrpSpPr>
            <p:grpSpPr>
              <a:xfrm rot="21418658">
                <a:off x="3224748" y="3969726"/>
                <a:ext cx="299888" cy="143728"/>
                <a:chOff x="5246340" y="1637308"/>
                <a:chExt cx="1384382" cy="936104"/>
              </a:xfrm>
            </p:grpSpPr>
            <p:sp>
              <p:nvSpPr>
                <p:cNvPr id="38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1" name="Grupa 57"/>
              <p:cNvGrpSpPr/>
              <p:nvPr/>
            </p:nvGrpSpPr>
            <p:grpSpPr>
              <a:xfrm rot="21418658">
                <a:off x="4143533" y="3985992"/>
                <a:ext cx="299888" cy="143728"/>
                <a:chOff x="5246340" y="1637308"/>
                <a:chExt cx="1384382" cy="936104"/>
              </a:xfrm>
            </p:grpSpPr>
            <p:sp>
              <p:nvSpPr>
                <p:cNvPr id="38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8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 name="Grupa 57"/>
              <p:cNvGrpSpPr/>
              <p:nvPr/>
            </p:nvGrpSpPr>
            <p:grpSpPr>
              <a:xfrm rot="21418658">
                <a:off x="4484555" y="3989535"/>
                <a:ext cx="299888" cy="143728"/>
                <a:chOff x="5246340" y="1637308"/>
                <a:chExt cx="1384382" cy="936104"/>
              </a:xfrm>
            </p:grpSpPr>
            <p:sp>
              <p:nvSpPr>
                <p:cNvPr id="37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299" name="文本框 266"/>
              <p:cNvSpPr txBox="1"/>
              <p:nvPr/>
            </p:nvSpPr>
            <p:spPr>
              <a:xfrm>
                <a:off x="5580112" y="3149972"/>
                <a:ext cx="648072" cy="355751"/>
              </a:xfrm>
              <a:prstGeom prst="rect">
                <a:avLst/>
              </a:prstGeom>
              <a:noFill/>
            </p:spPr>
            <p:txBody>
              <a:bodyPr wrap="square" rtlCol="0">
                <a:spAutoFit/>
              </a:bodyPr>
              <a:lstStyle/>
              <a:p>
                <a:pPr algn="ctr"/>
                <a:r>
                  <a:rPr lang="zh-CN" altLang="en-US" sz="1200" dirty="0">
                    <a:cs typeface="+mn-ea"/>
                    <a:sym typeface="+mn-lt"/>
                  </a:rPr>
                  <a:t>测试</a:t>
                </a:r>
              </a:p>
            </p:txBody>
          </p:sp>
          <p:sp>
            <p:nvSpPr>
              <p:cNvPr id="300" name="文本框 267"/>
              <p:cNvSpPr txBox="1"/>
              <p:nvPr/>
            </p:nvSpPr>
            <p:spPr>
              <a:xfrm>
                <a:off x="2495823" y="4249200"/>
                <a:ext cx="648072" cy="355751"/>
              </a:xfrm>
              <a:prstGeom prst="rect">
                <a:avLst/>
              </a:prstGeom>
              <a:noFill/>
            </p:spPr>
            <p:txBody>
              <a:bodyPr wrap="square" rtlCol="0">
                <a:spAutoFit/>
              </a:bodyPr>
              <a:lstStyle/>
              <a:p>
                <a:r>
                  <a:rPr lang="zh-CN" altLang="en-US" sz="1200" dirty="0">
                    <a:cs typeface="+mn-ea"/>
                    <a:sym typeface="+mn-lt"/>
                  </a:rPr>
                  <a:t>协议组</a:t>
                </a:r>
              </a:p>
            </p:txBody>
          </p:sp>
          <p:grpSp>
            <p:nvGrpSpPr>
              <p:cNvPr id="23" name="Grupa 57"/>
              <p:cNvGrpSpPr/>
              <p:nvPr/>
            </p:nvGrpSpPr>
            <p:grpSpPr>
              <a:xfrm rot="21418658">
                <a:off x="3224748" y="4342045"/>
                <a:ext cx="299888" cy="143728"/>
                <a:chOff x="5246340" y="1637308"/>
                <a:chExt cx="1384382" cy="936104"/>
              </a:xfrm>
            </p:grpSpPr>
            <p:sp>
              <p:nvSpPr>
                <p:cNvPr id="37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 name="Grupa 57"/>
              <p:cNvGrpSpPr/>
              <p:nvPr/>
            </p:nvGrpSpPr>
            <p:grpSpPr>
              <a:xfrm rot="21418658">
                <a:off x="4143533" y="4358311"/>
                <a:ext cx="299888" cy="143728"/>
                <a:chOff x="5246340" y="1637308"/>
                <a:chExt cx="1384382" cy="936104"/>
              </a:xfrm>
            </p:grpSpPr>
            <p:sp>
              <p:nvSpPr>
                <p:cNvPr id="37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sp>
            <p:nvSpPr>
              <p:cNvPr id="303" name="文本框 270"/>
              <p:cNvSpPr txBox="1"/>
              <p:nvPr/>
            </p:nvSpPr>
            <p:spPr>
              <a:xfrm>
                <a:off x="2506908" y="4607751"/>
                <a:ext cx="648072" cy="355751"/>
              </a:xfrm>
              <a:prstGeom prst="rect">
                <a:avLst/>
              </a:prstGeom>
              <a:noFill/>
            </p:spPr>
            <p:txBody>
              <a:bodyPr wrap="square" rtlCol="0">
                <a:spAutoFit/>
              </a:bodyPr>
              <a:lstStyle/>
              <a:p>
                <a:r>
                  <a:rPr lang="zh-CN" altLang="en-US" sz="1200" dirty="0">
                    <a:cs typeface="+mn-ea"/>
                    <a:sym typeface="+mn-lt"/>
                  </a:rPr>
                  <a:t>。。。</a:t>
                </a:r>
              </a:p>
            </p:txBody>
          </p:sp>
          <p:grpSp>
            <p:nvGrpSpPr>
              <p:cNvPr id="25" name="Grupa 57"/>
              <p:cNvGrpSpPr/>
              <p:nvPr/>
            </p:nvGrpSpPr>
            <p:grpSpPr>
              <a:xfrm rot="21418658">
                <a:off x="3235833" y="4700595"/>
                <a:ext cx="299888" cy="143728"/>
                <a:chOff x="5246340" y="1637308"/>
                <a:chExt cx="1384382" cy="936104"/>
              </a:xfrm>
            </p:grpSpPr>
            <p:sp>
              <p:nvSpPr>
                <p:cNvPr id="37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6" name="Grupa 57"/>
              <p:cNvGrpSpPr/>
              <p:nvPr/>
            </p:nvGrpSpPr>
            <p:grpSpPr>
              <a:xfrm rot="21418658">
                <a:off x="4154618" y="4716861"/>
                <a:ext cx="299888" cy="143728"/>
                <a:chOff x="5246340" y="1637308"/>
                <a:chExt cx="1384382" cy="936104"/>
              </a:xfrm>
            </p:grpSpPr>
            <p:sp>
              <p:nvSpPr>
                <p:cNvPr id="37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7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7" name="组合 273"/>
              <p:cNvGrpSpPr/>
              <p:nvPr/>
            </p:nvGrpSpPr>
            <p:grpSpPr>
              <a:xfrm>
                <a:off x="2519046" y="3475773"/>
                <a:ext cx="4395180" cy="1484480"/>
                <a:chOff x="2339753" y="3907234"/>
                <a:chExt cx="5555701" cy="1484480"/>
              </a:xfrm>
            </p:grpSpPr>
            <p:cxnSp>
              <p:nvCxnSpPr>
                <p:cNvPr id="365" name="直接连接符 364"/>
                <p:cNvCxnSpPr/>
                <p:nvPr/>
              </p:nvCxnSpPr>
              <p:spPr bwMode="auto">
                <a:xfrm flipV="1">
                  <a:off x="2339753" y="3907234"/>
                  <a:ext cx="5544616" cy="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6" name="直接连接符 365"/>
                <p:cNvCxnSpPr/>
                <p:nvPr/>
              </p:nvCxnSpPr>
              <p:spPr bwMode="auto">
                <a:xfrm flipV="1">
                  <a:off x="2339753" y="4286653"/>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7" name="直接连接符 366"/>
                <p:cNvCxnSpPr/>
                <p:nvPr/>
              </p:nvCxnSpPr>
              <p:spPr bwMode="auto">
                <a:xfrm flipV="1">
                  <a:off x="2339753" y="465897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8" name="直接连接符 367"/>
                <p:cNvCxnSpPr/>
                <p:nvPr/>
              </p:nvCxnSpPr>
              <p:spPr bwMode="auto">
                <a:xfrm flipV="1">
                  <a:off x="2350838" y="5017522"/>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9" name="直接连接符 368"/>
                <p:cNvCxnSpPr/>
                <p:nvPr/>
              </p:nvCxnSpPr>
              <p:spPr bwMode="auto">
                <a:xfrm flipV="1">
                  <a:off x="2339753" y="5391714"/>
                  <a:ext cx="5544616" cy="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grpSp>
            <p:nvGrpSpPr>
              <p:cNvPr id="28" name="组合 274"/>
              <p:cNvGrpSpPr/>
              <p:nvPr/>
            </p:nvGrpSpPr>
            <p:grpSpPr>
              <a:xfrm>
                <a:off x="3078557" y="3159426"/>
                <a:ext cx="3149627" cy="1978791"/>
                <a:chOff x="2957347" y="3590887"/>
                <a:chExt cx="3149627" cy="2545536"/>
              </a:xfrm>
            </p:grpSpPr>
            <p:cxnSp>
              <p:nvCxnSpPr>
                <p:cNvPr id="360" name="直接连接符 359"/>
                <p:cNvCxnSpPr/>
                <p:nvPr/>
              </p:nvCxnSpPr>
              <p:spPr bwMode="auto">
                <a:xfrm flipH="1">
                  <a:off x="2957347" y="3617009"/>
                  <a:ext cx="0" cy="2484884"/>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1" name="直接连接符 360"/>
                <p:cNvCxnSpPr/>
                <p:nvPr/>
              </p:nvCxnSpPr>
              <p:spPr bwMode="auto">
                <a:xfrm flipH="1">
                  <a:off x="3946734" y="3602770"/>
                  <a:ext cx="0" cy="2497121"/>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2" name="直接连接符 361"/>
                <p:cNvCxnSpPr/>
                <p:nvPr/>
              </p:nvCxnSpPr>
              <p:spPr bwMode="auto">
                <a:xfrm>
                  <a:off x="4738822" y="3590887"/>
                  <a:ext cx="0" cy="2509003"/>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3" name="直接连接符 362"/>
                <p:cNvCxnSpPr/>
                <p:nvPr/>
              </p:nvCxnSpPr>
              <p:spPr bwMode="auto">
                <a:xfrm>
                  <a:off x="5458902" y="3604971"/>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cxnSp>
              <p:nvCxnSpPr>
                <p:cNvPr id="364" name="直接连接符 363"/>
                <p:cNvCxnSpPr/>
                <p:nvPr/>
              </p:nvCxnSpPr>
              <p:spPr bwMode="auto">
                <a:xfrm>
                  <a:off x="6106974" y="3627223"/>
                  <a:ext cx="0" cy="2509200"/>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grpSp>
          <p:sp>
            <p:nvSpPr>
              <p:cNvPr id="308" name="文本框 275"/>
              <p:cNvSpPr txBox="1"/>
              <p:nvPr/>
            </p:nvSpPr>
            <p:spPr>
              <a:xfrm>
                <a:off x="6226439" y="3149972"/>
                <a:ext cx="648072" cy="355751"/>
              </a:xfrm>
              <a:prstGeom prst="rect">
                <a:avLst/>
              </a:prstGeom>
              <a:noFill/>
            </p:spPr>
            <p:txBody>
              <a:bodyPr wrap="square" rtlCol="0">
                <a:spAutoFit/>
              </a:bodyPr>
              <a:lstStyle/>
              <a:p>
                <a:pPr algn="ctr"/>
                <a:r>
                  <a:rPr lang="zh-CN" altLang="en-US" sz="1200" dirty="0">
                    <a:cs typeface="+mn-ea"/>
                    <a:sym typeface="+mn-lt"/>
                  </a:rPr>
                  <a:t>完成</a:t>
                </a:r>
              </a:p>
            </p:txBody>
          </p:sp>
          <p:grpSp>
            <p:nvGrpSpPr>
              <p:cNvPr id="29" name="Grupa 57"/>
              <p:cNvGrpSpPr/>
              <p:nvPr/>
            </p:nvGrpSpPr>
            <p:grpSpPr>
              <a:xfrm rot="21418658">
                <a:off x="3574289" y="4040840"/>
                <a:ext cx="299888" cy="143728"/>
                <a:chOff x="5246340" y="1637308"/>
                <a:chExt cx="1384382" cy="936104"/>
              </a:xfrm>
            </p:grpSpPr>
            <p:sp>
              <p:nvSpPr>
                <p:cNvPr id="35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0" name="Grupa 57"/>
              <p:cNvGrpSpPr/>
              <p:nvPr/>
            </p:nvGrpSpPr>
            <p:grpSpPr>
              <a:xfrm rot="21418658">
                <a:off x="3394976" y="4390251"/>
                <a:ext cx="299888" cy="143728"/>
                <a:chOff x="5246340" y="1637308"/>
                <a:chExt cx="1384382" cy="936104"/>
              </a:xfrm>
            </p:grpSpPr>
            <p:sp>
              <p:nvSpPr>
                <p:cNvPr id="35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31" name="Grupa 57"/>
              <p:cNvGrpSpPr/>
              <p:nvPr/>
            </p:nvGrpSpPr>
            <p:grpSpPr>
              <a:xfrm rot="21418658">
                <a:off x="3620459" y="4335957"/>
                <a:ext cx="299888" cy="143728"/>
                <a:chOff x="5246340" y="1637308"/>
                <a:chExt cx="1384382" cy="936104"/>
              </a:xfrm>
            </p:grpSpPr>
            <p:sp>
              <p:nvSpPr>
                <p:cNvPr id="35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4" name="Grupa 57"/>
              <p:cNvGrpSpPr/>
              <p:nvPr/>
            </p:nvGrpSpPr>
            <p:grpSpPr>
              <a:xfrm rot="21418658">
                <a:off x="3469407" y="4757500"/>
                <a:ext cx="299888" cy="143728"/>
                <a:chOff x="5246340" y="1637308"/>
                <a:chExt cx="1384382" cy="936104"/>
              </a:xfrm>
            </p:grpSpPr>
            <p:sp>
              <p:nvSpPr>
                <p:cNvPr id="35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5" name="Grupa 57"/>
              <p:cNvGrpSpPr/>
              <p:nvPr/>
            </p:nvGrpSpPr>
            <p:grpSpPr>
              <a:xfrm rot="21418658">
                <a:off x="4935621" y="3940895"/>
                <a:ext cx="299888" cy="143728"/>
                <a:chOff x="5246340" y="1637308"/>
                <a:chExt cx="1384382" cy="936104"/>
              </a:xfrm>
            </p:grpSpPr>
            <p:sp>
              <p:nvSpPr>
                <p:cNvPr id="35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5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6" name="Grupa 57"/>
              <p:cNvGrpSpPr/>
              <p:nvPr/>
            </p:nvGrpSpPr>
            <p:grpSpPr>
              <a:xfrm rot="21418658">
                <a:off x="5151645" y="4003659"/>
                <a:ext cx="299888" cy="143728"/>
                <a:chOff x="5246340" y="1637308"/>
                <a:chExt cx="1384382" cy="936104"/>
              </a:xfrm>
            </p:grpSpPr>
            <p:sp>
              <p:nvSpPr>
                <p:cNvPr id="34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7" name="Grupa 57"/>
              <p:cNvGrpSpPr/>
              <p:nvPr/>
            </p:nvGrpSpPr>
            <p:grpSpPr>
              <a:xfrm rot="21418658">
                <a:off x="5052576" y="4352977"/>
                <a:ext cx="299888" cy="143728"/>
                <a:chOff x="5246340" y="1637308"/>
                <a:chExt cx="1384382" cy="936104"/>
              </a:xfrm>
            </p:grpSpPr>
            <p:sp>
              <p:nvSpPr>
                <p:cNvPr id="34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8" name="Grupa 57"/>
              <p:cNvGrpSpPr/>
              <p:nvPr/>
            </p:nvGrpSpPr>
            <p:grpSpPr>
              <a:xfrm rot="21418658">
                <a:off x="4978451" y="4711525"/>
                <a:ext cx="299888" cy="143728"/>
                <a:chOff x="5246340" y="1637308"/>
                <a:chExt cx="1384382" cy="936104"/>
              </a:xfrm>
            </p:grpSpPr>
            <p:sp>
              <p:nvSpPr>
                <p:cNvPr id="34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29" name="Grupa 57"/>
              <p:cNvGrpSpPr/>
              <p:nvPr/>
            </p:nvGrpSpPr>
            <p:grpSpPr>
              <a:xfrm rot="21418658">
                <a:off x="5166218" y="4747134"/>
                <a:ext cx="299888" cy="143728"/>
                <a:chOff x="5246340" y="1637308"/>
                <a:chExt cx="1384382" cy="936104"/>
              </a:xfrm>
            </p:grpSpPr>
            <p:sp>
              <p:nvSpPr>
                <p:cNvPr id="34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0" name="Grupa 57"/>
              <p:cNvGrpSpPr/>
              <p:nvPr/>
            </p:nvGrpSpPr>
            <p:grpSpPr>
              <a:xfrm rot="21418658">
                <a:off x="5780124" y="3578688"/>
                <a:ext cx="299888" cy="143728"/>
                <a:chOff x="5246340" y="1637308"/>
                <a:chExt cx="1384382" cy="936104"/>
              </a:xfrm>
            </p:grpSpPr>
            <p:sp>
              <p:nvSpPr>
                <p:cNvPr id="34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4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31" name="Grupa 57"/>
              <p:cNvGrpSpPr/>
              <p:nvPr/>
            </p:nvGrpSpPr>
            <p:grpSpPr>
              <a:xfrm rot="21418658">
                <a:off x="5691059" y="3972736"/>
                <a:ext cx="299888" cy="143728"/>
                <a:chOff x="5246340" y="1637308"/>
                <a:chExt cx="1384382" cy="936104"/>
              </a:xfrm>
            </p:grpSpPr>
            <p:sp>
              <p:nvSpPr>
                <p:cNvPr id="33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5" name="Grupa 57"/>
              <p:cNvGrpSpPr/>
              <p:nvPr/>
            </p:nvGrpSpPr>
            <p:grpSpPr>
              <a:xfrm rot="21418658">
                <a:off x="5826515" y="4368002"/>
                <a:ext cx="299888" cy="143728"/>
                <a:chOff x="5246340" y="1637308"/>
                <a:chExt cx="1384382" cy="936104"/>
              </a:xfrm>
            </p:grpSpPr>
            <p:sp>
              <p:nvSpPr>
                <p:cNvPr id="33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6" name="Grupa 57"/>
              <p:cNvGrpSpPr/>
              <p:nvPr/>
            </p:nvGrpSpPr>
            <p:grpSpPr>
              <a:xfrm rot="21418658">
                <a:off x="5841997" y="4690064"/>
                <a:ext cx="299888" cy="143728"/>
                <a:chOff x="5246340" y="1637308"/>
                <a:chExt cx="1384382" cy="936104"/>
              </a:xfrm>
            </p:grpSpPr>
            <p:sp>
              <p:nvSpPr>
                <p:cNvPr id="334"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5"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7" name="Grupa 57"/>
              <p:cNvGrpSpPr/>
              <p:nvPr/>
            </p:nvGrpSpPr>
            <p:grpSpPr>
              <a:xfrm rot="21418658">
                <a:off x="6422901" y="3587487"/>
                <a:ext cx="299888" cy="143728"/>
                <a:chOff x="5246340" y="1637308"/>
                <a:chExt cx="1384382" cy="936104"/>
              </a:xfrm>
            </p:grpSpPr>
            <p:sp>
              <p:nvSpPr>
                <p:cNvPr id="332"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3"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8" name="Grupa 57"/>
              <p:cNvGrpSpPr/>
              <p:nvPr/>
            </p:nvGrpSpPr>
            <p:grpSpPr>
              <a:xfrm rot="21418658">
                <a:off x="6333836" y="3981535"/>
                <a:ext cx="299888" cy="143728"/>
                <a:chOff x="5246340" y="1637308"/>
                <a:chExt cx="1384382" cy="936104"/>
              </a:xfrm>
            </p:grpSpPr>
            <p:sp>
              <p:nvSpPr>
                <p:cNvPr id="330"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31"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49" name="Grupa 57"/>
              <p:cNvGrpSpPr/>
              <p:nvPr/>
            </p:nvGrpSpPr>
            <p:grpSpPr>
              <a:xfrm rot="21418658">
                <a:off x="6469292" y="4376801"/>
                <a:ext cx="299888" cy="143728"/>
                <a:chOff x="5246340" y="1637308"/>
                <a:chExt cx="1384382" cy="936104"/>
              </a:xfrm>
            </p:grpSpPr>
            <p:sp>
              <p:nvSpPr>
                <p:cNvPr id="328"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9"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nvGrpSpPr>
              <p:cNvPr id="250" name="Grupa 57"/>
              <p:cNvGrpSpPr/>
              <p:nvPr/>
            </p:nvGrpSpPr>
            <p:grpSpPr>
              <a:xfrm rot="21418658">
                <a:off x="6422900" y="4690943"/>
                <a:ext cx="299888" cy="143728"/>
                <a:chOff x="5246340" y="1637308"/>
                <a:chExt cx="1384382" cy="936104"/>
              </a:xfrm>
            </p:grpSpPr>
            <p:sp>
              <p:nvSpPr>
                <p:cNvPr id="326" name="Freeform 6"/>
                <p:cNvSpPr>
                  <a:spLocks/>
                </p:cNvSpPr>
                <p:nvPr/>
              </p:nvSpPr>
              <p:spPr bwMode="auto">
                <a:xfrm>
                  <a:off x="5287977" y="1637308"/>
                  <a:ext cx="1342745" cy="936104"/>
                </a:xfrm>
                <a:custGeom>
                  <a:avLst/>
                  <a:gdLst/>
                  <a:ahLst/>
                  <a:cxnLst>
                    <a:cxn ang="0">
                      <a:pos x="5" y="5"/>
                    </a:cxn>
                    <a:cxn ang="0">
                      <a:pos x="0" y="134"/>
                    </a:cxn>
                    <a:cxn ang="0">
                      <a:pos x="212" y="131"/>
                    </a:cxn>
                    <a:cxn ang="0">
                      <a:pos x="217" y="37"/>
                    </a:cxn>
                    <a:cxn ang="0">
                      <a:pos x="169" y="0"/>
                    </a:cxn>
                    <a:cxn ang="0">
                      <a:pos x="5" y="5"/>
                    </a:cxn>
                  </a:cxnLst>
                  <a:rect l="0" t="0" r="r" b="b"/>
                  <a:pathLst>
                    <a:path w="225" h="157">
                      <a:moveTo>
                        <a:pt x="5" y="5"/>
                      </a:moveTo>
                      <a:cubicBezTo>
                        <a:pt x="5" y="5"/>
                        <a:pt x="22" y="65"/>
                        <a:pt x="0" y="134"/>
                      </a:cubicBezTo>
                      <a:cubicBezTo>
                        <a:pt x="90" y="157"/>
                        <a:pt x="155" y="151"/>
                        <a:pt x="212" y="131"/>
                      </a:cubicBezTo>
                      <a:cubicBezTo>
                        <a:pt x="225" y="115"/>
                        <a:pt x="217" y="37"/>
                        <a:pt x="217" y="37"/>
                      </a:cubicBezTo>
                      <a:cubicBezTo>
                        <a:pt x="169" y="0"/>
                        <a:pt x="169" y="0"/>
                        <a:pt x="169" y="0"/>
                      </a:cubicBezTo>
                      <a:cubicBezTo>
                        <a:pt x="169" y="0"/>
                        <a:pt x="117" y="14"/>
                        <a:pt x="5" y="5"/>
                      </a:cubicBezTo>
                      <a:close/>
                    </a:path>
                  </a:pathLst>
                </a:custGeom>
                <a:gradFill flip="none" rotWithShape="1">
                  <a:gsLst>
                    <a:gs pos="0">
                      <a:srgbClr val="FEB80A">
                        <a:tint val="50000"/>
                        <a:satMod val="300000"/>
                      </a:srgbClr>
                    </a:gs>
                    <a:gs pos="35000">
                      <a:srgbClr val="FEB80A">
                        <a:tint val="37000"/>
                        <a:satMod val="300000"/>
                      </a:srgbClr>
                    </a:gs>
                    <a:gs pos="100000">
                      <a:srgbClr val="FEB80A">
                        <a:tint val="15000"/>
                        <a:satMod val="350000"/>
                      </a:srgbClr>
                    </a:gs>
                  </a:gsLst>
                  <a:lin ang="5400000" scaled="1"/>
                  <a:tileRect/>
                </a:gradFill>
                <a:ln w="9525" cap="flat" cmpd="sng" algn="ctr">
                  <a:solidFill>
                    <a:schemeClr val="accent5"/>
                  </a:solidFill>
                  <a:prstDash val="solid"/>
                  <a:headEnd/>
                  <a:tailEnd/>
                </a:ln>
                <a:effectLst/>
              </p:spPr>
              <p:txBody>
                <a:bodyPr vert="horz" wrap="square" lIns="71981" tIns="35991" rIns="71981" bIns="35991" numCol="1" anchor="ctr" anchorCtr="1" compatLnSpc="1">
                  <a:prstTxWarp prst="textNoShape">
                    <a:avLst/>
                  </a:prstTxWarp>
                </a:bodyPr>
                <a:lstStyle/>
                <a:p>
                  <a:pPr algn="ctr">
                    <a:defRPr/>
                  </a:pPr>
                  <a:endParaRPr lang="pl-PL" sz="1999" kern="0" baseline="-16000" dirty="0">
                    <a:solidFill>
                      <a:sysClr val="windowText" lastClr="000000">
                        <a:lumMod val="95000"/>
                        <a:lumOff val="5000"/>
                      </a:sysClr>
                    </a:solidFill>
                    <a:cs typeface="+mn-ea"/>
                    <a:sym typeface="+mn-lt"/>
                  </a:endParaRPr>
                </a:p>
              </p:txBody>
            </p:sp>
            <p:sp>
              <p:nvSpPr>
                <p:cNvPr id="327" name="Freeform 38"/>
                <p:cNvSpPr>
                  <a:spLocks noEditPoints="1"/>
                </p:cNvSpPr>
                <p:nvPr/>
              </p:nvSpPr>
              <p:spPr bwMode="auto">
                <a:xfrm>
                  <a:off x="5246340" y="1637308"/>
                  <a:ext cx="1366338" cy="906265"/>
                </a:xfrm>
                <a:custGeom>
                  <a:avLst/>
                  <a:gdLst/>
                  <a:ahLst/>
                  <a:cxnLst>
                    <a:cxn ang="0">
                      <a:pos x="226" y="61"/>
                    </a:cxn>
                    <a:cxn ang="0">
                      <a:pos x="217" y="30"/>
                    </a:cxn>
                    <a:cxn ang="0">
                      <a:pos x="190" y="11"/>
                    </a:cxn>
                    <a:cxn ang="0">
                      <a:pos x="145" y="4"/>
                    </a:cxn>
                    <a:cxn ang="0">
                      <a:pos x="92" y="9"/>
                    </a:cxn>
                    <a:cxn ang="0">
                      <a:pos x="135" y="11"/>
                    </a:cxn>
                    <a:cxn ang="0">
                      <a:pos x="208" y="35"/>
                    </a:cxn>
                    <a:cxn ang="0">
                      <a:pos x="187" y="37"/>
                    </a:cxn>
                    <a:cxn ang="0">
                      <a:pos x="185" y="31"/>
                    </a:cxn>
                    <a:cxn ang="0">
                      <a:pos x="183" y="20"/>
                    </a:cxn>
                    <a:cxn ang="0">
                      <a:pos x="178" y="12"/>
                    </a:cxn>
                    <a:cxn ang="0">
                      <a:pos x="176" y="9"/>
                    </a:cxn>
                    <a:cxn ang="0">
                      <a:pos x="175" y="10"/>
                    </a:cxn>
                    <a:cxn ang="0">
                      <a:pos x="176" y="14"/>
                    </a:cxn>
                    <a:cxn ang="0">
                      <a:pos x="177" y="16"/>
                    </a:cxn>
                    <a:cxn ang="0">
                      <a:pos x="175" y="18"/>
                    </a:cxn>
                    <a:cxn ang="0">
                      <a:pos x="176" y="18"/>
                    </a:cxn>
                    <a:cxn ang="0">
                      <a:pos x="176" y="21"/>
                    </a:cxn>
                    <a:cxn ang="0">
                      <a:pos x="176" y="22"/>
                    </a:cxn>
                    <a:cxn ang="0">
                      <a:pos x="178" y="23"/>
                    </a:cxn>
                    <a:cxn ang="0">
                      <a:pos x="177" y="24"/>
                    </a:cxn>
                    <a:cxn ang="0">
                      <a:pos x="178" y="29"/>
                    </a:cxn>
                    <a:cxn ang="0">
                      <a:pos x="178" y="32"/>
                    </a:cxn>
                    <a:cxn ang="0">
                      <a:pos x="178" y="35"/>
                    </a:cxn>
                    <a:cxn ang="0">
                      <a:pos x="178" y="36"/>
                    </a:cxn>
                    <a:cxn ang="0">
                      <a:pos x="179" y="37"/>
                    </a:cxn>
                    <a:cxn ang="0">
                      <a:pos x="180" y="43"/>
                    </a:cxn>
                    <a:cxn ang="0">
                      <a:pos x="184" y="43"/>
                    </a:cxn>
                    <a:cxn ang="0">
                      <a:pos x="186" y="42"/>
                    </a:cxn>
                    <a:cxn ang="0">
                      <a:pos x="188" y="42"/>
                    </a:cxn>
                    <a:cxn ang="0">
                      <a:pos x="192" y="40"/>
                    </a:cxn>
                    <a:cxn ang="0">
                      <a:pos x="195" y="40"/>
                    </a:cxn>
                    <a:cxn ang="0">
                      <a:pos x="199" y="40"/>
                    </a:cxn>
                    <a:cxn ang="0">
                      <a:pos x="206" y="40"/>
                    </a:cxn>
                    <a:cxn ang="0">
                      <a:pos x="212" y="39"/>
                    </a:cxn>
                    <a:cxn ang="0">
                      <a:pos x="221" y="61"/>
                    </a:cxn>
                    <a:cxn ang="0">
                      <a:pos x="214" y="128"/>
                    </a:cxn>
                    <a:cxn ang="0">
                      <a:pos x="117" y="144"/>
                    </a:cxn>
                    <a:cxn ang="0">
                      <a:pos x="59" y="142"/>
                    </a:cxn>
                    <a:cxn ang="0">
                      <a:pos x="17" y="102"/>
                    </a:cxn>
                    <a:cxn ang="0">
                      <a:pos x="17" y="39"/>
                    </a:cxn>
                    <a:cxn ang="0">
                      <a:pos x="16" y="23"/>
                    </a:cxn>
                    <a:cxn ang="0">
                      <a:pos x="16" y="40"/>
                    </a:cxn>
                    <a:cxn ang="0">
                      <a:pos x="15" y="82"/>
                    </a:cxn>
                    <a:cxn ang="0">
                      <a:pos x="13" y="90"/>
                    </a:cxn>
                    <a:cxn ang="0">
                      <a:pos x="12" y="97"/>
                    </a:cxn>
                    <a:cxn ang="0">
                      <a:pos x="8" y="114"/>
                    </a:cxn>
                    <a:cxn ang="0">
                      <a:pos x="5" y="125"/>
                    </a:cxn>
                    <a:cxn ang="0">
                      <a:pos x="15" y="139"/>
                    </a:cxn>
                    <a:cxn ang="0">
                      <a:pos x="31" y="140"/>
                    </a:cxn>
                    <a:cxn ang="0">
                      <a:pos x="63" y="149"/>
                    </a:cxn>
                    <a:cxn ang="0">
                      <a:pos x="86" y="150"/>
                    </a:cxn>
                    <a:cxn ang="0">
                      <a:pos x="124" y="151"/>
                    </a:cxn>
                    <a:cxn ang="0">
                      <a:pos x="138" y="150"/>
                    </a:cxn>
                    <a:cxn ang="0">
                      <a:pos x="154" y="149"/>
                    </a:cxn>
                    <a:cxn ang="0">
                      <a:pos x="186" y="143"/>
                    </a:cxn>
                    <a:cxn ang="0">
                      <a:pos x="217" y="133"/>
                    </a:cxn>
                    <a:cxn ang="0">
                      <a:pos x="226" y="122"/>
                    </a:cxn>
                    <a:cxn ang="0">
                      <a:pos x="229" y="88"/>
                    </a:cxn>
                    <a:cxn ang="0">
                      <a:pos x="184" y="42"/>
                    </a:cxn>
                    <a:cxn ang="0">
                      <a:pos x="226" y="118"/>
                    </a:cxn>
                  </a:cxnLst>
                  <a:rect l="0" t="0" r="r" b="b"/>
                  <a:pathLst>
                    <a:path w="229" h="152">
                      <a:moveTo>
                        <a:pt x="229" y="83"/>
                      </a:moveTo>
                      <a:cubicBezTo>
                        <a:pt x="229" y="81"/>
                        <a:pt x="228" y="79"/>
                        <a:pt x="228" y="78"/>
                      </a:cubicBezTo>
                      <a:cubicBezTo>
                        <a:pt x="228" y="78"/>
                        <a:pt x="228" y="78"/>
                        <a:pt x="228" y="78"/>
                      </a:cubicBezTo>
                      <a:cubicBezTo>
                        <a:pt x="228" y="80"/>
                        <a:pt x="227" y="77"/>
                        <a:pt x="227" y="76"/>
                      </a:cubicBezTo>
                      <a:cubicBezTo>
                        <a:pt x="227" y="76"/>
                        <a:pt x="227" y="76"/>
                        <a:pt x="227" y="76"/>
                      </a:cubicBezTo>
                      <a:cubicBezTo>
                        <a:pt x="227" y="74"/>
                        <a:pt x="227" y="74"/>
                        <a:pt x="227" y="72"/>
                      </a:cubicBezTo>
                      <a:cubicBezTo>
                        <a:pt x="227" y="71"/>
                        <a:pt x="227" y="73"/>
                        <a:pt x="227" y="73"/>
                      </a:cubicBezTo>
                      <a:cubicBezTo>
                        <a:pt x="228" y="72"/>
                        <a:pt x="228" y="68"/>
                        <a:pt x="228" y="68"/>
                      </a:cubicBezTo>
                      <a:cubicBezTo>
                        <a:pt x="228" y="67"/>
                        <a:pt x="228" y="67"/>
                        <a:pt x="227" y="67"/>
                      </a:cubicBezTo>
                      <a:cubicBezTo>
                        <a:pt x="227" y="65"/>
                        <a:pt x="228" y="66"/>
                        <a:pt x="228" y="65"/>
                      </a:cubicBezTo>
                      <a:cubicBezTo>
                        <a:pt x="226" y="61"/>
                        <a:pt x="226" y="61"/>
                        <a:pt x="226" y="61"/>
                      </a:cubicBezTo>
                      <a:cubicBezTo>
                        <a:pt x="226" y="61"/>
                        <a:pt x="227" y="60"/>
                        <a:pt x="227" y="61"/>
                      </a:cubicBezTo>
                      <a:cubicBezTo>
                        <a:pt x="227" y="58"/>
                        <a:pt x="225" y="56"/>
                        <a:pt x="225" y="54"/>
                      </a:cubicBezTo>
                      <a:cubicBezTo>
                        <a:pt x="225" y="53"/>
                        <a:pt x="224" y="50"/>
                        <a:pt x="224" y="49"/>
                      </a:cubicBezTo>
                      <a:cubicBezTo>
                        <a:pt x="225" y="49"/>
                        <a:pt x="224" y="50"/>
                        <a:pt x="225" y="50"/>
                      </a:cubicBezTo>
                      <a:cubicBezTo>
                        <a:pt x="225" y="49"/>
                        <a:pt x="225" y="49"/>
                        <a:pt x="225" y="49"/>
                      </a:cubicBezTo>
                      <a:cubicBezTo>
                        <a:pt x="225" y="51"/>
                        <a:pt x="226" y="48"/>
                        <a:pt x="226" y="49"/>
                      </a:cubicBezTo>
                      <a:cubicBezTo>
                        <a:pt x="226" y="48"/>
                        <a:pt x="226" y="44"/>
                        <a:pt x="226" y="41"/>
                      </a:cubicBezTo>
                      <a:cubicBezTo>
                        <a:pt x="225" y="43"/>
                        <a:pt x="225" y="38"/>
                        <a:pt x="224" y="38"/>
                      </a:cubicBezTo>
                      <a:cubicBezTo>
                        <a:pt x="223" y="36"/>
                        <a:pt x="224" y="36"/>
                        <a:pt x="223" y="35"/>
                      </a:cubicBezTo>
                      <a:cubicBezTo>
                        <a:pt x="221" y="34"/>
                        <a:pt x="219" y="32"/>
                        <a:pt x="216" y="30"/>
                      </a:cubicBezTo>
                      <a:cubicBezTo>
                        <a:pt x="217" y="30"/>
                        <a:pt x="217" y="30"/>
                        <a:pt x="217" y="30"/>
                      </a:cubicBezTo>
                      <a:cubicBezTo>
                        <a:pt x="214" y="29"/>
                        <a:pt x="211" y="26"/>
                        <a:pt x="209" y="25"/>
                      </a:cubicBezTo>
                      <a:cubicBezTo>
                        <a:pt x="209" y="25"/>
                        <a:pt x="209" y="25"/>
                        <a:pt x="209" y="25"/>
                      </a:cubicBezTo>
                      <a:cubicBezTo>
                        <a:pt x="207" y="23"/>
                        <a:pt x="208" y="26"/>
                        <a:pt x="206" y="24"/>
                      </a:cubicBezTo>
                      <a:cubicBezTo>
                        <a:pt x="207" y="24"/>
                        <a:pt x="207" y="24"/>
                        <a:pt x="207" y="24"/>
                      </a:cubicBezTo>
                      <a:cubicBezTo>
                        <a:pt x="205" y="23"/>
                        <a:pt x="204" y="21"/>
                        <a:pt x="202" y="20"/>
                      </a:cubicBezTo>
                      <a:cubicBezTo>
                        <a:pt x="202" y="20"/>
                        <a:pt x="203" y="20"/>
                        <a:pt x="203" y="20"/>
                      </a:cubicBezTo>
                      <a:cubicBezTo>
                        <a:pt x="201" y="19"/>
                        <a:pt x="199" y="18"/>
                        <a:pt x="198" y="17"/>
                      </a:cubicBezTo>
                      <a:cubicBezTo>
                        <a:pt x="198" y="17"/>
                        <a:pt x="198" y="17"/>
                        <a:pt x="199" y="17"/>
                      </a:cubicBezTo>
                      <a:cubicBezTo>
                        <a:pt x="197" y="16"/>
                        <a:pt x="196" y="16"/>
                        <a:pt x="195" y="15"/>
                      </a:cubicBezTo>
                      <a:cubicBezTo>
                        <a:pt x="195" y="15"/>
                        <a:pt x="194" y="14"/>
                        <a:pt x="194" y="14"/>
                      </a:cubicBezTo>
                      <a:cubicBezTo>
                        <a:pt x="193" y="14"/>
                        <a:pt x="191" y="12"/>
                        <a:pt x="190" y="11"/>
                      </a:cubicBezTo>
                      <a:cubicBezTo>
                        <a:pt x="190" y="11"/>
                        <a:pt x="190" y="11"/>
                        <a:pt x="189" y="10"/>
                      </a:cubicBezTo>
                      <a:cubicBezTo>
                        <a:pt x="177" y="0"/>
                        <a:pt x="177" y="0"/>
                        <a:pt x="177" y="0"/>
                      </a:cubicBezTo>
                      <a:cubicBezTo>
                        <a:pt x="171" y="0"/>
                        <a:pt x="167" y="2"/>
                        <a:pt x="161" y="3"/>
                      </a:cubicBezTo>
                      <a:cubicBezTo>
                        <a:pt x="160" y="2"/>
                        <a:pt x="164" y="2"/>
                        <a:pt x="163" y="2"/>
                      </a:cubicBezTo>
                      <a:cubicBezTo>
                        <a:pt x="163" y="2"/>
                        <a:pt x="161" y="2"/>
                        <a:pt x="158" y="3"/>
                      </a:cubicBezTo>
                      <a:cubicBezTo>
                        <a:pt x="158" y="3"/>
                        <a:pt x="158" y="3"/>
                        <a:pt x="158" y="3"/>
                      </a:cubicBezTo>
                      <a:cubicBezTo>
                        <a:pt x="156" y="3"/>
                        <a:pt x="156" y="3"/>
                        <a:pt x="154" y="3"/>
                      </a:cubicBezTo>
                      <a:cubicBezTo>
                        <a:pt x="154" y="3"/>
                        <a:pt x="154" y="3"/>
                        <a:pt x="154" y="3"/>
                      </a:cubicBezTo>
                      <a:cubicBezTo>
                        <a:pt x="153" y="4"/>
                        <a:pt x="151" y="3"/>
                        <a:pt x="150" y="4"/>
                      </a:cubicBezTo>
                      <a:cubicBezTo>
                        <a:pt x="149" y="3"/>
                        <a:pt x="149" y="3"/>
                        <a:pt x="149" y="3"/>
                      </a:cubicBezTo>
                      <a:cubicBezTo>
                        <a:pt x="148" y="4"/>
                        <a:pt x="147" y="3"/>
                        <a:pt x="145" y="4"/>
                      </a:cubicBezTo>
                      <a:cubicBezTo>
                        <a:pt x="145" y="4"/>
                        <a:pt x="145" y="4"/>
                        <a:pt x="145" y="4"/>
                      </a:cubicBezTo>
                      <a:cubicBezTo>
                        <a:pt x="143" y="4"/>
                        <a:pt x="140" y="6"/>
                        <a:pt x="139" y="5"/>
                      </a:cubicBezTo>
                      <a:cubicBezTo>
                        <a:pt x="137" y="5"/>
                        <a:pt x="135" y="6"/>
                        <a:pt x="134" y="6"/>
                      </a:cubicBezTo>
                      <a:cubicBezTo>
                        <a:pt x="134" y="6"/>
                        <a:pt x="134" y="6"/>
                        <a:pt x="134" y="5"/>
                      </a:cubicBezTo>
                      <a:cubicBezTo>
                        <a:pt x="127" y="6"/>
                        <a:pt x="118" y="7"/>
                        <a:pt x="111" y="8"/>
                      </a:cubicBezTo>
                      <a:cubicBezTo>
                        <a:pt x="111" y="8"/>
                        <a:pt x="111" y="8"/>
                        <a:pt x="111" y="8"/>
                      </a:cubicBezTo>
                      <a:cubicBezTo>
                        <a:pt x="107" y="8"/>
                        <a:pt x="102" y="7"/>
                        <a:pt x="99" y="9"/>
                      </a:cubicBezTo>
                      <a:cubicBezTo>
                        <a:pt x="98" y="9"/>
                        <a:pt x="98" y="9"/>
                        <a:pt x="98" y="9"/>
                      </a:cubicBezTo>
                      <a:cubicBezTo>
                        <a:pt x="97" y="9"/>
                        <a:pt x="97" y="9"/>
                        <a:pt x="96" y="8"/>
                      </a:cubicBezTo>
                      <a:cubicBezTo>
                        <a:pt x="95" y="9"/>
                        <a:pt x="92" y="9"/>
                        <a:pt x="92" y="9"/>
                      </a:cubicBezTo>
                      <a:cubicBezTo>
                        <a:pt x="91" y="9"/>
                        <a:pt x="92" y="9"/>
                        <a:pt x="92" y="9"/>
                      </a:cubicBezTo>
                      <a:cubicBezTo>
                        <a:pt x="90" y="8"/>
                        <a:pt x="88" y="9"/>
                        <a:pt x="86" y="9"/>
                      </a:cubicBezTo>
                      <a:cubicBezTo>
                        <a:pt x="86" y="9"/>
                        <a:pt x="86" y="9"/>
                        <a:pt x="86" y="9"/>
                      </a:cubicBezTo>
                      <a:cubicBezTo>
                        <a:pt x="76" y="8"/>
                        <a:pt x="64" y="7"/>
                        <a:pt x="55" y="8"/>
                      </a:cubicBezTo>
                      <a:cubicBezTo>
                        <a:pt x="53" y="8"/>
                        <a:pt x="54" y="7"/>
                        <a:pt x="53" y="7"/>
                      </a:cubicBezTo>
                      <a:cubicBezTo>
                        <a:pt x="45" y="8"/>
                        <a:pt x="35" y="6"/>
                        <a:pt x="27" y="7"/>
                      </a:cubicBezTo>
                      <a:cubicBezTo>
                        <a:pt x="21" y="7"/>
                        <a:pt x="19" y="9"/>
                        <a:pt x="19" y="9"/>
                      </a:cubicBezTo>
                      <a:cubicBezTo>
                        <a:pt x="34" y="9"/>
                        <a:pt x="47" y="11"/>
                        <a:pt x="61" y="12"/>
                      </a:cubicBezTo>
                      <a:cubicBezTo>
                        <a:pt x="66" y="12"/>
                        <a:pt x="72" y="12"/>
                        <a:pt x="77" y="12"/>
                      </a:cubicBezTo>
                      <a:cubicBezTo>
                        <a:pt x="96" y="12"/>
                        <a:pt x="115" y="13"/>
                        <a:pt x="134" y="11"/>
                      </a:cubicBezTo>
                      <a:cubicBezTo>
                        <a:pt x="133" y="11"/>
                        <a:pt x="134" y="11"/>
                        <a:pt x="135" y="10"/>
                      </a:cubicBezTo>
                      <a:cubicBezTo>
                        <a:pt x="135" y="11"/>
                        <a:pt x="135" y="11"/>
                        <a:pt x="135" y="11"/>
                      </a:cubicBezTo>
                      <a:cubicBezTo>
                        <a:pt x="137" y="10"/>
                        <a:pt x="137" y="10"/>
                        <a:pt x="137" y="10"/>
                      </a:cubicBezTo>
                      <a:cubicBezTo>
                        <a:pt x="138" y="10"/>
                        <a:pt x="138" y="10"/>
                        <a:pt x="136" y="11"/>
                      </a:cubicBezTo>
                      <a:cubicBezTo>
                        <a:pt x="144" y="10"/>
                        <a:pt x="151" y="9"/>
                        <a:pt x="158" y="8"/>
                      </a:cubicBezTo>
                      <a:cubicBezTo>
                        <a:pt x="159" y="7"/>
                        <a:pt x="162" y="7"/>
                        <a:pt x="162" y="7"/>
                      </a:cubicBezTo>
                      <a:cubicBezTo>
                        <a:pt x="163" y="7"/>
                        <a:pt x="163" y="7"/>
                        <a:pt x="162" y="7"/>
                      </a:cubicBezTo>
                      <a:cubicBezTo>
                        <a:pt x="167" y="6"/>
                        <a:pt x="168" y="6"/>
                        <a:pt x="173" y="6"/>
                      </a:cubicBezTo>
                      <a:cubicBezTo>
                        <a:pt x="182" y="10"/>
                        <a:pt x="200" y="25"/>
                        <a:pt x="214" y="36"/>
                      </a:cubicBezTo>
                      <a:cubicBezTo>
                        <a:pt x="212" y="35"/>
                        <a:pt x="210" y="34"/>
                        <a:pt x="208" y="34"/>
                      </a:cubicBezTo>
                      <a:cubicBezTo>
                        <a:pt x="209" y="35"/>
                        <a:pt x="208" y="35"/>
                        <a:pt x="208" y="35"/>
                      </a:cubicBezTo>
                      <a:cubicBezTo>
                        <a:pt x="208" y="35"/>
                        <a:pt x="208" y="35"/>
                        <a:pt x="208" y="35"/>
                      </a:cubicBezTo>
                      <a:cubicBezTo>
                        <a:pt x="208" y="35"/>
                        <a:pt x="208" y="35"/>
                        <a:pt x="208" y="35"/>
                      </a:cubicBezTo>
                      <a:cubicBezTo>
                        <a:pt x="208" y="35"/>
                        <a:pt x="208" y="35"/>
                        <a:pt x="208" y="35"/>
                      </a:cubicBezTo>
                      <a:cubicBezTo>
                        <a:pt x="207" y="35"/>
                        <a:pt x="206" y="35"/>
                        <a:pt x="205" y="35"/>
                      </a:cubicBezTo>
                      <a:cubicBezTo>
                        <a:pt x="205" y="35"/>
                        <a:pt x="205" y="35"/>
                        <a:pt x="205" y="35"/>
                      </a:cubicBezTo>
                      <a:cubicBezTo>
                        <a:pt x="205" y="35"/>
                        <a:pt x="205" y="35"/>
                        <a:pt x="205" y="35"/>
                      </a:cubicBezTo>
                      <a:cubicBezTo>
                        <a:pt x="204" y="35"/>
                        <a:pt x="204" y="35"/>
                        <a:pt x="204" y="34"/>
                      </a:cubicBezTo>
                      <a:cubicBezTo>
                        <a:pt x="201" y="34"/>
                        <a:pt x="199" y="34"/>
                        <a:pt x="196" y="34"/>
                      </a:cubicBezTo>
                      <a:cubicBezTo>
                        <a:pt x="194" y="34"/>
                        <a:pt x="192" y="35"/>
                        <a:pt x="189" y="36"/>
                      </a:cubicBezTo>
                      <a:cubicBezTo>
                        <a:pt x="189" y="37"/>
                        <a:pt x="188" y="36"/>
                        <a:pt x="188" y="37"/>
                      </a:cubicBezTo>
                      <a:cubicBezTo>
                        <a:pt x="188" y="37"/>
                        <a:pt x="188" y="37"/>
                        <a:pt x="188" y="37"/>
                      </a:cubicBezTo>
                      <a:cubicBezTo>
                        <a:pt x="188" y="38"/>
                        <a:pt x="188" y="37"/>
                        <a:pt x="187" y="37"/>
                      </a:cubicBezTo>
                      <a:cubicBezTo>
                        <a:pt x="187" y="37"/>
                        <a:pt x="187" y="37"/>
                        <a:pt x="187" y="37"/>
                      </a:cubicBezTo>
                      <a:cubicBezTo>
                        <a:pt x="187" y="38"/>
                        <a:pt x="187" y="36"/>
                        <a:pt x="187" y="37"/>
                      </a:cubicBezTo>
                      <a:cubicBezTo>
                        <a:pt x="186" y="37"/>
                        <a:pt x="187" y="37"/>
                        <a:pt x="187" y="37"/>
                      </a:cubicBezTo>
                      <a:cubicBezTo>
                        <a:pt x="186" y="38"/>
                        <a:pt x="187" y="37"/>
                        <a:pt x="186" y="36"/>
                      </a:cubicBezTo>
                      <a:cubicBezTo>
                        <a:pt x="185" y="36"/>
                        <a:pt x="185" y="36"/>
                        <a:pt x="184" y="37"/>
                      </a:cubicBezTo>
                      <a:cubicBezTo>
                        <a:pt x="184" y="37"/>
                        <a:pt x="184" y="37"/>
                        <a:pt x="184" y="37"/>
                      </a:cubicBezTo>
                      <a:cubicBezTo>
                        <a:pt x="184" y="36"/>
                        <a:pt x="186" y="35"/>
                        <a:pt x="185" y="34"/>
                      </a:cubicBezTo>
                      <a:cubicBezTo>
                        <a:pt x="184" y="34"/>
                        <a:pt x="184" y="34"/>
                        <a:pt x="184" y="34"/>
                      </a:cubicBezTo>
                      <a:cubicBezTo>
                        <a:pt x="185" y="34"/>
                        <a:pt x="185" y="34"/>
                        <a:pt x="185" y="34"/>
                      </a:cubicBezTo>
                      <a:cubicBezTo>
                        <a:pt x="185" y="34"/>
                        <a:pt x="185" y="33"/>
                        <a:pt x="185" y="33"/>
                      </a:cubicBezTo>
                      <a:cubicBezTo>
                        <a:pt x="185" y="33"/>
                        <a:pt x="185" y="33"/>
                        <a:pt x="185" y="33"/>
                      </a:cubicBezTo>
                      <a:cubicBezTo>
                        <a:pt x="186" y="32"/>
                        <a:pt x="184" y="31"/>
                        <a:pt x="185" y="31"/>
                      </a:cubicBezTo>
                      <a:cubicBezTo>
                        <a:pt x="184" y="31"/>
                        <a:pt x="184" y="30"/>
                        <a:pt x="184" y="30"/>
                      </a:cubicBezTo>
                      <a:cubicBezTo>
                        <a:pt x="184" y="30"/>
                        <a:pt x="185" y="30"/>
                        <a:pt x="185" y="30"/>
                      </a:cubicBezTo>
                      <a:cubicBezTo>
                        <a:pt x="185" y="30"/>
                        <a:pt x="185" y="29"/>
                        <a:pt x="185" y="29"/>
                      </a:cubicBezTo>
                      <a:cubicBezTo>
                        <a:pt x="185" y="29"/>
                        <a:pt x="184" y="29"/>
                        <a:pt x="184" y="28"/>
                      </a:cubicBezTo>
                      <a:cubicBezTo>
                        <a:pt x="185" y="28"/>
                        <a:pt x="184" y="28"/>
                        <a:pt x="185" y="28"/>
                      </a:cubicBezTo>
                      <a:cubicBezTo>
                        <a:pt x="184" y="28"/>
                        <a:pt x="183" y="27"/>
                        <a:pt x="184" y="27"/>
                      </a:cubicBezTo>
                      <a:cubicBezTo>
                        <a:pt x="185" y="27"/>
                        <a:pt x="185" y="27"/>
                        <a:pt x="185" y="27"/>
                      </a:cubicBezTo>
                      <a:cubicBezTo>
                        <a:pt x="184" y="26"/>
                        <a:pt x="185" y="25"/>
                        <a:pt x="184" y="24"/>
                      </a:cubicBezTo>
                      <a:cubicBezTo>
                        <a:pt x="184" y="24"/>
                        <a:pt x="184" y="24"/>
                        <a:pt x="184" y="24"/>
                      </a:cubicBezTo>
                      <a:cubicBezTo>
                        <a:pt x="183" y="23"/>
                        <a:pt x="184" y="22"/>
                        <a:pt x="183" y="21"/>
                      </a:cubicBezTo>
                      <a:cubicBezTo>
                        <a:pt x="183" y="21"/>
                        <a:pt x="183" y="20"/>
                        <a:pt x="183" y="20"/>
                      </a:cubicBezTo>
                      <a:cubicBezTo>
                        <a:pt x="183" y="20"/>
                        <a:pt x="183" y="20"/>
                        <a:pt x="182" y="20"/>
                      </a:cubicBezTo>
                      <a:cubicBezTo>
                        <a:pt x="182" y="19"/>
                        <a:pt x="182" y="19"/>
                        <a:pt x="182" y="19"/>
                      </a:cubicBezTo>
                      <a:cubicBezTo>
                        <a:pt x="182" y="19"/>
                        <a:pt x="183" y="18"/>
                        <a:pt x="182" y="18"/>
                      </a:cubicBezTo>
                      <a:cubicBezTo>
                        <a:pt x="182" y="18"/>
                        <a:pt x="182" y="18"/>
                        <a:pt x="182" y="18"/>
                      </a:cubicBezTo>
                      <a:cubicBezTo>
                        <a:pt x="182" y="18"/>
                        <a:pt x="181" y="17"/>
                        <a:pt x="181" y="17"/>
                      </a:cubicBezTo>
                      <a:cubicBezTo>
                        <a:pt x="181" y="17"/>
                        <a:pt x="181" y="16"/>
                        <a:pt x="180" y="17"/>
                      </a:cubicBezTo>
                      <a:cubicBezTo>
                        <a:pt x="180" y="17"/>
                        <a:pt x="181" y="16"/>
                        <a:pt x="180" y="16"/>
                      </a:cubicBezTo>
                      <a:cubicBezTo>
                        <a:pt x="181" y="16"/>
                        <a:pt x="181" y="16"/>
                        <a:pt x="181" y="16"/>
                      </a:cubicBezTo>
                      <a:cubicBezTo>
                        <a:pt x="181" y="15"/>
                        <a:pt x="180" y="15"/>
                        <a:pt x="180" y="14"/>
                      </a:cubicBezTo>
                      <a:cubicBezTo>
                        <a:pt x="180" y="14"/>
                        <a:pt x="179" y="13"/>
                        <a:pt x="179" y="13"/>
                      </a:cubicBezTo>
                      <a:cubicBezTo>
                        <a:pt x="179" y="13"/>
                        <a:pt x="179" y="12"/>
                        <a:pt x="178" y="12"/>
                      </a:cubicBezTo>
                      <a:cubicBezTo>
                        <a:pt x="179" y="12"/>
                        <a:pt x="179" y="12"/>
                        <a:pt x="179" y="12"/>
                      </a:cubicBezTo>
                      <a:cubicBezTo>
                        <a:pt x="178" y="11"/>
                        <a:pt x="178" y="11"/>
                        <a:pt x="178" y="11"/>
                      </a:cubicBezTo>
                      <a:cubicBezTo>
                        <a:pt x="178" y="10"/>
                        <a:pt x="177" y="11"/>
                        <a:pt x="177" y="11"/>
                      </a:cubicBezTo>
                      <a:cubicBezTo>
                        <a:pt x="177" y="10"/>
                        <a:pt x="177" y="10"/>
                        <a:pt x="177" y="10"/>
                      </a:cubicBezTo>
                      <a:cubicBezTo>
                        <a:pt x="177" y="10"/>
                        <a:pt x="176" y="11"/>
                        <a:pt x="176" y="11"/>
                      </a:cubicBezTo>
                      <a:cubicBezTo>
                        <a:pt x="176" y="11"/>
                        <a:pt x="176" y="11"/>
                        <a:pt x="176" y="11"/>
                      </a:cubicBezTo>
                      <a:cubicBezTo>
                        <a:pt x="176" y="10"/>
                        <a:pt x="177" y="10"/>
                        <a:pt x="177" y="10"/>
                      </a:cubicBezTo>
                      <a:cubicBezTo>
                        <a:pt x="177" y="10"/>
                        <a:pt x="176" y="10"/>
                        <a:pt x="177" y="10"/>
                      </a:cubicBezTo>
                      <a:cubicBezTo>
                        <a:pt x="177" y="9"/>
                        <a:pt x="176" y="9"/>
                        <a:pt x="176" y="10"/>
                      </a:cubicBezTo>
                      <a:cubicBezTo>
                        <a:pt x="176" y="9"/>
                        <a:pt x="176" y="9"/>
                        <a:pt x="176" y="9"/>
                      </a:cubicBezTo>
                      <a:cubicBezTo>
                        <a:pt x="176" y="9"/>
                        <a:pt x="176" y="9"/>
                        <a:pt x="176" y="9"/>
                      </a:cubicBezTo>
                      <a:cubicBezTo>
                        <a:pt x="176" y="9"/>
                        <a:pt x="176" y="9"/>
                        <a:pt x="176" y="9"/>
                      </a:cubicBezTo>
                      <a:cubicBezTo>
                        <a:pt x="175" y="9"/>
                        <a:pt x="175" y="9"/>
                        <a:pt x="175" y="10"/>
                      </a:cubicBezTo>
                      <a:cubicBezTo>
                        <a:pt x="175" y="10"/>
                        <a:pt x="175" y="10"/>
                        <a:pt x="175" y="10"/>
                      </a:cubicBezTo>
                      <a:cubicBezTo>
                        <a:pt x="175" y="10"/>
                        <a:pt x="174" y="10"/>
                        <a:pt x="175" y="10"/>
                      </a:cubicBezTo>
                      <a:cubicBezTo>
                        <a:pt x="175" y="9"/>
                        <a:pt x="176" y="9"/>
                        <a:pt x="176" y="9"/>
                      </a:cubicBezTo>
                      <a:cubicBezTo>
                        <a:pt x="174" y="9"/>
                        <a:pt x="174" y="9"/>
                        <a:pt x="174" y="9"/>
                      </a:cubicBezTo>
                      <a:cubicBezTo>
                        <a:pt x="175" y="9"/>
                        <a:pt x="175" y="9"/>
                        <a:pt x="174" y="10"/>
                      </a:cubicBezTo>
                      <a:cubicBezTo>
                        <a:pt x="175" y="10"/>
                        <a:pt x="175" y="10"/>
                        <a:pt x="175" y="10"/>
                      </a:cubicBezTo>
                      <a:cubicBezTo>
                        <a:pt x="174" y="10"/>
                        <a:pt x="174" y="10"/>
                        <a:pt x="174" y="10"/>
                      </a:cubicBezTo>
                      <a:cubicBezTo>
                        <a:pt x="175" y="10"/>
                        <a:pt x="174" y="11"/>
                        <a:pt x="175" y="11"/>
                      </a:cubicBezTo>
                      <a:cubicBezTo>
                        <a:pt x="175" y="10"/>
                        <a:pt x="175" y="10"/>
                        <a:pt x="175" y="10"/>
                      </a:cubicBezTo>
                      <a:cubicBezTo>
                        <a:pt x="175" y="10"/>
                        <a:pt x="176" y="10"/>
                        <a:pt x="176" y="11"/>
                      </a:cubicBezTo>
                      <a:cubicBezTo>
                        <a:pt x="175" y="11"/>
                        <a:pt x="175" y="11"/>
                        <a:pt x="175" y="11"/>
                      </a:cubicBezTo>
                      <a:cubicBezTo>
                        <a:pt x="175" y="11"/>
                        <a:pt x="175" y="11"/>
                        <a:pt x="175" y="11"/>
                      </a:cubicBezTo>
                      <a:cubicBezTo>
                        <a:pt x="174" y="12"/>
                        <a:pt x="174" y="12"/>
                        <a:pt x="174" y="12"/>
                      </a:cubicBezTo>
                      <a:cubicBezTo>
                        <a:pt x="176" y="11"/>
                        <a:pt x="175" y="12"/>
                        <a:pt x="175" y="12"/>
                      </a:cubicBezTo>
                      <a:cubicBezTo>
                        <a:pt x="175" y="12"/>
                        <a:pt x="175" y="12"/>
                        <a:pt x="175" y="12"/>
                      </a:cubicBezTo>
                      <a:cubicBezTo>
                        <a:pt x="175" y="12"/>
                        <a:pt x="176" y="11"/>
                        <a:pt x="176" y="12"/>
                      </a:cubicBezTo>
                      <a:cubicBezTo>
                        <a:pt x="176" y="12"/>
                        <a:pt x="175" y="12"/>
                        <a:pt x="175" y="13"/>
                      </a:cubicBezTo>
                      <a:cubicBezTo>
                        <a:pt x="175" y="13"/>
                        <a:pt x="176" y="13"/>
                        <a:pt x="175" y="13"/>
                      </a:cubicBezTo>
                      <a:cubicBezTo>
                        <a:pt x="177" y="14"/>
                        <a:pt x="177" y="14"/>
                        <a:pt x="177" y="14"/>
                      </a:cubicBezTo>
                      <a:cubicBezTo>
                        <a:pt x="177" y="14"/>
                        <a:pt x="176" y="14"/>
                        <a:pt x="176" y="14"/>
                      </a:cubicBezTo>
                      <a:cubicBezTo>
                        <a:pt x="176" y="14"/>
                        <a:pt x="175" y="15"/>
                        <a:pt x="175" y="15"/>
                      </a:cubicBezTo>
                      <a:cubicBezTo>
                        <a:pt x="175" y="15"/>
                        <a:pt x="174" y="15"/>
                        <a:pt x="175" y="15"/>
                      </a:cubicBezTo>
                      <a:cubicBezTo>
                        <a:pt x="174" y="15"/>
                        <a:pt x="174" y="15"/>
                        <a:pt x="174" y="16"/>
                      </a:cubicBezTo>
                      <a:cubicBezTo>
                        <a:pt x="174" y="15"/>
                        <a:pt x="175" y="15"/>
                        <a:pt x="175" y="15"/>
                      </a:cubicBezTo>
                      <a:cubicBezTo>
                        <a:pt x="176" y="14"/>
                        <a:pt x="175" y="15"/>
                        <a:pt x="176" y="14"/>
                      </a:cubicBezTo>
                      <a:cubicBezTo>
                        <a:pt x="176" y="15"/>
                        <a:pt x="176" y="15"/>
                        <a:pt x="176" y="15"/>
                      </a:cubicBezTo>
                      <a:cubicBezTo>
                        <a:pt x="176" y="15"/>
                        <a:pt x="176" y="16"/>
                        <a:pt x="176" y="16"/>
                      </a:cubicBezTo>
                      <a:cubicBezTo>
                        <a:pt x="176" y="16"/>
                        <a:pt x="177" y="16"/>
                        <a:pt x="177" y="16"/>
                      </a:cubicBezTo>
                      <a:cubicBezTo>
                        <a:pt x="177" y="16"/>
                        <a:pt x="177" y="16"/>
                        <a:pt x="178" y="16"/>
                      </a:cubicBezTo>
                      <a:cubicBezTo>
                        <a:pt x="178" y="16"/>
                        <a:pt x="178" y="16"/>
                        <a:pt x="178" y="16"/>
                      </a:cubicBezTo>
                      <a:cubicBezTo>
                        <a:pt x="177" y="16"/>
                        <a:pt x="177" y="16"/>
                        <a:pt x="177" y="16"/>
                      </a:cubicBezTo>
                      <a:cubicBezTo>
                        <a:pt x="176" y="17"/>
                        <a:pt x="177" y="16"/>
                        <a:pt x="176" y="17"/>
                      </a:cubicBezTo>
                      <a:cubicBezTo>
                        <a:pt x="175" y="17"/>
                        <a:pt x="175" y="16"/>
                        <a:pt x="175" y="16"/>
                      </a:cubicBezTo>
                      <a:cubicBezTo>
                        <a:pt x="174" y="16"/>
                        <a:pt x="175" y="16"/>
                        <a:pt x="174" y="17"/>
                      </a:cubicBezTo>
                      <a:cubicBezTo>
                        <a:pt x="175" y="17"/>
                        <a:pt x="175" y="17"/>
                        <a:pt x="175" y="17"/>
                      </a:cubicBezTo>
                      <a:cubicBezTo>
                        <a:pt x="176" y="17"/>
                        <a:pt x="176" y="17"/>
                        <a:pt x="176" y="17"/>
                      </a:cubicBezTo>
                      <a:cubicBezTo>
                        <a:pt x="177" y="16"/>
                        <a:pt x="176" y="17"/>
                        <a:pt x="176" y="17"/>
                      </a:cubicBezTo>
                      <a:cubicBezTo>
                        <a:pt x="175" y="17"/>
                        <a:pt x="175" y="17"/>
                        <a:pt x="175" y="17"/>
                      </a:cubicBezTo>
                      <a:cubicBezTo>
                        <a:pt x="175" y="17"/>
                        <a:pt x="176" y="17"/>
                        <a:pt x="176" y="17"/>
                      </a:cubicBezTo>
                      <a:cubicBezTo>
                        <a:pt x="175" y="18"/>
                        <a:pt x="176" y="17"/>
                        <a:pt x="175" y="17"/>
                      </a:cubicBezTo>
                      <a:cubicBezTo>
                        <a:pt x="174" y="18"/>
                        <a:pt x="174" y="18"/>
                        <a:pt x="174" y="18"/>
                      </a:cubicBezTo>
                      <a:cubicBezTo>
                        <a:pt x="174" y="18"/>
                        <a:pt x="175" y="18"/>
                        <a:pt x="175" y="18"/>
                      </a:cubicBezTo>
                      <a:cubicBezTo>
                        <a:pt x="174" y="18"/>
                        <a:pt x="174" y="18"/>
                        <a:pt x="174" y="18"/>
                      </a:cubicBezTo>
                      <a:cubicBezTo>
                        <a:pt x="175" y="18"/>
                        <a:pt x="175" y="18"/>
                        <a:pt x="175" y="18"/>
                      </a:cubicBezTo>
                      <a:cubicBezTo>
                        <a:pt x="175" y="18"/>
                        <a:pt x="176" y="18"/>
                        <a:pt x="176" y="18"/>
                      </a:cubicBezTo>
                      <a:cubicBezTo>
                        <a:pt x="177" y="17"/>
                        <a:pt x="176" y="18"/>
                        <a:pt x="176" y="18"/>
                      </a:cubicBezTo>
                      <a:cubicBezTo>
                        <a:pt x="177" y="18"/>
                        <a:pt x="176" y="18"/>
                        <a:pt x="177" y="18"/>
                      </a:cubicBezTo>
                      <a:cubicBezTo>
                        <a:pt x="177" y="17"/>
                        <a:pt x="177" y="18"/>
                        <a:pt x="177" y="18"/>
                      </a:cubicBezTo>
                      <a:cubicBezTo>
                        <a:pt x="177" y="18"/>
                        <a:pt x="177" y="18"/>
                        <a:pt x="176" y="18"/>
                      </a:cubicBezTo>
                      <a:cubicBezTo>
                        <a:pt x="176" y="18"/>
                        <a:pt x="176" y="18"/>
                        <a:pt x="176" y="18"/>
                      </a:cubicBezTo>
                      <a:cubicBezTo>
                        <a:pt x="176" y="18"/>
                        <a:pt x="175" y="19"/>
                        <a:pt x="175" y="19"/>
                      </a:cubicBezTo>
                      <a:cubicBezTo>
                        <a:pt x="174" y="19"/>
                        <a:pt x="176" y="18"/>
                        <a:pt x="175" y="19"/>
                      </a:cubicBezTo>
                      <a:cubicBezTo>
                        <a:pt x="175" y="19"/>
                        <a:pt x="176" y="18"/>
                        <a:pt x="176" y="18"/>
                      </a:cubicBezTo>
                      <a:cubicBezTo>
                        <a:pt x="178" y="18"/>
                        <a:pt x="175" y="19"/>
                        <a:pt x="175" y="19"/>
                      </a:cubicBezTo>
                      <a:cubicBezTo>
                        <a:pt x="176" y="19"/>
                        <a:pt x="177" y="19"/>
                        <a:pt x="178" y="19"/>
                      </a:cubicBezTo>
                      <a:cubicBezTo>
                        <a:pt x="178" y="19"/>
                        <a:pt x="179" y="19"/>
                        <a:pt x="178" y="19"/>
                      </a:cubicBezTo>
                      <a:cubicBezTo>
                        <a:pt x="178" y="19"/>
                        <a:pt x="178" y="19"/>
                        <a:pt x="177" y="19"/>
                      </a:cubicBezTo>
                      <a:cubicBezTo>
                        <a:pt x="177" y="19"/>
                        <a:pt x="177" y="19"/>
                        <a:pt x="177" y="19"/>
                      </a:cubicBezTo>
                      <a:cubicBezTo>
                        <a:pt x="176" y="19"/>
                        <a:pt x="176" y="19"/>
                        <a:pt x="176" y="19"/>
                      </a:cubicBezTo>
                      <a:cubicBezTo>
                        <a:pt x="175" y="20"/>
                        <a:pt x="175" y="20"/>
                        <a:pt x="175" y="20"/>
                      </a:cubicBezTo>
                      <a:cubicBezTo>
                        <a:pt x="176" y="20"/>
                        <a:pt x="176" y="20"/>
                        <a:pt x="176" y="20"/>
                      </a:cubicBezTo>
                      <a:cubicBezTo>
                        <a:pt x="176" y="20"/>
                        <a:pt x="176" y="20"/>
                        <a:pt x="176" y="20"/>
                      </a:cubicBezTo>
                      <a:cubicBezTo>
                        <a:pt x="176" y="20"/>
                        <a:pt x="177" y="20"/>
                        <a:pt x="177" y="20"/>
                      </a:cubicBezTo>
                      <a:cubicBezTo>
                        <a:pt x="177" y="20"/>
                        <a:pt x="176" y="21"/>
                        <a:pt x="176" y="21"/>
                      </a:cubicBezTo>
                      <a:cubicBezTo>
                        <a:pt x="175" y="21"/>
                        <a:pt x="175" y="21"/>
                        <a:pt x="175" y="21"/>
                      </a:cubicBezTo>
                      <a:cubicBezTo>
                        <a:pt x="176" y="21"/>
                        <a:pt x="175" y="21"/>
                        <a:pt x="175" y="21"/>
                      </a:cubicBezTo>
                      <a:cubicBezTo>
                        <a:pt x="177" y="21"/>
                        <a:pt x="177" y="21"/>
                        <a:pt x="177" y="21"/>
                      </a:cubicBezTo>
                      <a:cubicBezTo>
                        <a:pt x="177" y="21"/>
                        <a:pt x="177" y="21"/>
                        <a:pt x="177" y="21"/>
                      </a:cubicBezTo>
                      <a:cubicBezTo>
                        <a:pt x="176" y="21"/>
                        <a:pt x="176" y="21"/>
                        <a:pt x="176" y="21"/>
                      </a:cubicBezTo>
                      <a:cubicBezTo>
                        <a:pt x="177" y="21"/>
                        <a:pt x="175" y="21"/>
                        <a:pt x="176" y="21"/>
                      </a:cubicBezTo>
                      <a:cubicBezTo>
                        <a:pt x="176" y="21"/>
                        <a:pt x="176" y="21"/>
                        <a:pt x="176" y="21"/>
                      </a:cubicBezTo>
                      <a:cubicBezTo>
                        <a:pt x="176" y="21"/>
                        <a:pt x="176" y="21"/>
                        <a:pt x="176" y="21"/>
                      </a:cubicBezTo>
                      <a:cubicBezTo>
                        <a:pt x="176" y="21"/>
                        <a:pt x="176" y="21"/>
                        <a:pt x="176" y="21"/>
                      </a:cubicBezTo>
                      <a:cubicBezTo>
                        <a:pt x="176" y="22"/>
                        <a:pt x="176" y="22"/>
                        <a:pt x="176" y="22"/>
                      </a:cubicBezTo>
                      <a:cubicBezTo>
                        <a:pt x="176" y="22"/>
                        <a:pt x="177" y="22"/>
                        <a:pt x="176" y="22"/>
                      </a:cubicBezTo>
                      <a:cubicBezTo>
                        <a:pt x="177" y="22"/>
                        <a:pt x="176" y="22"/>
                        <a:pt x="177" y="21"/>
                      </a:cubicBezTo>
                      <a:cubicBezTo>
                        <a:pt x="177" y="21"/>
                        <a:pt x="177" y="21"/>
                        <a:pt x="177" y="21"/>
                      </a:cubicBezTo>
                      <a:cubicBezTo>
                        <a:pt x="176" y="22"/>
                        <a:pt x="177" y="22"/>
                        <a:pt x="177" y="22"/>
                      </a:cubicBezTo>
                      <a:cubicBezTo>
                        <a:pt x="177" y="22"/>
                        <a:pt x="177" y="22"/>
                        <a:pt x="177" y="22"/>
                      </a:cubicBezTo>
                      <a:cubicBezTo>
                        <a:pt x="177" y="22"/>
                        <a:pt x="177" y="22"/>
                        <a:pt x="177" y="22"/>
                      </a:cubicBezTo>
                      <a:cubicBezTo>
                        <a:pt x="176" y="22"/>
                        <a:pt x="177" y="22"/>
                        <a:pt x="177" y="23"/>
                      </a:cubicBezTo>
                      <a:cubicBezTo>
                        <a:pt x="177" y="23"/>
                        <a:pt x="176" y="23"/>
                        <a:pt x="176" y="23"/>
                      </a:cubicBezTo>
                      <a:cubicBezTo>
                        <a:pt x="177" y="22"/>
                        <a:pt x="177" y="23"/>
                        <a:pt x="178" y="23"/>
                      </a:cubicBezTo>
                      <a:cubicBezTo>
                        <a:pt x="178" y="23"/>
                        <a:pt x="177" y="23"/>
                        <a:pt x="176" y="23"/>
                      </a:cubicBezTo>
                      <a:cubicBezTo>
                        <a:pt x="177" y="23"/>
                        <a:pt x="176" y="23"/>
                        <a:pt x="177" y="23"/>
                      </a:cubicBezTo>
                      <a:cubicBezTo>
                        <a:pt x="177" y="23"/>
                        <a:pt x="177" y="23"/>
                        <a:pt x="178" y="23"/>
                      </a:cubicBezTo>
                      <a:cubicBezTo>
                        <a:pt x="178" y="23"/>
                        <a:pt x="177" y="23"/>
                        <a:pt x="177" y="23"/>
                      </a:cubicBezTo>
                      <a:cubicBezTo>
                        <a:pt x="177" y="23"/>
                        <a:pt x="178" y="24"/>
                        <a:pt x="178" y="23"/>
                      </a:cubicBezTo>
                      <a:cubicBezTo>
                        <a:pt x="178" y="23"/>
                        <a:pt x="179" y="24"/>
                        <a:pt x="178" y="24"/>
                      </a:cubicBezTo>
                      <a:cubicBezTo>
                        <a:pt x="178" y="24"/>
                        <a:pt x="178" y="24"/>
                        <a:pt x="177" y="24"/>
                      </a:cubicBezTo>
                      <a:cubicBezTo>
                        <a:pt x="177" y="24"/>
                        <a:pt x="179" y="24"/>
                        <a:pt x="179" y="24"/>
                      </a:cubicBezTo>
                      <a:cubicBezTo>
                        <a:pt x="179" y="24"/>
                        <a:pt x="180" y="24"/>
                        <a:pt x="181" y="24"/>
                      </a:cubicBezTo>
                      <a:cubicBezTo>
                        <a:pt x="181" y="24"/>
                        <a:pt x="180" y="24"/>
                        <a:pt x="180" y="24"/>
                      </a:cubicBezTo>
                      <a:cubicBezTo>
                        <a:pt x="180" y="24"/>
                        <a:pt x="180" y="24"/>
                        <a:pt x="180" y="24"/>
                      </a:cubicBezTo>
                      <a:cubicBezTo>
                        <a:pt x="179" y="24"/>
                        <a:pt x="178" y="24"/>
                        <a:pt x="177" y="24"/>
                      </a:cubicBezTo>
                      <a:cubicBezTo>
                        <a:pt x="178" y="24"/>
                        <a:pt x="178" y="24"/>
                        <a:pt x="178" y="24"/>
                      </a:cubicBezTo>
                      <a:cubicBezTo>
                        <a:pt x="177" y="24"/>
                        <a:pt x="177" y="24"/>
                        <a:pt x="177" y="24"/>
                      </a:cubicBezTo>
                      <a:cubicBezTo>
                        <a:pt x="177" y="24"/>
                        <a:pt x="177" y="25"/>
                        <a:pt x="177" y="25"/>
                      </a:cubicBezTo>
                      <a:cubicBezTo>
                        <a:pt x="178" y="25"/>
                        <a:pt x="177" y="25"/>
                        <a:pt x="177" y="25"/>
                      </a:cubicBezTo>
                      <a:cubicBezTo>
                        <a:pt x="178" y="25"/>
                        <a:pt x="178" y="25"/>
                        <a:pt x="178" y="25"/>
                      </a:cubicBezTo>
                      <a:cubicBezTo>
                        <a:pt x="177" y="25"/>
                        <a:pt x="177" y="25"/>
                        <a:pt x="177" y="25"/>
                      </a:cubicBezTo>
                      <a:cubicBezTo>
                        <a:pt x="177" y="25"/>
                        <a:pt x="178" y="25"/>
                        <a:pt x="177" y="25"/>
                      </a:cubicBezTo>
                      <a:cubicBezTo>
                        <a:pt x="177" y="25"/>
                        <a:pt x="177" y="25"/>
                        <a:pt x="177" y="25"/>
                      </a:cubicBezTo>
                      <a:cubicBezTo>
                        <a:pt x="177" y="26"/>
                        <a:pt x="177" y="27"/>
                        <a:pt x="179" y="27"/>
                      </a:cubicBezTo>
                      <a:cubicBezTo>
                        <a:pt x="178" y="27"/>
                        <a:pt x="178" y="27"/>
                        <a:pt x="178" y="28"/>
                      </a:cubicBezTo>
                      <a:cubicBezTo>
                        <a:pt x="178" y="28"/>
                        <a:pt x="178" y="28"/>
                        <a:pt x="178" y="28"/>
                      </a:cubicBezTo>
                      <a:cubicBezTo>
                        <a:pt x="178" y="28"/>
                        <a:pt x="178" y="28"/>
                        <a:pt x="178" y="28"/>
                      </a:cubicBezTo>
                      <a:cubicBezTo>
                        <a:pt x="177" y="28"/>
                        <a:pt x="178" y="28"/>
                        <a:pt x="178" y="29"/>
                      </a:cubicBezTo>
                      <a:cubicBezTo>
                        <a:pt x="178" y="29"/>
                        <a:pt x="178" y="29"/>
                        <a:pt x="178" y="29"/>
                      </a:cubicBezTo>
                      <a:cubicBezTo>
                        <a:pt x="177" y="29"/>
                        <a:pt x="178" y="29"/>
                        <a:pt x="178" y="29"/>
                      </a:cubicBezTo>
                      <a:cubicBezTo>
                        <a:pt x="178" y="29"/>
                        <a:pt x="178" y="29"/>
                        <a:pt x="178" y="29"/>
                      </a:cubicBezTo>
                      <a:cubicBezTo>
                        <a:pt x="178" y="29"/>
                        <a:pt x="178" y="29"/>
                        <a:pt x="178" y="29"/>
                      </a:cubicBezTo>
                      <a:cubicBezTo>
                        <a:pt x="178" y="29"/>
                        <a:pt x="178" y="29"/>
                        <a:pt x="178" y="29"/>
                      </a:cubicBezTo>
                      <a:cubicBezTo>
                        <a:pt x="178" y="29"/>
                        <a:pt x="178" y="29"/>
                        <a:pt x="178" y="29"/>
                      </a:cubicBezTo>
                      <a:cubicBezTo>
                        <a:pt x="178" y="30"/>
                        <a:pt x="178" y="30"/>
                        <a:pt x="178" y="30"/>
                      </a:cubicBezTo>
                      <a:cubicBezTo>
                        <a:pt x="178" y="30"/>
                        <a:pt x="178" y="30"/>
                        <a:pt x="179" y="30"/>
                      </a:cubicBezTo>
                      <a:cubicBezTo>
                        <a:pt x="180" y="30"/>
                        <a:pt x="179" y="30"/>
                        <a:pt x="179" y="30"/>
                      </a:cubicBezTo>
                      <a:cubicBezTo>
                        <a:pt x="178" y="30"/>
                        <a:pt x="178" y="30"/>
                        <a:pt x="178" y="30"/>
                      </a:cubicBezTo>
                      <a:cubicBezTo>
                        <a:pt x="177" y="31"/>
                        <a:pt x="178" y="31"/>
                        <a:pt x="178" y="32"/>
                      </a:cubicBezTo>
                      <a:cubicBezTo>
                        <a:pt x="178" y="32"/>
                        <a:pt x="178" y="32"/>
                        <a:pt x="178" y="32"/>
                      </a:cubicBezTo>
                      <a:cubicBezTo>
                        <a:pt x="178" y="32"/>
                        <a:pt x="178" y="33"/>
                        <a:pt x="178" y="33"/>
                      </a:cubicBezTo>
                      <a:cubicBezTo>
                        <a:pt x="178" y="33"/>
                        <a:pt x="179" y="33"/>
                        <a:pt x="179" y="33"/>
                      </a:cubicBezTo>
                      <a:cubicBezTo>
                        <a:pt x="180" y="34"/>
                        <a:pt x="178" y="33"/>
                        <a:pt x="178" y="34"/>
                      </a:cubicBezTo>
                      <a:cubicBezTo>
                        <a:pt x="178" y="34"/>
                        <a:pt x="178" y="34"/>
                        <a:pt x="178" y="34"/>
                      </a:cubicBezTo>
                      <a:cubicBezTo>
                        <a:pt x="178" y="34"/>
                        <a:pt x="178" y="34"/>
                        <a:pt x="178" y="34"/>
                      </a:cubicBezTo>
                      <a:cubicBezTo>
                        <a:pt x="178" y="34"/>
                        <a:pt x="179" y="34"/>
                        <a:pt x="178" y="34"/>
                      </a:cubicBezTo>
                      <a:cubicBezTo>
                        <a:pt x="178" y="34"/>
                        <a:pt x="178" y="34"/>
                        <a:pt x="178" y="34"/>
                      </a:cubicBezTo>
                      <a:cubicBezTo>
                        <a:pt x="178" y="34"/>
                        <a:pt x="178" y="35"/>
                        <a:pt x="178" y="35"/>
                      </a:cubicBezTo>
                      <a:cubicBezTo>
                        <a:pt x="178" y="35"/>
                        <a:pt x="178" y="35"/>
                        <a:pt x="178" y="35"/>
                      </a:cubicBezTo>
                      <a:cubicBezTo>
                        <a:pt x="178" y="35"/>
                        <a:pt x="178" y="35"/>
                        <a:pt x="178" y="35"/>
                      </a:cubicBezTo>
                      <a:cubicBezTo>
                        <a:pt x="179" y="35"/>
                        <a:pt x="179" y="35"/>
                        <a:pt x="179" y="35"/>
                      </a:cubicBezTo>
                      <a:cubicBezTo>
                        <a:pt x="178" y="35"/>
                        <a:pt x="178" y="35"/>
                        <a:pt x="178" y="35"/>
                      </a:cubicBezTo>
                      <a:cubicBezTo>
                        <a:pt x="178" y="35"/>
                        <a:pt x="178" y="35"/>
                        <a:pt x="178" y="35"/>
                      </a:cubicBezTo>
                      <a:cubicBezTo>
                        <a:pt x="177" y="35"/>
                        <a:pt x="178" y="35"/>
                        <a:pt x="178" y="36"/>
                      </a:cubicBezTo>
                      <a:cubicBezTo>
                        <a:pt x="178" y="35"/>
                        <a:pt x="178" y="35"/>
                        <a:pt x="178" y="36"/>
                      </a:cubicBezTo>
                      <a:cubicBezTo>
                        <a:pt x="178" y="36"/>
                        <a:pt x="178" y="36"/>
                        <a:pt x="179" y="36"/>
                      </a:cubicBezTo>
                      <a:cubicBezTo>
                        <a:pt x="179" y="36"/>
                        <a:pt x="179" y="36"/>
                        <a:pt x="178" y="36"/>
                      </a:cubicBezTo>
                      <a:cubicBezTo>
                        <a:pt x="179" y="36"/>
                        <a:pt x="179" y="36"/>
                        <a:pt x="179" y="37"/>
                      </a:cubicBezTo>
                      <a:cubicBezTo>
                        <a:pt x="179" y="37"/>
                        <a:pt x="179" y="37"/>
                        <a:pt x="179" y="37"/>
                      </a:cubicBezTo>
                      <a:cubicBezTo>
                        <a:pt x="179" y="36"/>
                        <a:pt x="179" y="36"/>
                        <a:pt x="178" y="36"/>
                      </a:cubicBezTo>
                      <a:cubicBezTo>
                        <a:pt x="178" y="36"/>
                        <a:pt x="178" y="36"/>
                        <a:pt x="178" y="36"/>
                      </a:cubicBezTo>
                      <a:cubicBezTo>
                        <a:pt x="178" y="36"/>
                        <a:pt x="178" y="36"/>
                        <a:pt x="178" y="36"/>
                      </a:cubicBezTo>
                      <a:cubicBezTo>
                        <a:pt x="178" y="35"/>
                        <a:pt x="178" y="36"/>
                        <a:pt x="178" y="36"/>
                      </a:cubicBezTo>
                      <a:cubicBezTo>
                        <a:pt x="178" y="36"/>
                        <a:pt x="178" y="36"/>
                        <a:pt x="178" y="36"/>
                      </a:cubicBezTo>
                      <a:cubicBezTo>
                        <a:pt x="178" y="36"/>
                        <a:pt x="178" y="36"/>
                        <a:pt x="178" y="36"/>
                      </a:cubicBezTo>
                      <a:cubicBezTo>
                        <a:pt x="178" y="37"/>
                        <a:pt x="178" y="37"/>
                        <a:pt x="178" y="37"/>
                      </a:cubicBezTo>
                      <a:cubicBezTo>
                        <a:pt x="179" y="36"/>
                        <a:pt x="179" y="36"/>
                        <a:pt x="179" y="36"/>
                      </a:cubicBezTo>
                      <a:cubicBezTo>
                        <a:pt x="179" y="36"/>
                        <a:pt x="179" y="37"/>
                        <a:pt x="179" y="37"/>
                      </a:cubicBezTo>
                      <a:cubicBezTo>
                        <a:pt x="179" y="37"/>
                        <a:pt x="179" y="37"/>
                        <a:pt x="179" y="37"/>
                      </a:cubicBezTo>
                      <a:cubicBezTo>
                        <a:pt x="179" y="37"/>
                        <a:pt x="178" y="37"/>
                        <a:pt x="179" y="37"/>
                      </a:cubicBezTo>
                      <a:cubicBezTo>
                        <a:pt x="178" y="37"/>
                        <a:pt x="178" y="37"/>
                        <a:pt x="178" y="37"/>
                      </a:cubicBezTo>
                      <a:cubicBezTo>
                        <a:pt x="179" y="37"/>
                        <a:pt x="179" y="37"/>
                        <a:pt x="179" y="37"/>
                      </a:cubicBezTo>
                      <a:cubicBezTo>
                        <a:pt x="178" y="37"/>
                        <a:pt x="177" y="37"/>
                        <a:pt x="177" y="37"/>
                      </a:cubicBezTo>
                      <a:cubicBezTo>
                        <a:pt x="178" y="38"/>
                        <a:pt x="178" y="38"/>
                        <a:pt x="178" y="38"/>
                      </a:cubicBezTo>
                      <a:cubicBezTo>
                        <a:pt x="178" y="38"/>
                        <a:pt x="178" y="38"/>
                        <a:pt x="177" y="38"/>
                      </a:cubicBezTo>
                      <a:cubicBezTo>
                        <a:pt x="177" y="38"/>
                        <a:pt x="179" y="38"/>
                        <a:pt x="178" y="39"/>
                      </a:cubicBezTo>
                      <a:cubicBezTo>
                        <a:pt x="178" y="38"/>
                        <a:pt x="178" y="38"/>
                        <a:pt x="177" y="39"/>
                      </a:cubicBezTo>
                      <a:cubicBezTo>
                        <a:pt x="178" y="39"/>
                        <a:pt x="178" y="39"/>
                        <a:pt x="178" y="39"/>
                      </a:cubicBezTo>
                      <a:cubicBezTo>
                        <a:pt x="178" y="39"/>
                        <a:pt x="177" y="39"/>
                        <a:pt x="178" y="38"/>
                      </a:cubicBezTo>
                      <a:cubicBezTo>
                        <a:pt x="178" y="39"/>
                        <a:pt x="178" y="39"/>
                        <a:pt x="178" y="39"/>
                      </a:cubicBezTo>
                      <a:cubicBezTo>
                        <a:pt x="177" y="39"/>
                        <a:pt x="177" y="39"/>
                        <a:pt x="177" y="40"/>
                      </a:cubicBezTo>
                      <a:cubicBezTo>
                        <a:pt x="177" y="40"/>
                        <a:pt x="178" y="41"/>
                        <a:pt x="180" y="43"/>
                      </a:cubicBezTo>
                      <a:cubicBezTo>
                        <a:pt x="180" y="43"/>
                        <a:pt x="180" y="43"/>
                        <a:pt x="180" y="43"/>
                      </a:cubicBezTo>
                      <a:cubicBezTo>
                        <a:pt x="181" y="44"/>
                        <a:pt x="181" y="43"/>
                        <a:pt x="181" y="44"/>
                      </a:cubicBezTo>
                      <a:cubicBezTo>
                        <a:pt x="181" y="43"/>
                        <a:pt x="181" y="43"/>
                        <a:pt x="181" y="43"/>
                      </a:cubicBezTo>
                      <a:cubicBezTo>
                        <a:pt x="181" y="43"/>
                        <a:pt x="181" y="41"/>
                        <a:pt x="181" y="42"/>
                      </a:cubicBezTo>
                      <a:cubicBezTo>
                        <a:pt x="182" y="43"/>
                        <a:pt x="181" y="43"/>
                        <a:pt x="181" y="43"/>
                      </a:cubicBezTo>
                      <a:cubicBezTo>
                        <a:pt x="182" y="44"/>
                        <a:pt x="182" y="42"/>
                        <a:pt x="182" y="43"/>
                      </a:cubicBezTo>
                      <a:cubicBezTo>
                        <a:pt x="182" y="43"/>
                        <a:pt x="182" y="42"/>
                        <a:pt x="182" y="42"/>
                      </a:cubicBezTo>
                      <a:cubicBezTo>
                        <a:pt x="182" y="42"/>
                        <a:pt x="183" y="43"/>
                        <a:pt x="183" y="43"/>
                      </a:cubicBezTo>
                      <a:cubicBezTo>
                        <a:pt x="183" y="43"/>
                        <a:pt x="183" y="43"/>
                        <a:pt x="183" y="43"/>
                      </a:cubicBezTo>
                      <a:cubicBezTo>
                        <a:pt x="183" y="43"/>
                        <a:pt x="183" y="43"/>
                        <a:pt x="183" y="43"/>
                      </a:cubicBezTo>
                      <a:cubicBezTo>
                        <a:pt x="183" y="43"/>
                        <a:pt x="183" y="43"/>
                        <a:pt x="183" y="43"/>
                      </a:cubicBezTo>
                      <a:cubicBezTo>
                        <a:pt x="184" y="43"/>
                        <a:pt x="184" y="43"/>
                        <a:pt x="184" y="43"/>
                      </a:cubicBezTo>
                      <a:cubicBezTo>
                        <a:pt x="184" y="42"/>
                        <a:pt x="185" y="43"/>
                        <a:pt x="185" y="42"/>
                      </a:cubicBezTo>
                      <a:cubicBezTo>
                        <a:pt x="185" y="43"/>
                        <a:pt x="185" y="43"/>
                        <a:pt x="185" y="43"/>
                      </a:cubicBezTo>
                      <a:cubicBezTo>
                        <a:pt x="185" y="42"/>
                        <a:pt x="185" y="42"/>
                        <a:pt x="185" y="42"/>
                      </a:cubicBezTo>
                      <a:cubicBezTo>
                        <a:pt x="185" y="42"/>
                        <a:pt x="185" y="42"/>
                        <a:pt x="185" y="42"/>
                      </a:cubicBezTo>
                      <a:cubicBezTo>
                        <a:pt x="185" y="43"/>
                        <a:pt x="185" y="43"/>
                        <a:pt x="185" y="43"/>
                      </a:cubicBezTo>
                      <a:cubicBezTo>
                        <a:pt x="185" y="42"/>
                        <a:pt x="186" y="43"/>
                        <a:pt x="186" y="42"/>
                      </a:cubicBezTo>
                      <a:cubicBezTo>
                        <a:pt x="186" y="42"/>
                        <a:pt x="186" y="42"/>
                        <a:pt x="186" y="42"/>
                      </a:cubicBezTo>
                      <a:cubicBezTo>
                        <a:pt x="186" y="42"/>
                        <a:pt x="186" y="42"/>
                        <a:pt x="186" y="42"/>
                      </a:cubicBezTo>
                      <a:cubicBezTo>
                        <a:pt x="186" y="42"/>
                        <a:pt x="186" y="42"/>
                        <a:pt x="186" y="42"/>
                      </a:cubicBezTo>
                      <a:cubicBezTo>
                        <a:pt x="186" y="43"/>
                        <a:pt x="186" y="43"/>
                        <a:pt x="186" y="42"/>
                      </a:cubicBezTo>
                      <a:cubicBezTo>
                        <a:pt x="186" y="42"/>
                        <a:pt x="186" y="42"/>
                        <a:pt x="186" y="42"/>
                      </a:cubicBezTo>
                      <a:cubicBezTo>
                        <a:pt x="186" y="42"/>
                        <a:pt x="186" y="42"/>
                        <a:pt x="186" y="42"/>
                      </a:cubicBezTo>
                      <a:cubicBezTo>
                        <a:pt x="187" y="42"/>
                        <a:pt x="187" y="42"/>
                        <a:pt x="187" y="42"/>
                      </a:cubicBezTo>
                      <a:cubicBezTo>
                        <a:pt x="187" y="42"/>
                        <a:pt x="187" y="42"/>
                        <a:pt x="187" y="42"/>
                      </a:cubicBezTo>
                      <a:cubicBezTo>
                        <a:pt x="187" y="42"/>
                        <a:pt x="186" y="42"/>
                        <a:pt x="186" y="42"/>
                      </a:cubicBezTo>
                      <a:cubicBezTo>
                        <a:pt x="187" y="42"/>
                        <a:pt x="187" y="42"/>
                        <a:pt x="187" y="42"/>
                      </a:cubicBezTo>
                      <a:cubicBezTo>
                        <a:pt x="187" y="42"/>
                        <a:pt x="187" y="42"/>
                        <a:pt x="187" y="42"/>
                      </a:cubicBezTo>
                      <a:cubicBezTo>
                        <a:pt x="187" y="42"/>
                        <a:pt x="187" y="42"/>
                        <a:pt x="187" y="43"/>
                      </a:cubicBezTo>
                      <a:cubicBezTo>
                        <a:pt x="187" y="43"/>
                        <a:pt x="187" y="43"/>
                        <a:pt x="187" y="43"/>
                      </a:cubicBezTo>
                      <a:cubicBezTo>
                        <a:pt x="187" y="43"/>
                        <a:pt x="187" y="42"/>
                        <a:pt x="187" y="42"/>
                      </a:cubicBezTo>
                      <a:cubicBezTo>
                        <a:pt x="188" y="43"/>
                        <a:pt x="188" y="42"/>
                        <a:pt x="188" y="42"/>
                      </a:cubicBezTo>
                      <a:cubicBezTo>
                        <a:pt x="188" y="42"/>
                        <a:pt x="188" y="42"/>
                        <a:pt x="188" y="42"/>
                      </a:cubicBezTo>
                      <a:cubicBezTo>
                        <a:pt x="189" y="42"/>
                        <a:pt x="189" y="41"/>
                        <a:pt x="189" y="42"/>
                      </a:cubicBezTo>
                      <a:cubicBezTo>
                        <a:pt x="189" y="41"/>
                        <a:pt x="189" y="42"/>
                        <a:pt x="189" y="42"/>
                      </a:cubicBezTo>
                      <a:cubicBezTo>
                        <a:pt x="189" y="42"/>
                        <a:pt x="189" y="42"/>
                        <a:pt x="189" y="42"/>
                      </a:cubicBezTo>
                      <a:cubicBezTo>
                        <a:pt x="189" y="42"/>
                        <a:pt x="190" y="41"/>
                        <a:pt x="190" y="41"/>
                      </a:cubicBezTo>
                      <a:cubicBezTo>
                        <a:pt x="190" y="41"/>
                        <a:pt x="190" y="42"/>
                        <a:pt x="190" y="42"/>
                      </a:cubicBezTo>
                      <a:cubicBezTo>
                        <a:pt x="190" y="42"/>
                        <a:pt x="191" y="41"/>
                        <a:pt x="191" y="41"/>
                      </a:cubicBezTo>
                      <a:cubicBezTo>
                        <a:pt x="191" y="41"/>
                        <a:pt x="191" y="41"/>
                        <a:pt x="191" y="41"/>
                      </a:cubicBezTo>
                      <a:cubicBezTo>
                        <a:pt x="191" y="41"/>
                        <a:pt x="191" y="41"/>
                        <a:pt x="191" y="41"/>
                      </a:cubicBezTo>
                      <a:cubicBezTo>
                        <a:pt x="191" y="41"/>
                        <a:pt x="191" y="40"/>
                        <a:pt x="192" y="40"/>
                      </a:cubicBezTo>
                      <a:cubicBezTo>
                        <a:pt x="192" y="40"/>
                        <a:pt x="192" y="40"/>
                        <a:pt x="192" y="40"/>
                      </a:cubicBezTo>
                      <a:cubicBezTo>
                        <a:pt x="192" y="40"/>
                        <a:pt x="192" y="40"/>
                        <a:pt x="192" y="40"/>
                      </a:cubicBezTo>
                      <a:cubicBezTo>
                        <a:pt x="192" y="40"/>
                        <a:pt x="192" y="40"/>
                        <a:pt x="192" y="40"/>
                      </a:cubicBezTo>
                      <a:cubicBezTo>
                        <a:pt x="192" y="41"/>
                        <a:pt x="192" y="41"/>
                        <a:pt x="193" y="41"/>
                      </a:cubicBezTo>
                      <a:cubicBezTo>
                        <a:pt x="193" y="40"/>
                        <a:pt x="193" y="40"/>
                        <a:pt x="193" y="40"/>
                      </a:cubicBezTo>
                      <a:cubicBezTo>
                        <a:pt x="193" y="40"/>
                        <a:pt x="193" y="41"/>
                        <a:pt x="193" y="41"/>
                      </a:cubicBezTo>
                      <a:cubicBezTo>
                        <a:pt x="193" y="39"/>
                        <a:pt x="193" y="39"/>
                        <a:pt x="193" y="39"/>
                      </a:cubicBezTo>
                      <a:cubicBezTo>
                        <a:pt x="193" y="39"/>
                        <a:pt x="193" y="40"/>
                        <a:pt x="193" y="40"/>
                      </a:cubicBezTo>
                      <a:cubicBezTo>
                        <a:pt x="194" y="40"/>
                        <a:pt x="194" y="39"/>
                        <a:pt x="194" y="39"/>
                      </a:cubicBezTo>
                      <a:cubicBezTo>
                        <a:pt x="194" y="39"/>
                        <a:pt x="194" y="38"/>
                        <a:pt x="195" y="38"/>
                      </a:cubicBezTo>
                      <a:cubicBezTo>
                        <a:pt x="195" y="39"/>
                        <a:pt x="194" y="38"/>
                        <a:pt x="194" y="39"/>
                      </a:cubicBezTo>
                      <a:cubicBezTo>
                        <a:pt x="195" y="39"/>
                        <a:pt x="195" y="39"/>
                        <a:pt x="195" y="39"/>
                      </a:cubicBezTo>
                      <a:cubicBezTo>
                        <a:pt x="194" y="39"/>
                        <a:pt x="195" y="40"/>
                        <a:pt x="195" y="40"/>
                      </a:cubicBezTo>
                      <a:cubicBezTo>
                        <a:pt x="195" y="40"/>
                        <a:pt x="195" y="40"/>
                        <a:pt x="196" y="40"/>
                      </a:cubicBezTo>
                      <a:cubicBezTo>
                        <a:pt x="195" y="40"/>
                        <a:pt x="196" y="40"/>
                        <a:pt x="196" y="39"/>
                      </a:cubicBezTo>
                      <a:cubicBezTo>
                        <a:pt x="196" y="39"/>
                        <a:pt x="196" y="40"/>
                        <a:pt x="196" y="40"/>
                      </a:cubicBezTo>
                      <a:cubicBezTo>
                        <a:pt x="197" y="40"/>
                        <a:pt x="197" y="40"/>
                        <a:pt x="197" y="40"/>
                      </a:cubicBezTo>
                      <a:cubicBezTo>
                        <a:pt x="197" y="40"/>
                        <a:pt x="197" y="40"/>
                        <a:pt x="197" y="40"/>
                      </a:cubicBezTo>
                      <a:cubicBezTo>
                        <a:pt x="197" y="40"/>
                        <a:pt x="198" y="40"/>
                        <a:pt x="198" y="39"/>
                      </a:cubicBezTo>
                      <a:cubicBezTo>
                        <a:pt x="198" y="40"/>
                        <a:pt x="198" y="40"/>
                        <a:pt x="198" y="40"/>
                      </a:cubicBezTo>
                      <a:cubicBezTo>
                        <a:pt x="199" y="40"/>
                        <a:pt x="198" y="38"/>
                        <a:pt x="199" y="39"/>
                      </a:cubicBezTo>
                      <a:cubicBezTo>
                        <a:pt x="199" y="39"/>
                        <a:pt x="199" y="39"/>
                        <a:pt x="199" y="39"/>
                      </a:cubicBezTo>
                      <a:cubicBezTo>
                        <a:pt x="199" y="39"/>
                        <a:pt x="199" y="40"/>
                        <a:pt x="199" y="39"/>
                      </a:cubicBezTo>
                      <a:cubicBezTo>
                        <a:pt x="199" y="40"/>
                        <a:pt x="199" y="40"/>
                        <a:pt x="199" y="40"/>
                      </a:cubicBezTo>
                      <a:cubicBezTo>
                        <a:pt x="199" y="39"/>
                        <a:pt x="200" y="39"/>
                        <a:pt x="200" y="39"/>
                      </a:cubicBezTo>
                      <a:cubicBezTo>
                        <a:pt x="200" y="40"/>
                        <a:pt x="200" y="40"/>
                        <a:pt x="200" y="40"/>
                      </a:cubicBezTo>
                      <a:cubicBezTo>
                        <a:pt x="200" y="40"/>
                        <a:pt x="200" y="39"/>
                        <a:pt x="200" y="39"/>
                      </a:cubicBezTo>
                      <a:cubicBezTo>
                        <a:pt x="200" y="40"/>
                        <a:pt x="200" y="40"/>
                        <a:pt x="200" y="40"/>
                      </a:cubicBezTo>
                      <a:cubicBezTo>
                        <a:pt x="200" y="39"/>
                        <a:pt x="201" y="39"/>
                        <a:pt x="201" y="39"/>
                      </a:cubicBezTo>
                      <a:cubicBezTo>
                        <a:pt x="201" y="40"/>
                        <a:pt x="201" y="40"/>
                        <a:pt x="201" y="40"/>
                      </a:cubicBezTo>
                      <a:cubicBezTo>
                        <a:pt x="202" y="40"/>
                        <a:pt x="204" y="40"/>
                        <a:pt x="205" y="39"/>
                      </a:cubicBezTo>
                      <a:cubicBezTo>
                        <a:pt x="205" y="40"/>
                        <a:pt x="204" y="40"/>
                        <a:pt x="205" y="40"/>
                      </a:cubicBezTo>
                      <a:cubicBezTo>
                        <a:pt x="205" y="40"/>
                        <a:pt x="205" y="40"/>
                        <a:pt x="205" y="40"/>
                      </a:cubicBezTo>
                      <a:cubicBezTo>
                        <a:pt x="205" y="40"/>
                        <a:pt x="205" y="40"/>
                        <a:pt x="205" y="40"/>
                      </a:cubicBezTo>
                      <a:cubicBezTo>
                        <a:pt x="205" y="40"/>
                        <a:pt x="205" y="40"/>
                        <a:pt x="206" y="40"/>
                      </a:cubicBezTo>
                      <a:cubicBezTo>
                        <a:pt x="206" y="40"/>
                        <a:pt x="206" y="40"/>
                        <a:pt x="206" y="40"/>
                      </a:cubicBezTo>
                      <a:cubicBezTo>
                        <a:pt x="206" y="39"/>
                        <a:pt x="206" y="41"/>
                        <a:pt x="206" y="40"/>
                      </a:cubicBezTo>
                      <a:cubicBezTo>
                        <a:pt x="206" y="40"/>
                        <a:pt x="206" y="40"/>
                        <a:pt x="206" y="40"/>
                      </a:cubicBezTo>
                      <a:cubicBezTo>
                        <a:pt x="206" y="40"/>
                        <a:pt x="206" y="41"/>
                        <a:pt x="207" y="40"/>
                      </a:cubicBezTo>
                      <a:cubicBezTo>
                        <a:pt x="207" y="40"/>
                        <a:pt x="207" y="40"/>
                        <a:pt x="207" y="40"/>
                      </a:cubicBezTo>
                      <a:cubicBezTo>
                        <a:pt x="207" y="41"/>
                        <a:pt x="207" y="39"/>
                        <a:pt x="207" y="40"/>
                      </a:cubicBezTo>
                      <a:cubicBezTo>
                        <a:pt x="208" y="40"/>
                        <a:pt x="208" y="40"/>
                        <a:pt x="208" y="39"/>
                      </a:cubicBezTo>
                      <a:cubicBezTo>
                        <a:pt x="208" y="40"/>
                        <a:pt x="208" y="40"/>
                        <a:pt x="208" y="40"/>
                      </a:cubicBezTo>
                      <a:cubicBezTo>
                        <a:pt x="209" y="40"/>
                        <a:pt x="210" y="40"/>
                        <a:pt x="211" y="39"/>
                      </a:cubicBezTo>
                      <a:cubicBezTo>
                        <a:pt x="211" y="40"/>
                        <a:pt x="211" y="40"/>
                        <a:pt x="211" y="40"/>
                      </a:cubicBezTo>
                      <a:cubicBezTo>
                        <a:pt x="211" y="39"/>
                        <a:pt x="212" y="41"/>
                        <a:pt x="212" y="39"/>
                      </a:cubicBezTo>
                      <a:cubicBezTo>
                        <a:pt x="212" y="38"/>
                        <a:pt x="212" y="38"/>
                        <a:pt x="212" y="38"/>
                      </a:cubicBezTo>
                      <a:cubicBezTo>
                        <a:pt x="212" y="39"/>
                        <a:pt x="212" y="39"/>
                        <a:pt x="212" y="39"/>
                      </a:cubicBezTo>
                      <a:cubicBezTo>
                        <a:pt x="213" y="39"/>
                        <a:pt x="213" y="39"/>
                        <a:pt x="213" y="39"/>
                      </a:cubicBezTo>
                      <a:cubicBezTo>
                        <a:pt x="213" y="39"/>
                        <a:pt x="213" y="39"/>
                        <a:pt x="213" y="39"/>
                      </a:cubicBezTo>
                      <a:cubicBezTo>
                        <a:pt x="213" y="39"/>
                        <a:pt x="214" y="39"/>
                        <a:pt x="214" y="39"/>
                      </a:cubicBezTo>
                      <a:cubicBezTo>
                        <a:pt x="214" y="39"/>
                        <a:pt x="214" y="39"/>
                        <a:pt x="214" y="39"/>
                      </a:cubicBezTo>
                      <a:cubicBezTo>
                        <a:pt x="215" y="40"/>
                        <a:pt x="216" y="41"/>
                        <a:pt x="217" y="40"/>
                      </a:cubicBezTo>
                      <a:cubicBezTo>
                        <a:pt x="217" y="40"/>
                        <a:pt x="217" y="41"/>
                        <a:pt x="217" y="41"/>
                      </a:cubicBezTo>
                      <a:cubicBezTo>
                        <a:pt x="218" y="40"/>
                        <a:pt x="219" y="41"/>
                        <a:pt x="220" y="41"/>
                      </a:cubicBezTo>
                      <a:cubicBezTo>
                        <a:pt x="220" y="47"/>
                        <a:pt x="220" y="47"/>
                        <a:pt x="220" y="47"/>
                      </a:cubicBezTo>
                      <a:cubicBezTo>
                        <a:pt x="221" y="61"/>
                        <a:pt x="221" y="61"/>
                        <a:pt x="221" y="61"/>
                      </a:cubicBezTo>
                      <a:cubicBezTo>
                        <a:pt x="222" y="71"/>
                        <a:pt x="223" y="81"/>
                        <a:pt x="223" y="91"/>
                      </a:cubicBezTo>
                      <a:cubicBezTo>
                        <a:pt x="224" y="95"/>
                        <a:pt x="223" y="99"/>
                        <a:pt x="224" y="102"/>
                      </a:cubicBezTo>
                      <a:cubicBezTo>
                        <a:pt x="223" y="102"/>
                        <a:pt x="223" y="102"/>
                        <a:pt x="223" y="102"/>
                      </a:cubicBezTo>
                      <a:cubicBezTo>
                        <a:pt x="224" y="105"/>
                        <a:pt x="223" y="106"/>
                        <a:pt x="222" y="110"/>
                      </a:cubicBezTo>
                      <a:cubicBezTo>
                        <a:pt x="223" y="110"/>
                        <a:pt x="222" y="111"/>
                        <a:pt x="223" y="111"/>
                      </a:cubicBezTo>
                      <a:cubicBezTo>
                        <a:pt x="223" y="112"/>
                        <a:pt x="221" y="113"/>
                        <a:pt x="221" y="115"/>
                      </a:cubicBezTo>
                      <a:cubicBezTo>
                        <a:pt x="221" y="115"/>
                        <a:pt x="222" y="115"/>
                        <a:pt x="222" y="116"/>
                      </a:cubicBezTo>
                      <a:cubicBezTo>
                        <a:pt x="221" y="121"/>
                        <a:pt x="221" y="115"/>
                        <a:pt x="219" y="121"/>
                      </a:cubicBezTo>
                      <a:cubicBezTo>
                        <a:pt x="219" y="122"/>
                        <a:pt x="218" y="125"/>
                        <a:pt x="217" y="126"/>
                      </a:cubicBezTo>
                      <a:cubicBezTo>
                        <a:pt x="218" y="126"/>
                        <a:pt x="217" y="127"/>
                        <a:pt x="217" y="128"/>
                      </a:cubicBezTo>
                      <a:cubicBezTo>
                        <a:pt x="214" y="128"/>
                        <a:pt x="214" y="128"/>
                        <a:pt x="214" y="128"/>
                      </a:cubicBezTo>
                      <a:cubicBezTo>
                        <a:pt x="210" y="130"/>
                        <a:pt x="206" y="131"/>
                        <a:pt x="201" y="132"/>
                      </a:cubicBezTo>
                      <a:cubicBezTo>
                        <a:pt x="202" y="132"/>
                        <a:pt x="202" y="133"/>
                        <a:pt x="201" y="133"/>
                      </a:cubicBezTo>
                      <a:cubicBezTo>
                        <a:pt x="200" y="132"/>
                        <a:pt x="199" y="134"/>
                        <a:pt x="197" y="134"/>
                      </a:cubicBezTo>
                      <a:cubicBezTo>
                        <a:pt x="197" y="134"/>
                        <a:pt x="198" y="134"/>
                        <a:pt x="198" y="133"/>
                      </a:cubicBezTo>
                      <a:cubicBezTo>
                        <a:pt x="194" y="134"/>
                        <a:pt x="191" y="135"/>
                        <a:pt x="187" y="136"/>
                      </a:cubicBezTo>
                      <a:cubicBezTo>
                        <a:pt x="184" y="137"/>
                        <a:pt x="180" y="137"/>
                        <a:pt x="178" y="138"/>
                      </a:cubicBezTo>
                      <a:cubicBezTo>
                        <a:pt x="178" y="138"/>
                        <a:pt x="176" y="138"/>
                        <a:pt x="175" y="138"/>
                      </a:cubicBezTo>
                      <a:cubicBezTo>
                        <a:pt x="173" y="140"/>
                        <a:pt x="168" y="139"/>
                        <a:pt x="165" y="140"/>
                      </a:cubicBezTo>
                      <a:cubicBezTo>
                        <a:pt x="165" y="140"/>
                        <a:pt x="165" y="140"/>
                        <a:pt x="165" y="140"/>
                      </a:cubicBezTo>
                      <a:cubicBezTo>
                        <a:pt x="156" y="142"/>
                        <a:pt x="145" y="143"/>
                        <a:pt x="135" y="144"/>
                      </a:cubicBezTo>
                      <a:cubicBezTo>
                        <a:pt x="130" y="145"/>
                        <a:pt x="123" y="144"/>
                        <a:pt x="117" y="144"/>
                      </a:cubicBezTo>
                      <a:cubicBezTo>
                        <a:pt x="116" y="144"/>
                        <a:pt x="117" y="145"/>
                        <a:pt x="116" y="145"/>
                      </a:cubicBezTo>
                      <a:cubicBezTo>
                        <a:pt x="114" y="145"/>
                        <a:pt x="116" y="144"/>
                        <a:pt x="115" y="144"/>
                      </a:cubicBezTo>
                      <a:cubicBezTo>
                        <a:pt x="112" y="145"/>
                        <a:pt x="108" y="144"/>
                        <a:pt x="104" y="144"/>
                      </a:cubicBezTo>
                      <a:cubicBezTo>
                        <a:pt x="104" y="144"/>
                        <a:pt x="103" y="144"/>
                        <a:pt x="103" y="145"/>
                      </a:cubicBezTo>
                      <a:cubicBezTo>
                        <a:pt x="99" y="144"/>
                        <a:pt x="93" y="145"/>
                        <a:pt x="89" y="144"/>
                      </a:cubicBezTo>
                      <a:cubicBezTo>
                        <a:pt x="90" y="145"/>
                        <a:pt x="86" y="144"/>
                        <a:pt x="84" y="144"/>
                      </a:cubicBezTo>
                      <a:cubicBezTo>
                        <a:pt x="83" y="144"/>
                        <a:pt x="83" y="144"/>
                        <a:pt x="84" y="143"/>
                      </a:cubicBezTo>
                      <a:cubicBezTo>
                        <a:pt x="80" y="143"/>
                        <a:pt x="79" y="143"/>
                        <a:pt x="75" y="143"/>
                      </a:cubicBezTo>
                      <a:cubicBezTo>
                        <a:pt x="73" y="143"/>
                        <a:pt x="72" y="143"/>
                        <a:pt x="70" y="143"/>
                      </a:cubicBezTo>
                      <a:cubicBezTo>
                        <a:pt x="69" y="142"/>
                        <a:pt x="66" y="142"/>
                        <a:pt x="64" y="141"/>
                      </a:cubicBezTo>
                      <a:cubicBezTo>
                        <a:pt x="64" y="142"/>
                        <a:pt x="61" y="142"/>
                        <a:pt x="59" y="142"/>
                      </a:cubicBezTo>
                      <a:cubicBezTo>
                        <a:pt x="60" y="141"/>
                        <a:pt x="60" y="141"/>
                        <a:pt x="60" y="141"/>
                      </a:cubicBezTo>
                      <a:cubicBezTo>
                        <a:pt x="53" y="140"/>
                        <a:pt x="44" y="138"/>
                        <a:pt x="36" y="137"/>
                      </a:cubicBezTo>
                      <a:cubicBezTo>
                        <a:pt x="35" y="137"/>
                        <a:pt x="35" y="137"/>
                        <a:pt x="35" y="137"/>
                      </a:cubicBezTo>
                      <a:cubicBezTo>
                        <a:pt x="27" y="136"/>
                        <a:pt x="19" y="133"/>
                        <a:pt x="11" y="132"/>
                      </a:cubicBezTo>
                      <a:cubicBezTo>
                        <a:pt x="11" y="133"/>
                        <a:pt x="11" y="133"/>
                        <a:pt x="10" y="132"/>
                      </a:cubicBezTo>
                      <a:cubicBezTo>
                        <a:pt x="11" y="132"/>
                        <a:pt x="11" y="131"/>
                        <a:pt x="11" y="131"/>
                      </a:cubicBezTo>
                      <a:cubicBezTo>
                        <a:pt x="11" y="128"/>
                        <a:pt x="11" y="127"/>
                        <a:pt x="11" y="125"/>
                      </a:cubicBezTo>
                      <a:cubicBezTo>
                        <a:pt x="12" y="124"/>
                        <a:pt x="12" y="123"/>
                        <a:pt x="12" y="123"/>
                      </a:cubicBezTo>
                      <a:cubicBezTo>
                        <a:pt x="14" y="119"/>
                        <a:pt x="15" y="116"/>
                        <a:pt x="15" y="113"/>
                      </a:cubicBezTo>
                      <a:cubicBezTo>
                        <a:pt x="15" y="113"/>
                        <a:pt x="15" y="113"/>
                        <a:pt x="15" y="113"/>
                      </a:cubicBezTo>
                      <a:cubicBezTo>
                        <a:pt x="16" y="110"/>
                        <a:pt x="16" y="106"/>
                        <a:pt x="17" y="102"/>
                      </a:cubicBezTo>
                      <a:cubicBezTo>
                        <a:pt x="16" y="101"/>
                        <a:pt x="17" y="98"/>
                        <a:pt x="16" y="100"/>
                      </a:cubicBezTo>
                      <a:cubicBezTo>
                        <a:pt x="16" y="98"/>
                        <a:pt x="17" y="99"/>
                        <a:pt x="17" y="97"/>
                      </a:cubicBezTo>
                      <a:cubicBezTo>
                        <a:pt x="17" y="99"/>
                        <a:pt x="17" y="99"/>
                        <a:pt x="17" y="99"/>
                      </a:cubicBezTo>
                      <a:cubicBezTo>
                        <a:pt x="18" y="91"/>
                        <a:pt x="19" y="85"/>
                        <a:pt x="19" y="78"/>
                      </a:cubicBezTo>
                      <a:cubicBezTo>
                        <a:pt x="20" y="76"/>
                        <a:pt x="19" y="71"/>
                        <a:pt x="20" y="67"/>
                      </a:cubicBezTo>
                      <a:cubicBezTo>
                        <a:pt x="20" y="65"/>
                        <a:pt x="20" y="61"/>
                        <a:pt x="19" y="59"/>
                      </a:cubicBezTo>
                      <a:cubicBezTo>
                        <a:pt x="20" y="59"/>
                        <a:pt x="20" y="59"/>
                        <a:pt x="20" y="59"/>
                      </a:cubicBezTo>
                      <a:cubicBezTo>
                        <a:pt x="20" y="56"/>
                        <a:pt x="20" y="51"/>
                        <a:pt x="20" y="47"/>
                      </a:cubicBezTo>
                      <a:cubicBezTo>
                        <a:pt x="20" y="45"/>
                        <a:pt x="19" y="45"/>
                        <a:pt x="19" y="43"/>
                      </a:cubicBezTo>
                      <a:cubicBezTo>
                        <a:pt x="19" y="43"/>
                        <a:pt x="19" y="43"/>
                        <a:pt x="19" y="43"/>
                      </a:cubicBezTo>
                      <a:cubicBezTo>
                        <a:pt x="19" y="41"/>
                        <a:pt x="18" y="40"/>
                        <a:pt x="17" y="39"/>
                      </a:cubicBezTo>
                      <a:cubicBezTo>
                        <a:pt x="17" y="38"/>
                        <a:pt x="17" y="38"/>
                        <a:pt x="17" y="36"/>
                      </a:cubicBezTo>
                      <a:cubicBezTo>
                        <a:pt x="18" y="38"/>
                        <a:pt x="18" y="39"/>
                        <a:pt x="19" y="40"/>
                      </a:cubicBezTo>
                      <a:cubicBezTo>
                        <a:pt x="19" y="37"/>
                        <a:pt x="18" y="35"/>
                        <a:pt x="18" y="33"/>
                      </a:cubicBezTo>
                      <a:cubicBezTo>
                        <a:pt x="18" y="31"/>
                        <a:pt x="18" y="29"/>
                        <a:pt x="17" y="29"/>
                      </a:cubicBezTo>
                      <a:cubicBezTo>
                        <a:pt x="17" y="30"/>
                        <a:pt x="17" y="28"/>
                        <a:pt x="18" y="29"/>
                      </a:cubicBezTo>
                      <a:cubicBezTo>
                        <a:pt x="17" y="27"/>
                        <a:pt x="17" y="26"/>
                        <a:pt x="17" y="25"/>
                      </a:cubicBezTo>
                      <a:cubicBezTo>
                        <a:pt x="17" y="26"/>
                        <a:pt x="17" y="26"/>
                        <a:pt x="17" y="26"/>
                      </a:cubicBezTo>
                      <a:cubicBezTo>
                        <a:pt x="16" y="26"/>
                        <a:pt x="16" y="24"/>
                        <a:pt x="15" y="25"/>
                      </a:cubicBezTo>
                      <a:cubicBezTo>
                        <a:pt x="16" y="25"/>
                        <a:pt x="16" y="25"/>
                        <a:pt x="16" y="26"/>
                      </a:cubicBezTo>
                      <a:cubicBezTo>
                        <a:pt x="15" y="26"/>
                        <a:pt x="15" y="23"/>
                        <a:pt x="15" y="23"/>
                      </a:cubicBezTo>
                      <a:cubicBezTo>
                        <a:pt x="16" y="22"/>
                        <a:pt x="16" y="24"/>
                        <a:pt x="16" y="23"/>
                      </a:cubicBezTo>
                      <a:cubicBezTo>
                        <a:pt x="14" y="19"/>
                        <a:pt x="14" y="19"/>
                        <a:pt x="14" y="19"/>
                      </a:cubicBezTo>
                      <a:cubicBezTo>
                        <a:pt x="15" y="20"/>
                        <a:pt x="15" y="21"/>
                        <a:pt x="14" y="21"/>
                      </a:cubicBezTo>
                      <a:cubicBezTo>
                        <a:pt x="15" y="23"/>
                        <a:pt x="15" y="23"/>
                        <a:pt x="15" y="23"/>
                      </a:cubicBezTo>
                      <a:cubicBezTo>
                        <a:pt x="14" y="23"/>
                        <a:pt x="14" y="23"/>
                        <a:pt x="14" y="23"/>
                      </a:cubicBezTo>
                      <a:cubicBezTo>
                        <a:pt x="15" y="25"/>
                        <a:pt x="15" y="27"/>
                        <a:pt x="16" y="30"/>
                      </a:cubicBezTo>
                      <a:cubicBezTo>
                        <a:pt x="16" y="29"/>
                        <a:pt x="16" y="29"/>
                        <a:pt x="16" y="29"/>
                      </a:cubicBezTo>
                      <a:cubicBezTo>
                        <a:pt x="16" y="31"/>
                        <a:pt x="17" y="33"/>
                        <a:pt x="17" y="34"/>
                      </a:cubicBezTo>
                      <a:cubicBezTo>
                        <a:pt x="16" y="34"/>
                        <a:pt x="16" y="34"/>
                        <a:pt x="16" y="34"/>
                      </a:cubicBezTo>
                      <a:cubicBezTo>
                        <a:pt x="16" y="35"/>
                        <a:pt x="16" y="35"/>
                        <a:pt x="16" y="36"/>
                      </a:cubicBezTo>
                      <a:cubicBezTo>
                        <a:pt x="15" y="35"/>
                        <a:pt x="15" y="35"/>
                        <a:pt x="15" y="35"/>
                      </a:cubicBezTo>
                      <a:cubicBezTo>
                        <a:pt x="17" y="36"/>
                        <a:pt x="16" y="40"/>
                        <a:pt x="16" y="40"/>
                      </a:cubicBezTo>
                      <a:cubicBezTo>
                        <a:pt x="16" y="40"/>
                        <a:pt x="16" y="40"/>
                        <a:pt x="16" y="40"/>
                      </a:cubicBezTo>
                      <a:cubicBezTo>
                        <a:pt x="16" y="43"/>
                        <a:pt x="17" y="40"/>
                        <a:pt x="17" y="41"/>
                      </a:cubicBezTo>
                      <a:cubicBezTo>
                        <a:pt x="17" y="43"/>
                        <a:pt x="16" y="42"/>
                        <a:pt x="16" y="44"/>
                      </a:cubicBezTo>
                      <a:cubicBezTo>
                        <a:pt x="16" y="46"/>
                        <a:pt x="17" y="51"/>
                        <a:pt x="16" y="54"/>
                      </a:cubicBezTo>
                      <a:cubicBezTo>
                        <a:pt x="16" y="56"/>
                        <a:pt x="17" y="59"/>
                        <a:pt x="17" y="61"/>
                      </a:cubicBezTo>
                      <a:cubicBezTo>
                        <a:pt x="17" y="63"/>
                        <a:pt x="16" y="61"/>
                        <a:pt x="16" y="63"/>
                      </a:cubicBezTo>
                      <a:cubicBezTo>
                        <a:pt x="16" y="63"/>
                        <a:pt x="16" y="63"/>
                        <a:pt x="16" y="63"/>
                      </a:cubicBezTo>
                      <a:cubicBezTo>
                        <a:pt x="16" y="63"/>
                        <a:pt x="15" y="67"/>
                        <a:pt x="16" y="65"/>
                      </a:cubicBezTo>
                      <a:cubicBezTo>
                        <a:pt x="16" y="68"/>
                        <a:pt x="16" y="72"/>
                        <a:pt x="16" y="75"/>
                      </a:cubicBezTo>
                      <a:cubicBezTo>
                        <a:pt x="16" y="74"/>
                        <a:pt x="15" y="74"/>
                        <a:pt x="15" y="75"/>
                      </a:cubicBezTo>
                      <a:cubicBezTo>
                        <a:pt x="15" y="76"/>
                        <a:pt x="15" y="79"/>
                        <a:pt x="15" y="82"/>
                      </a:cubicBezTo>
                      <a:cubicBezTo>
                        <a:pt x="16" y="82"/>
                        <a:pt x="16" y="81"/>
                        <a:pt x="16" y="81"/>
                      </a:cubicBezTo>
                      <a:cubicBezTo>
                        <a:pt x="16" y="81"/>
                        <a:pt x="17" y="82"/>
                        <a:pt x="16" y="83"/>
                      </a:cubicBezTo>
                      <a:cubicBezTo>
                        <a:pt x="16" y="83"/>
                        <a:pt x="15" y="83"/>
                        <a:pt x="15" y="85"/>
                      </a:cubicBezTo>
                      <a:cubicBezTo>
                        <a:pt x="14" y="85"/>
                        <a:pt x="15" y="81"/>
                        <a:pt x="14" y="82"/>
                      </a:cubicBezTo>
                      <a:cubicBezTo>
                        <a:pt x="13" y="81"/>
                        <a:pt x="14" y="77"/>
                        <a:pt x="14" y="76"/>
                      </a:cubicBezTo>
                      <a:cubicBezTo>
                        <a:pt x="14" y="74"/>
                        <a:pt x="14" y="77"/>
                        <a:pt x="13" y="77"/>
                      </a:cubicBezTo>
                      <a:cubicBezTo>
                        <a:pt x="13" y="79"/>
                        <a:pt x="13" y="80"/>
                        <a:pt x="13" y="83"/>
                      </a:cubicBezTo>
                      <a:cubicBezTo>
                        <a:pt x="14" y="83"/>
                        <a:pt x="14" y="82"/>
                        <a:pt x="14" y="83"/>
                      </a:cubicBezTo>
                      <a:cubicBezTo>
                        <a:pt x="15" y="86"/>
                        <a:pt x="13" y="87"/>
                        <a:pt x="13" y="87"/>
                      </a:cubicBezTo>
                      <a:cubicBezTo>
                        <a:pt x="13" y="86"/>
                        <a:pt x="13" y="86"/>
                        <a:pt x="13" y="86"/>
                      </a:cubicBezTo>
                      <a:cubicBezTo>
                        <a:pt x="13" y="88"/>
                        <a:pt x="13" y="88"/>
                        <a:pt x="13" y="90"/>
                      </a:cubicBezTo>
                      <a:cubicBezTo>
                        <a:pt x="12" y="91"/>
                        <a:pt x="13" y="87"/>
                        <a:pt x="12" y="87"/>
                      </a:cubicBezTo>
                      <a:cubicBezTo>
                        <a:pt x="11" y="88"/>
                        <a:pt x="11" y="88"/>
                        <a:pt x="11" y="88"/>
                      </a:cubicBezTo>
                      <a:cubicBezTo>
                        <a:pt x="11" y="91"/>
                        <a:pt x="12" y="89"/>
                        <a:pt x="12" y="92"/>
                      </a:cubicBezTo>
                      <a:cubicBezTo>
                        <a:pt x="11" y="91"/>
                        <a:pt x="11" y="91"/>
                        <a:pt x="11" y="91"/>
                      </a:cubicBezTo>
                      <a:cubicBezTo>
                        <a:pt x="11" y="93"/>
                        <a:pt x="11" y="93"/>
                        <a:pt x="11" y="93"/>
                      </a:cubicBezTo>
                      <a:cubicBezTo>
                        <a:pt x="12" y="93"/>
                        <a:pt x="12" y="93"/>
                        <a:pt x="12" y="91"/>
                      </a:cubicBezTo>
                      <a:cubicBezTo>
                        <a:pt x="13" y="92"/>
                        <a:pt x="12" y="93"/>
                        <a:pt x="12" y="95"/>
                      </a:cubicBezTo>
                      <a:cubicBezTo>
                        <a:pt x="13" y="96"/>
                        <a:pt x="12" y="94"/>
                        <a:pt x="13" y="94"/>
                      </a:cubicBezTo>
                      <a:cubicBezTo>
                        <a:pt x="14" y="94"/>
                        <a:pt x="13" y="96"/>
                        <a:pt x="13" y="97"/>
                      </a:cubicBezTo>
                      <a:cubicBezTo>
                        <a:pt x="13" y="99"/>
                        <a:pt x="12" y="98"/>
                        <a:pt x="12" y="99"/>
                      </a:cubicBezTo>
                      <a:cubicBezTo>
                        <a:pt x="12" y="98"/>
                        <a:pt x="12" y="97"/>
                        <a:pt x="12" y="97"/>
                      </a:cubicBezTo>
                      <a:cubicBezTo>
                        <a:pt x="12" y="94"/>
                        <a:pt x="11" y="98"/>
                        <a:pt x="11" y="96"/>
                      </a:cubicBezTo>
                      <a:cubicBezTo>
                        <a:pt x="10" y="98"/>
                        <a:pt x="11" y="98"/>
                        <a:pt x="11" y="99"/>
                      </a:cubicBezTo>
                      <a:cubicBezTo>
                        <a:pt x="11" y="99"/>
                        <a:pt x="11" y="100"/>
                        <a:pt x="12" y="99"/>
                      </a:cubicBezTo>
                      <a:cubicBezTo>
                        <a:pt x="13" y="103"/>
                        <a:pt x="10" y="101"/>
                        <a:pt x="10" y="104"/>
                      </a:cubicBezTo>
                      <a:cubicBezTo>
                        <a:pt x="11" y="104"/>
                        <a:pt x="11" y="109"/>
                        <a:pt x="12" y="107"/>
                      </a:cubicBezTo>
                      <a:cubicBezTo>
                        <a:pt x="12" y="108"/>
                        <a:pt x="12" y="109"/>
                        <a:pt x="12" y="110"/>
                      </a:cubicBezTo>
                      <a:cubicBezTo>
                        <a:pt x="11" y="108"/>
                        <a:pt x="11" y="111"/>
                        <a:pt x="11" y="109"/>
                      </a:cubicBezTo>
                      <a:cubicBezTo>
                        <a:pt x="10" y="110"/>
                        <a:pt x="10" y="110"/>
                        <a:pt x="10" y="110"/>
                      </a:cubicBezTo>
                      <a:cubicBezTo>
                        <a:pt x="10" y="108"/>
                        <a:pt x="10" y="108"/>
                        <a:pt x="10" y="108"/>
                      </a:cubicBezTo>
                      <a:cubicBezTo>
                        <a:pt x="9" y="110"/>
                        <a:pt x="8" y="112"/>
                        <a:pt x="8" y="112"/>
                      </a:cubicBezTo>
                      <a:cubicBezTo>
                        <a:pt x="8" y="114"/>
                        <a:pt x="9" y="112"/>
                        <a:pt x="8" y="114"/>
                      </a:cubicBezTo>
                      <a:cubicBezTo>
                        <a:pt x="8" y="113"/>
                        <a:pt x="8" y="114"/>
                        <a:pt x="7" y="115"/>
                      </a:cubicBezTo>
                      <a:cubicBezTo>
                        <a:pt x="8" y="113"/>
                        <a:pt x="8" y="115"/>
                        <a:pt x="8" y="116"/>
                      </a:cubicBezTo>
                      <a:cubicBezTo>
                        <a:pt x="8" y="118"/>
                        <a:pt x="7" y="119"/>
                        <a:pt x="7" y="119"/>
                      </a:cubicBezTo>
                      <a:cubicBezTo>
                        <a:pt x="7" y="117"/>
                        <a:pt x="7" y="117"/>
                        <a:pt x="7" y="117"/>
                      </a:cubicBezTo>
                      <a:cubicBezTo>
                        <a:pt x="7" y="119"/>
                        <a:pt x="6" y="118"/>
                        <a:pt x="6" y="119"/>
                      </a:cubicBezTo>
                      <a:cubicBezTo>
                        <a:pt x="6" y="120"/>
                        <a:pt x="7" y="121"/>
                        <a:pt x="7" y="121"/>
                      </a:cubicBezTo>
                      <a:cubicBezTo>
                        <a:pt x="7" y="122"/>
                        <a:pt x="6" y="123"/>
                        <a:pt x="6" y="123"/>
                      </a:cubicBezTo>
                      <a:cubicBezTo>
                        <a:pt x="6" y="121"/>
                        <a:pt x="6" y="121"/>
                        <a:pt x="6" y="121"/>
                      </a:cubicBezTo>
                      <a:cubicBezTo>
                        <a:pt x="6" y="124"/>
                        <a:pt x="5" y="122"/>
                        <a:pt x="5" y="124"/>
                      </a:cubicBezTo>
                      <a:cubicBezTo>
                        <a:pt x="5" y="125"/>
                        <a:pt x="5" y="125"/>
                        <a:pt x="5" y="125"/>
                      </a:cubicBezTo>
                      <a:cubicBezTo>
                        <a:pt x="5" y="125"/>
                        <a:pt x="5" y="125"/>
                        <a:pt x="5" y="125"/>
                      </a:cubicBezTo>
                      <a:cubicBezTo>
                        <a:pt x="5" y="125"/>
                        <a:pt x="4" y="127"/>
                        <a:pt x="4" y="127"/>
                      </a:cubicBezTo>
                      <a:cubicBezTo>
                        <a:pt x="4" y="127"/>
                        <a:pt x="4" y="127"/>
                        <a:pt x="4" y="127"/>
                      </a:cubicBezTo>
                      <a:cubicBezTo>
                        <a:pt x="4" y="128"/>
                        <a:pt x="4" y="130"/>
                        <a:pt x="3" y="131"/>
                      </a:cubicBezTo>
                      <a:cubicBezTo>
                        <a:pt x="4" y="130"/>
                        <a:pt x="4" y="130"/>
                        <a:pt x="5" y="128"/>
                      </a:cubicBezTo>
                      <a:cubicBezTo>
                        <a:pt x="5" y="127"/>
                        <a:pt x="5" y="130"/>
                        <a:pt x="5" y="130"/>
                      </a:cubicBezTo>
                      <a:cubicBezTo>
                        <a:pt x="5" y="131"/>
                        <a:pt x="0" y="129"/>
                        <a:pt x="7" y="137"/>
                      </a:cubicBezTo>
                      <a:cubicBezTo>
                        <a:pt x="9" y="138"/>
                        <a:pt x="9" y="138"/>
                        <a:pt x="9" y="138"/>
                      </a:cubicBezTo>
                      <a:cubicBezTo>
                        <a:pt x="9" y="138"/>
                        <a:pt x="9" y="138"/>
                        <a:pt x="9" y="138"/>
                      </a:cubicBezTo>
                      <a:cubicBezTo>
                        <a:pt x="10" y="139"/>
                        <a:pt x="12" y="138"/>
                        <a:pt x="13" y="139"/>
                      </a:cubicBezTo>
                      <a:cubicBezTo>
                        <a:pt x="12" y="139"/>
                        <a:pt x="12" y="140"/>
                        <a:pt x="13" y="140"/>
                      </a:cubicBezTo>
                      <a:cubicBezTo>
                        <a:pt x="12" y="139"/>
                        <a:pt x="16" y="139"/>
                        <a:pt x="15" y="139"/>
                      </a:cubicBezTo>
                      <a:cubicBezTo>
                        <a:pt x="18" y="139"/>
                        <a:pt x="15" y="140"/>
                        <a:pt x="15" y="140"/>
                      </a:cubicBezTo>
                      <a:cubicBezTo>
                        <a:pt x="17" y="140"/>
                        <a:pt x="18" y="141"/>
                        <a:pt x="19" y="141"/>
                      </a:cubicBezTo>
                      <a:cubicBezTo>
                        <a:pt x="17" y="140"/>
                        <a:pt x="19" y="140"/>
                        <a:pt x="20" y="140"/>
                      </a:cubicBezTo>
                      <a:cubicBezTo>
                        <a:pt x="22" y="141"/>
                        <a:pt x="19" y="140"/>
                        <a:pt x="21" y="141"/>
                      </a:cubicBezTo>
                      <a:cubicBezTo>
                        <a:pt x="22" y="141"/>
                        <a:pt x="23" y="141"/>
                        <a:pt x="22" y="140"/>
                      </a:cubicBezTo>
                      <a:cubicBezTo>
                        <a:pt x="23" y="141"/>
                        <a:pt x="25" y="140"/>
                        <a:pt x="26" y="141"/>
                      </a:cubicBezTo>
                      <a:cubicBezTo>
                        <a:pt x="26" y="142"/>
                        <a:pt x="23" y="141"/>
                        <a:pt x="24" y="141"/>
                      </a:cubicBezTo>
                      <a:cubicBezTo>
                        <a:pt x="27" y="142"/>
                        <a:pt x="26" y="140"/>
                        <a:pt x="29" y="141"/>
                      </a:cubicBezTo>
                      <a:cubicBezTo>
                        <a:pt x="27" y="140"/>
                        <a:pt x="29" y="139"/>
                        <a:pt x="30" y="139"/>
                      </a:cubicBezTo>
                      <a:cubicBezTo>
                        <a:pt x="33" y="140"/>
                        <a:pt x="29" y="139"/>
                        <a:pt x="30" y="140"/>
                      </a:cubicBezTo>
                      <a:cubicBezTo>
                        <a:pt x="31" y="140"/>
                        <a:pt x="31" y="140"/>
                        <a:pt x="31" y="140"/>
                      </a:cubicBezTo>
                      <a:cubicBezTo>
                        <a:pt x="33" y="142"/>
                        <a:pt x="27" y="141"/>
                        <a:pt x="29" y="142"/>
                      </a:cubicBezTo>
                      <a:cubicBezTo>
                        <a:pt x="30" y="142"/>
                        <a:pt x="30" y="142"/>
                        <a:pt x="30" y="142"/>
                      </a:cubicBezTo>
                      <a:cubicBezTo>
                        <a:pt x="30" y="143"/>
                        <a:pt x="29" y="143"/>
                        <a:pt x="30" y="143"/>
                      </a:cubicBezTo>
                      <a:cubicBezTo>
                        <a:pt x="30" y="143"/>
                        <a:pt x="33" y="144"/>
                        <a:pt x="33" y="144"/>
                      </a:cubicBezTo>
                      <a:cubicBezTo>
                        <a:pt x="34" y="143"/>
                        <a:pt x="32" y="144"/>
                        <a:pt x="32" y="143"/>
                      </a:cubicBezTo>
                      <a:cubicBezTo>
                        <a:pt x="34" y="143"/>
                        <a:pt x="35" y="143"/>
                        <a:pt x="37" y="144"/>
                      </a:cubicBezTo>
                      <a:cubicBezTo>
                        <a:pt x="36" y="144"/>
                        <a:pt x="37" y="144"/>
                        <a:pt x="37" y="145"/>
                      </a:cubicBezTo>
                      <a:cubicBezTo>
                        <a:pt x="38" y="145"/>
                        <a:pt x="37" y="144"/>
                        <a:pt x="39" y="145"/>
                      </a:cubicBezTo>
                      <a:cubicBezTo>
                        <a:pt x="38" y="145"/>
                        <a:pt x="38" y="145"/>
                        <a:pt x="38" y="145"/>
                      </a:cubicBezTo>
                      <a:cubicBezTo>
                        <a:pt x="44" y="146"/>
                        <a:pt x="52" y="147"/>
                        <a:pt x="57" y="147"/>
                      </a:cubicBezTo>
                      <a:cubicBezTo>
                        <a:pt x="58" y="147"/>
                        <a:pt x="60" y="148"/>
                        <a:pt x="63" y="149"/>
                      </a:cubicBezTo>
                      <a:cubicBezTo>
                        <a:pt x="62" y="148"/>
                        <a:pt x="63" y="148"/>
                        <a:pt x="64" y="148"/>
                      </a:cubicBezTo>
                      <a:cubicBezTo>
                        <a:pt x="65" y="149"/>
                        <a:pt x="65" y="149"/>
                        <a:pt x="65" y="149"/>
                      </a:cubicBezTo>
                      <a:cubicBezTo>
                        <a:pt x="67" y="150"/>
                        <a:pt x="69" y="149"/>
                        <a:pt x="71" y="149"/>
                      </a:cubicBezTo>
                      <a:cubicBezTo>
                        <a:pt x="71" y="150"/>
                        <a:pt x="71" y="150"/>
                        <a:pt x="71" y="150"/>
                      </a:cubicBezTo>
                      <a:cubicBezTo>
                        <a:pt x="73" y="150"/>
                        <a:pt x="73" y="149"/>
                        <a:pt x="73" y="149"/>
                      </a:cubicBezTo>
                      <a:cubicBezTo>
                        <a:pt x="74" y="150"/>
                        <a:pt x="74" y="150"/>
                        <a:pt x="74" y="150"/>
                      </a:cubicBezTo>
                      <a:cubicBezTo>
                        <a:pt x="75" y="149"/>
                        <a:pt x="75" y="149"/>
                        <a:pt x="75" y="149"/>
                      </a:cubicBezTo>
                      <a:cubicBezTo>
                        <a:pt x="76" y="149"/>
                        <a:pt x="78" y="149"/>
                        <a:pt x="78" y="150"/>
                      </a:cubicBezTo>
                      <a:cubicBezTo>
                        <a:pt x="79" y="150"/>
                        <a:pt x="79" y="150"/>
                        <a:pt x="78" y="150"/>
                      </a:cubicBezTo>
                      <a:cubicBezTo>
                        <a:pt x="80" y="150"/>
                        <a:pt x="84" y="151"/>
                        <a:pt x="87" y="151"/>
                      </a:cubicBezTo>
                      <a:cubicBezTo>
                        <a:pt x="86" y="150"/>
                        <a:pt x="86" y="150"/>
                        <a:pt x="86" y="150"/>
                      </a:cubicBezTo>
                      <a:cubicBezTo>
                        <a:pt x="86" y="149"/>
                        <a:pt x="86" y="150"/>
                        <a:pt x="88" y="149"/>
                      </a:cubicBezTo>
                      <a:cubicBezTo>
                        <a:pt x="88" y="150"/>
                        <a:pt x="89" y="150"/>
                        <a:pt x="88" y="150"/>
                      </a:cubicBezTo>
                      <a:cubicBezTo>
                        <a:pt x="91" y="152"/>
                        <a:pt x="96" y="151"/>
                        <a:pt x="101" y="152"/>
                      </a:cubicBezTo>
                      <a:cubicBezTo>
                        <a:pt x="102" y="152"/>
                        <a:pt x="102" y="151"/>
                        <a:pt x="102" y="151"/>
                      </a:cubicBezTo>
                      <a:cubicBezTo>
                        <a:pt x="105" y="152"/>
                        <a:pt x="109" y="151"/>
                        <a:pt x="112" y="152"/>
                      </a:cubicBezTo>
                      <a:cubicBezTo>
                        <a:pt x="111" y="151"/>
                        <a:pt x="112" y="150"/>
                        <a:pt x="114" y="150"/>
                      </a:cubicBezTo>
                      <a:cubicBezTo>
                        <a:pt x="116" y="150"/>
                        <a:pt x="115" y="151"/>
                        <a:pt x="117" y="152"/>
                      </a:cubicBezTo>
                      <a:cubicBezTo>
                        <a:pt x="118" y="151"/>
                        <a:pt x="119" y="151"/>
                        <a:pt x="120" y="151"/>
                      </a:cubicBezTo>
                      <a:cubicBezTo>
                        <a:pt x="120" y="151"/>
                        <a:pt x="120" y="151"/>
                        <a:pt x="120" y="151"/>
                      </a:cubicBezTo>
                      <a:cubicBezTo>
                        <a:pt x="121" y="151"/>
                        <a:pt x="123" y="151"/>
                        <a:pt x="124" y="151"/>
                      </a:cubicBezTo>
                      <a:cubicBezTo>
                        <a:pt x="124" y="151"/>
                        <a:pt x="124" y="151"/>
                        <a:pt x="124" y="151"/>
                      </a:cubicBezTo>
                      <a:cubicBezTo>
                        <a:pt x="125" y="151"/>
                        <a:pt x="126" y="152"/>
                        <a:pt x="127" y="151"/>
                      </a:cubicBezTo>
                      <a:cubicBezTo>
                        <a:pt x="128" y="151"/>
                        <a:pt x="130" y="151"/>
                        <a:pt x="131" y="150"/>
                      </a:cubicBezTo>
                      <a:cubicBezTo>
                        <a:pt x="131" y="150"/>
                        <a:pt x="131" y="150"/>
                        <a:pt x="131" y="151"/>
                      </a:cubicBezTo>
                      <a:cubicBezTo>
                        <a:pt x="131" y="150"/>
                        <a:pt x="131" y="150"/>
                        <a:pt x="131" y="150"/>
                      </a:cubicBezTo>
                      <a:cubicBezTo>
                        <a:pt x="133" y="150"/>
                        <a:pt x="133" y="150"/>
                        <a:pt x="133" y="150"/>
                      </a:cubicBezTo>
                      <a:cubicBezTo>
                        <a:pt x="133" y="150"/>
                        <a:pt x="133" y="151"/>
                        <a:pt x="132" y="151"/>
                      </a:cubicBezTo>
                      <a:cubicBezTo>
                        <a:pt x="135" y="151"/>
                        <a:pt x="133" y="150"/>
                        <a:pt x="134" y="150"/>
                      </a:cubicBezTo>
                      <a:cubicBezTo>
                        <a:pt x="136" y="149"/>
                        <a:pt x="136" y="150"/>
                        <a:pt x="137" y="150"/>
                      </a:cubicBezTo>
                      <a:cubicBezTo>
                        <a:pt x="136" y="150"/>
                        <a:pt x="135" y="150"/>
                        <a:pt x="135" y="150"/>
                      </a:cubicBezTo>
                      <a:cubicBezTo>
                        <a:pt x="134" y="151"/>
                        <a:pt x="136" y="150"/>
                        <a:pt x="136" y="151"/>
                      </a:cubicBezTo>
                      <a:cubicBezTo>
                        <a:pt x="136" y="151"/>
                        <a:pt x="136" y="150"/>
                        <a:pt x="138" y="150"/>
                      </a:cubicBezTo>
                      <a:cubicBezTo>
                        <a:pt x="139" y="150"/>
                        <a:pt x="141" y="150"/>
                        <a:pt x="141" y="150"/>
                      </a:cubicBezTo>
                      <a:cubicBezTo>
                        <a:pt x="142" y="150"/>
                        <a:pt x="143" y="150"/>
                        <a:pt x="143" y="150"/>
                      </a:cubicBezTo>
                      <a:cubicBezTo>
                        <a:pt x="143" y="149"/>
                        <a:pt x="141" y="149"/>
                        <a:pt x="141" y="149"/>
                      </a:cubicBezTo>
                      <a:cubicBezTo>
                        <a:pt x="142" y="149"/>
                        <a:pt x="143" y="149"/>
                        <a:pt x="143" y="149"/>
                      </a:cubicBezTo>
                      <a:cubicBezTo>
                        <a:pt x="143" y="149"/>
                        <a:pt x="143" y="149"/>
                        <a:pt x="143" y="149"/>
                      </a:cubicBezTo>
                      <a:cubicBezTo>
                        <a:pt x="143" y="149"/>
                        <a:pt x="146" y="149"/>
                        <a:pt x="144" y="148"/>
                      </a:cubicBezTo>
                      <a:cubicBezTo>
                        <a:pt x="146" y="149"/>
                        <a:pt x="146" y="149"/>
                        <a:pt x="146" y="149"/>
                      </a:cubicBezTo>
                      <a:cubicBezTo>
                        <a:pt x="147" y="149"/>
                        <a:pt x="148" y="149"/>
                        <a:pt x="149" y="148"/>
                      </a:cubicBezTo>
                      <a:cubicBezTo>
                        <a:pt x="150" y="149"/>
                        <a:pt x="149" y="150"/>
                        <a:pt x="151" y="150"/>
                      </a:cubicBezTo>
                      <a:cubicBezTo>
                        <a:pt x="153" y="149"/>
                        <a:pt x="153" y="149"/>
                        <a:pt x="153" y="149"/>
                      </a:cubicBezTo>
                      <a:cubicBezTo>
                        <a:pt x="154" y="148"/>
                        <a:pt x="154" y="149"/>
                        <a:pt x="154" y="149"/>
                      </a:cubicBezTo>
                      <a:cubicBezTo>
                        <a:pt x="158" y="149"/>
                        <a:pt x="158" y="147"/>
                        <a:pt x="161" y="147"/>
                      </a:cubicBezTo>
                      <a:cubicBezTo>
                        <a:pt x="160" y="148"/>
                        <a:pt x="161" y="148"/>
                        <a:pt x="162" y="148"/>
                      </a:cubicBezTo>
                      <a:cubicBezTo>
                        <a:pt x="162" y="147"/>
                        <a:pt x="162" y="147"/>
                        <a:pt x="163" y="147"/>
                      </a:cubicBezTo>
                      <a:cubicBezTo>
                        <a:pt x="162" y="147"/>
                        <a:pt x="162" y="148"/>
                        <a:pt x="161" y="147"/>
                      </a:cubicBezTo>
                      <a:cubicBezTo>
                        <a:pt x="161" y="147"/>
                        <a:pt x="162" y="147"/>
                        <a:pt x="163" y="147"/>
                      </a:cubicBezTo>
                      <a:cubicBezTo>
                        <a:pt x="166" y="148"/>
                        <a:pt x="171" y="146"/>
                        <a:pt x="176" y="146"/>
                      </a:cubicBezTo>
                      <a:cubicBezTo>
                        <a:pt x="175" y="145"/>
                        <a:pt x="178" y="145"/>
                        <a:pt x="178" y="144"/>
                      </a:cubicBezTo>
                      <a:cubicBezTo>
                        <a:pt x="178" y="145"/>
                        <a:pt x="181" y="144"/>
                        <a:pt x="182" y="144"/>
                      </a:cubicBezTo>
                      <a:cubicBezTo>
                        <a:pt x="181" y="143"/>
                        <a:pt x="181" y="143"/>
                        <a:pt x="181" y="143"/>
                      </a:cubicBezTo>
                      <a:cubicBezTo>
                        <a:pt x="184" y="143"/>
                        <a:pt x="185" y="141"/>
                        <a:pt x="187" y="142"/>
                      </a:cubicBezTo>
                      <a:cubicBezTo>
                        <a:pt x="188" y="142"/>
                        <a:pt x="186" y="142"/>
                        <a:pt x="186" y="143"/>
                      </a:cubicBezTo>
                      <a:cubicBezTo>
                        <a:pt x="188" y="143"/>
                        <a:pt x="191" y="141"/>
                        <a:pt x="193" y="141"/>
                      </a:cubicBezTo>
                      <a:cubicBezTo>
                        <a:pt x="193" y="141"/>
                        <a:pt x="192" y="141"/>
                        <a:pt x="194" y="140"/>
                      </a:cubicBezTo>
                      <a:cubicBezTo>
                        <a:pt x="195" y="140"/>
                        <a:pt x="198" y="140"/>
                        <a:pt x="198" y="140"/>
                      </a:cubicBezTo>
                      <a:cubicBezTo>
                        <a:pt x="199" y="139"/>
                        <a:pt x="199" y="139"/>
                        <a:pt x="200" y="139"/>
                      </a:cubicBezTo>
                      <a:cubicBezTo>
                        <a:pt x="200" y="139"/>
                        <a:pt x="200" y="139"/>
                        <a:pt x="199" y="140"/>
                      </a:cubicBezTo>
                      <a:cubicBezTo>
                        <a:pt x="201" y="139"/>
                        <a:pt x="203" y="138"/>
                        <a:pt x="205" y="138"/>
                      </a:cubicBezTo>
                      <a:cubicBezTo>
                        <a:pt x="206" y="138"/>
                        <a:pt x="209" y="136"/>
                        <a:pt x="211" y="136"/>
                      </a:cubicBezTo>
                      <a:cubicBezTo>
                        <a:pt x="212" y="135"/>
                        <a:pt x="215" y="135"/>
                        <a:pt x="215" y="134"/>
                      </a:cubicBezTo>
                      <a:cubicBezTo>
                        <a:pt x="215" y="134"/>
                        <a:pt x="215" y="134"/>
                        <a:pt x="215" y="134"/>
                      </a:cubicBezTo>
                      <a:cubicBezTo>
                        <a:pt x="216" y="134"/>
                        <a:pt x="217" y="133"/>
                        <a:pt x="218" y="133"/>
                      </a:cubicBezTo>
                      <a:cubicBezTo>
                        <a:pt x="217" y="133"/>
                        <a:pt x="217" y="133"/>
                        <a:pt x="217" y="133"/>
                      </a:cubicBezTo>
                      <a:cubicBezTo>
                        <a:pt x="217" y="135"/>
                        <a:pt x="222" y="132"/>
                        <a:pt x="222" y="131"/>
                      </a:cubicBezTo>
                      <a:cubicBezTo>
                        <a:pt x="221" y="132"/>
                        <a:pt x="223" y="130"/>
                        <a:pt x="222" y="130"/>
                      </a:cubicBezTo>
                      <a:cubicBezTo>
                        <a:pt x="223" y="128"/>
                        <a:pt x="223" y="128"/>
                        <a:pt x="223" y="128"/>
                      </a:cubicBezTo>
                      <a:cubicBezTo>
                        <a:pt x="224" y="126"/>
                        <a:pt x="223" y="128"/>
                        <a:pt x="224" y="126"/>
                      </a:cubicBezTo>
                      <a:cubicBezTo>
                        <a:pt x="224" y="124"/>
                        <a:pt x="225" y="125"/>
                        <a:pt x="224" y="126"/>
                      </a:cubicBezTo>
                      <a:cubicBezTo>
                        <a:pt x="225" y="125"/>
                        <a:pt x="225" y="123"/>
                        <a:pt x="226" y="122"/>
                      </a:cubicBezTo>
                      <a:cubicBezTo>
                        <a:pt x="225" y="123"/>
                        <a:pt x="225" y="123"/>
                        <a:pt x="225" y="122"/>
                      </a:cubicBezTo>
                      <a:cubicBezTo>
                        <a:pt x="225" y="122"/>
                        <a:pt x="226" y="122"/>
                        <a:pt x="226" y="122"/>
                      </a:cubicBezTo>
                      <a:cubicBezTo>
                        <a:pt x="226" y="121"/>
                        <a:pt x="226" y="121"/>
                        <a:pt x="226" y="121"/>
                      </a:cubicBezTo>
                      <a:cubicBezTo>
                        <a:pt x="226" y="121"/>
                        <a:pt x="226" y="121"/>
                        <a:pt x="226" y="121"/>
                      </a:cubicBezTo>
                      <a:cubicBezTo>
                        <a:pt x="226" y="121"/>
                        <a:pt x="226" y="122"/>
                        <a:pt x="226" y="122"/>
                      </a:cubicBezTo>
                      <a:cubicBezTo>
                        <a:pt x="226" y="122"/>
                        <a:pt x="226" y="121"/>
                        <a:pt x="226" y="121"/>
                      </a:cubicBezTo>
                      <a:cubicBezTo>
                        <a:pt x="226" y="121"/>
                        <a:pt x="226" y="120"/>
                        <a:pt x="226" y="120"/>
                      </a:cubicBezTo>
                      <a:cubicBezTo>
                        <a:pt x="226" y="120"/>
                        <a:pt x="226" y="119"/>
                        <a:pt x="227" y="119"/>
                      </a:cubicBezTo>
                      <a:cubicBezTo>
                        <a:pt x="227" y="120"/>
                        <a:pt x="227" y="120"/>
                        <a:pt x="227" y="120"/>
                      </a:cubicBezTo>
                      <a:cubicBezTo>
                        <a:pt x="227" y="119"/>
                        <a:pt x="227" y="116"/>
                        <a:pt x="227" y="116"/>
                      </a:cubicBezTo>
                      <a:cubicBezTo>
                        <a:pt x="228" y="113"/>
                        <a:pt x="228" y="107"/>
                        <a:pt x="228" y="105"/>
                      </a:cubicBezTo>
                      <a:cubicBezTo>
                        <a:pt x="228" y="105"/>
                        <a:pt x="228" y="105"/>
                        <a:pt x="228" y="105"/>
                      </a:cubicBezTo>
                      <a:cubicBezTo>
                        <a:pt x="228" y="103"/>
                        <a:pt x="228" y="102"/>
                        <a:pt x="228" y="102"/>
                      </a:cubicBezTo>
                      <a:cubicBezTo>
                        <a:pt x="228" y="101"/>
                        <a:pt x="229" y="101"/>
                        <a:pt x="229" y="99"/>
                      </a:cubicBezTo>
                      <a:cubicBezTo>
                        <a:pt x="229" y="99"/>
                        <a:pt x="228" y="99"/>
                        <a:pt x="228" y="99"/>
                      </a:cubicBezTo>
                      <a:cubicBezTo>
                        <a:pt x="229" y="96"/>
                        <a:pt x="228" y="92"/>
                        <a:pt x="229" y="88"/>
                      </a:cubicBezTo>
                      <a:cubicBezTo>
                        <a:pt x="228" y="89"/>
                        <a:pt x="229" y="89"/>
                        <a:pt x="229" y="90"/>
                      </a:cubicBezTo>
                      <a:cubicBezTo>
                        <a:pt x="229" y="87"/>
                        <a:pt x="229" y="84"/>
                        <a:pt x="228" y="82"/>
                      </a:cubicBezTo>
                      <a:cubicBezTo>
                        <a:pt x="228" y="82"/>
                        <a:pt x="228" y="82"/>
                        <a:pt x="229" y="83"/>
                      </a:cubicBezTo>
                      <a:close/>
                      <a:moveTo>
                        <a:pt x="180" y="37"/>
                      </a:moveTo>
                      <a:cubicBezTo>
                        <a:pt x="180" y="37"/>
                        <a:pt x="180" y="37"/>
                        <a:pt x="180" y="37"/>
                      </a:cubicBezTo>
                      <a:cubicBezTo>
                        <a:pt x="180" y="37"/>
                        <a:pt x="180" y="37"/>
                        <a:pt x="180" y="37"/>
                      </a:cubicBezTo>
                      <a:cubicBezTo>
                        <a:pt x="180" y="37"/>
                        <a:pt x="180" y="37"/>
                        <a:pt x="180" y="37"/>
                      </a:cubicBezTo>
                      <a:close/>
                      <a:moveTo>
                        <a:pt x="184" y="42"/>
                      </a:moveTo>
                      <a:cubicBezTo>
                        <a:pt x="184" y="42"/>
                        <a:pt x="184" y="42"/>
                        <a:pt x="184" y="42"/>
                      </a:cubicBezTo>
                      <a:cubicBezTo>
                        <a:pt x="184" y="42"/>
                        <a:pt x="184" y="42"/>
                        <a:pt x="184" y="42"/>
                      </a:cubicBezTo>
                      <a:cubicBezTo>
                        <a:pt x="184" y="42"/>
                        <a:pt x="184" y="42"/>
                        <a:pt x="184" y="42"/>
                      </a:cubicBezTo>
                      <a:cubicBezTo>
                        <a:pt x="184" y="42"/>
                        <a:pt x="184" y="42"/>
                        <a:pt x="184" y="42"/>
                      </a:cubicBezTo>
                      <a:cubicBezTo>
                        <a:pt x="184" y="41"/>
                        <a:pt x="184" y="41"/>
                        <a:pt x="184" y="41"/>
                      </a:cubicBezTo>
                      <a:cubicBezTo>
                        <a:pt x="184" y="41"/>
                        <a:pt x="184" y="41"/>
                        <a:pt x="184" y="41"/>
                      </a:cubicBezTo>
                      <a:cubicBezTo>
                        <a:pt x="184" y="41"/>
                        <a:pt x="184" y="41"/>
                        <a:pt x="184" y="41"/>
                      </a:cubicBezTo>
                      <a:cubicBezTo>
                        <a:pt x="184" y="42"/>
                        <a:pt x="184" y="42"/>
                        <a:pt x="184" y="42"/>
                      </a:cubicBezTo>
                      <a:close/>
                      <a:moveTo>
                        <a:pt x="187" y="42"/>
                      </a:moveTo>
                      <a:cubicBezTo>
                        <a:pt x="187" y="42"/>
                        <a:pt x="187" y="42"/>
                        <a:pt x="187" y="42"/>
                      </a:cubicBezTo>
                      <a:cubicBezTo>
                        <a:pt x="187" y="42"/>
                        <a:pt x="187" y="42"/>
                        <a:pt x="187" y="42"/>
                      </a:cubicBezTo>
                      <a:close/>
                      <a:moveTo>
                        <a:pt x="226" y="118"/>
                      </a:moveTo>
                      <a:cubicBezTo>
                        <a:pt x="226" y="118"/>
                        <a:pt x="226" y="118"/>
                        <a:pt x="226" y="119"/>
                      </a:cubicBezTo>
                      <a:cubicBezTo>
                        <a:pt x="226" y="118"/>
                        <a:pt x="226" y="118"/>
                        <a:pt x="226" y="118"/>
                      </a:cubicBezTo>
                      <a:close/>
                    </a:path>
                  </a:pathLst>
                </a:custGeom>
                <a:solidFill>
                  <a:srgbClr val="FFCC00"/>
                </a:solidFill>
                <a:ln w="9525">
                  <a:solidFill>
                    <a:schemeClr val="accent5"/>
                  </a:solidFill>
                  <a:round/>
                  <a:headEnd/>
                  <a:tailEnd/>
                </a:ln>
              </p:spPr>
              <p:txBody>
                <a:bodyPr vert="horz" wrap="square" lIns="91416" tIns="45708" rIns="91416" bIns="45708" numCol="1" anchor="ctr" anchorCtr="0" compatLnSpc="1">
                  <a:prstTxWarp prst="textNoShape">
                    <a:avLst/>
                  </a:prstTxWarp>
                </a:bodyPr>
                <a:lstStyle/>
                <a:p>
                  <a:pPr>
                    <a:defRPr/>
                  </a:pPr>
                  <a:endParaRPr lang="pl-PL" sz="1999" kern="0">
                    <a:solidFill>
                      <a:sysClr val="windowText" lastClr="000000"/>
                    </a:solidFill>
                    <a:cs typeface="+mn-ea"/>
                    <a:sym typeface="+mn-lt"/>
                  </a:endParaRPr>
                </a:p>
              </p:txBody>
            </p:sp>
          </p:grpSp>
        </p:grpSp>
        <p:cxnSp>
          <p:nvCxnSpPr>
            <p:cNvPr id="265" name="直接连接符 264"/>
            <p:cNvCxnSpPr/>
            <p:nvPr/>
          </p:nvCxnSpPr>
          <p:spPr bwMode="auto">
            <a:xfrm flipH="1">
              <a:off x="2938449" y="2896498"/>
              <a:ext cx="1310821" cy="436819"/>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66" name="文本框 360"/>
            <p:cNvSpPr txBox="1"/>
            <p:nvPr/>
          </p:nvSpPr>
          <p:spPr>
            <a:xfrm>
              <a:off x="2932470" y="3339178"/>
              <a:ext cx="1065264" cy="395279"/>
            </a:xfrm>
            <a:prstGeom prst="rect">
              <a:avLst/>
            </a:prstGeom>
            <a:noFill/>
          </p:spPr>
          <p:txBody>
            <a:bodyPr wrap="square" rtlCol="0">
              <a:spAutoFit/>
            </a:bodyPr>
            <a:lstStyle/>
            <a:p>
              <a:r>
                <a:rPr lang="zh-CN" altLang="en-US" sz="1400" dirty="0">
                  <a:cs typeface="+mn-ea"/>
                  <a:sym typeface="+mn-lt"/>
                </a:rPr>
                <a:t>设计团队</a:t>
              </a:r>
            </a:p>
          </p:txBody>
        </p:sp>
        <p:sp>
          <p:nvSpPr>
            <p:cNvPr id="267" name="矩形 266"/>
            <p:cNvSpPr/>
            <p:nvPr/>
          </p:nvSpPr>
          <p:spPr bwMode="auto">
            <a:xfrm>
              <a:off x="2927733"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68" name="右箭头 267"/>
            <p:cNvSpPr/>
            <p:nvPr/>
          </p:nvSpPr>
          <p:spPr bwMode="auto">
            <a:xfrm>
              <a:off x="3017459" y="3623591"/>
              <a:ext cx="692931"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69" name="文本框 363"/>
            <p:cNvSpPr txBox="1"/>
            <p:nvPr/>
          </p:nvSpPr>
          <p:spPr>
            <a:xfrm>
              <a:off x="2793753"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0" name="直接连接符 269"/>
            <p:cNvCxnSpPr/>
            <p:nvPr/>
          </p:nvCxnSpPr>
          <p:spPr bwMode="auto">
            <a:xfrm flipH="1">
              <a:off x="1990752" y="2869331"/>
              <a:ext cx="1503043" cy="463986"/>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1" name="文本框 365"/>
            <p:cNvSpPr txBox="1"/>
            <p:nvPr/>
          </p:nvSpPr>
          <p:spPr>
            <a:xfrm>
              <a:off x="2030397" y="3339178"/>
              <a:ext cx="1065264" cy="395279"/>
            </a:xfrm>
            <a:prstGeom prst="rect">
              <a:avLst/>
            </a:prstGeom>
            <a:noFill/>
          </p:spPr>
          <p:txBody>
            <a:bodyPr wrap="square" rtlCol="0">
              <a:spAutoFit/>
            </a:bodyPr>
            <a:lstStyle/>
            <a:p>
              <a:r>
                <a:rPr lang="zh-CN" altLang="en-US" sz="1400" dirty="0">
                  <a:cs typeface="+mn-ea"/>
                  <a:sym typeface="+mn-lt"/>
                </a:rPr>
                <a:t>分析团队</a:t>
              </a:r>
            </a:p>
          </p:txBody>
        </p:sp>
        <p:sp>
          <p:nvSpPr>
            <p:cNvPr id="272" name="矩形 271"/>
            <p:cNvSpPr/>
            <p:nvPr/>
          </p:nvSpPr>
          <p:spPr bwMode="auto">
            <a:xfrm>
              <a:off x="1980036" y="3351474"/>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3" name="右箭头 272"/>
            <p:cNvSpPr/>
            <p:nvPr/>
          </p:nvSpPr>
          <p:spPr bwMode="auto">
            <a:xfrm>
              <a:off x="2069762" y="3623591"/>
              <a:ext cx="692931"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4" name="文本框 368"/>
            <p:cNvSpPr txBox="1"/>
            <p:nvPr/>
          </p:nvSpPr>
          <p:spPr>
            <a:xfrm>
              <a:off x="1861262" y="3430731"/>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cxnSp>
          <p:nvCxnSpPr>
            <p:cNvPr id="275" name="直接连接符 274"/>
            <p:cNvCxnSpPr/>
            <p:nvPr/>
          </p:nvCxnSpPr>
          <p:spPr bwMode="auto">
            <a:xfrm>
              <a:off x="7941049" y="2898164"/>
              <a:ext cx="1606735" cy="510805"/>
            </a:xfrm>
            <a:prstGeom prst="line">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dk1"/>
            </a:lnRef>
            <a:fillRef idx="0">
              <a:schemeClr val="dk1"/>
            </a:fillRef>
            <a:effectRef idx="0">
              <a:schemeClr val="dk1"/>
            </a:effectRef>
            <a:fontRef idx="minor">
              <a:schemeClr val="tx1"/>
            </a:fontRef>
          </p:style>
        </p:cxnSp>
        <p:sp>
          <p:nvSpPr>
            <p:cNvPr id="276" name="文本框 370"/>
            <p:cNvSpPr txBox="1"/>
            <p:nvPr/>
          </p:nvSpPr>
          <p:spPr>
            <a:xfrm>
              <a:off x="8685835" y="3370308"/>
              <a:ext cx="1065264" cy="395279"/>
            </a:xfrm>
            <a:prstGeom prst="rect">
              <a:avLst/>
            </a:prstGeom>
            <a:noFill/>
          </p:spPr>
          <p:txBody>
            <a:bodyPr wrap="square" rtlCol="0">
              <a:spAutoFit/>
            </a:bodyPr>
            <a:lstStyle/>
            <a:p>
              <a:r>
                <a:rPr lang="zh-CN" altLang="en-US" sz="1400" dirty="0">
                  <a:cs typeface="+mn-ea"/>
                  <a:sym typeface="+mn-lt"/>
                </a:rPr>
                <a:t>测试团队</a:t>
              </a:r>
            </a:p>
          </p:txBody>
        </p:sp>
        <p:sp>
          <p:nvSpPr>
            <p:cNvPr id="277" name="矩形 276"/>
            <p:cNvSpPr/>
            <p:nvPr/>
          </p:nvSpPr>
          <p:spPr bwMode="auto">
            <a:xfrm>
              <a:off x="8686842" y="3392266"/>
              <a:ext cx="860942" cy="460264"/>
            </a:xfrm>
            <a:prstGeom prst="rect">
              <a:avLst/>
            </a:prstGeom>
            <a:noFill/>
            <a:ln>
              <a:solidFill>
                <a:schemeClr val="tx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sp>
          <p:nvSpPr>
            <p:cNvPr id="278" name="右箭头 277"/>
            <p:cNvSpPr/>
            <p:nvPr/>
          </p:nvSpPr>
          <p:spPr bwMode="auto">
            <a:xfrm>
              <a:off x="8776568" y="3664383"/>
              <a:ext cx="692931" cy="197543"/>
            </a:xfrm>
            <a:prstGeom prst="rightArrow">
              <a:avLst/>
            </a:prstGeom>
            <a:ln>
              <a:noFill/>
            </a:ln>
          </p:spPr>
          <p:style>
            <a:lnRef idx="2">
              <a:schemeClr val="accent6">
                <a:shade val="50000"/>
              </a:schemeClr>
            </a:lnRef>
            <a:fillRef idx="1">
              <a:schemeClr val="accent6"/>
            </a:fillRef>
            <a:effectRef idx="0">
              <a:schemeClr val="accent6"/>
            </a:effectRef>
            <a:fontRef idx="minor">
              <a:schemeClr val="lt1"/>
            </a:fontRef>
          </p:style>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solidFill>
                  <a:schemeClr val="tx1"/>
                </a:solidFill>
                <a:cs typeface="+mn-ea"/>
                <a:sym typeface="+mn-lt"/>
              </a:endParaRPr>
            </a:p>
          </p:txBody>
        </p:sp>
        <p:sp>
          <p:nvSpPr>
            <p:cNvPr id="279" name="文本框 373"/>
            <p:cNvSpPr txBox="1"/>
            <p:nvPr/>
          </p:nvSpPr>
          <p:spPr>
            <a:xfrm>
              <a:off x="8552862" y="3471523"/>
              <a:ext cx="1065264" cy="434806"/>
            </a:xfrm>
            <a:prstGeom prst="rect">
              <a:avLst/>
            </a:prstGeom>
            <a:noFill/>
          </p:spPr>
          <p:txBody>
            <a:bodyPr wrap="square" rtlCol="0">
              <a:spAutoFit/>
            </a:bodyPr>
            <a:lstStyle/>
            <a:p>
              <a:pPr algn="ctr"/>
              <a:r>
                <a:rPr lang="en-US" altLang="zh-CN" sz="1600" dirty="0">
                  <a:cs typeface="+mn-ea"/>
                  <a:sym typeface="+mn-lt"/>
                </a:rPr>
                <a:t>…</a:t>
              </a:r>
              <a:endParaRPr lang="zh-CN" altLang="en-US" sz="1600" dirty="0">
                <a:cs typeface="+mn-ea"/>
                <a:sym typeface="+mn-lt"/>
              </a:endParaRPr>
            </a:p>
          </p:txBody>
        </p:sp>
        <p:sp>
          <p:nvSpPr>
            <p:cNvPr id="280" name="圆角矩形 279"/>
            <p:cNvSpPr/>
            <p:nvPr/>
          </p:nvSpPr>
          <p:spPr bwMode="auto">
            <a:xfrm>
              <a:off x="1846056" y="2999562"/>
              <a:ext cx="7891676" cy="2805702"/>
            </a:xfrm>
            <a:prstGeom prst="roundRect">
              <a:avLst>
                <a:gd name="adj" fmla="val 7656"/>
              </a:avLst>
            </a:prstGeom>
            <a:noFill/>
            <a:ln w="22225" cap="flat" cmpd="sng" algn="ctr">
              <a:solidFill>
                <a:srgbClr val="C7000B"/>
              </a:solidFill>
              <a:prstDash val="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6" tIns="45708" rIns="91416" bIns="45708" numCol="1" rtlCol="0" anchor="t" anchorCtr="0" compatLnSpc="1">
              <a:prstTxWarp prst="textNoShape">
                <a:avLst/>
              </a:prstTxWarp>
            </a:bodyPr>
            <a:lstStyle/>
            <a:p>
              <a:pPr>
                <a:buClr>
                  <a:srgbClr val="CC9900"/>
                </a:buClr>
                <a:buFont typeface="Wingdings" pitchFamily="2" charset="2"/>
                <a:buChar char="n"/>
              </a:pPr>
              <a:endParaRPr lang="zh-CN" altLang="en-US" sz="1799">
                <a:cs typeface="+mn-ea"/>
                <a:sym typeface="+mn-lt"/>
              </a:endParaRPr>
            </a:p>
          </p:txBody>
        </p:sp>
        <p:cxnSp>
          <p:nvCxnSpPr>
            <p:cNvPr id="281" name="肘形连接符 280"/>
            <p:cNvCxnSpPr>
              <a:stCxn id="280" idx="3"/>
              <a:endCxn id="232" idx="3"/>
            </p:cNvCxnSpPr>
            <p:nvPr/>
          </p:nvCxnSpPr>
          <p:spPr bwMode="auto">
            <a:xfrm flipV="1">
              <a:off x="9737732" y="2463185"/>
              <a:ext cx="102685" cy="1939229"/>
            </a:xfrm>
            <a:prstGeom prst="bentConnector3">
              <a:avLst>
                <a:gd name="adj1" fmla="val 307336"/>
              </a:avLst>
            </a:prstGeom>
            <a:noFill/>
            <a:ln w="34925" cap="flat" cmpd="sng" algn="ctr">
              <a:solidFill>
                <a:srgbClr val="C7000B"/>
              </a:solidFill>
              <a:prstDash val="solid"/>
              <a:round/>
              <a:headEnd type="none" w="med" len="med"/>
              <a:tailEnd type="stealth"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82" name="文本框 385"/>
            <p:cNvSpPr txBox="1"/>
            <p:nvPr/>
          </p:nvSpPr>
          <p:spPr>
            <a:xfrm>
              <a:off x="9678656" y="3098327"/>
              <a:ext cx="449792" cy="829755"/>
            </a:xfrm>
            <a:prstGeom prst="rect">
              <a:avLst/>
            </a:prstGeom>
            <a:noFill/>
          </p:spPr>
          <p:txBody>
            <a:bodyPr wrap="square" rtlCol="0">
              <a:spAutoFit/>
            </a:bodyPr>
            <a:lstStyle/>
            <a:p>
              <a:r>
                <a:rPr lang="zh-CN" altLang="en-US" sz="1799" dirty="0">
                  <a:solidFill>
                    <a:srgbClr val="C7000B"/>
                  </a:solidFill>
                  <a:cs typeface="+mn-ea"/>
                  <a:sym typeface="+mn-lt"/>
                </a:rPr>
                <a:t>卷积</a:t>
              </a:r>
            </a:p>
          </p:txBody>
        </p:sp>
      </p:grpSp>
    </p:spTree>
    <p:extLst>
      <p:ext uri="{BB962C8B-B14F-4D97-AF65-F5344CB8AC3E}">
        <p14:creationId xmlns:p14="http://schemas.microsoft.com/office/powerpoint/2010/main" val="3801024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en-US" altLang="zh-CN" dirty="0" err="1">
                <a:latin typeface="+mn-lt"/>
                <a:ea typeface="+mn-ea"/>
                <a:cs typeface="+mn-ea"/>
                <a:sym typeface="+mn-lt"/>
              </a:rPr>
              <a:t>DevOps</a:t>
            </a:r>
            <a:endParaRPr lang="en-US" altLang="zh-CN" dirty="0">
              <a:latin typeface="+mn-lt"/>
              <a:ea typeface="+mn-ea"/>
              <a:cs typeface="+mn-ea"/>
              <a:sym typeface="+mn-lt"/>
            </a:endParaRP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敏捷和</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关系</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框架及其主要服务</a:t>
            </a:r>
            <a:endParaRPr lang="en-US" altLang="zh-CN"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1878365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是什么</a:t>
            </a:r>
          </a:p>
        </p:txBody>
      </p:sp>
      <p:sp>
        <p:nvSpPr>
          <p:cNvPr id="19" name="矩形 18"/>
          <p:cNvSpPr/>
          <p:nvPr/>
        </p:nvSpPr>
        <p:spPr>
          <a:xfrm>
            <a:off x="731838" y="1375148"/>
            <a:ext cx="1799297" cy="359859"/>
          </a:xfrm>
          <a:prstGeom prst="rect">
            <a:avLst/>
          </a:prstGeom>
          <a:noFill/>
        </p:spPr>
        <p:txBody>
          <a:bodyPr wrap="square" anchor="ctr">
            <a:noAutofit/>
          </a:bodyPr>
          <a:lstStyle/>
          <a:p>
            <a:r>
              <a:rPr lang="en-US" altLang="zh-CN" sz="1599" b="1" dirty="0" err="1">
                <a:cs typeface="+mn-ea"/>
                <a:sym typeface="+mn-lt"/>
              </a:rPr>
              <a:t>DevOps</a:t>
            </a:r>
            <a:r>
              <a:rPr lang="zh-CN" altLang="en-US" sz="1599" b="1" dirty="0">
                <a:cs typeface="+mn-ea"/>
                <a:sym typeface="+mn-lt"/>
              </a:rPr>
              <a:t>的概念</a:t>
            </a:r>
          </a:p>
        </p:txBody>
      </p:sp>
      <p:sp>
        <p:nvSpPr>
          <p:cNvPr id="20" name="矩形 19"/>
          <p:cNvSpPr/>
          <p:nvPr/>
        </p:nvSpPr>
        <p:spPr>
          <a:xfrm>
            <a:off x="6096000" y="1052513"/>
            <a:ext cx="5038591" cy="359859"/>
          </a:xfrm>
          <a:prstGeom prst="rect">
            <a:avLst/>
          </a:prstGeom>
          <a:noFill/>
        </p:spPr>
        <p:txBody>
          <a:bodyPr wrap="square" anchor="ctr">
            <a:noAutofit/>
          </a:bodyPr>
          <a:lstStyle/>
          <a:p>
            <a:r>
              <a:rPr lang="en-US" altLang="zh-CN" sz="1599" b="1" dirty="0">
                <a:cs typeface="+mn-ea"/>
                <a:sym typeface="+mn-lt"/>
              </a:rPr>
              <a:t>DevOps</a:t>
            </a:r>
            <a:r>
              <a:rPr lang="zh-CN" altLang="en-US" sz="1599" b="1" dirty="0">
                <a:cs typeface="+mn-ea"/>
                <a:sym typeface="+mn-lt"/>
              </a:rPr>
              <a:t>领先企业的观点</a:t>
            </a:r>
          </a:p>
        </p:txBody>
      </p:sp>
      <p:sp>
        <p:nvSpPr>
          <p:cNvPr id="22" name="矩形 21"/>
          <p:cNvSpPr/>
          <p:nvPr/>
        </p:nvSpPr>
        <p:spPr>
          <a:xfrm>
            <a:off x="731838" y="3151614"/>
            <a:ext cx="5471047" cy="338426"/>
          </a:xfrm>
          <a:prstGeom prst="rect">
            <a:avLst/>
          </a:prstGeom>
          <a:noFill/>
        </p:spPr>
        <p:txBody>
          <a:bodyPr wrap="square">
            <a:spAutoFit/>
          </a:bodyPr>
          <a:lstStyle/>
          <a:p>
            <a:r>
              <a:rPr lang="en-US" altLang="zh-CN" sz="1599" b="1" dirty="0">
                <a:cs typeface="+mn-ea"/>
                <a:sym typeface="+mn-lt"/>
              </a:rPr>
              <a:t>DevOps</a:t>
            </a:r>
            <a:r>
              <a:rPr lang="zh-CN" altLang="en-US" sz="1599" b="1" dirty="0">
                <a:cs typeface="+mn-ea"/>
                <a:sym typeface="+mn-lt"/>
              </a:rPr>
              <a:t>专家的观点</a:t>
            </a:r>
          </a:p>
        </p:txBody>
      </p:sp>
      <p:sp>
        <p:nvSpPr>
          <p:cNvPr id="7" name="任意多边形 6"/>
          <p:cNvSpPr/>
          <p:nvPr/>
        </p:nvSpPr>
        <p:spPr>
          <a:xfrm>
            <a:off x="829204" y="3592865"/>
            <a:ext cx="2286327" cy="1830370"/>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打破开发与运维之间的孤岛</a:t>
            </a:r>
            <a:r>
              <a:rPr lang="zh-CN" altLang="en-US" sz="1200" dirty="0">
                <a:cs typeface="+mn-ea"/>
                <a:sym typeface="+mn-lt"/>
              </a:rPr>
              <a:t>，积极协作。广义上指整个组织级的协作优化，包括</a:t>
            </a:r>
            <a:r>
              <a:rPr lang="en-US" altLang="zh-CN" sz="1200" dirty="0">
                <a:cs typeface="+mn-ea"/>
                <a:sym typeface="+mn-lt"/>
              </a:rPr>
              <a:t>IT</a:t>
            </a:r>
            <a:r>
              <a:rPr lang="zh-CN" altLang="en-US" sz="1200" dirty="0">
                <a:cs typeface="+mn-ea"/>
                <a:sym typeface="+mn-lt"/>
              </a:rPr>
              <a:t>、</a:t>
            </a:r>
            <a:r>
              <a:rPr lang="en-US" altLang="zh-CN" sz="1200" dirty="0">
                <a:cs typeface="+mn-ea"/>
                <a:sym typeface="+mn-lt"/>
              </a:rPr>
              <a:t>HR</a:t>
            </a:r>
            <a:r>
              <a:rPr lang="zh-CN" altLang="en-US" sz="1200" dirty="0">
                <a:cs typeface="+mn-ea"/>
                <a:sym typeface="+mn-lt"/>
              </a:rPr>
              <a:t>、财务、和公司供应商。约束理论告诉我们，需要优化整体而非单个“孤岛”。整体是与客户问题相关的业务，从精益角度来说，是整个价值链。</a:t>
            </a:r>
            <a:endParaRPr lang="en-US" altLang="zh-CN" sz="1200" dirty="0">
              <a:cs typeface="+mn-ea"/>
              <a:sym typeface="+mn-lt"/>
            </a:endParaRPr>
          </a:p>
        </p:txBody>
      </p:sp>
      <p:sp>
        <p:nvSpPr>
          <p:cNvPr id="8" name="任意多边形 7"/>
          <p:cNvSpPr/>
          <p:nvPr/>
        </p:nvSpPr>
        <p:spPr>
          <a:xfrm>
            <a:off x="829206" y="5078067"/>
            <a:ext cx="2286326" cy="880463"/>
          </a:xfrm>
          <a:custGeom>
            <a:avLst/>
            <a:gdLst>
              <a:gd name="connsiteX0" fmla="*/ 0 w 2426748"/>
              <a:gd name="connsiteY0" fmla="*/ 0 h 778951"/>
              <a:gd name="connsiteX1" fmla="*/ 2426748 w 2426748"/>
              <a:gd name="connsiteY1" fmla="*/ 0 h 778951"/>
              <a:gd name="connsiteX2" fmla="*/ 2426748 w 2426748"/>
              <a:gd name="connsiteY2" fmla="*/ 778951 h 778951"/>
              <a:gd name="connsiteX3" fmla="*/ 0 w 2426748"/>
              <a:gd name="connsiteY3" fmla="*/ 778951 h 778951"/>
              <a:gd name="connsiteX4" fmla="*/ 0 w 2426748"/>
              <a:gd name="connsiteY4" fmla="*/ 0 h 778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778951">
                <a:moveTo>
                  <a:pt x="0" y="0"/>
                </a:moveTo>
                <a:lnTo>
                  <a:pt x="2426748" y="0"/>
                </a:lnTo>
                <a:lnTo>
                  <a:pt x="2426748" y="778951"/>
                </a:lnTo>
                <a:lnTo>
                  <a:pt x="0" y="778951"/>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cs typeface="+mn-ea"/>
                <a:sym typeface="+mn-lt"/>
              </a:rPr>
              <a:t>Patrick </a:t>
            </a:r>
            <a:r>
              <a:rPr lang="en-US" altLang="zh-CN" sz="1200" dirty="0" err="1">
                <a:cs typeface="+mn-ea"/>
                <a:sym typeface="+mn-lt"/>
              </a:rPr>
              <a:t>Debois</a:t>
            </a:r>
            <a:r>
              <a:rPr lang="en-US" altLang="zh-CN" sz="1200" dirty="0">
                <a:cs typeface="+mn-ea"/>
                <a:sym typeface="+mn-lt"/>
              </a:rPr>
              <a:t> </a:t>
            </a:r>
            <a:r>
              <a:rPr lang="zh-CN" altLang="en-US" sz="1200" dirty="0">
                <a:cs typeface="+mn-ea"/>
                <a:sym typeface="+mn-lt"/>
              </a:rPr>
              <a:t>，</a:t>
            </a:r>
            <a:r>
              <a:rPr lang="en-US" altLang="zh-CN" sz="1200" dirty="0">
                <a:cs typeface="+mn-ea"/>
                <a:sym typeface="+mn-lt"/>
              </a:rPr>
              <a:t>DevOps</a:t>
            </a:r>
            <a:r>
              <a:rPr lang="zh-CN" altLang="en-US" sz="1200" dirty="0">
                <a:cs typeface="+mn-ea"/>
                <a:sym typeface="+mn-lt"/>
              </a:rPr>
              <a:t>名词的发明和运动的推动者，</a:t>
            </a:r>
            <a:r>
              <a:rPr lang="en-US" altLang="zh-CN" sz="1200" dirty="0">
                <a:cs typeface="+mn-ea"/>
                <a:sym typeface="+mn-lt"/>
              </a:rPr>
              <a:t>DevOps Days</a:t>
            </a:r>
            <a:r>
              <a:rPr lang="zh-CN" altLang="en-US" sz="1200" dirty="0">
                <a:cs typeface="+mn-ea"/>
                <a:sym typeface="+mn-lt"/>
              </a:rPr>
              <a:t>创办人之一。</a:t>
            </a:r>
            <a:endParaRPr lang="en-US" altLang="zh-CN" sz="1200" dirty="0">
              <a:cs typeface="+mn-ea"/>
              <a:sym typeface="+mn-lt"/>
            </a:endParaRPr>
          </a:p>
        </p:txBody>
      </p:sp>
      <p:sp>
        <p:nvSpPr>
          <p:cNvPr id="13" name="任意多边形 12"/>
          <p:cNvSpPr/>
          <p:nvPr/>
        </p:nvSpPr>
        <p:spPr>
          <a:xfrm>
            <a:off x="3665508" y="3592864"/>
            <a:ext cx="2286327" cy="1829569"/>
          </a:xfrm>
          <a:custGeom>
            <a:avLst/>
            <a:gdLst>
              <a:gd name="connsiteX0" fmla="*/ 144921 w 2426748"/>
              <a:gd name="connsiteY0" fmla="*/ 0 h 1811516"/>
              <a:gd name="connsiteX1" fmla="*/ 2281827 w 2426748"/>
              <a:gd name="connsiteY1" fmla="*/ 0 h 1811516"/>
              <a:gd name="connsiteX2" fmla="*/ 2426748 w 2426748"/>
              <a:gd name="connsiteY2" fmla="*/ 144921 h 1811516"/>
              <a:gd name="connsiteX3" fmla="*/ 2426748 w 2426748"/>
              <a:gd name="connsiteY3" fmla="*/ 1811516 h 1811516"/>
              <a:gd name="connsiteX4" fmla="*/ 2426748 w 2426748"/>
              <a:gd name="connsiteY4" fmla="*/ 1811516 h 1811516"/>
              <a:gd name="connsiteX5" fmla="*/ 0 w 2426748"/>
              <a:gd name="connsiteY5" fmla="*/ 1811516 h 1811516"/>
              <a:gd name="connsiteX6" fmla="*/ 0 w 2426748"/>
              <a:gd name="connsiteY6" fmla="*/ 1811516 h 1811516"/>
              <a:gd name="connsiteX7" fmla="*/ 0 w 2426748"/>
              <a:gd name="connsiteY7" fmla="*/ 144921 h 1811516"/>
              <a:gd name="connsiteX8" fmla="*/ 144921 w 2426748"/>
              <a:gd name="connsiteY8" fmla="*/ 0 h 181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6748" h="1811516">
                <a:moveTo>
                  <a:pt x="144921" y="0"/>
                </a:moveTo>
                <a:lnTo>
                  <a:pt x="2281827" y="0"/>
                </a:lnTo>
                <a:cubicBezTo>
                  <a:pt x="2361865" y="0"/>
                  <a:pt x="2426748" y="64883"/>
                  <a:pt x="2426748" y="144921"/>
                </a:cubicBezTo>
                <a:lnTo>
                  <a:pt x="2426748" y="1811516"/>
                </a:lnTo>
                <a:lnTo>
                  <a:pt x="2426748" y="1811516"/>
                </a:lnTo>
                <a:lnTo>
                  <a:pt x="0" y="1811516"/>
                </a:lnTo>
                <a:lnTo>
                  <a:pt x="0" y="1811516"/>
                </a:lnTo>
                <a:lnTo>
                  <a:pt x="0" y="144921"/>
                </a:lnTo>
                <a:cubicBezTo>
                  <a:pt x="0" y="64883"/>
                  <a:pt x="64883" y="0"/>
                  <a:pt x="144921" y="0"/>
                </a:cubicBezTo>
                <a:close/>
              </a:path>
            </a:pathLst>
          </a:custGeom>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394" tIns="84323" rIns="56394" bIns="13965" numCol="1" spcCol="1270" anchor="t" anchorCtr="0">
            <a:noAutofit/>
          </a:bodyPr>
          <a:lstStyle/>
          <a:p>
            <a:pPr marL="57127" lvl="1" indent="-57127" defTabSz="488754">
              <a:lnSpc>
                <a:spcPct val="90000"/>
              </a:lnSpc>
              <a:spcBef>
                <a:spcPct val="0"/>
              </a:spcBef>
              <a:spcAft>
                <a:spcPct val="15000"/>
              </a:spcAft>
              <a:buChar char="••"/>
            </a:pPr>
            <a:r>
              <a:rPr lang="en-US" altLang="zh-CN" sz="1200" b="1" dirty="0">
                <a:cs typeface="+mn-ea"/>
                <a:sym typeface="+mn-lt"/>
              </a:rPr>
              <a:t>DevOps</a:t>
            </a:r>
            <a:r>
              <a:rPr lang="zh-CN" altLang="en-US" sz="1200" b="1" dirty="0">
                <a:cs typeface="+mn-ea"/>
                <a:sym typeface="+mn-lt"/>
              </a:rPr>
              <a:t>通常指的是新兴的专业化运动</a:t>
            </a:r>
            <a:r>
              <a:rPr lang="zh-CN" altLang="en-US" sz="1200" dirty="0">
                <a:cs typeface="+mn-ea"/>
                <a:sym typeface="+mn-lt"/>
              </a:rPr>
              <a:t>，提倡开发和</a:t>
            </a:r>
            <a:r>
              <a:rPr lang="en-US" altLang="zh-CN" sz="1200" dirty="0">
                <a:cs typeface="+mn-ea"/>
                <a:sym typeface="+mn-lt"/>
              </a:rPr>
              <a:t>IT</a:t>
            </a:r>
            <a:r>
              <a:rPr lang="zh-CN" altLang="en-US" sz="1200" dirty="0">
                <a:cs typeface="+mn-ea"/>
                <a:sym typeface="+mn-lt"/>
              </a:rPr>
              <a:t>运维之间的高度协同，从而在完成高频率部署的同时，提高生产环境的可靠性、稳定性、弹性和安全性”。</a:t>
            </a:r>
            <a:r>
              <a:rPr lang="en-US" altLang="zh-CN" sz="1200" dirty="0">
                <a:cs typeface="+mn-ea"/>
                <a:sym typeface="+mn-lt"/>
              </a:rPr>
              <a:t>DevOps</a:t>
            </a:r>
            <a:r>
              <a:rPr lang="zh-CN" altLang="en-US" sz="1200" dirty="0">
                <a:cs typeface="+mn-ea"/>
                <a:sym typeface="+mn-lt"/>
              </a:rPr>
              <a:t>聚焦实现更快的上市时间，减少</a:t>
            </a:r>
            <a:r>
              <a:rPr lang="en-US" altLang="zh-CN" sz="1200" dirty="0">
                <a:cs typeface="+mn-ea"/>
                <a:sym typeface="+mn-lt"/>
              </a:rPr>
              <a:t>IT</a:t>
            </a:r>
            <a:r>
              <a:rPr lang="zh-CN" altLang="en-US" sz="1200" dirty="0">
                <a:cs typeface="+mn-ea"/>
                <a:sym typeface="+mn-lt"/>
              </a:rPr>
              <a:t>浪费，提高组织效率。</a:t>
            </a:r>
            <a:endParaRPr lang="en-US" altLang="zh-CN" sz="1200" dirty="0">
              <a:cs typeface="+mn-ea"/>
              <a:sym typeface="+mn-lt"/>
            </a:endParaRPr>
          </a:p>
        </p:txBody>
      </p:sp>
      <p:sp>
        <p:nvSpPr>
          <p:cNvPr id="14" name="任意多边形 13"/>
          <p:cNvSpPr/>
          <p:nvPr/>
        </p:nvSpPr>
        <p:spPr>
          <a:xfrm>
            <a:off x="3667338" y="5041686"/>
            <a:ext cx="2284499" cy="916844"/>
          </a:xfrm>
          <a:custGeom>
            <a:avLst/>
            <a:gdLst>
              <a:gd name="connsiteX0" fmla="*/ 0 w 2426748"/>
              <a:gd name="connsiteY0" fmla="*/ 0 h 1170437"/>
              <a:gd name="connsiteX1" fmla="*/ 2426748 w 2426748"/>
              <a:gd name="connsiteY1" fmla="*/ 0 h 1170437"/>
              <a:gd name="connsiteX2" fmla="*/ 2426748 w 2426748"/>
              <a:gd name="connsiteY2" fmla="*/ 1170437 h 1170437"/>
              <a:gd name="connsiteX3" fmla="*/ 0 w 2426748"/>
              <a:gd name="connsiteY3" fmla="*/ 1170437 h 1170437"/>
              <a:gd name="connsiteX4" fmla="*/ 0 w 2426748"/>
              <a:gd name="connsiteY4" fmla="*/ 0 h 1170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6748" h="1170437">
                <a:moveTo>
                  <a:pt x="0" y="0"/>
                </a:moveTo>
                <a:lnTo>
                  <a:pt x="2426748" y="0"/>
                </a:lnTo>
                <a:lnTo>
                  <a:pt x="2426748" y="1170437"/>
                </a:lnTo>
                <a:lnTo>
                  <a:pt x="0" y="1170437"/>
                </a:lnTo>
                <a:lnTo>
                  <a:pt x="0" y="0"/>
                </a:lnTo>
                <a:close/>
              </a:path>
            </a:pathLst>
          </a:custGeom>
          <a:solidFill>
            <a:schemeClr val="accent1">
              <a:lumMod val="20000"/>
              <a:lumOff val="80000"/>
            </a:schemeClr>
          </a:solidFill>
        </p:spPr>
        <p:style>
          <a:lnRef idx="1">
            <a:schemeClr val="accent1">
              <a:hueOff val="0"/>
              <a:satOff val="0"/>
              <a:lumOff val="0"/>
              <a:alphaOff val="0"/>
            </a:schemeClr>
          </a:lnRef>
          <a:fillRef idx="2">
            <a:schemeClr val="accent1">
              <a:hueOff val="0"/>
              <a:satOff val="0"/>
              <a:lumOff val="0"/>
              <a:alphaOff val="0"/>
            </a:schemeClr>
          </a:fillRef>
          <a:effectRef idx="1">
            <a:schemeClr val="accent1">
              <a:hueOff val="0"/>
              <a:satOff val="0"/>
              <a:lumOff val="0"/>
              <a:alphaOff val="0"/>
            </a:schemeClr>
          </a:effectRef>
          <a:fontRef idx="minor">
            <a:schemeClr val="dk1"/>
          </a:fontRef>
        </p:style>
        <p:txBody>
          <a:bodyPr spcFirstLastPara="0" vert="horz" wrap="square" lIns="41894" tIns="0" rIns="43183" bIns="0" numCol="1" spcCol="1270" anchor="ctr" anchorCtr="0">
            <a:noAutofit/>
          </a:bodyPr>
          <a:lstStyle/>
          <a:p>
            <a:pPr defTabSz="466538">
              <a:lnSpc>
                <a:spcPct val="90000"/>
              </a:lnSpc>
              <a:spcBef>
                <a:spcPct val="0"/>
              </a:spcBef>
              <a:spcAft>
                <a:spcPct val="35000"/>
              </a:spcAft>
            </a:pPr>
            <a:r>
              <a:rPr lang="en-US" altLang="zh-CN" sz="1200" dirty="0">
                <a:solidFill>
                  <a:prstClr val="black"/>
                </a:solidFill>
                <a:cs typeface="+mn-ea"/>
                <a:sym typeface="+mn-lt"/>
              </a:rPr>
              <a:t>Gene Kim</a:t>
            </a:r>
            <a:r>
              <a:rPr lang="zh-CN" altLang="en-US" sz="1200" dirty="0">
                <a:solidFill>
                  <a:prstClr val="black"/>
                </a:solidFill>
                <a:cs typeface="+mn-ea"/>
                <a:sym typeface="+mn-lt"/>
              </a:rPr>
              <a:t>，</a:t>
            </a:r>
            <a:r>
              <a:rPr lang="en-US" altLang="zh-CN" sz="1200" dirty="0">
                <a:solidFill>
                  <a:prstClr val="black"/>
                </a:solidFill>
                <a:cs typeface="+mn-ea"/>
                <a:sym typeface="+mn-lt"/>
              </a:rPr>
              <a:t>DevOps</a:t>
            </a:r>
            <a:r>
              <a:rPr lang="zh-CN" altLang="en-US" sz="1200" dirty="0">
                <a:solidFill>
                  <a:prstClr val="black"/>
                </a:solidFill>
                <a:cs typeface="+mn-ea"/>
                <a:sym typeface="+mn-lt"/>
              </a:rPr>
              <a:t>领导者，</a:t>
            </a:r>
            <a:r>
              <a:rPr lang="en-US" altLang="zh-CN" sz="1200" dirty="0">
                <a:solidFill>
                  <a:prstClr val="black"/>
                </a:solidFill>
                <a:cs typeface="+mn-ea"/>
                <a:sym typeface="+mn-lt"/>
              </a:rPr>
              <a:t>《The Phoenix Project: A Novel About IT, DevOps》</a:t>
            </a:r>
            <a:r>
              <a:rPr lang="zh-CN" altLang="en-US" sz="1200" dirty="0">
                <a:solidFill>
                  <a:prstClr val="black"/>
                </a:solidFill>
                <a:cs typeface="+mn-ea"/>
                <a:sym typeface="+mn-lt"/>
              </a:rPr>
              <a:t>、</a:t>
            </a:r>
            <a:r>
              <a:rPr lang="en-US" altLang="zh-CN" sz="1200" dirty="0">
                <a:solidFill>
                  <a:prstClr val="black"/>
                </a:solidFill>
                <a:cs typeface="+mn-ea"/>
                <a:sym typeface="+mn-lt"/>
              </a:rPr>
              <a:t>《The Visible Ops Handbook》</a:t>
            </a:r>
            <a:r>
              <a:rPr lang="zh-CN" altLang="en-US" sz="1200" dirty="0">
                <a:solidFill>
                  <a:prstClr val="black"/>
                </a:solidFill>
                <a:cs typeface="+mn-ea"/>
                <a:sym typeface="+mn-lt"/>
              </a:rPr>
              <a:t>作者。</a:t>
            </a:r>
            <a:endParaRPr lang="en-US" altLang="zh-CN" sz="1200" dirty="0">
              <a:cs typeface="+mn-ea"/>
              <a:sym typeface="+mn-lt"/>
            </a:endParaRPr>
          </a:p>
        </p:txBody>
      </p:sp>
      <p:graphicFrame>
        <p:nvGraphicFramePr>
          <p:cNvPr id="26" name="图示 25"/>
          <p:cNvGraphicFramePr/>
          <p:nvPr>
            <p:extLst>
              <p:ext uri="{D42A27DB-BD31-4B8C-83A1-F6EECF244321}">
                <p14:modId xmlns:p14="http://schemas.microsoft.com/office/powerpoint/2010/main" val="3683990838"/>
              </p:ext>
            </p:extLst>
          </p:nvPr>
        </p:nvGraphicFramePr>
        <p:xfrm>
          <a:off x="6096000" y="1419966"/>
          <a:ext cx="5346165" cy="47524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a:xfrm>
            <a:off x="813020" y="1836927"/>
            <a:ext cx="5138817" cy="1022976"/>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33187">
              <a:lnSpc>
                <a:spcPct val="90000"/>
              </a:lnSpc>
              <a:spcBef>
                <a:spcPct val="0"/>
              </a:spcBef>
              <a:spcAft>
                <a:spcPct val="35000"/>
              </a:spcAft>
            </a:pPr>
            <a:r>
              <a:rPr lang="zh-CN" altLang="en-US" sz="1399" dirty="0">
                <a:solidFill>
                  <a:prstClr val="black"/>
                </a:solidFill>
                <a:cs typeface="+mn-ea"/>
                <a:sym typeface="+mn-lt"/>
              </a:rPr>
              <a:t>维基百科，</a:t>
            </a:r>
            <a:r>
              <a:rPr lang="en-US" altLang="zh-CN" sz="1399" dirty="0">
                <a:solidFill>
                  <a:prstClr val="black"/>
                </a:solidFill>
                <a:cs typeface="+mn-ea"/>
                <a:sym typeface="+mn-lt"/>
              </a:rPr>
              <a:t> </a:t>
            </a:r>
            <a:r>
              <a:rPr lang="en-US" altLang="zh-CN" sz="1399" dirty="0">
                <a:solidFill>
                  <a:prstClr val="black"/>
                </a:solidFill>
                <a:cs typeface="+mn-ea"/>
                <a:sym typeface="+mn-lt"/>
                <a:hlinkClick r:id="rId8"/>
              </a:rPr>
              <a:t>http://zh.wikipedia.org/wiki/DevOps</a:t>
            </a:r>
            <a:endParaRPr lang="en-US" altLang="zh-CN" sz="1399" dirty="0">
              <a:solidFill>
                <a:prstClr val="black"/>
              </a:solidFill>
              <a:cs typeface="+mn-ea"/>
              <a:sym typeface="+mn-lt"/>
            </a:endParaRPr>
          </a:p>
          <a:p>
            <a:pPr marL="0" lvl="1" defTabSz="399890">
              <a:lnSpc>
                <a:spcPct val="90000"/>
              </a:lnSpc>
              <a:spcBef>
                <a:spcPct val="0"/>
              </a:spcBef>
              <a:spcAft>
                <a:spcPct val="15000"/>
              </a:spcAft>
            </a:pPr>
            <a:r>
              <a:rPr lang="en-US" altLang="zh-CN" sz="1200" dirty="0" err="1">
                <a:solidFill>
                  <a:prstClr val="black"/>
                </a:solidFill>
                <a:cs typeface="+mn-ea"/>
                <a:sym typeface="+mn-lt"/>
              </a:rPr>
              <a:t>DevOps</a:t>
            </a:r>
            <a:r>
              <a:rPr lang="zh-CN" altLang="en-US" sz="1200" dirty="0">
                <a:solidFill>
                  <a:prstClr val="black"/>
                </a:solidFill>
                <a:cs typeface="+mn-ea"/>
                <a:sym typeface="+mn-lt"/>
              </a:rPr>
              <a:t>（</a:t>
            </a:r>
            <a:r>
              <a:rPr lang="en-US" altLang="zh-CN" sz="1200" dirty="0">
                <a:solidFill>
                  <a:prstClr val="black"/>
                </a:solidFill>
                <a:cs typeface="+mn-ea"/>
                <a:sym typeface="+mn-lt"/>
              </a:rPr>
              <a:t>Development</a:t>
            </a:r>
            <a:r>
              <a:rPr lang="zh-CN" altLang="en-US" sz="1200" dirty="0">
                <a:solidFill>
                  <a:prstClr val="black"/>
                </a:solidFill>
                <a:cs typeface="+mn-ea"/>
                <a:sym typeface="+mn-lt"/>
              </a:rPr>
              <a:t>和</a:t>
            </a:r>
            <a:r>
              <a:rPr lang="en-US" altLang="zh-CN" sz="1200" dirty="0">
                <a:solidFill>
                  <a:prstClr val="black"/>
                </a:solidFill>
                <a:cs typeface="+mn-ea"/>
                <a:sym typeface="+mn-lt"/>
              </a:rPr>
              <a:t>Operations</a:t>
            </a:r>
            <a:r>
              <a:rPr lang="zh-CN" altLang="en-US" sz="1200" dirty="0">
                <a:solidFill>
                  <a:prstClr val="black"/>
                </a:solidFill>
                <a:cs typeface="+mn-ea"/>
                <a:sym typeface="+mn-lt"/>
              </a:rPr>
              <a:t>的组合词）是一种重视“软件开发人员（</a:t>
            </a:r>
            <a:r>
              <a:rPr lang="en-US" altLang="zh-CN" sz="1200" dirty="0">
                <a:solidFill>
                  <a:prstClr val="black"/>
                </a:solidFill>
                <a:cs typeface="+mn-ea"/>
                <a:sym typeface="+mn-lt"/>
              </a:rPr>
              <a:t>Dev</a:t>
            </a:r>
            <a:r>
              <a:rPr lang="zh-CN" altLang="en-US" sz="1200" dirty="0">
                <a:solidFill>
                  <a:prstClr val="black"/>
                </a:solidFill>
                <a:cs typeface="+mn-ea"/>
                <a:sym typeface="+mn-lt"/>
              </a:rPr>
              <a:t>）”和“</a:t>
            </a:r>
            <a:r>
              <a:rPr lang="en-US" altLang="zh-CN" sz="1200" dirty="0">
                <a:solidFill>
                  <a:prstClr val="black"/>
                </a:solidFill>
                <a:cs typeface="+mn-ea"/>
                <a:sym typeface="+mn-lt"/>
              </a:rPr>
              <a:t>IT</a:t>
            </a:r>
            <a:r>
              <a:rPr lang="zh-CN" altLang="en-US" sz="1200" dirty="0">
                <a:solidFill>
                  <a:prstClr val="black"/>
                </a:solidFill>
                <a:cs typeface="+mn-ea"/>
                <a:sym typeface="+mn-lt"/>
              </a:rPr>
              <a:t>运维技术人员（</a:t>
            </a:r>
            <a:r>
              <a:rPr lang="en-US" altLang="zh-CN" sz="1200" dirty="0">
                <a:solidFill>
                  <a:prstClr val="black"/>
                </a:solidFill>
                <a:cs typeface="+mn-ea"/>
                <a:sym typeface="+mn-lt"/>
              </a:rPr>
              <a:t>Ops</a:t>
            </a:r>
            <a:r>
              <a:rPr lang="zh-CN" altLang="en-US" sz="1200" dirty="0">
                <a:solidFill>
                  <a:prstClr val="black"/>
                </a:solidFill>
                <a:cs typeface="+mn-ea"/>
                <a:sym typeface="+mn-lt"/>
              </a:rPr>
              <a:t>）”之间沟通合作的文化、运动或惯例。透过自动化“软件交付”和“架构变更”的流程，来使得构建、测试、发布软件能够更加地快捷、频繁和可靠。</a:t>
            </a:r>
            <a:endParaRPr lang="zh-CN" altLang="en-US" sz="3199" dirty="0">
              <a:cs typeface="+mn-ea"/>
              <a:sym typeface="+mn-lt"/>
            </a:endParaRPr>
          </a:p>
        </p:txBody>
      </p:sp>
    </p:spTree>
    <p:extLst>
      <p:ext uri="{BB962C8B-B14F-4D97-AF65-F5344CB8AC3E}">
        <p14:creationId xmlns:p14="http://schemas.microsoft.com/office/powerpoint/2010/main" val="841562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err="1">
                <a:latin typeface="+mn-lt"/>
                <a:ea typeface="+mn-ea"/>
                <a:cs typeface="+mn-ea"/>
                <a:sym typeface="+mn-lt"/>
              </a:rPr>
              <a:t>DevOps</a:t>
            </a:r>
            <a:r>
              <a:rPr kumimoji="1" lang="zh-CN" altLang="en-US" dirty="0">
                <a:latin typeface="+mn-lt"/>
                <a:ea typeface="+mn-ea"/>
                <a:cs typeface="+mn-ea"/>
                <a:sym typeface="+mn-lt"/>
              </a:rPr>
              <a:t>生命周期过程</a:t>
            </a:r>
          </a:p>
        </p:txBody>
      </p:sp>
      <p:grpSp>
        <p:nvGrpSpPr>
          <p:cNvPr id="3" name="组合 2"/>
          <p:cNvGrpSpPr/>
          <p:nvPr/>
        </p:nvGrpSpPr>
        <p:grpSpPr>
          <a:xfrm>
            <a:off x="1649051" y="1327812"/>
            <a:ext cx="9136026" cy="4605980"/>
            <a:chOff x="790935" y="1412776"/>
            <a:chExt cx="7322231" cy="3960441"/>
          </a:xfrm>
        </p:grpSpPr>
        <p:sp>
          <p:nvSpPr>
            <p:cNvPr id="17" name="圆角矩形 16"/>
            <p:cNvSpPr/>
            <p:nvPr/>
          </p:nvSpPr>
          <p:spPr>
            <a:xfrm>
              <a:off x="790935" y="1556792"/>
              <a:ext cx="7322231" cy="3816425"/>
            </a:xfrm>
            <a:prstGeom prst="roundRect">
              <a:avLst>
                <a:gd name="adj" fmla="val 3268"/>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endParaRPr lang="zh-CN" altLang="en-US" sz="1600">
                <a:solidFill>
                  <a:schemeClr val="tx1"/>
                </a:solidFill>
                <a:cs typeface="+mn-ea"/>
                <a:sym typeface="+mn-lt"/>
              </a:endParaRPr>
            </a:p>
          </p:txBody>
        </p:sp>
        <p:sp>
          <p:nvSpPr>
            <p:cNvPr id="18" name="圆角矩形 17"/>
            <p:cNvSpPr/>
            <p:nvPr/>
          </p:nvSpPr>
          <p:spPr>
            <a:xfrm>
              <a:off x="996344" y="2384485"/>
              <a:ext cx="4114258" cy="636082"/>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19" name="右箭头标注 18"/>
            <p:cNvSpPr/>
            <p:nvPr/>
          </p:nvSpPr>
          <p:spPr>
            <a:xfrm>
              <a:off x="1182661" y="2507439"/>
              <a:ext cx="941675"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计划</a:t>
              </a:r>
            </a:p>
          </p:txBody>
        </p:sp>
        <p:sp>
          <p:nvSpPr>
            <p:cNvPr id="20" name="右箭头标注 19"/>
            <p:cNvSpPr/>
            <p:nvPr/>
          </p:nvSpPr>
          <p:spPr>
            <a:xfrm>
              <a:off x="2195091" y="2507439"/>
              <a:ext cx="836471" cy="371519"/>
            </a:xfrm>
            <a:prstGeom prst="rightArrowCallout">
              <a:avLst>
                <a:gd name="adj1" fmla="val 25000"/>
                <a:gd name="adj2" fmla="val 23564"/>
                <a:gd name="adj3" fmla="val 25000"/>
                <a:gd name="adj4" fmla="val 6497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编码</a:t>
              </a:r>
            </a:p>
          </p:txBody>
        </p:sp>
        <p:sp>
          <p:nvSpPr>
            <p:cNvPr id="21" name="右箭头标注 20"/>
            <p:cNvSpPr/>
            <p:nvPr/>
          </p:nvSpPr>
          <p:spPr>
            <a:xfrm>
              <a:off x="3058445" y="2504260"/>
              <a:ext cx="90084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构建</a:t>
              </a:r>
            </a:p>
          </p:txBody>
        </p:sp>
        <p:sp>
          <p:nvSpPr>
            <p:cNvPr id="22" name="右箭头标注 21"/>
            <p:cNvSpPr/>
            <p:nvPr/>
          </p:nvSpPr>
          <p:spPr>
            <a:xfrm>
              <a:off x="3967227" y="2507439"/>
              <a:ext cx="928164"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验证</a:t>
              </a:r>
            </a:p>
          </p:txBody>
        </p:sp>
        <p:sp>
          <p:nvSpPr>
            <p:cNvPr id="23" name="右箭头标注 22"/>
            <p:cNvSpPr/>
            <p:nvPr/>
          </p:nvSpPr>
          <p:spPr>
            <a:xfrm>
              <a:off x="5838067" y="2507439"/>
              <a:ext cx="929532" cy="371519"/>
            </a:xfrm>
            <a:prstGeom prst="rightArrowCallou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部署</a:t>
              </a:r>
            </a:p>
          </p:txBody>
        </p:sp>
        <p:sp>
          <p:nvSpPr>
            <p:cNvPr id="24" name="文本框 289"/>
            <p:cNvSpPr txBox="1"/>
            <p:nvPr/>
          </p:nvSpPr>
          <p:spPr>
            <a:xfrm>
              <a:off x="2718331" y="1796671"/>
              <a:ext cx="562166" cy="290915"/>
            </a:xfrm>
            <a:prstGeom prst="rect">
              <a:avLst/>
            </a:prstGeom>
            <a:noFill/>
          </p:spPr>
          <p:txBody>
            <a:bodyPr wrap="square" rtlCol="0">
              <a:spAutoFit/>
            </a:bodyPr>
            <a:lstStyle/>
            <a:p>
              <a:pPr defTabSz="914057"/>
              <a:r>
                <a:rPr lang="en-US" altLang="zh-CN" sz="1600" dirty="0">
                  <a:cs typeface="+mn-ea"/>
                  <a:sym typeface="+mn-lt"/>
                </a:rPr>
                <a:t>Dev</a:t>
              </a:r>
              <a:endParaRPr lang="zh-CN" altLang="en-US" sz="1600" dirty="0">
                <a:cs typeface="+mn-ea"/>
                <a:sym typeface="+mn-lt"/>
              </a:endParaRPr>
            </a:p>
          </p:txBody>
        </p:sp>
        <p:sp>
          <p:nvSpPr>
            <p:cNvPr id="25" name="圆角矩形 24"/>
            <p:cNvSpPr/>
            <p:nvPr/>
          </p:nvSpPr>
          <p:spPr>
            <a:xfrm>
              <a:off x="5296919" y="2398520"/>
              <a:ext cx="2622808" cy="615129"/>
            </a:xfrm>
            <a:prstGeom prst="roundRect">
              <a:avLst/>
            </a:prstGeom>
            <a:noFill/>
            <a:ln w="190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dirty="0">
                <a:solidFill>
                  <a:schemeClr val="tx1"/>
                </a:solidFill>
                <a:cs typeface="+mn-ea"/>
                <a:sym typeface="+mn-lt"/>
              </a:endParaRPr>
            </a:p>
          </p:txBody>
        </p:sp>
        <p:sp>
          <p:nvSpPr>
            <p:cNvPr id="26" name="矩形 25"/>
            <p:cNvSpPr/>
            <p:nvPr/>
          </p:nvSpPr>
          <p:spPr>
            <a:xfrm>
              <a:off x="6839607" y="2492896"/>
              <a:ext cx="977123" cy="3585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运维</a:t>
              </a:r>
              <a:r>
                <a:rPr lang="en-US" altLang="zh-CN" sz="1600" dirty="0">
                  <a:solidFill>
                    <a:schemeClr val="tx1"/>
                  </a:solidFill>
                  <a:cs typeface="+mn-ea"/>
                  <a:sym typeface="+mn-lt"/>
                </a:rPr>
                <a:t>/</a:t>
              </a:r>
              <a:r>
                <a:rPr lang="zh-CN" altLang="en-US" sz="1600" dirty="0">
                  <a:solidFill>
                    <a:schemeClr val="tx1"/>
                  </a:solidFill>
                  <a:cs typeface="+mn-ea"/>
                  <a:sym typeface="+mn-lt"/>
                </a:rPr>
                <a:t>运营</a:t>
              </a:r>
            </a:p>
          </p:txBody>
        </p:sp>
        <p:sp>
          <p:nvSpPr>
            <p:cNvPr id="27" name="文本框 292"/>
            <p:cNvSpPr txBox="1"/>
            <p:nvPr/>
          </p:nvSpPr>
          <p:spPr>
            <a:xfrm>
              <a:off x="6309927" y="1789454"/>
              <a:ext cx="440928" cy="290995"/>
            </a:xfrm>
            <a:prstGeom prst="rect">
              <a:avLst/>
            </a:prstGeom>
            <a:noFill/>
          </p:spPr>
          <p:txBody>
            <a:bodyPr wrap="none" rtlCol="0">
              <a:spAutoFit/>
            </a:bodyPr>
            <a:lstStyle/>
            <a:p>
              <a:pPr defTabSz="914057"/>
              <a:r>
                <a:rPr lang="en-US" altLang="zh-CN" sz="1600" dirty="0">
                  <a:cs typeface="+mn-ea"/>
                  <a:sym typeface="+mn-lt"/>
                </a:rPr>
                <a:t>Ops</a:t>
              </a:r>
              <a:endParaRPr lang="zh-CN" altLang="en-US" sz="1600" dirty="0">
                <a:cs typeface="+mn-ea"/>
                <a:sym typeface="+mn-lt"/>
              </a:endParaRPr>
            </a:p>
          </p:txBody>
        </p:sp>
        <p:cxnSp>
          <p:nvCxnSpPr>
            <p:cNvPr id="28" name="直接连接符 27"/>
            <p:cNvCxnSpPr/>
            <p:nvPr/>
          </p:nvCxnSpPr>
          <p:spPr>
            <a:xfrm>
              <a:off x="1094380" y="329521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endCxn id="30" idx="1"/>
            </p:cNvCxnSpPr>
            <p:nvPr/>
          </p:nvCxnSpPr>
          <p:spPr>
            <a:xfrm>
              <a:off x="1091041" y="3415509"/>
              <a:ext cx="1397867"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0" name="文本框 295"/>
            <p:cNvSpPr txBox="1"/>
            <p:nvPr/>
          </p:nvSpPr>
          <p:spPr>
            <a:xfrm>
              <a:off x="2488907" y="3270052"/>
              <a:ext cx="805274" cy="290915"/>
            </a:xfrm>
            <a:prstGeom prst="rect">
              <a:avLst/>
            </a:prstGeom>
            <a:noFill/>
          </p:spPr>
          <p:txBody>
            <a:bodyPr wrap="none" rtlCol="0">
              <a:spAutoFit/>
            </a:bodyPr>
            <a:lstStyle/>
            <a:p>
              <a:pPr defTabSz="914057"/>
              <a:r>
                <a:rPr lang="zh-CN" altLang="en-US" sz="1600" dirty="0">
                  <a:cs typeface="+mn-ea"/>
                  <a:sym typeface="+mn-lt"/>
                </a:rPr>
                <a:t>持续集成</a:t>
              </a:r>
            </a:p>
          </p:txBody>
        </p:sp>
        <p:cxnSp>
          <p:nvCxnSpPr>
            <p:cNvPr id="31" name="直接连接符 30"/>
            <p:cNvCxnSpPr/>
            <p:nvPr/>
          </p:nvCxnSpPr>
          <p:spPr>
            <a:xfrm>
              <a:off x="4536664" y="3239050"/>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3391718" y="3390245"/>
              <a:ext cx="1142157" cy="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094380" y="3624509"/>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endCxn id="35" idx="1"/>
            </p:cNvCxnSpPr>
            <p:nvPr/>
          </p:nvCxnSpPr>
          <p:spPr>
            <a:xfrm flipV="1">
              <a:off x="1091041" y="3734488"/>
              <a:ext cx="2383978" cy="447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00"/>
            <p:cNvSpPr txBox="1"/>
            <p:nvPr/>
          </p:nvSpPr>
          <p:spPr>
            <a:xfrm>
              <a:off x="3475019" y="3589030"/>
              <a:ext cx="805274" cy="290915"/>
            </a:xfrm>
            <a:prstGeom prst="rect">
              <a:avLst/>
            </a:prstGeom>
            <a:noFill/>
          </p:spPr>
          <p:txBody>
            <a:bodyPr wrap="none" rtlCol="0">
              <a:spAutoFit/>
            </a:bodyPr>
            <a:lstStyle/>
            <a:p>
              <a:pPr defTabSz="914057"/>
              <a:r>
                <a:rPr lang="zh-CN" altLang="en-US" sz="1600" dirty="0">
                  <a:cs typeface="+mn-ea"/>
                  <a:sym typeface="+mn-lt"/>
                </a:rPr>
                <a:t>持续交付</a:t>
              </a:r>
            </a:p>
          </p:txBody>
        </p:sp>
        <p:cxnSp>
          <p:nvCxnSpPr>
            <p:cNvPr id="36" name="直接连接符 35"/>
            <p:cNvCxnSpPr/>
            <p:nvPr/>
          </p:nvCxnSpPr>
          <p:spPr>
            <a:xfrm>
              <a:off x="6531130" y="3612817"/>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5" idx="3"/>
            </p:cNvCxnSpPr>
            <p:nvPr/>
          </p:nvCxnSpPr>
          <p:spPr>
            <a:xfrm>
              <a:off x="4280293" y="3734488"/>
              <a:ext cx="2255867" cy="4473"/>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2992241" y="3853592"/>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endCxn id="40" idx="1"/>
            </p:cNvCxnSpPr>
            <p:nvPr/>
          </p:nvCxnSpPr>
          <p:spPr>
            <a:xfrm flipV="1">
              <a:off x="2992242" y="3983192"/>
              <a:ext cx="1801329"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文本框 305"/>
            <p:cNvSpPr txBox="1"/>
            <p:nvPr/>
          </p:nvSpPr>
          <p:spPr>
            <a:xfrm>
              <a:off x="4793570" y="3837735"/>
              <a:ext cx="644785" cy="290915"/>
            </a:xfrm>
            <a:prstGeom prst="rect">
              <a:avLst/>
            </a:prstGeom>
            <a:noFill/>
          </p:spPr>
          <p:txBody>
            <a:bodyPr wrap="none" rtlCol="0">
              <a:spAutoFit/>
            </a:bodyPr>
            <a:lstStyle/>
            <a:p>
              <a:pPr defTabSz="914057"/>
              <a:r>
                <a:rPr lang="zh-CN" altLang="en-US" sz="1600" b="1" dirty="0">
                  <a:cs typeface="+mn-ea"/>
                  <a:sym typeface="+mn-lt"/>
                </a:rPr>
                <a:t>自动化</a:t>
              </a:r>
            </a:p>
          </p:txBody>
        </p:sp>
        <p:cxnSp>
          <p:nvCxnSpPr>
            <p:cNvPr id="41" name="直接连接符 40"/>
            <p:cNvCxnSpPr/>
            <p:nvPr/>
          </p:nvCxnSpPr>
          <p:spPr>
            <a:xfrm>
              <a:off x="7467398" y="3830302"/>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40" idx="3"/>
            </p:cNvCxnSpPr>
            <p:nvPr/>
          </p:nvCxnSpPr>
          <p:spPr>
            <a:xfrm flipV="1">
              <a:off x="5438355" y="3983192"/>
              <a:ext cx="2029043" cy="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3156351" y="4660338"/>
              <a:ext cx="2151970" cy="589785"/>
            </a:xfrm>
            <a:prstGeom prst="round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4" name="文本框 309"/>
            <p:cNvSpPr txBox="1"/>
            <p:nvPr/>
          </p:nvSpPr>
          <p:spPr>
            <a:xfrm>
              <a:off x="3955608" y="4617132"/>
              <a:ext cx="479159" cy="290915"/>
            </a:xfrm>
            <a:prstGeom prst="rect">
              <a:avLst/>
            </a:prstGeom>
            <a:noFill/>
          </p:spPr>
          <p:txBody>
            <a:bodyPr wrap="none" rtlCol="0">
              <a:spAutoFit/>
            </a:bodyPr>
            <a:lstStyle/>
            <a:p>
              <a:pPr defTabSz="914057"/>
              <a:r>
                <a:rPr lang="zh-CN" altLang="en-US" sz="1600" b="1" dirty="0">
                  <a:cs typeface="+mn-ea"/>
                  <a:sym typeface="+mn-lt"/>
                </a:rPr>
                <a:t>度量</a:t>
              </a:r>
            </a:p>
          </p:txBody>
        </p:sp>
        <p:sp>
          <p:nvSpPr>
            <p:cNvPr id="45" name="圆角矩形 44"/>
            <p:cNvSpPr/>
            <p:nvPr/>
          </p:nvSpPr>
          <p:spPr>
            <a:xfrm>
              <a:off x="3245823" y="494915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监测</a:t>
              </a:r>
            </a:p>
          </p:txBody>
        </p:sp>
        <p:sp>
          <p:nvSpPr>
            <p:cNvPr id="46" name="圆角矩形 45"/>
            <p:cNvSpPr/>
            <p:nvPr/>
          </p:nvSpPr>
          <p:spPr>
            <a:xfrm>
              <a:off x="3965529" y="4941168"/>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指标</a:t>
              </a:r>
            </a:p>
          </p:txBody>
        </p:sp>
        <p:sp>
          <p:nvSpPr>
            <p:cNvPr id="47" name="圆角矩形 46"/>
            <p:cNvSpPr/>
            <p:nvPr/>
          </p:nvSpPr>
          <p:spPr>
            <a:xfrm>
              <a:off x="4650990" y="4946472"/>
              <a:ext cx="592342" cy="184212"/>
            </a:xfrm>
            <a:prstGeom prst="roundRect">
              <a:avLst/>
            </a:prstGeom>
            <a:solidFill>
              <a:srgbClr val="7DC5EB"/>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分析</a:t>
              </a:r>
            </a:p>
          </p:txBody>
        </p:sp>
        <p:sp>
          <p:nvSpPr>
            <p:cNvPr id="48" name="下箭头 47"/>
            <p:cNvSpPr/>
            <p:nvPr/>
          </p:nvSpPr>
          <p:spPr>
            <a:xfrm rot="2287594">
              <a:off x="6115624" y="2696668"/>
              <a:ext cx="226196" cy="2437049"/>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sp>
          <p:nvSpPr>
            <p:cNvPr id="49" name="上箭头 48"/>
            <p:cNvSpPr/>
            <p:nvPr/>
          </p:nvSpPr>
          <p:spPr>
            <a:xfrm rot="19297951">
              <a:off x="2138373" y="2706766"/>
              <a:ext cx="250435" cy="2435861"/>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zh-CN" altLang="en-US" sz="1600">
                <a:solidFill>
                  <a:schemeClr val="tx1"/>
                </a:solidFill>
                <a:cs typeface="+mn-ea"/>
                <a:sym typeface="+mn-lt"/>
              </a:endParaRPr>
            </a:p>
          </p:txBody>
        </p:sp>
        <p:cxnSp>
          <p:nvCxnSpPr>
            <p:cNvPr id="51" name="直接连接符 50"/>
            <p:cNvCxnSpPr/>
            <p:nvPr/>
          </p:nvCxnSpPr>
          <p:spPr>
            <a:xfrm>
              <a:off x="2989554" y="4192711"/>
              <a:ext cx="1" cy="224061"/>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89554" y="4290056"/>
              <a:ext cx="1801328" cy="743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3" name="文本框 318"/>
            <p:cNvSpPr txBox="1"/>
            <p:nvPr/>
          </p:nvSpPr>
          <p:spPr>
            <a:xfrm>
              <a:off x="4798343" y="4190711"/>
              <a:ext cx="476901" cy="291105"/>
            </a:xfrm>
            <a:prstGeom prst="rect">
              <a:avLst/>
            </a:prstGeom>
            <a:noFill/>
          </p:spPr>
          <p:txBody>
            <a:bodyPr wrap="none" rtlCol="0">
              <a:spAutoFit/>
            </a:bodyPr>
            <a:lstStyle/>
            <a:p>
              <a:pPr defTabSz="914057"/>
              <a:r>
                <a:rPr lang="zh-CN" altLang="en-US" sz="1600" dirty="0">
                  <a:cs typeface="+mn-ea"/>
                  <a:sym typeface="+mn-lt"/>
                </a:rPr>
                <a:t>监测</a:t>
              </a:r>
            </a:p>
          </p:txBody>
        </p:sp>
        <p:cxnSp>
          <p:nvCxnSpPr>
            <p:cNvPr id="54" name="直接连接符 53"/>
            <p:cNvCxnSpPr/>
            <p:nvPr/>
          </p:nvCxnSpPr>
          <p:spPr>
            <a:xfrm>
              <a:off x="7464712" y="4169421"/>
              <a:ext cx="0" cy="24273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5238335" y="4297490"/>
              <a:ext cx="2223671" cy="6704"/>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flipV="1">
              <a:off x="3153090" y="1938399"/>
              <a:ext cx="3083404" cy="6988"/>
            </a:xfrm>
            <a:prstGeom prst="straightConnector1">
              <a:avLst/>
            </a:prstGeom>
            <a:ln w="25400">
              <a:solidFill>
                <a:srgbClr val="EABFBC"/>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322"/>
            <p:cNvSpPr txBox="1"/>
            <p:nvPr/>
          </p:nvSpPr>
          <p:spPr>
            <a:xfrm>
              <a:off x="4428977" y="1610713"/>
              <a:ext cx="479471" cy="291105"/>
            </a:xfrm>
            <a:prstGeom prst="rect">
              <a:avLst/>
            </a:prstGeom>
            <a:noFill/>
          </p:spPr>
          <p:txBody>
            <a:bodyPr wrap="none" rtlCol="0">
              <a:spAutoFit/>
            </a:bodyPr>
            <a:lstStyle/>
            <a:p>
              <a:r>
                <a:rPr lang="zh-CN" altLang="en-US" sz="1600" b="1" dirty="0">
                  <a:cs typeface="+mn-ea"/>
                  <a:sym typeface="+mn-lt"/>
                </a:rPr>
                <a:t>分享</a:t>
              </a:r>
            </a:p>
          </p:txBody>
        </p:sp>
        <p:sp>
          <p:nvSpPr>
            <p:cNvPr id="58" name="文本框 323"/>
            <p:cNvSpPr txBox="1"/>
            <p:nvPr/>
          </p:nvSpPr>
          <p:spPr>
            <a:xfrm>
              <a:off x="4811698" y="2060848"/>
              <a:ext cx="805798" cy="291105"/>
            </a:xfrm>
            <a:prstGeom prst="rect">
              <a:avLst/>
            </a:prstGeom>
            <a:noFill/>
          </p:spPr>
          <p:txBody>
            <a:bodyPr wrap="none" rtlCol="0">
              <a:spAutoFit/>
            </a:bodyPr>
            <a:lstStyle/>
            <a:p>
              <a:r>
                <a:rPr lang="zh-CN" altLang="en-US" sz="1600" dirty="0">
                  <a:cs typeface="+mn-ea"/>
                  <a:sym typeface="+mn-lt"/>
                </a:rPr>
                <a:t>打破壁垒</a:t>
              </a:r>
            </a:p>
          </p:txBody>
        </p:sp>
        <p:grpSp>
          <p:nvGrpSpPr>
            <p:cNvPr id="59" name="Group 163"/>
            <p:cNvGrpSpPr>
              <a:grpSpLocks noChangeAspect="1"/>
            </p:cNvGrpSpPr>
            <p:nvPr/>
          </p:nvGrpSpPr>
          <p:grpSpPr bwMode="auto">
            <a:xfrm>
              <a:off x="6658750" y="4546207"/>
              <a:ext cx="689840" cy="646578"/>
              <a:chOff x="2424" y="742"/>
              <a:chExt cx="2834" cy="2832"/>
            </a:xfrm>
            <a:solidFill>
              <a:schemeClr val="accent6"/>
            </a:solidFill>
          </p:grpSpPr>
          <p:sp>
            <p:nvSpPr>
              <p:cNvPr id="60"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61"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62"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3"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4"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65"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6"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7"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8"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69"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0"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1"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2"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3"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4" name="Freeform 184"/>
              <p:cNvSpPr>
                <a:spLocks/>
              </p:cNvSpPr>
              <p:nvPr/>
            </p:nvSpPr>
            <p:spPr bwMode="auto">
              <a:xfrm>
                <a:off x="2569" y="2144"/>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5"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6"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7"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78"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79"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0"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1"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2"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3"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4"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5"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6"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7"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8"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89"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0"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1"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2"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93"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dirty="0">
                  <a:cs typeface="+mn-ea"/>
                  <a:sym typeface="+mn-lt"/>
                </a:endParaRPr>
              </a:p>
            </p:txBody>
          </p:sp>
          <p:sp>
            <p:nvSpPr>
              <p:cNvPr id="94" name="Freeform 229"/>
              <p:cNvSpPr>
                <a:spLocks/>
              </p:cNvSpPr>
              <p:nvPr/>
            </p:nvSpPr>
            <p:spPr bwMode="auto">
              <a:xfrm>
                <a:off x="3134" y="3052"/>
                <a:ext cx="685" cy="337"/>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95" name="文本框 325"/>
            <p:cNvSpPr txBox="1"/>
            <p:nvPr/>
          </p:nvSpPr>
          <p:spPr>
            <a:xfrm>
              <a:off x="6779212" y="4751984"/>
              <a:ext cx="476901" cy="291105"/>
            </a:xfrm>
            <a:prstGeom prst="rect">
              <a:avLst/>
            </a:prstGeom>
            <a:noFill/>
          </p:spPr>
          <p:txBody>
            <a:bodyPr wrap="none" rtlCol="0">
              <a:spAutoFit/>
            </a:bodyPr>
            <a:lstStyle/>
            <a:p>
              <a:r>
                <a:rPr lang="zh-CN" altLang="en-US" sz="1600" dirty="0">
                  <a:cs typeface="+mn-ea"/>
                  <a:sym typeface="+mn-lt"/>
                </a:rPr>
                <a:t>精益</a:t>
              </a:r>
            </a:p>
          </p:txBody>
        </p:sp>
        <p:grpSp>
          <p:nvGrpSpPr>
            <p:cNvPr id="96" name="Group 163"/>
            <p:cNvGrpSpPr>
              <a:grpSpLocks noChangeAspect="1"/>
            </p:cNvGrpSpPr>
            <p:nvPr/>
          </p:nvGrpSpPr>
          <p:grpSpPr bwMode="auto">
            <a:xfrm>
              <a:off x="1304749" y="4492529"/>
              <a:ext cx="689840" cy="646578"/>
              <a:chOff x="2424" y="742"/>
              <a:chExt cx="2834" cy="2832"/>
            </a:xfrm>
            <a:solidFill>
              <a:schemeClr val="accent6"/>
            </a:solidFill>
          </p:grpSpPr>
          <p:sp>
            <p:nvSpPr>
              <p:cNvPr id="97" name="Freeform 166"/>
              <p:cNvSpPr>
                <a:spLocks/>
              </p:cNvSpPr>
              <p:nvPr/>
            </p:nvSpPr>
            <p:spPr bwMode="auto">
              <a:xfrm>
                <a:off x="3885" y="2934"/>
                <a:ext cx="919" cy="640"/>
              </a:xfrm>
              <a:custGeom>
                <a:avLst/>
                <a:gdLst>
                  <a:gd name="T0" fmla="*/ 388 w 388"/>
                  <a:gd name="T1" fmla="*/ 78 h 270"/>
                  <a:gd name="T2" fmla="*/ 309 w 388"/>
                  <a:gd name="T3" fmla="*/ 0 h 270"/>
                  <a:gd name="T4" fmla="*/ 82 w 388"/>
                  <a:gd name="T5" fmla="*/ 125 h 270"/>
                  <a:gd name="T6" fmla="*/ 82 w 388"/>
                  <a:gd name="T7" fmla="*/ 107 h 270"/>
                  <a:gd name="T8" fmla="*/ 61 w 388"/>
                  <a:gd name="T9" fmla="*/ 98 h 270"/>
                  <a:gd name="T10" fmla="*/ 12 w 388"/>
                  <a:gd name="T11" fmla="*/ 153 h 270"/>
                  <a:gd name="T12" fmla="*/ 12 w 388"/>
                  <a:gd name="T13" fmla="*/ 202 h 270"/>
                  <a:gd name="T14" fmla="*/ 61 w 388"/>
                  <a:gd name="T15" fmla="*/ 257 h 270"/>
                  <a:gd name="T16" fmla="*/ 82 w 388"/>
                  <a:gd name="T17" fmla="*/ 248 h 270"/>
                  <a:gd name="T18" fmla="*/ 82 w 388"/>
                  <a:gd name="T19" fmla="*/ 238 h 270"/>
                  <a:gd name="T20" fmla="*/ 388 w 388"/>
                  <a:gd name="T21" fmla="*/ 7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88" y="78"/>
                    </a:moveTo>
                    <a:cubicBezTo>
                      <a:pt x="309" y="0"/>
                      <a:pt x="309" y="0"/>
                      <a:pt x="309" y="0"/>
                    </a:cubicBezTo>
                    <a:cubicBezTo>
                      <a:pt x="248" y="61"/>
                      <a:pt x="170" y="105"/>
                      <a:pt x="82" y="125"/>
                    </a:cubicBezTo>
                    <a:cubicBezTo>
                      <a:pt x="82" y="107"/>
                      <a:pt x="82" y="107"/>
                      <a:pt x="82" y="107"/>
                    </a:cubicBezTo>
                    <a:cubicBezTo>
                      <a:pt x="82" y="89"/>
                      <a:pt x="73" y="85"/>
                      <a:pt x="61" y="98"/>
                    </a:cubicBezTo>
                    <a:cubicBezTo>
                      <a:pt x="12" y="153"/>
                      <a:pt x="12" y="153"/>
                      <a:pt x="12" y="153"/>
                    </a:cubicBezTo>
                    <a:cubicBezTo>
                      <a:pt x="0" y="167"/>
                      <a:pt x="0" y="189"/>
                      <a:pt x="12" y="202"/>
                    </a:cubicBezTo>
                    <a:cubicBezTo>
                      <a:pt x="61" y="257"/>
                      <a:pt x="61" y="257"/>
                      <a:pt x="61" y="257"/>
                    </a:cubicBezTo>
                    <a:cubicBezTo>
                      <a:pt x="73" y="270"/>
                      <a:pt x="82" y="266"/>
                      <a:pt x="82" y="248"/>
                    </a:cubicBezTo>
                    <a:cubicBezTo>
                      <a:pt x="82" y="238"/>
                      <a:pt x="82" y="238"/>
                      <a:pt x="82" y="238"/>
                    </a:cubicBezTo>
                    <a:cubicBezTo>
                      <a:pt x="201" y="217"/>
                      <a:pt x="306" y="160"/>
                      <a:pt x="388" y="7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pic>
            <p:nvPicPr>
              <p:cNvPr id="98" name="Picture 16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9" y="2926"/>
                <a:ext cx="107" cy="10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sp>
            <p:nvSpPr>
              <p:cNvPr id="99" name="Freeform 168"/>
              <p:cNvSpPr>
                <a:spLocks/>
              </p:cNvSpPr>
              <p:nvPr/>
            </p:nvSpPr>
            <p:spPr bwMode="auto">
              <a:xfrm>
                <a:off x="4053" y="3148"/>
                <a:ext cx="109" cy="82"/>
              </a:xfrm>
              <a:custGeom>
                <a:avLst/>
                <a:gdLst>
                  <a:gd name="T0" fmla="*/ 4 w 46"/>
                  <a:gd name="T1" fmla="*/ 0 h 35"/>
                  <a:gd name="T2" fmla="*/ 0 w 46"/>
                  <a:gd name="T3" fmla="*/ 1 h 35"/>
                  <a:gd name="T4" fmla="*/ 3 w 46"/>
                  <a:gd name="T5" fmla="*/ 0 h 35"/>
                  <a:gd name="T6" fmla="*/ 11 w 46"/>
                  <a:gd name="T7" fmla="*/ 17 h 35"/>
                  <a:gd name="T8" fmla="*/ 11 w 46"/>
                  <a:gd name="T9" fmla="*/ 35 h 35"/>
                  <a:gd name="T10" fmla="*/ 46 w 46"/>
                  <a:gd name="T11" fmla="*/ 26 h 35"/>
                  <a:gd name="T12" fmla="*/ 12 w 46"/>
                  <a:gd name="T13" fmla="*/ 34 h 35"/>
                  <a:gd name="T14" fmla="*/ 12 w 46"/>
                  <a:gd name="T15" fmla="*/ 16 h 35"/>
                  <a:gd name="T16" fmla="*/ 4 w 46"/>
                  <a:gd name="T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35">
                    <a:moveTo>
                      <a:pt x="4" y="0"/>
                    </a:moveTo>
                    <a:cubicBezTo>
                      <a:pt x="3" y="0"/>
                      <a:pt x="2" y="0"/>
                      <a:pt x="0" y="1"/>
                    </a:cubicBezTo>
                    <a:cubicBezTo>
                      <a:pt x="1" y="0"/>
                      <a:pt x="2" y="0"/>
                      <a:pt x="3" y="0"/>
                    </a:cubicBezTo>
                    <a:cubicBezTo>
                      <a:pt x="8" y="0"/>
                      <a:pt x="11" y="6"/>
                      <a:pt x="11" y="17"/>
                    </a:cubicBezTo>
                    <a:cubicBezTo>
                      <a:pt x="11" y="35"/>
                      <a:pt x="11" y="35"/>
                      <a:pt x="11" y="35"/>
                    </a:cubicBezTo>
                    <a:cubicBezTo>
                      <a:pt x="23" y="32"/>
                      <a:pt x="35" y="29"/>
                      <a:pt x="46" y="26"/>
                    </a:cubicBezTo>
                    <a:cubicBezTo>
                      <a:pt x="35" y="29"/>
                      <a:pt x="24" y="32"/>
                      <a:pt x="12" y="34"/>
                    </a:cubicBezTo>
                    <a:cubicBezTo>
                      <a:pt x="12" y="16"/>
                      <a:pt x="12" y="16"/>
                      <a:pt x="12" y="16"/>
                    </a:cubicBezTo>
                    <a:cubicBezTo>
                      <a:pt x="12" y="6"/>
                      <a:pt x="9"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0" name="Freeform 169"/>
              <p:cNvSpPr>
                <a:spLocks/>
              </p:cNvSpPr>
              <p:nvPr/>
            </p:nvSpPr>
            <p:spPr bwMode="auto">
              <a:xfrm>
                <a:off x="3890" y="2934"/>
                <a:ext cx="817" cy="455"/>
              </a:xfrm>
              <a:custGeom>
                <a:avLst/>
                <a:gdLst>
                  <a:gd name="T0" fmla="*/ 308 w 345"/>
                  <a:gd name="T1" fmla="*/ 0 h 192"/>
                  <a:gd name="T2" fmla="*/ 115 w 345"/>
                  <a:gd name="T3" fmla="*/ 116 h 192"/>
                  <a:gd name="T4" fmla="*/ 80 w 345"/>
                  <a:gd name="T5" fmla="*/ 125 h 192"/>
                  <a:gd name="T6" fmla="*/ 80 w 345"/>
                  <a:gd name="T7" fmla="*/ 107 h 192"/>
                  <a:gd name="T8" fmla="*/ 72 w 345"/>
                  <a:gd name="T9" fmla="*/ 90 h 192"/>
                  <a:gd name="T10" fmla="*/ 69 w 345"/>
                  <a:gd name="T11" fmla="*/ 91 h 192"/>
                  <a:gd name="T12" fmla="*/ 60 w 345"/>
                  <a:gd name="T13" fmla="*/ 98 h 192"/>
                  <a:gd name="T14" fmla="*/ 11 w 345"/>
                  <a:gd name="T15" fmla="*/ 153 h 192"/>
                  <a:gd name="T16" fmla="*/ 5 w 345"/>
                  <a:gd name="T17" fmla="*/ 192 h 192"/>
                  <a:gd name="T18" fmla="*/ 345 w 345"/>
                  <a:gd name="T19" fmla="*/ 37 h 192"/>
                  <a:gd name="T20" fmla="*/ 308 w 345"/>
                  <a:gd name="T21"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5" h="192">
                    <a:moveTo>
                      <a:pt x="308" y="0"/>
                    </a:moveTo>
                    <a:cubicBezTo>
                      <a:pt x="255" y="53"/>
                      <a:pt x="189" y="93"/>
                      <a:pt x="115" y="116"/>
                    </a:cubicBezTo>
                    <a:cubicBezTo>
                      <a:pt x="104" y="119"/>
                      <a:pt x="92" y="122"/>
                      <a:pt x="80" y="125"/>
                    </a:cubicBezTo>
                    <a:cubicBezTo>
                      <a:pt x="80" y="107"/>
                      <a:pt x="80" y="107"/>
                      <a:pt x="80" y="107"/>
                    </a:cubicBezTo>
                    <a:cubicBezTo>
                      <a:pt x="80" y="96"/>
                      <a:pt x="77" y="90"/>
                      <a:pt x="72" y="90"/>
                    </a:cubicBezTo>
                    <a:cubicBezTo>
                      <a:pt x="71" y="90"/>
                      <a:pt x="70" y="90"/>
                      <a:pt x="69" y="91"/>
                    </a:cubicBezTo>
                    <a:cubicBezTo>
                      <a:pt x="66" y="92"/>
                      <a:pt x="63" y="94"/>
                      <a:pt x="60" y="98"/>
                    </a:cubicBezTo>
                    <a:cubicBezTo>
                      <a:pt x="11" y="153"/>
                      <a:pt x="11" y="153"/>
                      <a:pt x="11" y="153"/>
                    </a:cubicBezTo>
                    <a:cubicBezTo>
                      <a:pt x="2" y="163"/>
                      <a:pt x="0" y="179"/>
                      <a:pt x="5" y="192"/>
                    </a:cubicBezTo>
                    <a:cubicBezTo>
                      <a:pt x="138" y="185"/>
                      <a:pt x="257" y="127"/>
                      <a:pt x="345" y="37"/>
                    </a:cubicBezTo>
                    <a:cubicBezTo>
                      <a:pt x="308" y="0"/>
                      <a:pt x="308" y="0"/>
                      <a:pt x="3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1" name="Freeform 172"/>
              <p:cNvSpPr>
                <a:spLocks/>
              </p:cNvSpPr>
              <p:nvPr/>
            </p:nvSpPr>
            <p:spPr bwMode="auto">
              <a:xfrm>
                <a:off x="2481" y="1308"/>
                <a:ext cx="504" cy="850"/>
              </a:xfrm>
              <a:custGeom>
                <a:avLst/>
                <a:gdLst>
                  <a:gd name="T0" fmla="*/ 212 w 213"/>
                  <a:gd name="T1" fmla="*/ 113 h 359"/>
                  <a:gd name="T2" fmla="*/ 208 w 213"/>
                  <a:gd name="T3" fmla="*/ 39 h 359"/>
                  <a:gd name="T4" fmla="*/ 173 w 213"/>
                  <a:gd name="T5" fmla="*/ 5 h 359"/>
                  <a:gd name="T6" fmla="*/ 100 w 213"/>
                  <a:gd name="T7" fmla="*/ 1 h 359"/>
                  <a:gd name="T8" fmla="*/ 91 w 213"/>
                  <a:gd name="T9" fmla="*/ 22 h 359"/>
                  <a:gd name="T10" fmla="*/ 102 w 213"/>
                  <a:gd name="T11" fmla="*/ 33 h 359"/>
                  <a:gd name="T12" fmla="*/ 0 w 213"/>
                  <a:gd name="T13" fmla="*/ 359 h 359"/>
                  <a:gd name="T14" fmla="*/ 111 w 213"/>
                  <a:gd name="T15" fmla="*/ 359 h 359"/>
                  <a:gd name="T16" fmla="*/ 182 w 213"/>
                  <a:gd name="T17" fmla="*/ 113 h 359"/>
                  <a:gd name="T18" fmla="*/ 191 w 213"/>
                  <a:gd name="T19" fmla="*/ 122 h 359"/>
                  <a:gd name="T20" fmla="*/ 212 w 213"/>
                  <a:gd name="T21" fmla="*/ 11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59">
                    <a:moveTo>
                      <a:pt x="212" y="113"/>
                    </a:moveTo>
                    <a:cubicBezTo>
                      <a:pt x="208" y="39"/>
                      <a:pt x="208" y="39"/>
                      <a:pt x="208" y="39"/>
                    </a:cubicBezTo>
                    <a:cubicBezTo>
                      <a:pt x="207" y="21"/>
                      <a:pt x="191" y="6"/>
                      <a:pt x="173" y="5"/>
                    </a:cubicBezTo>
                    <a:cubicBezTo>
                      <a:pt x="100" y="1"/>
                      <a:pt x="100" y="1"/>
                      <a:pt x="100" y="1"/>
                    </a:cubicBezTo>
                    <a:cubicBezTo>
                      <a:pt x="82" y="0"/>
                      <a:pt x="78" y="9"/>
                      <a:pt x="91" y="22"/>
                    </a:cubicBezTo>
                    <a:cubicBezTo>
                      <a:pt x="102" y="33"/>
                      <a:pt x="102" y="33"/>
                      <a:pt x="102" y="33"/>
                    </a:cubicBezTo>
                    <a:cubicBezTo>
                      <a:pt x="38" y="126"/>
                      <a:pt x="0" y="238"/>
                      <a:pt x="0" y="359"/>
                    </a:cubicBezTo>
                    <a:cubicBezTo>
                      <a:pt x="111" y="359"/>
                      <a:pt x="111" y="359"/>
                      <a:pt x="111" y="359"/>
                    </a:cubicBezTo>
                    <a:cubicBezTo>
                      <a:pt x="111" y="269"/>
                      <a:pt x="137" y="184"/>
                      <a:pt x="182" y="113"/>
                    </a:cubicBezTo>
                    <a:cubicBezTo>
                      <a:pt x="191" y="122"/>
                      <a:pt x="191" y="122"/>
                      <a:pt x="191" y="122"/>
                    </a:cubicBezTo>
                    <a:cubicBezTo>
                      <a:pt x="203" y="135"/>
                      <a:pt x="213" y="130"/>
                      <a:pt x="212" y="11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2" name="Freeform 173"/>
              <p:cNvSpPr>
                <a:spLocks/>
              </p:cNvSpPr>
              <p:nvPr/>
            </p:nvSpPr>
            <p:spPr bwMode="auto">
              <a:xfrm>
                <a:off x="2943" y="1341"/>
                <a:ext cx="42" cy="272"/>
              </a:xfrm>
              <a:custGeom>
                <a:avLst/>
                <a:gdLst>
                  <a:gd name="T0" fmla="*/ 1 w 18"/>
                  <a:gd name="T1" fmla="*/ 0 h 115"/>
                  <a:gd name="T2" fmla="*/ 0 w 18"/>
                  <a:gd name="T3" fmla="*/ 0 h 115"/>
                  <a:gd name="T4" fmla="*/ 13 w 18"/>
                  <a:gd name="T5" fmla="*/ 25 h 115"/>
                  <a:gd name="T6" fmla="*/ 17 w 18"/>
                  <a:gd name="T7" fmla="*/ 99 h 115"/>
                  <a:gd name="T8" fmla="*/ 11 w 18"/>
                  <a:gd name="T9" fmla="*/ 115 h 115"/>
                  <a:gd name="T10" fmla="*/ 18 w 18"/>
                  <a:gd name="T11" fmla="*/ 98 h 115"/>
                  <a:gd name="T12" fmla="*/ 14 w 18"/>
                  <a:gd name="T13" fmla="*/ 25 h 115"/>
                  <a:gd name="T14" fmla="*/ 1 w 18"/>
                  <a:gd name="T15" fmla="*/ 0 h 1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15">
                    <a:moveTo>
                      <a:pt x="1" y="0"/>
                    </a:moveTo>
                    <a:cubicBezTo>
                      <a:pt x="0" y="0"/>
                      <a:pt x="0" y="0"/>
                      <a:pt x="0" y="0"/>
                    </a:cubicBezTo>
                    <a:cubicBezTo>
                      <a:pt x="7" y="6"/>
                      <a:pt x="12" y="15"/>
                      <a:pt x="13" y="25"/>
                    </a:cubicBezTo>
                    <a:cubicBezTo>
                      <a:pt x="17" y="99"/>
                      <a:pt x="17" y="99"/>
                      <a:pt x="17" y="99"/>
                    </a:cubicBezTo>
                    <a:cubicBezTo>
                      <a:pt x="17" y="108"/>
                      <a:pt x="15" y="113"/>
                      <a:pt x="11" y="115"/>
                    </a:cubicBezTo>
                    <a:cubicBezTo>
                      <a:pt x="16" y="114"/>
                      <a:pt x="18" y="108"/>
                      <a:pt x="18" y="98"/>
                    </a:cubicBezTo>
                    <a:cubicBezTo>
                      <a:pt x="14" y="25"/>
                      <a:pt x="14" y="25"/>
                      <a:pt x="14" y="25"/>
                    </a:cubicBezTo>
                    <a:cubicBezTo>
                      <a:pt x="13" y="15"/>
                      <a:pt x="8" y="6"/>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3" name="Freeform 174"/>
              <p:cNvSpPr>
                <a:spLocks/>
              </p:cNvSpPr>
              <p:nvPr/>
            </p:nvSpPr>
            <p:spPr bwMode="auto">
              <a:xfrm>
                <a:off x="2755" y="1840"/>
                <a:ext cx="36" cy="150"/>
              </a:xfrm>
              <a:custGeom>
                <a:avLst/>
                <a:gdLst>
                  <a:gd name="T0" fmla="*/ 15 w 15"/>
                  <a:gd name="T1" fmla="*/ 0 h 63"/>
                  <a:gd name="T2" fmla="*/ 0 w 15"/>
                  <a:gd name="T3" fmla="*/ 63 h 63"/>
                  <a:gd name="T4" fmla="*/ 1 w 15"/>
                  <a:gd name="T5" fmla="*/ 63 h 63"/>
                  <a:gd name="T6" fmla="*/ 15 w 15"/>
                  <a:gd name="T7" fmla="*/ 1 h 63"/>
                  <a:gd name="T8" fmla="*/ 15 w 15"/>
                  <a:gd name="T9" fmla="*/ 0 h 63"/>
                </a:gdLst>
                <a:ahLst/>
                <a:cxnLst>
                  <a:cxn ang="0">
                    <a:pos x="T0" y="T1"/>
                  </a:cxn>
                  <a:cxn ang="0">
                    <a:pos x="T2" y="T3"/>
                  </a:cxn>
                  <a:cxn ang="0">
                    <a:pos x="T4" y="T5"/>
                  </a:cxn>
                  <a:cxn ang="0">
                    <a:pos x="T6" y="T7"/>
                  </a:cxn>
                  <a:cxn ang="0">
                    <a:pos x="T8" y="T9"/>
                  </a:cxn>
                </a:cxnLst>
                <a:rect l="0" t="0" r="r" b="b"/>
                <a:pathLst>
                  <a:path w="15" h="63">
                    <a:moveTo>
                      <a:pt x="15" y="0"/>
                    </a:moveTo>
                    <a:cubicBezTo>
                      <a:pt x="9" y="21"/>
                      <a:pt x="4" y="41"/>
                      <a:pt x="0" y="63"/>
                    </a:cubicBezTo>
                    <a:cubicBezTo>
                      <a:pt x="1" y="63"/>
                      <a:pt x="1" y="63"/>
                      <a:pt x="1" y="63"/>
                    </a:cubicBezTo>
                    <a:cubicBezTo>
                      <a:pt x="5" y="42"/>
                      <a:pt x="9" y="21"/>
                      <a:pt x="15" y="1"/>
                    </a:cubicBezTo>
                    <a:cubicBezTo>
                      <a:pt x="15" y="0"/>
                      <a:pt x="15"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4" name="Freeform 175"/>
              <p:cNvSpPr>
                <a:spLocks/>
              </p:cNvSpPr>
              <p:nvPr/>
            </p:nvSpPr>
            <p:spPr bwMode="auto">
              <a:xfrm>
                <a:off x="2791" y="1575"/>
                <a:ext cx="121" cy="268"/>
              </a:xfrm>
              <a:custGeom>
                <a:avLst/>
                <a:gdLst>
                  <a:gd name="T0" fmla="*/ 51 w 51"/>
                  <a:gd name="T1" fmla="*/ 0 h 113"/>
                  <a:gd name="T2" fmla="*/ 0 w 51"/>
                  <a:gd name="T3" fmla="*/ 112 h 113"/>
                  <a:gd name="T4" fmla="*/ 0 w 51"/>
                  <a:gd name="T5" fmla="*/ 113 h 113"/>
                  <a:gd name="T6" fmla="*/ 51 w 51"/>
                  <a:gd name="T7" fmla="*/ 0 h 113"/>
                  <a:gd name="T8" fmla="*/ 51 w 51"/>
                  <a:gd name="T9" fmla="*/ 0 h 113"/>
                </a:gdLst>
                <a:ahLst/>
                <a:cxnLst>
                  <a:cxn ang="0">
                    <a:pos x="T0" y="T1"/>
                  </a:cxn>
                  <a:cxn ang="0">
                    <a:pos x="T2" y="T3"/>
                  </a:cxn>
                  <a:cxn ang="0">
                    <a:pos x="T4" y="T5"/>
                  </a:cxn>
                  <a:cxn ang="0">
                    <a:pos x="T6" y="T7"/>
                  </a:cxn>
                  <a:cxn ang="0">
                    <a:pos x="T8" y="T9"/>
                  </a:cxn>
                </a:cxnLst>
                <a:rect l="0" t="0" r="r" b="b"/>
                <a:pathLst>
                  <a:path w="51" h="113">
                    <a:moveTo>
                      <a:pt x="51" y="0"/>
                    </a:moveTo>
                    <a:cubicBezTo>
                      <a:pt x="29" y="35"/>
                      <a:pt x="12" y="72"/>
                      <a:pt x="0" y="112"/>
                    </a:cubicBezTo>
                    <a:cubicBezTo>
                      <a:pt x="0" y="113"/>
                      <a:pt x="0" y="113"/>
                      <a:pt x="0" y="113"/>
                    </a:cubicBezTo>
                    <a:cubicBezTo>
                      <a:pt x="12" y="73"/>
                      <a:pt x="29" y="35"/>
                      <a:pt x="51" y="0"/>
                    </a:cubicBezTo>
                    <a:cubicBezTo>
                      <a:pt x="51" y="0"/>
                      <a:pt x="51"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5" name="Freeform 176"/>
              <p:cNvSpPr>
                <a:spLocks/>
              </p:cNvSpPr>
              <p:nvPr/>
            </p:nvSpPr>
            <p:spPr bwMode="auto">
              <a:xfrm>
                <a:off x="2744" y="2139"/>
                <a:ext cx="2" cy="19"/>
              </a:xfrm>
              <a:custGeom>
                <a:avLst/>
                <a:gdLst>
                  <a:gd name="T0" fmla="*/ 1 w 1"/>
                  <a:gd name="T1" fmla="*/ 0 h 8"/>
                  <a:gd name="T2" fmla="*/ 0 w 1"/>
                  <a:gd name="T3" fmla="*/ 0 h 8"/>
                  <a:gd name="T4" fmla="*/ 0 w 1"/>
                  <a:gd name="T5" fmla="*/ 8 h 8"/>
                  <a:gd name="T6" fmla="*/ 1 w 1"/>
                  <a:gd name="T7" fmla="*/ 8 h 8"/>
                  <a:gd name="T8" fmla="*/ 1 w 1"/>
                  <a:gd name="T9" fmla="*/ 0 h 8"/>
                </a:gdLst>
                <a:ahLst/>
                <a:cxnLst>
                  <a:cxn ang="0">
                    <a:pos x="T0" y="T1"/>
                  </a:cxn>
                  <a:cxn ang="0">
                    <a:pos x="T2" y="T3"/>
                  </a:cxn>
                  <a:cxn ang="0">
                    <a:pos x="T4" y="T5"/>
                  </a:cxn>
                  <a:cxn ang="0">
                    <a:pos x="T6" y="T7"/>
                  </a:cxn>
                  <a:cxn ang="0">
                    <a:pos x="T8" y="T9"/>
                  </a:cxn>
                </a:cxnLst>
                <a:rect l="0" t="0" r="r" b="b"/>
                <a:pathLst>
                  <a:path w="1" h="8">
                    <a:moveTo>
                      <a:pt x="1" y="0"/>
                    </a:moveTo>
                    <a:cubicBezTo>
                      <a:pt x="0" y="0"/>
                      <a:pt x="0" y="0"/>
                      <a:pt x="0" y="0"/>
                    </a:cubicBezTo>
                    <a:cubicBezTo>
                      <a:pt x="0" y="3"/>
                      <a:pt x="0" y="5"/>
                      <a:pt x="0" y="8"/>
                    </a:cubicBezTo>
                    <a:cubicBezTo>
                      <a:pt x="1" y="8"/>
                      <a:pt x="1" y="8"/>
                      <a:pt x="1" y="8"/>
                    </a:cubicBezTo>
                    <a:cubicBezTo>
                      <a:pt x="1" y="5"/>
                      <a:pt x="1" y="3"/>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6" name="Freeform 177"/>
              <p:cNvSpPr>
                <a:spLocks/>
              </p:cNvSpPr>
              <p:nvPr/>
            </p:nvSpPr>
            <p:spPr bwMode="auto">
              <a:xfrm>
                <a:off x="2744" y="2011"/>
                <a:ext cx="11" cy="128"/>
              </a:xfrm>
              <a:custGeom>
                <a:avLst/>
                <a:gdLst>
                  <a:gd name="T0" fmla="*/ 4 w 5"/>
                  <a:gd name="T1" fmla="*/ 0 h 54"/>
                  <a:gd name="T2" fmla="*/ 0 w 5"/>
                  <a:gd name="T3" fmla="*/ 54 h 54"/>
                  <a:gd name="T4" fmla="*/ 1 w 5"/>
                  <a:gd name="T5" fmla="*/ 54 h 54"/>
                  <a:gd name="T6" fmla="*/ 5 w 5"/>
                  <a:gd name="T7" fmla="*/ 0 h 54"/>
                  <a:gd name="T8" fmla="*/ 4 w 5"/>
                  <a:gd name="T9" fmla="*/ 0 h 54"/>
                </a:gdLst>
                <a:ahLst/>
                <a:cxnLst>
                  <a:cxn ang="0">
                    <a:pos x="T0" y="T1"/>
                  </a:cxn>
                  <a:cxn ang="0">
                    <a:pos x="T2" y="T3"/>
                  </a:cxn>
                  <a:cxn ang="0">
                    <a:pos x="T4" y="T5"/>
                  </a:cxn>
                  <a:cxn ang="0">
                    <a:pos x="T6" y="T7"/>
                  </a:cxn>
                  <a:cxn ang="0">
                    <a:pos x="T8" y="T9"/>
                  </a:cxn>
                </a:cxnLst>
                <a:rect l="0" t="0" r="r" b="b"/>
                <a:pathLst>
                  <a:path w="5" h="54">
                    <a:moveTo>
                      <a:pt x="4" y="0"/>
                    </a:moveTo>
                    <a:cubicBezTo>
                      <a:pt x="2" y="17"/>
                      <a:pt x="0" y="35"/>
                      <a:pt x="0" y="54"/>
                    </a:cubicBezTo>
                    <a:cubicBezTo>
                      <a:pt x="1" y="54"/>
                      <a:pt x="1" y="54"/>
                      <a:pt x="1" y="54"/>
                    </a:cubicBezTo>
                    <a:cubicBezTo>
                      <a:pt x="1" y="35"/>
                      <a:pt x="3" y="17"/>
                      <a:pt x="5"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7" name="Freeform 178"/>
              <p:cNvSpPr>
                <a:spLocks/>
              </p:cNvSpPr>
              <p:nvPr/>
            </p:nvSpPr>
            <p:spPr bwMode="auto">
              <a:xfrm>
                <a:off x="2753" y="1990"/>
                <a:ext cx="5" cy="21"/>
              </a:xfrm>
              <a:custGeom>
                <a:avLst/>
                <a:gdLst>
                  <a:gd name="T0" fmla="*/ 1 w 2"/>
                  <a:gd name="T1" fmla="*/ 0 h 9"/>
                  <a:gd name="T2" fmla="*/ 0 w 2"/>
                  <a:gd name="T3" fmla="*/ 9 h 9"/>
                  <a:gd name="T4" fmla="*/ 1 w 2"/>
                  <a:gd name="T5" fmla="*/ 9 h 9"/>
                  <a:gd name="T6" fmla="*/ 2 w 2"/>
                  <a:gd name="T7" fmla="*/ 0 h 9"/>
                  <a:gd name="T8" fmla="*/ 1 w 2"/>
                  <a:gd name="T9" fmla="*/ 0 h 9"/>
                </a:gdLst>
                <a:ahLst/>
                <a:cxnLst>
                  <a:cxn ang="0">
                    <a:pos x="T0" y="T1"/>
                  </a:cxn>
                  <a:cxn ang="0">
                    <a:pos x="T2" y="T3"/>
                  </a:cxn>
                  <a:cxn ang="0">
                    <a:pos x="T4" y="T5"/>
                  </a:cxn>
                  <a:cxn ang="0">
                    <a:pos x="T6" y="T7"/>
                  </a:cxn>
                  <a:cxn ang="0">
                    <a:pos x="T8" y="T9"/>
                  </a:cxn>
                </a:cxnLst>
                <a:rect l="0" t="0" r="r" b="b"/>
                <a:pathLst>
                  <a:path w="2" h="9">
                    <a:moveTo>
                      <a:pt x="1" y="0"/>
                    </a:moveTo>
                    <a:cubicBezTo>
                      <a:pt x="1" y="3"/>
                      <a:pt x="1" y="6"/>
                      <a:pt x="0" y="9"/>
                    </a:cubicBezTo>
                    <a:cubicBezTo>
                      <a:pt x="1" y="9"/>
                      <a:pt x="1" y="9"/>
                      <a:pt x="1" y="9"/>
                    </a:cubicBezTo>
                    <a:cubicBezTo>
                      <a:pt x="1" y="6"/>
                      <a:pt x="2" y="3"/>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8" name="Freeform 179"/>
              <p:cNvSpPr>
                <a:spLocks/>
              </p:cNvSpPr>
              <p:nvPr/>
            </p:nvSpPr>
            <p:spPr bwMode="auto">
              <a:xfrm>
                <a:off x="2618" y="1341"/>
                <a:ext cx="365" cy="817"/>
              </a:xfrm>
              <a:custGeom>
                <a:avLst/>
                <a:gdLst>
                  <a:gd name="T0" fmla="*/ 137 w 154"/>
                  <a:gd name="T1" fmla="*/ 0 h 345"/>
                  <a:gd name="T2" fmla="*/ 0 w 154"/>
                  <a:gd name="T3" fmla="*/ 345 h 345"/>
                  <a:gd name="T4" fmla="*/ 53 w 154"/>
                  <a:gd name="T5" fmla="*/ 345 h 345"/>
                  <a:gd name="T6" fmla="*/ 53 w 154"/>
                  <a:gd name="T7" fmla="*/ 337 h 345"/>
                  <a:gd name="T8" fmla="*/ 57 w 154"/>
                  <a:gd name="T9" fmla="*/ 283 h 345"/>
                  <a:gd name="T10" fmla="*/ 58 w 154"/>
                  <a:gd name="T11" fmla="*/ 274 h 345"/>
                  <a:gd name="T12" fmla="*/ 73 w 154"/>
                  <a:gd name="T13" fmla="*/ 211 h 345"/>
                  <a:gd name="T14" fmla="*/ 124 w 154"/>
                  <a:gd name="T15" fmla="*/ 99 h 345"/>
                  <a:gd name="T16" fmla="*/ 124 w 154"/>
                  <a:gd name="T17" fmla="*/ 99 h 345"/>
                  <a:gd name="T18" fmla="*/ 125 w 154"/>
                  <a:gd name="T19" fmla="*/ 99 h 345"/>
                  <a:gd name="T20" fmla="*/ 134 w 154"/>
                  <a:gd name="T21" fmla="*/ 108 h 345"/>
                  <a:gd name="T22" fmla="*/ 146 w 154"/>
                  <a:gd name="T23" fmla="*/ 115 h 345"/>
                  <a:gd name="T24" fmla="*/ 148 w 154"/>
                  <a:gd name="T25" fmla="*/ 115 h 345"/>
                  <a:gd name="T26" fmla="*/ 154 w 154"/>
                  <a:gd name="T27" fmla="*/ 99 h 345"/>
                  <a:gd name="T28" fmla="*/ 150 w 154"/>
                  <a:gd name="T29" fmla="*/ 25 h 345"/>
                  <a:gd name="T30" fmla="*/ 137 w 154"/>
                  <a:gd name="T31" fmla="*/ 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4" h="345">
                    <a:moveTo>
                      <a:pt x="137" y="0"/>
                    </a:moveTo>
                    <a:cubicBezTo>
                      <a:pt x="53" y="91"/>
                      <a:pt x="2" y="212"/>
                      <a:pt x="0" y="345"/>
                    </a:cubicBezTo>
                    <a:cubicBezTo>
                      <a:pt x="53" y="345"/>
                      <a:pt x="53" y="345"/>
                      <a:pt x="53" y="345"/>
                    </a:cubicBezTo>
                    <a:cubicBezTo>
                      <a:pt x="53" y="342"/>
                      <a:pt x="53" y="340"/>
                      <a:pt x="53" y="337"/>
                    </a:cubicBezTo>
                    <a:cubicBezTo>
                      <a:pt x="53" y="318"/>
                      <a:pt x="55" y="300"/>
                      <a:pt x="57" y="283"/>
                    </a:cubicBezTo>
                    <a:cubicBezTo>
                      <a:pt x="58" y="280"/>
                      <a:pt x="58" y="277"/>
                      <a:pt x="58" y="274"/>
                    </a:cubicBezTo>
                    <a:cubicBezTo>
                      <a:pt x="62" y="252"/>
                      <a:pt x="67" y="232"/>
                      <a:pt x="73" y="211"/>
                    </a:cubicBezTo>
                    <a:cubicBezTo>
                      <a:pt x="85" y="171"/>
                      <a:pt x="102" y="134"/>
                      <a:pt x="124" y="99"/>
                    </a:cubicBezTo>
                    <a:cubicBezTo>
                      <a:pt x="124" y="99"/>
                      <a:pt x="124" y="99"/>
                      <a:pt x="124" y="99"/>
                    </a:cubicBezTo>
                    <a:cubicBezTo>
                      <a:pt x="124" y="99"/>
                      <a:pt x="124" y="99"/>
                      <a:pt x="125" y="99"/>
                    </a:cubicBezTo>
                    <a:cubicBezTo>
                      <a:pt x="134" y="108"/>
                      <a:pt x="134" y="108"/>
                      <a:pt x="134" y="108"/>
                    </a:cubicBezTo>
                    <a:cubicBezTo>
                      <a:pt x="138" y="113"/>
                      <a:pt x="143" y="115"/>
                      <a:pt x="146" y="115"/>
                    </a:cubicBezTo>
                    <a:cubicBezTo>
                      <a:pt x="147" y="115"/>
                      <a:pt x="148" y="115"/>
                      <a:pt x="148" y="115"/>
                    </a:cubicBezTo>
                    <a:cubicBezTo>
                      <a:pt x="152" y="113"/>
                      <a:pt x="154" y="108"/>
                      <a:pt x="154" y="99"/>
                    </a:cubicBezTo>
                    <a:cubicBezTo>
                      <a:pt x="150" y="25"/>
                      <a:pt x="150" y="25"/>
                      <a:pt x="150" y="25"/>
                    </a:cubicBezTo>
                    <a:cubicBezTo>
                      <a:pt x="149" y="15"/>
                      <a:pt x="144" y="6"/>
                      <a:pt x="1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09" name="Freeform 182"/>
              <p:cNvSpPr>
                <a:spLocks/>
              </p:cNvSpPr>
              <p:nvPr/>
            </p:nvSpPr>
            <p:spPr bwMode="auto">
              <a:xfrm>
                <a:off x="2424" y="2191"/>
                <a:ext cx="644" cy="928"/>
              </a:xfrm>
              <a:custGeom>
                <a:avLst/>
                <a:gdLst>
                  <a:gd name="T0" fmla="*/ 272 w 272"/>
                  <a:gd name="T1" fmla="*/ 314 h 392"/>
                  <a:gd name="T2" fmla="*/ 146 w 272"/>
                  <a:gd name="T3" fmla="*/ 83 h 392"/>
                  <a:gd name="T4" fmla="*/ 163 w 272"/>
                  <a:gd name="T5" fmla="*/ 83 h 392"/>
                  <a:gd name="T6" fmla="*/ 171 w 272"/>
                  <a:gd name="T7" fmla="*/ 61 h 392"/>
                  <a:gd name="T8" fmla="*/ 116 w 272"/>
                  <a:gd name="T9" fmla="*/ 12 h 392"/>
                  <a:gd name="T10" fmla="*/ 68 w 272"/>
                  <a:gd name="T11" fmla="*/ 12 h 392"/>
                  <a:gd name="T12" fmla="*/ 13 w 272"/>
                  <a:gd name="T13" fmla="*/ 61 h 392"/>
                  <a:gd name="T14" fmla="*/ 21 w 272"/>
                  <a:gd name="T15" fmla="*/ 83 h 392"/>
                  <a:gd name="T16" fmla="*/ 34 w 272"/>
                  <a:gd name="T17" fmla="*/ 83 h 392"/>
                  <a:gd name="T18" fmla="*/ 193 w 272"/>
                  <a:gd name="T19" fmla="*/ 392 h 392"/>
                  <a:gd name="T20" fmla="*/ 272 w 272"/>
                  <a:gd name="T21" fmla="*/ 314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72" y="314"/>
                    </a:moveTo>
                    <a:cubicBezTo>
                      <a:pt x="210" y="252"/>
                      <a:pt x="165" y="172"/>
                      <a:pt x="146" y="83"/>
                    </a:cubicBezTo>
                    <a:cubicBezTo>
                      <a:pt x="163" y="83"/>
                      <a:pt x="163" y="83"/>
                      <a:pt x="163" y="83"/>
                    </a:cubicBezTo>
                    <a:cubicBezTo>
                      <a:pt x="181" y="83"/>
                      <a:pt x="184" y="73"/>
                      <a:pt x="171" y="61"/>
                    </a:cubicBezTo>
                    <a:cubicBezTo>
                      <a:pt x="116" y="12"/>
                      <a:pt x="116" y="12"/>
                      <a:pt x="116" y="12"/>
                    </a:cubicBezTo>
                    <a:cubicBezTo>
                      <a:pt x="103" y="0"/>
                      <a:pt x="81" y="0"/>
                      <a:pt x="68" y="12"/>
                    </a:cubicBezTo>
                    <a:cubicBezTo>
                      <a:pt x="13" y="61"/>
                      <a:pt x="13" y="61"/>
                      <a:pt x="13" y="61"/>
                    </a:cubicBezTo>
                    <a:cubicBezTo>
                      <a:pt x="0" y="73"/>
                      <a:pt x="3" y="83"/>
                      <a:pt x="21" y="83"/>
                    </a:cubicBezTo>
                    <a:cubicBezTo>
                      <a:pt x="34" y="83"/>
                      <a:pt x="34" y="83"/>
                      <a:pt x="34" y="83"/>
                    </a:cubicBezTo>
                    <a:cubicBezTo>
                      <a:pt x="54" y="203"/>
                      <a:pt x="111" y="310"/>
                      <a:pt x="193" y="392"/>
                    </a:cubicBezTo>
                    <a:cubicBezTo>
                      <a:pt x="272" y="314"/>
                      <a:pt x="272" y="314"/>
                      <a:pt x="272" y="31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0" name="Freeform 183"/>
              <p:cNvSpPr>
                <a:spLocks/>
              </p:cNvSpPr>
              <p:nvPr/>
            </p:nvSpPr>
            <p:spPr bwMode="auto">
              <a:xfrm>
                <a:off x="2616" y="2198"/>
                <a:ext cx="64" cy="9"/>
              </a:xfrm>
              <a:custGeom>
                <a:avLst/>
                <a:gdLst>
                  <a:gd name="T0" fmla="*/ 11 w 27"/>
                  <a:gd name="T1" fmla="*/ 0 h 4"/>
                  <a:gd name="T2" fmla="*/ 0 w 27"/>
                  <a:gd name="T3" fmla="*/ 2 h 4"/>
                  <a:gd name="T4" fmla="*/ 0 w 27"/>
                  <a:gd name="T5" fmla="*/ 2 h 4"/>
                  <a:gd name="T6" fmla="*/ 11 w 27"/>
                  <a:gd name="T7" fmla="*/ 0 h 4"/>
                  <a:gd name="T8" fmla="*/ 27 w 27"/>
                  <a:gd name="T9" fmla="*/ 4 h 4"/>
                  <a:gd name="T10" fmla="*/ 11 w 27"/>
                  <a:gd name="T11" fmla="*/ 0 h 4"/>
                </a:gdLst>
                <a:ahLst/>
                <a:cxnLst>
                  <a:cxn ang="0">
                    <a:pos x="T0" y="T1"/>
                  </a:cxn>
                  <a:cxn ang="0">
                    <a:pos x="T2" y="T3"/>
                  </a:cxn>
                  <a:cxn ang="0">
                    <a:pos x="T4" y="T5"/>
                  </a:cxn>
                  <a:cxn ang="0">
                    <a:pos x="T6" y="T7"/>
                  </a:cxn>
                  <a:cxn ang="0">
                    <a:pos x="T8" y="T9"/>
                  </a:cxn>
                  <a:cxn ang="0">
                    <a:pos x="T10" y="T11"/>
                  </a:cxn>
                </a:cxnLst>
                <a:rect l="0" t="0" r="r" b="b"/>
                <a:pathLst>
                  <a:path w="27" h="4">
                    <a:moveTo>
                      <a:pt x="11" y="0"/>
                    </a:moveTo>
                    <a:cubicBezTo>
                      <a:pt x="7" y="0"/>
                      <a:pt x="3" y="1"/>
                      <a:pt x="0" y="2"/>
                    </a:cubicBezTo>
                    <a:cubicBezTo>
                      <a:pt x="0" y="2"/>
                      <a:pt x="0" y="2"/>
                      <a:pt x="0" y="2"/>
                    </a:cubicBezTo>
                    <a:cubicBezTo>
                      <a:pt x="4" y="1"/>
                      <a:pt x="7" y="0"/>
                      <a:pt x="11" y="0"/>
                    </a:cubicBezTo>
                    <a:cubicBezTo>
                      <a:pt x="17" y="0"/>
                      <a:pt x="22" y="1"/>
                      <a:pt x="27" y="4"/>
                    </a:cubicBezTo>
                    <a:cubicBezTo>
                      <a:pt x="22" y="1"/>
                      <a:pt x="16"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1" name="Freeform 184"/>
              <p:cNvSpPr>
                <a:spLocks/>
              </p:cNvSpPr>
              <p:nvPr/>
            </p:nvSpPr>
            <p:spPr bwMode="auto">
              <a:xfrm>
                <a:off x="2616" y="2198"/>
                <a:ext cx="450" cy="831"/>
              </a:xfrm>
              <a:custGeom>
                <a:avLst/>
                <a:gdLst>
                  <a:gd name="T0" fmla="*/ 11 w 190"/>
                  <a:gd name="T1" fmla="*/ 0 h 351"/>
                  <a:gd name="T2" fmla="*/ 0 w 190"/>
                  <a:gd name="T3" fmla="*/ 2 h 351"/>
                  <a:gd name="T4" fmla="*/ 149 w 190"/>
                  <a:gd name="T5" fmla="*/ 351 h 351"/>
                  <a:gd name="T6" fmla="*/ 190 w 190"/>
                  <a:gd name="T7" fmla="*/ 311 h 351"/>
                  <a:gd name="T8" fmla="*/ 190 w 190"/>
                  <a:gd name="T9" fmla="*/ 311 h 351"/>
                  <a:gd name="T10" fmla="*/ 65 w 190"/>
                  <a:gd name="T11" fmla="*/ 80 h 351"/>
                  <a:gd name="T12" fmla="*/ 81 w 190"/>
                  <a:gd name="T13" fmla="*/ 80 h 351"/>
                  <a:gd name="T14" fmla="*/ 90 w 190"/>
                  <a:gd name="T15" fmla="*/ 58 h 351"/>
                  <a:gd name="T16" fmla="*/ 35 w 190"/>
                  <a:gd name="T17" fmla="*/ 9 h 351"/>
                  <a:gd name="T18" fmla="*/ 27 w 190"/>
                  <a:gd name="T19" fmla="*/ 4 h 351"/>
                  <a:gd name="T20" fmla="*/ 11 w 190"/>
                  <a:gd name="T2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351">
                    <a:moveTo>
                      <a:pt x="11" y="0"/>
                    </a:moveTo>
                    <a:cubicBezTo>
                      <a:pt x="7" y="0"/>
                      <a:pt x="4" y="1"/>
                      <a:pt x="0" y="2"/>
                    </a:cubicBezTo>
                    <a:cubicBezTo>
                      <a:pt x="3" y="138"/>
                      <a:pt x="60" y="261"/>
                      <a:pt x="149" y="351"/>
                    </a:cubicBezTo>
                    <a:cubicBezTo>
                      <a:pt x="190" y="311"/>
                      <a:pt x="190" y="311"/>
                      <a:pt x="190" y="311"/>
                    </a:cubicBezTo>
                    <a:cubicBezTo>
                      <a:pt x="190" y="311"/>
                      <a:pt x="190" y="311"/>
                      <a:pt x="190" y="311"/>
                    </a:cubicBezTo>
                    <a:cubicBezTo>
                      <a:pt x="128" y="248"/>
                      <a:pt x="84" y="169"/>
                      <a:pt x="65" y="80"/>
                    </a:cubicBezTo>
                    <a:cubicBezTo>
                      <a:pt x="81" y="80"/>
                      <a:pt x="81" y="80"/>
                      <a:pt x="81" y="80"/>
                    </a:cubicBezTo>
                    <a:cubicBezTo>
                      <a:pt x="99" y="80"/>
                      <a:pt x="103" y="70"/>
                      <a:pt x="90" y="58"/>
                    </a:cubicBezTo>
                    <a:cubicBezTo>
                      <a:pt x="35" y="9"/>
                      <a:pt x="35" y="9"/>
                      <a:pt x="35" y="9"/>
                    </a:cubicBezTo>
                    <a:cubicBezTo>
                      <a:pt x="32" y="7"/>
                      <a:pt x="30" y="5"/>
                      <a:pt x="27" y="4"/>
                    </a:cubicBezTo>
                    <a:cubicBezTo>
                      <a:pt x="22" y="1"/>
                      <a:pt x="17"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2" name="Freeform 187"/>
              <p:cNvSpPr>
                <a:spLocks/>
              </p:cNvSpPr>
              <p:nvPr/>
            </p:nvSpPr>
            <p:spPr bwMode="auto">
              <a:xfrm>
                <a:off x="3821" y="3254"/>
                <a:ext cx="24" cy="135"/>
              </a:xfrm>
              <a:custGeom>
                <a:avLst/>
                <a:gdLst>
                  <a:gd name="T0" fmla="*/ 0 w 10"/>
                  <a:gd name="T1" fmla="*/ 0 h 57"/>
                  <a:gd name="T2" fmla="*/ 0 w 10"/>
                  <a:gd name="T3" fmla="*/ 1 h 57"/>
                  <a:gd name="T4" fmla="*/ 9 w 10"/>
                  <a:gd name="T5" fmla="*/ 1 h 57"/>
                  <a:gd name="T6" fmla="*/ 9 w 10"/>
                  <a:gd name="T7" fmla="*/ 57 h 57"/>
                  <a:gd name="T8" fmla="*/ 10 w 10"/>
                  <a:gd name="T9" fmla="*/ 57 h 57"/>
                  <a:gd name="T10" fmla="*/ 10 w 10"/>
                  <a:gd name="T11" fmla="*/ 0 h 57"/>
                  <a:gd name="T12" fmla="*/ 0 w 10"/>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10" h="57">
                    <a:moveTo>
                      <a:pt x="0" y="0"/>
                    </a:moveTo>
                    <a:cubicBezTo>
                      <a:pt x="0" y="1"/>
                      <a:pt x="0" y="1"/>
                      <a:pt x="0" y="1"/>
                    </a:cubicBezTo>
                    <a:cubicBezTo>
                      <a:pt x="3" y="1"/>
                      <a:pt x="6" y="1"/>
                      <a:pt x="9" y="1"/>
                    </a:cubicBezTo>
                    <a:cubicBezTo>
                      <a:pt x="9" y="57"/>
                      <a:pt x="9" y="57"/>
                      <a:pt x="9" y="57"/>
                    </a:cubicBezTo>
                    <a:cubicBezTo>
                      <a:pt x="10" y="57"/>
                      <a:pt x="10" y="57"/>
                      <a:pt x="10" y="57"/>
                    </a:cubicBezTo>
                    <a:cubicBezTo>
                      <a:pt x="10" y="0"/>
                      <a:pt x="10" y="0"/>
                      <a:pt x="10" y="0"/>
                    </a:cubicBezTo>
                    <a:cubicBezTo>
                      <a:pt x="6"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3" name="Freeform 190"/>
              <p:cNvSpPr>
                <a:spLocks/>
              </p:cNvSpPr>
              <p:nvPr/>
            </p:nvSpPr>
            <p:spPr bwMode="auto">
              <a:xfrm>
                <a:off x="4697" y="2158"/>
                <a:ext cx="505" cy="852"/>
              </a:xfrm>
              <a:custGeom>
                <a:avLst/>
                <a:gdLst>
                  <a:gd name="T0" fmla="*/ 111 w 213"/>
                  <a:gd name="T1" fmla="*/ 326 h 360"/>
                  <a:gd name="T2" fmla="*/ 213 w 213"/>
                  <a:gd name="T3" fmla="*/ 0 h 360"/>
                  <a:gd name="T4" fmla="*/ 102 w 213"/>
                  <a:gd name="T5" fmla="*/ 0 h 360"/>
                  <a:gd name="T6" fmla="*/ 31 w 213"/>
                  <a:gd name="T7" fmla="*/ 246 h 360"/>
                  <a:gd name="T8" fmla="*/ 22 w 213"/>
                  <a:gd name="T9" fmla="*/ 237 h 360"/>
                  <a:gd name="T10" fmla="*/ 1 w 213"/>
                  <a:gd name="T11" fmla="*/ 247 h 360"/>
                  <a:gd name="T12" fmla="*/ 5 w 213"/>
                  <a:gd name="T13" fmla="*/ 320 h 360"/>
                  <a:gd name="T14" fmla="*/ 40 w 213"/>
                  <a:gd name="T15" fmla="*/ 354 h 360"/>
                  <a:gd name="T16" fmla="*/ 113 w 213"/>
                  <a:gd name="T17" fmla="*/ 359 h 360"/>
                  <a:gd name="T18" fmla="*/ 122 w 213"/>
                  <a:gd name="T19" fmla="*/ 337 h 360"/>
                  <a:gd name="T20" fmla="*/ 111 w 213"/>
                  <a:gd name="T21" fmla="*/ 326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360">
                    <a:moveTo>
                      <a:pt x="111" y="326"/>
                    </a:moveTo>
                    <a:cubicBezTo>
                      <a:pt x="175" y="233"/>
                      <a:pt x="213" y="121"/>
                      <a:pt x="213" y="0"/>
                    </a:cubicBezTo>
                    <a:cubicBezTo>
                      <a:pt x="102" y="0"/>
                      <a:pt x="102" y="0"/>
                      <a:pt x="102" y="0"/>
                    </a:cubicBezTo>
                    <a:cubicBezTo>
                      <a:pt x="102" y="91"/>
                      <a:pt x="76" y="175"/>
                      <a:pt x="31" y="246"/>
                    </a:cubicBezTo>
                    <a:cubicBezTo>
                      <a:pt x="22" y="237"/>
                      <a:pt x="22" y="237"/>
                      <a:pt x="22" y="237"/>
                    </a:cubicBezTo>
                    <a:cubicBezTo>
                      <a:pt x="10" y="225"/>
                      <a:pt x="0" y="229"/>
                      <a:pt x="1" y="247"/>
                    </a:cubicBezTo>
                    <a:cubicBezTo>
                      <a:pt x="5" y="320"/>
                      <a:pt x="5" y="320"/>
                      <a:pt x="5" y="320"/>
                    </a:cubicBezTo>
                    <a:cubicBezTo>
                      <a:pt x="6" y="338"/>
                      <a:pt x="22" y="353"/>
                      <a:pt x="40" y="354"/>
                    </a:cubicBezTo>
                    <a:cubicBezTo>
                      <a:pt x="113" y="359"/>
                      <a:pt x="113" y="359"/>
                      <a:pt x="113" y="359"/>
                    </a:cubicBezTo>
                    <a:cubicBezTo>
                      <a:pt x="131" y="360"/>
                      <a:pt x="135" y="350"/>
                      <a:pt x="122" y="337"/>
                    </a:cubicBezTo>
                    <a:cubicBezTo>
                      <a:pt x="111" y="326"/>
                      <a:pt x="111" y="326"/>
                      <a:pt x="111" y="3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4" name="Freeform 191"/>
              <p:cNvSpPr>
                <a:spLocks/>
              </p:cNvSpPr>
              <p:nvPr/>
            </p:nvSpPr>
            <p:spPr bwMode="auto">
              <a:xfrm>
                <a:off x="4941" y="2158"/>
                <a:ext cx="111" cy="0"/>
              </a:xfrm>
              <a:custGeom>
                <a:avLst/>
                <a:gdLst>
                  <a:gd name="T0" fmla="*/ 47 w 47"/>
                  <a:gd name="T1" fmla="*/ 0 w 47"/>
                  <a:gd name="T2" fmla="*/ 0 w 47"/>
                  <a:gd name="T3" fmla="*/ 47 w 47"/>
                  <a:gd name="T4" fmla="*/ 47 w 47"/>
                </a:gdLst>
                <a:ahLst/>
                <a:cxnLst>
                  <a:cxn ang="0">
                    <a:pos x="T0" y="0"/>
                  </a:cxn>
                  <a:cxn ang="0">
                    <a:pos x="T1" y="0"/>
                  </a:cxn>
                  <a:cxn ang="0">
                    <a:pos x="T2" y="0"/>
                  </a:cxn>
                  <a:cxn ang="0">
                    <a:pos x="T3" y="0"/>
                  </a:cxn>
                  <a:cxn ang="0">
                    <a:pos x="T4" y="0"/>
                  </a:cxn>
                </a:cxnLst>
                <a:rect l="0" t="0" r="r" b="b"/>
                <a:pathLst>
                  <a:path w="47">
                    <a:moveTo>
                      <a:pt x="47" y="0"/>
                    </a:moveTo>
                    <a:cubicBezTo>
                      <a:pt x="0" y="0"/>
                      <a:pt x="0" y="0"/>
                      <a:pt x="0" y="0"/>
                    </a:cubicBezTo>
                    <a:cubicBezTo>
                      <a:pt x="0" y="0"/>
                      <a:pt x="0" y="0"/>
                      <a:pt x="0" y="0"/>
                    </a:cubicBezTo>
                    <a:cubicBezTo>
                      <a:pt x="47" y="0"/>
                      <a:pt x="47" y="0"/>
                      <a:pt x="47" y="0"/>
                    </a:cubicBezTo>
                    <a:cubicBezTo>
                      <a:pt x="47" y="0"/>
                      <a:pt x="47" y="0"/>
                      <a:pt x="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5" name="Freeform 193"/>
              <p:cNvSpPr>
                <a:spLocks/>
              </p:cNvSpPr>
              <p:nvPr/>
            </p:nvSpPr>
            <p:spPr bwMode="auto">
              <a:xfrm>
                <a:off x="4702" y="2158"/>
                <a:ext cx="350" cy="821"/>
              </a:xfrm>
              <a:custGeom>
                <a:avLst/>
                <a:gdLst>
                  <a:gd name="T0" fmla="*/ 148 w 148"/>
                  <a:gd name="T1" fmla="*/ 0 h 347"/>
                  <a:gd name="T2" fmla="*/ 101 w 148"/>
                  <a:gd name="T3" fmla="*/ 0 h 347"/>
                  <a:gd name="T4" fmla="*/ 30 w 148"/>
                  <a:gd name="T5" fmla="*/ 246 h 347"/>
                  <a:gd name="T6" fmla="*/ 30 w 148"/>
                  <a:gd name="T7" fmla="*/ 246 h 347"/>
                  <a:gd name="T8" fmla="*/ 29 w 148"/>
                  <a:gd name="T9" fmla="*/ 246 h 347"/>
                  <a:gd name="T10" fmla="*/ 20 w 148"/>
                  <a:gd name="T11" fmla="*/ 237 h 347"/>
                  <a:gd name="T12" fmla="*/ 7 w 148"/>
                  <a:gd name="T13" fmla="*/ 230 h 347"/>
                  <a:gd name="T14" fmla="*/ 6 w 148"/>
                  <a:gd name="T15" fmla="*/ 230 h 347"/>
                  <a:gd name="T16" fmla="*/ 0 w 148"/>
                  <a:gd name="T17" fmla="*/ 246 h 347"/>
                  <a:gd name="T18" fmla="*/ 4 w 148"/>
                  <a:gd name="T19" fmla="*/ 320 h 347"/>
                  <a:gd name="T20" fmla="*/ 19 w 148"/>
                  <a:gd name="T21" fmla="*/ 347 h 347"/>
                  <a:gd name="T22" fmla="*/ 148 w 148"/>
                  <a:gd name="T23" fmla="*/ 5 h 347"/>
                  <a:gd name="T24" fmla="*/ 148 w 148"/>
                  <a:gd name="T25" fmla="*/ 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8" h="347">
                    <a:moveTo>
                      <a:pt x="148" y="0"/>
                    </a:moveTo>
                    <a:cubicBezTo>
                      <a:pt x="101" y="0"/>
                      <a:pt x="101" y="0"/>
                      <a:pt x="101" y="0"/>
                    </a:cubicBezTo>
                    <a:cubicBezTo>
                      <a:pt x="101" y="90"/>
                      <a:pt x="75" y="175"/>
                      <a:pt x="30" y="246"/>
                    </a:cubicBezTo>
                    <a:cubicBezTo>
                      <a:pt x="30" y="246"/>
                      <a:pt x="30" y="246"/>
                      <a:pt x="30" y="246"/>
                    </a:cubicBezTo>
                    <a:cubicBezTo>
                      <a:pt x="30" y="246"/>
                      <a:pt x="30" y="246"/>
                      <a:pt x="29" y="246"/>
                    </a:cubicBezTo>
                    <a:cubicBezTo>
                      <a:pt x="20" y="237"/>
                      <a:pt x="20" y="237"/>
                      <a:pt x="20" y="237"/>
                    </a:cubicBezTo>
                    <a:cubicBezTo>
                      <a:pt x="15" y="232"/>
                      <a:pt x="11" y="230"/>
                      <a:pt x="7" y="230"/>
                    </a:cubicBezTo>
                    <a:cubicBezTo>
                      <a:pt x="6" y="230"/>
                      <a:pt x="6" y="230"/>
                      <a:pt x="6" y="230"/>
                    </a:cubicBezTo>
                    <a:cubicBezTo>
                      <a:pt x="2" y="232"/>
                      <a:pt x="0" y="237"/>
                      <a:pt x="0" y="246"/>
                    </a:cubicBezTo>
                    <a:cubicBezTo>
                      <a:pt x="4" y="320"/>
                      <a:pt x="4" y="320"/>
                      <a:pt x="4" y="320"/>
                    </a:cubicBezTo>
                    <a:cubicBezTo>
                      <a:pt x="5" y="331"/>
                      <a:pt x="11" y="340"/>
                      <a:pt x="19" y="347"/>
                    </a:cubicBezTo>
                    <a:cubicBezTo>
                      <a:pt x="100" y="256"/>
                      <a:pt x="148" y="136"/>
                      <a:pt x="148" y="5"/>
                    </a:cubicBezTo>
                    <a:cubicBezTo>
                      <a:pt x="148" y="3"/>
                      <a:pt x="148" y="2"/>
                      <a:pt x="14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6" name="Freeform 196"/>
              <p:cNvSpPr>
                <a:spLocks/>
              </p:cNvSpPr>
              <p:nvPr/>
            </p:nvSpPr>
            <p:spPr bwMode="auto">
              <a:xfrm>
                <a:off x="4614" y="1196"/>
                <a:ext cx="644" cy="929"/>
              </a:xfrm>
              <a:custGeom>
                <a:avLst/>
                <a:gdLst>
                  <a:gd name="T0" fmla="*/ 251 w 272"/>
                  <a:gd name="T1" fmla="*/ 309 h 392"/>
                  <a:gd name="T2" fmla="*/ 238 w 272"/>
                  <a:gd name="T3" fmla="*/ 309 h 392"/>
                  <a:gd name="T4" fmla="*/ 79 w 272"/>
                  <a:gd name="T5" fmla="*/ 0 h 392"/>
                  <a:gd name="T6" fmla="*/ 0 w 272"/>
                  <a:gd name="T7" fmla="*/ 78 h 392"/>
                  <a:gd name="T8" fmla="*/ 126 w 272"/>
                  <a:gd name="T9" fmla="*/ 309 h 392"/>
                  <a:gd name="T10" fmla="*/ 109 w 272"/>
                  <a:gd name="T11" fmla="*/ 309 h 392"/>
                  <a:gd name="T12" fmla="*/ 101 w 272"/>
                  <a:gd name="T13" fmla="*/ 331 h 392"/>
                  <a:gd name="T14" fmla="*/ 156 w 272"/>
                  <a:gd name="T15" fmla="*/ 380 h 392"/>
                  <a:gd name="T16" fmla="*/ 204 w 272"/>
                  <a:gd name="T17" fmla="*/ 380 h 392"/>
                  <a:gd name="T18" fmla="*/ 259 w 272"/>
                  <a:gd name="T19" fmla="*/ 331 h 392"/>
                  <a:gd name="T20" fmla="*/ 251 w 272"/>
                  <a:gd name="T21" fmla="*/ 309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392">
                    <a:moveTo>
                      <a:pt x="251" y="309"/>
                    </a:moveTo>
                    <a:cubicBezTo>
                      <a:pt x="238" y="309"/>
                      <a:pt x="238" y="309"/>
                      <a:pt x="238" y="309"/>
                    </a:cubicBezTo>
                    <a:cubicBezTo>
                      <a:pt x="218" y="190"/>
                      <a:pt x="161" y="82"/>
                      <a:pt x="79" y="0"/>
                    </a:cubicBezTo>
                    <a:cubicBezTo>
                      <a:pt x="0" y="78"/>
                      <a:pt x="0" y="78"/>
                      <a:pt x="0" y="78"/>
                    </a:cubicBezTo>
                    <a:cubicBezTo>
                      <a:pt x="63" y="141"/>
                      <a:pt x="107" y="220"/>
                      <a:pt x="126" y="309"/>
                    </a:cubicBezTo>
                    <a:cubicBezTo>
                      <a:pt x="109" y="309"/>
                      <a:pt x="109" y="309"/>
                      <a:pt x="109" y="309"/>
                    </a:cubicBezTo>
                    <a:cubicBezTo>
                      <a:pt x="91" y="309"/>
                      <a:pt x="88" y="319"/>
                      <a:pt x="101" y="331"/>
                    </a:cubicBezTo>
                    <a:cubicBezTo>
                      <a:pt x="156" y="380"/>
                      <a:pt x="156" y="380"/>
                      <a:pt x="156" y="380"/>
                    </a:cubicBezTo>
                    <a:cubicBezTo>
                      <a:pt x="169" y="392"/>
                      <a:pt x="191" y="392"/>
                      <a:pt x="204" y="380"/>
                    </a:cubicBezTo>
                    <a:cubicBezTo>
                      <a:pt x="259" y="331"/>
                      <a:pt x="259" y="331"/>
                      <a:pt x="259" y="331"/>
                    </a:cubicBezTo>
                    <a:cubicBezTo>
                      <a:pt x="272" y="319"/>
                      <a:pt x="269" y="309"/>
                      <a:pt x="251" y="3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7" name="Freeform 197"/>
              <p:cNvSpPr>
                <a:spLocks/>
              </p:cNvSpPr>
              <p:nvPr/>
            </p:nvSpPr>
            <p:spPr bwMode="auto">
              <a:xfrm>
                <a:off x="4853" y="1928"/>
                <a:ext cx="60" cy="2"/>
              </a:xfrm>
              <a:custGeom>
                <a:avLst/>
                <a:gdLst>
                  <a:gd name="T0" fmla="*/ 25 w 25"/>
                  <a:gd name="T1" fmla="*/ 0 h 1"/>
                  <a:gd name="T2" fmla="*/ 9 w 25"/>
                  <a:gd name="T3" fmla="*/ 0 h 1"/>
                  <a:gd name="T4" fmla="*/ 0 w 25"/>
                  <a:gd name="T5" fmla="*/ 1 h 1"/>
                  <a:gd name="T6" fmla="*/ 8 w 25"/>
                  <a:gd name="T7" fmla="*/ 0 h 1"/>
                  <a:gd name="T8" fmla="*/ 25 w 25"/>
                  <a:gd name="T9" fmla="*/ 0 h 1"/>
                  <a:gd name="T10" fmla="*/ 25 w 25"/>
                  <a:gd name="T11" fmla="*/ 0 h 1"/>
                </a:gdLst>
                <a:ahLst/>
                <a:cxnLst>
                  <a:cxn ang="0">
                    <a:pos x="T0" y="T1"/>
                  </a:cxn>
                  <a:cxn ang="0">
                    <a:pos x="T2" y="T3"/>
                  </a:cxn>
                  <a:cxn ang="0">
                    <a:pos x="T4" y="T5"/>
                  </a:cxn>
                  <a:cxn ang="0">
                    <a:pos x="T6" y="T7"/>
                  </a:cxn>
                  <a:cxn ang="0">
                    <a:pos x="T8" y="T9"/>
                  </a:cxn>
                  <a:cxn ang="0">
                    <a:pos x="T10" y="T11"/>
                  </a:cxn>
                </a:cxnLst>
                <a:rect l="0" t="0" r="r" b="b"/>
                <a:pathLst>
                  <a:path w="25" h="1">
                    <a:moveTo>
                      <a:pt x="25" y="0"/>
                    </a:moveTo>
                    <a:cubicBezTo>
                      <a:pt x="9" y="0"/>
                      <a:pt x="9" y="0"/>
                      <a:pt x="9" y="0"/>
                    </a:cubicBezTo>
                    <a:cubicBezTo>
                      <a:pt x="5" y="0"/>
                      <a:pt x="2" y="1"/>
                      <a:pt x="0" y="1"/>
                    </a:cubicBezTo>
                    <a:cubicBezTo>
                      <a:pt x="2" y="1"/>
                      <a:pt x="5" y="0"/>
                      <a:pt x="8" y="0"/>
                    </a:cubicBezTo>
                    <a:cubicBezTo>
                      <a:pt x="25" y="0"/>
                      <a:pt x="25" y="0"/>
                      <a:pt x="25" y="0"/>
                    </a:cubicBezTo>
                    <a:cubicBezTo>
                      <a:pt x="25" y="0"/>
                      <a:pt x="25"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8" name="Freeform 198"/>
              <p:cNvSpPr>
                <a:spLocks/>
              </p:cNvSpPr>
              <p:nvPr/>
            </p:nvSpPr>
            <p:spPr bwMode="auto">
              <a:xfrm>
                <a:off x="4617" y="1305"/>
                <a:ext cx="435" cy="812"/>
              </a:xfrm>
              <a:custGeom>
                <a:avLst/>
                <a:gdLst>
                  <a:gd name="T0" fmla="*/ 32 w 184"/>
                  <a:gd name="T1" fmla="*/ 0 h 343"/>
                  <a:gd name="T2" fmla="*/ 0 w 184"/>
                  <a:gd name="T3" fmla="*/ 32 h 343"/>
                  <a:gd name="T4" fmla="*/ 126 w 184"/>
                  <a:gd name="T5" fmla="*/ 263 h 343"/>
                  <a:gd name="T6" fmla="*/ 125 w 184"/>
                  <a:gd name="T7" fmla="*/ 263 h 343"/>
                  <a:gd name="T8" fmla="*/ 125 w 184"/>
                  <a:gd name="T9" fmla="*/ 263 h 343"/>
                  <a:gd name="T10" fmla="*/ 108 w 184"/>
                  <a:gd name="T11" fmla="*/ 263 h 343"/>
                  <a:gd name="T12" fmla="*/ 100 w 184"/>
                  <a:gd name="T13" fmla="*/ 264 h 343"/>
                  <a:gd name="T14" fmla="*/ 101 w 184"/>
                  <a:gd name="T15" fmla="*/ 285 h 343"/>
                  <a:gd name="T16" fmla="*/ 156 w 184"/>
                  <a:gd name="T17" fmla="*/ 334 h 343"/>
                  <a:gd name="T18" fmla="*/ 180 w 184"/>
                  <a:gd name="T19" fmla="*/ 343 h 343"/>
                  <a:gd name="T20" fmla="*/ 184 w 184"/>
                  <a:gd name="T21" fmla="*/ 342 h 343"/>
                  <a:gd name="T22" fmla="*/ 32 w 184"/>
                  <a:gd name="T23" fmla="*/ 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4" h="343">
                    <a:moveTo>
                      <a:pt x="32" y="0"/>
                    </a:moveTo>
                    <a:cubicBezTo>
                      <a:pt x="0" y="32"/>
                      <a:pt x="0" y="32"/>
                      <a:pt x="0" y="32"/>
                    </a:cubicBezTo>
                    <a:cubicBezTo>
                      <a:pt x="62" y="94"/>
                      <a:pt x="107" y="174"/>
                      <a:pt x="126" y="263"/>
                    </a:cubicBezTo>
                    <a:cubicBezTo>
                      <a:pt x="125" y="263"/>
                      <a:pt x="125" y="263"/>
                      <a:pt x="125" y="263"/>
                    </a:cubicBezTo>
                    <a:cubicBezTo>
                      <a:pt x="125" y="263"/>
                      <a:pt x="125" y="263"/>
                      <a:pt x="125" y="263"/>
                    </a:cubicBezTo>
                    <a:cubicBezTo>
                      <a:pt x="108" y="263"/>
                      <a:pt x="108" y="263"/>
                      <a:pt x="108" y="263"/>
                    </a:cubicBezTo>
                    <a:cubicBezTo>
                      <a:pt x="105" y="263"/>
                      <a:pt x="102" y="264"/>
                      <a:pt x="100" y="264"/>
                    </a:cubicBezTo>
                    <a:cubicBezTo>
                      <a:pt x="90" y="267"/>
                      <a:pt x="90" y="275"/>
                      <a:pt x="101" y="285"/>
                    </a:cubicBezTo>
                    <a:cubicBezTo>
                      <a:pt x="156" y="334"/>
                      <a:pt x="156" y="334"/>
                      <a:pt x="156" y="334"/>
                    </a:cubicBezTo>
                    <a:cubicBezTo>
                      <a:pt x="162" y="340"/>
                      <a:pt x="171" y="343"/>
                      <a:pt x="180" y="343"/>
                    </a:cubicBezTo>
                    <a:cubicBezTo>
                      <a:pt x="181" y="343"/>
                      <a:pt x="183" y="343"/>
                      <a:pt x="184" y="342"/>
                    </a:cubicBezTo>
                    <a:cubicBezTo>
                      <a:pt x="178" y="209"/>
                      <a:pt x="121" y="88"/>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19" name="Freeform 201"/>
              <p:cNvSpPr>
                <a:spLocks/>
              </p:cNvSpPr>
              <p:nvPr/>
            </p:nvSpPr>
            <p:spPr bwMode="auto">
              <a:xfrm>
                <a:off x="2879" y="742"/>
                <a:ext cx="918" cy="639"/>
              </a:xfrm>
              <a:custGeom>
                <a:avLst/>
                <a:gdLst>
                  <a:gd name="T0" fmla="*/ 376 w 388"/>
                  <a:gd name="T1" fmla="*/ 68 h 270"/>
                  <a:gd name="T2" fmla="*/ 327 w 388"/>
                  <a:gd name="T3" fmla="*/ 13 h 270"/>
                  <a:gd name="T4" fmla="*/ 306 w 388"/>
                  <a:gd name="T5" fmla="*/ 22 h 270"/>
                  <a:gd name="T6" fmla="*/ 306 w 388"/>
                  <a:gd name="T7" fmla="*/ 33 h 270"/>
                  <a:gd name="T8" fmla="*/ 0 w 388"/>
                  <a:gd name="T9" fmla="*/ 192 h 270"/>
                  <a:gd name="T10" fmla="*/ 79 w 388"/>
                  <a:gd name="T11" fmla="*/ 270 h 270"/>
                  <a:gd name="T12" fmla="*/ 306 w 388"/>
                  <a:gd name="T13" fmla="*/ 145 h 270"/>
                  <a:gd name="T14" fmla="*/ 306 w 388"/>
                  <a:gd name="T15" fmla="*/ 163 h 270"/>
                  <a:gd name="T16" fmla="*/ 327 w 388"/>
                  <a:gd name="T17" fmla="*/ 172 h 270"/>
                  <a:gd name="T18" fmla="*/ 376 w 388"/>
                  <a:gd name="T19" fmla="*/ 117 h 270"/>
                  <a:gd name="T20" fmla="*/ 376 w 388"/>
                  <a:gd name="T21" fmla="*/ 68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8" h="270">
                    <a:moveTo>
                      <a:pt x="376" y="68"/>
                    </a:moveTo>
                    <a:cubicBezTo>
                      <a:pt x="327" y="13"/>
                      <a:pt x="327" y="13"/>
                      <a:pt x="327" y="13"/>
                    </a:cubicBezTo>
                    <a:cubicBezTo>
                      <a:pt x="315" y="0"/>
                      <a:pt x="306" y="4"/>
                      <a:pt x="306" y="22"/>
                    </a:cubicBezTo>
                    <a:cubicBezTo>
                      <a:pt x="306" y="33"/>
                      <a:pt x="306" y="33"/>
                      <a:pt x="306" y="33"/>
                    </a:cubicBezTo>
                    <a:cubicBezTo>
                      <a:pt x="187" y="53"/>
                      <a:pt x="82" y="111"/>
                      <a:pt x="0" y="192"/>
                    </a:cubicBezTo>
                    <a:cubicBezTo>
                      <a:pt x="79" y="270"/>
                      <a:pt x="79" y="270"/>
                      <a:pt x="79" y="270"/>
                    </a:cubicBezTo>
                    <a:cubicBezTo>
                      <a:pt x="140" y="209"/>
                      <a:pt x="218" y="165"/>
                      <a:pt x="306" y="145"/>
                    </a:cubicBezTo>
                    <a:cubicBezTo>
                      <a:pt x="306" y="163"/>
                      <a:pt x="306" y="163"/>
                      <a:pt x="306" y="163"/>
                    </a:cubicBezTo>
                    <a:cubicBezTo>
                      <a:pt x="306" y="181"/>
                      <a:pt x="315" y="185"/>
                      <a:pt x="327" y="172"/>
                    </a:cubicBezTo>
                    <a:cubicBezTo>
                      <a:pt x="376" y="117"/>
                      <a:pt x="376" y="117"/>
                      <a:pt x="376" y="117"/>
                    </a:cubicBezTo>
                    <a:cubicBezTo>
                      <a:pt x="388" y="104"/>
                      <a:pt x="388" y="82"/>
                      <a:pt x="376"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0" name="Freeform 202"/>
              <p:cNvSpPr>
                <a:spLocks/>
              </p:cNvSpPr>
              <p:nvPr/>
            </p:nvSpPr>
            <p:spPr bwMode="auto">
              <a:xfrm>
                <a:off x="3629" y="952"/>
                <a:ext cx="166" cy="213"/>
              </a:xfrm>
              <a:custGeom>
                <a:avLst/>
                <a:gdLst>
                  <a:gd name="T0" fmla="*/ 69 w 70"/>
                  <a:gd name="T1" fmla="*/ 0 h 90"/>
                  <a:gd name="T2" fmla="*/ 68 w 70"/>
                  <a:gd name="T3" fmla="*/ 0 h 90"/>
                  <a:gd name="T4" fmla="*/ 59 w 70"/>
                  <a:gd name="T5" fmla="*/ 28 h 90"/>
                  <a:gd name="T6" fmla="*/ 10 w 70"/>
                  <a:gd name="T7" fmla="*/ 83 h 90"/>
                  <a:gd name="T8" fmla="*/ 0 w 70"/>
                  <a:gd name="T9" fmla="*/ 90 h 90"/>
                  <a:gd name="T10" fmla="*/ 11 w 70"/>
                  <a:gd name="T11" fmla="*/ 82 h 90"/>
                  <a:gd name="T12" fmla="*/ 60 w 70"/>
                  <a:gd name="T13" fmla="*/ 28 h 90"/>
                  <a:gd name="T14" fmla="*/ 69 w 70"/>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90">
                    <a:moveTo>
                      <a:pt x="69" y="0"/>
                    </a:moveTo>
                    <a:cubicBezTo>
                      <a:pt x="68" y="0"/>
                      <a:pt x="68" y="0"/>
                      <a:pt x="68" y="0"/>
                    </a:cubicBezTo>
                    <a:cubicBezTo>
                      <a:pt x="69" y="10"/>
                      <a:pt x="66" y="20"/>
                      <a:pt x="59" y="28"/>
                    </a:cubicBezTo>
                    <a:cubicBezTo>
                      <a:pt x="10" y="83"/>
                      <a:pt x="10" y="83"/>
                      <a:pt x="10" y="83"/>
                    </a:cubicBezTo>
                    <a:cubicBezTo>
                      <a:pt x="7" y="87"/>
                      <a:pt x="3" y="89"/>
                      <a:pt x="0" y="90"/>
                    </a:cubicBezTo>
                    <a:cubicBezTo>
                      <a:pt x="4" y="89"/>
                      <a:pt x="7" y="87"/>
                      <a:pt x="11" y="82"/>
                    </a:cubicBezTo>
                    <a:cubicBezTo>
                      <a:pt x="60" y="28"/>
                      <a:pt x="60" y="28"/>
                      <a:pt x="60" y="28"/>
                    </a:cubicBezTo>
                    <a:cubicBezTo>
                      <a:pt x="67" y="20"/>
                      <a:pt x="70" y="10"/>
                      <a:pt x="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1" name="Freeform 203"/>
              <p:cNvSpPr>
                <a:spLocks/>
              </p:cNvSpPr>
              <p:nvPr/>
            </p:nvSpPr>
            <p:spPr bwMode="auto">
              <a:xfrm>
                <a:off x="3194" y="1189"/>
                <a:ext cx="127" cy="83"/>
              </a:xfrm>
              <a:custGeom>
                <a:avLst/>
                <a:gdLst>
                  <a:gd name="T0" fmla="*/ 54 w 54"/>
                  <a:gd name="T1" fmla="*/ 0 h 35"/>
                  <a:gd name="T2" fmla="*/ 0 w 54"/>
                  <a:gd name="T3" fmla="*/ 35 h 35"/>
                  <a:gd name="T4" fmla="*/ 0 w 54"/>
                  <a:gd name="T5" fmla="*/ 35 h 35"/>
                  <a:gd name="T6" fmla="*/ 54 w 54"/>
                  <a:gd name="T7" fmla="*/ 1 h 35"/>
                  <a:gd name="T8" fmla="*/ 54 w 54"/>
                  <a:gd name="T9" fmla="*/ 0 h 35"/>
                </a:gdLst>
                <a:ahLst/>
                <a:cxnLst>
                  <a:cxn ang="0">
                    <a:pos x="T0" y="T1"/>
                  </a:cxn>
                  <a:cxn ang="0">
                    <a:pos x="T2" y="T3"/>
                  </a:cxn>
                  <a:cxn ang="0">
                    <a:pos x="T4" y="T5"/>
                  </a:cxn>
                  <a:cxn ang="0">
                    <a:pos x="T6" y="T7"/>
                  </a:cxn>
                  <a:cxn ang="0">
                    <a:pos x="T8" y="T9"/>
                  </a:cxn>
                </a:cxnLst>
                <a:rect l="0" t="0" r="r" b="b"/>
                <a:pathLst>
                  <a:path w="54" h="35">
                    <a:moveTo>
                      <a:pt x="54" y="0"/>
                    </a:moveTo>
                    <a:cubicBezTo>
                      <a:pt x="35" y="11"/>
                      <a:pt x="17" y="22"/>
                      <a:pt x="0" y="35"/>
                    </a:cubicBezTo>
                    <a:cubicBezTo>
                      <a:pt x="0" y="35"/>
                      <a:pt x="0" y="35"/>
                      <a:pt x="0" y="35"/>
                    </a:cubicBezTo>
                    <a:cubicBezTo>
                      <a:pt x="17" y="22"/>
                      <a:pt x="35" y="11"/>
                      <a:pt x="54" y="1"/>
                    </a:cubicBezTo>
                    <a:cubicBezTo>
                      <a:pt x="54" y="0"/>
                      <a:pt x="54"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2" name="Freeform 204"/>
              <p:cNvSpPr>
                <a:spLocks/>
              </p:cNvSpPr>
              <p:nvPr/>
            </p:nvSpPr>
            <p:spPr bwMode="auto">
              <a:xfrm>
                <a:off x="3321" y="1109"/>
                <a:ext cx="199" cy="82"/>
              </a:xfrm>
              <a:custGeom>
                <a:avLst/>
                <a:gdLst>
                  <a:gd name="T0" fmla="*/ 84 w 84"/>
                  <a:gd name="T1" fmla="*/ 0 h 35"/>
                  <a:gd name="T2" fmla="*/ 0 w 84"/>
                  <a:gd name="T3" fmla="*/ 34 h 35"/>
                  <a:gd name="T4" fmla="*/ 0 w 84"/>
                  <a:gd name="T5" fmla="*/ 35 h 35"/>
                  <a:gd name="T6" fmla="*/ 84 w 84"/>
                  <a:gd name="T7" fmla="*/ 0 h 35"/>
                </a:gdLst>
                <a:ahLst/>
                <a:cxnLst>
                  <a:cxn ang="0">
                    <a:pos x="T0" y="T1"/>
                  </a:cxn>
                  <a:cxn ang="0">
                    <a:pos x="T2" y="T3"/>
                  </a:cxn>
                  <a:cxn ang="0">
                    <a:pos x="T4" y="T5"/>
                  </a:cxn>
                  <a:cxn ang="0">
                    <a:pos x="T6" y="T7"/>
                  </a:cxn>
                </a:cxnLst>
                <a:rect l="0" t="0" r="r" b="b"/>
                <a:pathLst>
                  <a:path w="84" h="35">
                    <a:moveTo>
                      <a:pt x="84" y="0"/>
                    </a:moveTo>
                    <a:cubicBezTo>
                      <a:pt x="55" y="8"/>
                      <a:pt x="27" y="20"/>
                      <a:pt x="0" y="34"/>
                    </a:cubicBezTo>
                    <a:cubicBezTo>
                      <a:pt x="0" y="35"/>
                      <a:pt x="0" y="35"/>
                      <a:pt x="0" y="35"/>
                    </a:cubicBezTo>
                    <a:cubicBezTo>
                      <a:pt x="27" y="20"/>
                      <a:pt x="55" y="9"/>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3" name="Freeform 205"/>
              <p:cNvSpPr>
                <a:spLocks/>
              </p:cNvSpPr>
              <p:nvPr/>
            </p:nvSpPr>
            <p:spPr bwMode="auto">
              <a:xfrm>
                <a:off x="3066" y="1367"/>
                <a:ext cx="14" cy="14"/>
              </a:xfrm>
              <a:custGeom>
                <a:avLst/>
                <a:gdLst>
                  <a:gd name="T0" fmla="*/ 6 w 6"/>
                  <a:gd name="T1" fmla="*/ 0 h 6"/>
                  <a:gd name="T2" fmla="*/ 0 w 6"/>
                  <a:gd name="T3" fmla="*/ 6 h 6"/>
                  <a:gd name="T4" fmla="*/ 0 w 6"/>
                  <a:gd name="T5" fmla="*/ 6 h 6"/>
                  <a:gd name="T6" fmla="*/ 6 w 6"/>
                  <a:gd name="T7" fmla="*/ 1 h 6"/>
                  <a:gd name="T8" fmla="*/ 6 w 6"/>
                  <a:gd name="T9" fmla="*/ 0 h 6"/>
                </a:gdLst>
                <a:ahLst/>
                <a:cxnLst>
                  <a:cxn ang="0">
                    <a:pos x="T0" y="T1"/>
                  </a:cxn>
                  <a:cxn ang="0">
                    <a:pos x="T2" y="T3"/>
                  </a:cxn>
                  <a:cxn ang="0">
                    <a:pos x="T4" y="T5"/>
                  </a:cxn>
                  <a:cxn ang="0">
                    <a:pos x="T6" y="T7"/>
                  </a:cxn>
                  <a:cxn ang="0">
                    <a:pos x="T8" y="T9"/>
                  </a:cxn>
                </a:cxnLst>
                <a:rect l="0" t="0" r="r" b="b"/>
                <a:pathLst>
                  <a:path w="6" h="6">
                    <a:moveTo>
                      <a:pt x="6" y="0"/>
                    </a:moveTo>
                    <a:cubicBezTo>
                      <a:pt x="4" y="2"/>
                      <a:pt x="2" y="4"/>
                      <a:pt x="0" y="6"/>
                    </a:cubicBezTo>
                    <a:cubicBezTo>
                      <a:pt x="0" y="6"/>
                      <a:pt x="0" y="6"/>
                      <a:pt x="0" y="6"/>
                    </a:cubicBezTo>
                    <a:cubicBezTo>
                      <a:pt x="2" y="4"/>
                      <a:pt x="4" y="2"/>
                      <a:pt x="6" y="1"/>
                    </a:cubicBezTo>
                    <a:cubicBezTo>
                      <a:pt x="6" y="1"/>
                      <a:pt x="6"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4" name="Freeform 206"/>
              <p:cNvSpPr>
                <a:spLocks/>
              </p:cNvSpPr>
              <p:nvPr/>
            </p:nvSpPr>
            <p:spPr bwMode="auto">
              <a:xfrm>
                <a:off x="3080" y="1284"/>
                <a:ext cx="97" cy="85"/>
              </a:xfrm>
              <a:custGeom>
                <a:avLst/>
                <a:gdLst>
                  <a:gd name="T0" fmla="*/ 41 w 41"/>
                  <a:gd name="T1" fmla="*/ 0 h 36"/>
                  <a:gd name="T2" fmla="*/ 0 w 41"/>
                  <a:gd name="T3" fmla="*/ 35 h 36"/>
                  <a:gd name="T4" fmla="*/ 0 w 41"/>
                  <a:gd name="T5" fmla="*/ 36 h 36"/>
                  <a:gd name="T6" fmla="*/ 41 w 41"/>
                  <a:gd name="T7" fmla="*/ 0 h 36"/>
                  <a:gd name="T8" fmla="*/ 41 w 41"/>
                  <a:gd name="T9" fmla="*/ 0 h 36"/>
                </a:gdLst>
                <a:ahLst/>
                <a:cxnLst>
                  <a:cxn ang="0">
                    <a:pos x="T0" y="T1"/>
                  </a:cxn>
                  <a:cxn ang="0">
                    <a:pos x="T2" y="T3"/>
                  </a:cxn>
                  <a:cxn ang="0">
                    <a:pos x="T4" y="T5"/>
                  </a:cxn>
                  <a:cxn ang="0">
                    <a:pos x="T6" y="T7"/>
                  </a:cxn>
                  <a:cxn ang="0">
                    <a:pos x="T8" y="T9"/>
                  </a:cxn>
                </a:cxnLst>
                <a:rect l="0" t="0" r="r" b="b"/>
                <a:pathLst>
                  <a:path w="41" h="36">
                    <a:moveTo>
                      <a:pt x="41" y="0"/>
                    </a:moveTo>
                    <a:cubicBezTo>
                      <a:pt x="26" y="11"/>
                      <a:pt x="13" y="23"/>
                      <a:pt x="0" y="35"/>
                    </a:cubicBezTo>
                    <a:cubicBezTo>
                      <a:pt x="0" y="36"/>
                      <a:pt x="0" y="36"/>
                      <a:pt x="0" y="36"/>
                    </a:cubicBezTo>
                    <a:cubicBezTo>
                      <a:pt x="13" y="23"/>
                      <a:pt x="27" y="11"/>
                      <a:pt x="41" y="0"/>
                    </a:cubicBezTo>
                    <a:cubicBezTo>
                      <a:pt x="41" y="0"/>
                      <a:pt x="41"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5" name="Freeform 207"/>
              <p:cNvSpPr>
                <a:spLocks/>
              </p:cNvSpPr>
              <p:nvPr/>
            </p:nvSpPr>
            <p:spPr bwMode="auto">
              <a:xfrm>
                <a:off x="3177" y="1272"/>
                <a:ext cx="17" cy="12"/>
              </a:xfrm>
              <a:custGeom>
                <a:avLst/>
                <a:gdLst>
                  <a:gd name="T0" fmla="*/ 7 w 7"/>
                  <a:gd name="T1" fmla="*/ 0 h 5"/>
                  <a:gd name="T2" fmla="*/ 0 w 7"/>
                  <a:gd name="T3" fmla="*/ 5 h 5"/>
                  <a:gd name="T4" fmla="*/ 0 w 7"/>
                  <a:gd name="T5" fmla="*/ 5 h 5"/>
                  <a:gd name="T6" fmla="*/ 7 w 7"/>
                  <a:gd name="T7" fmla="*/ 0 h 5"/>
                  <a:gd name="T8" fmla="*/ 7 w 7"/>
                  <a:gd name="T9" fmla="*/ 0 h 5"/>
                </a:gdLst>
                <a:ahLst/>
                <a:cxnLst>
                  <a:cxn ang="0">
                    <a:pos x="T0" y="T1"/>
                  </a:cxn>
                  <a:cxn ang="0">
                    <a:pos x="T2" y="T3"/>
                  </a:cxn>
                  <a:cxn ang="0">
                    <a:pos x="T4" y="T5"/>
                  </a:cxn>
                  <a:cxn ang="0">
                    <a:pos x="T6" y="T7"/>
                  </a:cxn>
                  <a:cxn ang="0">
                    <a:pos x="T8" y="T9"/>
                  </a:cxn>
                </a:cxnLst>
                <a:rect l="0" t="0" r="r" b="b"/>
                <a:pathLst>
                  <a:path w="7" h="5">
                    <a:moveTo>
                      <a:pt x="7" y="0"/>
                    </a:moveTo>
                    <a:cubicBezTo>
                      <a:pt x="5" y="1"/>
                      <a:pt x="2" y="3"/>
                      <a:pt x="0" y="5"/>
                    </a:cubicBezTo>
                    <a:cubicBezTo>
                      <a:pt x="0" y="5"/>
                      <a:pt x="0" y="5"/>
                      <a:pt x="0" y="5"/>
                    </a:cubicBezTo>
                    <a:cubicBezTo>
                      <a:pt x="2" y="3"/>
                      <a:pt x="5" y="2"/>
                      <a:pt x="7" y="0"/>
                    </a:cubicBezTo>
                    <a:cubicBezTo>
                      <a:pt x="7" y="0"/>
                      <a:pt x="7"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6" name="Freeform 208"/>
              <p:cNvSpPr>
                <a:spLocks/>
              </p:cNvSpPr>
              <p:nvPr/>
            </p:nvSpPr>
            <p:spPr bwMode="auto">
              <a:xfrm>
                <a:off x="2977" y="960"/>
                <a:ext cx="808" cy="429"/>
              </a:xfrm>
              <a:custGeom>
                <a:avLst/>
                <a:gdLst>
                  <a:gd name="T0" fmla="*/ 340 w 341"/>
                  <a:gd name="T1" fmla="*/ 0 h 181"/>
                  <a:gd name="T2" fmla="*/ 0 w 341"/>
                  <a:gd name="T3" fmla="*/ 146 h 181"/>
                  <a:gd name="T4" fmla="*/ 34 w 341"/>
                  <a:gd name="T5" fmla="*/ 181 h 181"/>
                  <a:gd name="T6" fmla="*/ 40 w 341"/>
                  <a:gd name="T7" fmla="*/ 175 h 181"/>
                  <a:gd name="T8" fmla="*/ 81 w 341"/>
                  <a:gd name="T9" fmla="*/ 140 h 181"/>
                  <a:gd name="T10" fmla="*/ 88 w 341"/>
                  <a:gd name="T11" fmla="*/ 135 h 181"/>
                  <a:gd name="T12" fmla="*/ 142 w 341"/>
                  <a:gd name="T13" fmla="*/ 100 h 181"/>
                  <a:gd name="T14" fmla="*/ 226 w 341"/>
                  <a:gd name="T15" fmla="*/ 66 h 181"/>
                  <a:gd name="T16" fmla="*/ 262 w 341"/>
                  <a:gd name="T17" fmla="*/ 56 h 181"/>
                  <a:gd name="T18" fmla="*/ 262 w 341"/>
                  <a:gd name="T19" fmla="*/ 74 h 181"/>
                  <a:gd name="T20" fmla="*/ 270 w 341"/>
                  <a:gd name="T21" fmla="*/ 91 h 181"/>
                  <a:gd name="T22" fmla="*/ 272 w 341"/>
                  <a:gd name="T23" fmla="*/ 90 h 181"/>
                  <a:gd name="T24" fmla="*/ 282 w 341"/>
                  <a:gd name="T25" fmla="*/ 83 h 181"/>
                  <a:gd name="T26" fmla="*/ 331 w 341"/>
                  <a:gd name="T27" fmla="*/ 28 h 181"/>
                  <a:gd name="T28" fmla="*/ 340 w 341"/>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1" h="181">
                    <a:moveTo>
                      <a:pt x="340" y="0"/>
                    </a:moveTo>
                    <a:cubicBezTo>
                      <a:pt x="208" y="5"/>
                      <a:pt x="88" y="60"/>
                      <a:pt x="0" y="146"/>
                    </a:cubicBezTo>
                    <a:cubicBezTo>
                      <a:pt x="34" y="181"/>
                      <a:pt x="34" y="181"/>
                      <a:pt x="34" y="181"/>
                    </a:cubicBezTo>
                    <a:cubicBezTo>
                      <a:pt x="36" y="179"/>
                      <a:pt x="38" y="177"/>
                      <a:pt x="40" y="175"/>
                    </a:cubicBezTo>
                    <a:cubicBezTo>
                      <a:pt x="53" y="163"/>
                      <a:pt x="66" y="151"/>
                      <a:pt x="81" y="140"/>
                    </a:cubicBezTo>
                    <a:cubicBezTo>
                      <a:pt x="83" y="138"/>
                      <a:pt x="86" y="136"/>
                      <a:pt x="88" y="135"/>
                    </a:cubicBezTo>
                    <a:cubicBezTo>
                      <a:pt x="105" y="122"/>
                      <a:pt x="123" y="111"/>
                      <a:pt x="142" y="100"/>
                    </a:cubicBezTo>
                    <a:cubicBezTo>
                      <a:pt x="169" y="86"/>
                      <a:pt x="197" y="74"/>
                      <a:pt x="226" y="66"/>
                    </a:cubicBezTo>
                    <a:cubicBezTo>
                      <a:pt x="238" y="62"/>
                      <a:pt x="249" y="59"/>
                      <a:pt x="262" y="56"/>
                    </a:cubicBezTo>
                    <a:cubicBezTo>
                      <a:pt x="262" y="74"/>
                      <a:pt x="262" y="74"/>
                      <a:pt x="262" y="74"/>
                    </a:cubicBezTo>
                    <a:cubicBezTo>
                      <a:pt x="262" y="85"/>
                      <a:pt x="265" y="91"/>
                      <a:pt x="270" y="91"/>
                    </a:cubicBezTo>
                    <a:cubicBezTo>
                      <a:pt x="271" y="91"/>
                      <a:pt x="272" y="90"/>
                      <a:pt x="272" y="90"/>
                    </a:cubicBezTo>
                    <a:cubicBezTo>
                      <a:pt x="275" y="89"/>
                      <a:pt x="279" y="87"/>
                      <a:pt x="282" y="83"/>
                    </a:cubicBezTo>
                    <a:cubicBezTo>
                      <a:pt x="331" y="28"/>
                      <a:pt x="331" y="28"/>
                      <a:pt x="331" y="28"/>
                    </a:cubicBezTo>
                    <a:cubicBezTo>
                      <a:pt x="338" y="20"/>
                      <a:pt x="341" y="10"/>
                      <a:pt x="34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7" name="Freeform 211"/>
              <p:cNvSpPr>
                <a:spLocks/>
              </p:cNvSpPr>
              <p:nvPr/>
            </p:nvSpPr>
            <p:spPr bwMode="auto">
              <a:xfrm>
                <a:off x="3840" y="798"/>
                <a:ext cx="874" cy="517"/>
              </a:xfrm>
              <a:custGeom>
                <a:avLst/>
                <a:gdLst>
                  <a:gd name="T0" fmla="*/ 346 w 369"/>
                  <a:gd name="T1" fmla="*/ 96 h 218"/>
                  <a:gd name="T2" fmla="*/ 335 w 369"/>
                  <a:gd name="T3" fmla="*/ 108 h 218"/>
                  <a:gd name="T4" fmla="*/ 0 w 369"/>
                  <a:gd name="T5" fmla="*/ 0 h 218"/>
                  <a:gd name="T6" fmla="*/ 0 w 369"/>
                  <a:gd name="T7" fmla="*/ 110 h 218"/>
                  <a:gd name="T8" fmla="*/ 255 w 369"/>
                  <a:gd name="T9" fmla="*/ 187 h 218"/>
                  <a:gd name="T10" fmla="*/ 246 w 369"/>
                  <a:gd name="T11" fmla="*/ 196 h 218"/>
                  <a:gd name="T12" fmla="*/ 256 w 369"/>
                  <a:gd name="T13" fmla="*/ 217 h 218"/>
                  <a:gd name="T14" fmla="*/ 329 w 369"/>
                  <a:gd name="T15" fmla="*/ 213 h 218"/>
                  <a:gd name="T16" fmla="*/ 363 w 369"/>
                  <a:gd name="T17" fmla="*/ 178 h 218"/>
                  <a:gd name="T18" fmla="*/ 368 w 369"/>
                  <a:gd name="T19" fmla="*/ 105 h 218"/>
                  <a:gd name="T20" fmla="*/ 346 w 369"/>
                  <a:gd name="T21" fmla="*/ 96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218">
                    <a:moveTo>
                      <a:pt x="346" y="96"/>
                    </a:moveTo>
                    <a:cubicBezTo>
                      <a:pt x="335" y="108"/>
                      <a:pt x="335" y="108"/>
                      <a:pt x="335" y="108"/>
                    </a:cubicBezTo>
                    <a:cubicBezTo>
                      <a:pt x="240" y="40"/>
                      <a:pt x="125" y="0"/>
                      <a:pt x="0" y="0"/>
                    </a:cubicBezTo>
                    <a:cubicBezTo>
                      <a:pt x="0" y="110"/>
                      <a:pt x="0" y="110"/>
                      <a:pt x="0" y="110"/>
                    </a:cubicBezTo>
                    <a:cubicBezTo>
                      <a:pt x="94" y="111"/>
                      <a:pt x="182" y="139"/>
                      <a:pt x="255" y="187"/>
                    </a:cubicBezTo>
                    <a:cubicBezTo>
                      <a:pt x="246" y="196"/>
                      <a:pt x="246" y="196"/>
                      <a:pt x="246" y="196"/>
                    </a:cubicBezTo>
                    <a:cubicBezTo>
                      <a:pt x="234" y="208"/>
                      <a:pt x="238" y="218"/>
                      <a:pt x="256" y="217"/>
                    </a:cubicBezTo>
                    <a:cubicBezTo>
                      <a:pt x="329" y="213"/>
                      <a:pt x="329" y="213"/>
                      <a:pt x="329" y="213"/>
                    </a:cubicBezTo>
                    <a:cubicBezTo>
                      <a:pt x="347" y="212"/>
                      <a:pt x="362" y="196"/>
                      <a:pt x="363" y="178"/>
                    </a:cubicBezTo>
                    <a:cubicBezTo>
                      <a:pt x="368" y="105"/>
                      <a:pt x="368" y="105"/>
                      <a:pt x="368" y="105"/>
                    </a:cubicBezTo>
                    <a:cubicBezTo>
                      <a:pt x="369" y="87"/>
                      <a:pt x="359" y="83"/>
                      <a:pt x="346" y="9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8" name="Freeform 212"/>
              <p:cNvSpPr>
                <a:spLocks/>
              </p:cNvSpPr>
              <p:nvPr/>
            </p:nvSpPr>
            <p:spPr bwMode="auto">
              <a:xfrm>
                <a:off x="4640" y="1281"/>
                <a:ext cx="31" cy="17"/>
              </a:xfrm>
              <a:custGeom>
                <a:avLst/>
                <a:gdLst>
                  <a:gd name="T0" fmla="*/ 12 w 13"/>
                  <a:gd name="T1" fmla="*/ 0 h 7"/>
                  <a:gd name="T2" fmla="*/ 0 w 13"/>
                  <a:gd name="T3" fmla="*/ 7 h 7"/>
                  <a:gd name="T4" fmla="*/ 13 w 13"/>
                  <a:gd name="T5" fmla="*/ 0 h 7"/>
                  <a:gd name="T6" fmla="*/ 12 w 13"/>
                  <a:gd name="T7" fmla="*/ 0 h 7"/>
                </a:gdLst>
                <a:ahLst/>
                <a:cxnLst>
                  <a:cxn ang="0">
                    <a:pos x="T0" y="T1"/>
                  </a:cxn>
                  <a:cxn ang="0">
                    <a:pos x="T2" y="T3"/>
                  </a:cxn>
                  <a:cxn ang="0">
                    <a:pos x="T4" y="T5"/>
                  </a:cxn>
                  <a:cxn ang="0">
                    <a:pos x="T6" y="T7"/>
                  </a:cxn>
                </a:cxnLst>
                <a:rect l="0" t="0" r="r" b="b"/>
                <a:pathLst>
                  <a:path w="13" h="7">
                    <a:moveTo>
                      <a:pt x="12" y="0"/>
                    </a:moveTo>
                    <a:cubicBezTo>
                      <a:pt x="9" y="3"/>
                      <a:pt x="4" y="6"/>
                      <a:pt x="0" y="7"/>
                    </a:cubicBezTo>
                    <a:cubicBezTo>
                      <a:pt x="4" y="6"/>
                      <a:pt x="9" y="3"/>
                      <a:pt x="13" y="0"/>
                    </a:cubicBezTo>
                    <a:cubicBezTo>
                      <a:pt x="12" y="0"/>
                      <a:pt x="12"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29" name="Freeform 213"/>
              <p:cNvSpPr>
                <a:spLocks/>
              </p:cNvSpPr>
              <p:nvPr/>
            </p:nvSpPr>
            <p:spPr bwMode="auto">
              <a:xfrm>
                <a:off x="3842" y="950"/>
                <a:ext cx="827" cy="362"/>
              </a:xfrm>
              <a:custGeom>
                <a:avLst/>
                <a:gdLst>
                  <a:gd name="T0" fmla="*/ 0 w 349"/>
                  <a:gd name="T1" fmla="*/ 0 h 153"/>
                  <a:gd name="T2" fmla="*/ 0 w 349"/>
                  <a:gd name="T3" fmla="*/ 46 h 153"/>
                  <a:gd name="T4" fmla="*/ 255 w 349"/>
                  <a:gd name="T5" fmla="*/ 123 h 153"/>
                  <a:gd name="T6" fmla="*/ 246 w 349"/>
                  <a:gd name="T7" fmla="*/ 132 h 153"/>
                  <a:gd name="T8" fmla="*/ 253 w 349"/>
                  <a:gd name="T9" fmla="*/ 153 h 153"/>
                  <a:gd name="T10" fmla="*/ 256 w 349"/>
                  <a:gd name="T11" fmla="*/ 153 h 153"/>
                  <a:gd name="T12" fmla="*/ 329 w 349"/>
                  <a:gd name="T13" fmla="*/ 149 h 153"/>
                  <a:gd name="T14" fmla="*/ 337 w 349"/>
                  <a:gd name="T15" fmla="*/ 147 h 153"/>
                  <a:gd name="T16" fmla="*/ 349 w 349"/>
                  <a:gd name="T17" fmla="*/ 140 h 153"/>
                  <a:gd name="T18" fmla="*/ 0 w 34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9" h="153">
                    <a:moveTo>
                      <a:pt x="0" y="0"/>
                    </a:moveTo>
                    <a:cubicBezTo>
                      <a:pt x="0" y="46"/>
                      <a:pt x="0" y="46"/>
                      <a:pt x="0" y="46"/>
                    </a:cubicBezTo>
                    <a:cubicBezTo>
                      <a:pt x="94" y="46"/>
                      <a:pt x="182" y="74"/>
                      <a:pt x="255" y="123"/>
                    </a:cubicBezTo>
                    <a:cubicBezTo>
                      <a:pt x="246" y="132"/>
                      <a:pt x="246" y="132"/>
                      <a:pt x="246" y="132"/>
                    </a:cubicBezTo>
                    <a:cubicBezTo>
                      <a:pt x="234" y="144"/>
                      <a:pt x="237" y="153"/>
                      <a:pt x="253" y="153"/>
                    </a:cubicBezTo>
                    <a:cubicBezTo>
                      <a:pt x="254" y="153"/>
                      <a:pt x="255" y="153"/>
                      <a:pt x="256" y="153"/>
                    </a:cubicBezTo>
                    <a:cubicBezTo>
                      <a:pt x="329" y="149"/>
                      <a:pt x="329" y="149"/>
                      <a:pt x="329" y="149"/>
                    </a:cubicBezTo>
                    <a:cubicBezTo>
                      <a:pt x="332" y="148"/>
                      <a:pt x="334" y="148"/>
                      <a:pt x="337" y="147"/>
                    </a:cubicBezTo>
                    <a:cubicBezTo>
                      <a:pt x="341" y="146"/>
                      <a:pt x="346" y="143"/>
                      <a:pt x="349" y="140"/>
                    </a:cubicBezTo>
                    <a:cubicBezTo>
                      <a:pt x="258" y="54"/>
                      <a:pt x="135"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0" name="Freeform 228"/>
              <p:cNvSpPr>
                <a:spLocks/>
              </p:cNvSpPr>
              <p:nvPr/>
            </p:nvSpPr>
            <p:spPr bwMode="auto">
              <a:xfrm>
                <a:off x="2969" y="2991"/>
                <a:ext cx="850" cy="535"/>
              </a:xfrm>
              <a:custGeom>
                <a:avLst/>
                <a:gdLst>
                  <a:gd name="T0" fmla="*/ 355 w 359"/>
                  <a:gd name="T1" fmla="*/ 226 h 226"/>
                  <a:gd name="T2" fmla="*/ 359 w 359"/>
                  <a:gd name="T3" fmla="*/ 115 h 226"/>
                  <a:gd name="T4" fmla="*/ 113 w 359"/>
                  <a:gd name="T5" fmla="*/ 34 h 226"/>
                  <a:gd name="T6" fmla="*/ 126 w 359"/>
                  <a:gd name="T7" fmla="*/ 21 h 226"/>
                  <a:gd name="T8" fmla="*/ 118 w 359"/>
                  <a:gd name="T9" fmla="*/ 0 h 226"/>
                  <a:gd name="T10" fmla="*/ 44 w 359"/>
                  <a:gd name="T11" fmla="*/ 1 h 226"/>
                  <a:gd name="T12" fmla="*/ 9 w 359"/>
                  <a:gd name="T13" fmla="*/ 35 h 226"/>
                  <a:gd name="T14" fmla="*/ 2 w 359"/>
                  <a:gd name="T15" fmla="*/ 108 h 226"/>
                  <a:gd name="T16" fmla="*/ 22 w 359"/>
                  <a:gd name="T17" fmla="*/ 117 h 226"/>
                  <a:gd name="T18" fmla="*/ 30 w 359"/>
                  <a:gd name="T19" fmla="*/ 110 h 226"/>
                  <a:gd name="T20" fmla="*/ 355 w 359"/>
                  <a:gd name="T21" fmla="*/ 226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 h="226">
                    <a:moveTo>
                      <a:pt x="355" y="226"/>
                    </a:moveTo>
                    <a:cubicBezTo>
                      <a:pt x="359" y="115"/>
                      <a:pt x="359" y="115"/>
                      <a:pt x="359" y="115"/>
                    </a:cubicBezTo>
                    <a:cubicBezTo>
                      <a:pt x="272" y="112"/>
                      <a:pt x="187" y="85"/>
                      <a:pt x="113" y="34"/>
                    </a:cubicBezTo>
                    <a:cubicBezTo>
                      <a:pt x="126" y="21"/>
                      <a:pt x="126" y="21"/>
                      <a:pt x="126" y="21"/>
                    </a:cubicBezTo>
                    <a:cubicBezTo>
                      <a:pt x="139" y="9"/>
                      <a:pt x="136" y="0"/>
                      <a:pt x="118" y="0"/>
                    </a:cubicBezTo>
                    <a:cubicBezTo>
                      <a:pt x="44" y="1"/>
                      <a:pt x="44" y="1"/>
                      <a:pt x="44" y="1"/>
                    </a:cubicBezTo>
                    <a:cubicBezTo>
                      <a:pt x="26" y="2"/>
                      <a:pt x="10" y="17"/>
                      <a:pt x="9" y="35"/>
                    </a:cubicBezTo>
                    <a:cubicBezTo>
                      <a:pt x="2" y="108"/>
                      <a:pt x="2" y="108"/>
                      <a:pt x="2" y="108"/>
                    </a:cubicBezTo>
                    <a:cubicBezTo>
                      <a:pt x="0" y="126"/>
                      <a:pt x="9" y="129"/>
                      <a:pt x="22" y="117"/>
                    </a:cubicBezTo>
                    <a:cubicBezTo>
                      <a:pt x="30" y="110"/>
                      <a:pt x="30" y="110"/>
                      <a:pt x="30" y="110"/>
                    </a:cubicBezTo>
                    <a:cubicBezTo>
                      <a:pt x="126" y="183"/>
                      <a:pt x="239" y="222"/>
                      <a:pt x="355" y="2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sp>
            <p:nvSpPr>
              <p:cNvPr id="131" name="Freeform 229"/>
              <p:cNvSpPr>
                <a:spLocks/>
              </p:cNvSpPr>
              <p:nvPr/>
            </p:nvSpPr>
            <p:spPr bwMode="auto">
              <a:xfrm>
                <a:off x="2997" y="2991"/>
                <a:ext cx="822" cy="398"/>
              </a:xfrm>
              <a:custGeom>
                <a:avLst/>
                <a:gdLst>
                  <a:gd name="T0" fmla="*/ 347 w 347"/>
                  <a:gd name="T1" fmla="*/ 116 h 168"/>
                  <a:gd name="T2" fmla="*/ 131 w 347"/>
                  <a:gd name="T3" fmla="*/ 53 h 168"/>
                  <a:gd name="T4" fmla="*/ 101 w 347"/>
                  <a:gd name="T5" fmla="*/ 34 h 168"/>
                  <a:gd name="T6" fmla="*/ 114 w 347"/>
                  <a:gd name="T7" fmla="*/ 21 h 168"/>
                  <a:gd name="T8" fmla="*/ 121 w 347"/>
                  <a:gd name="T9" fmla="*/ 4 h 168"/>
                  <a:gd name="T10" fmla="*/ 118 w 347"/>
                  <a:gd name="T11" fmla="*/ 2 h 168"/>
                  <a:gd name="T12" fmla="*/ 107 w 347"/>
                  <a:gd name="T13" fmla="*/ 1 h 168"/>
                  <a:gd name="T14" fmla="*/ 33 w 347"/>
                  <a:gd name="T15" fmla="*/ 2 h 168"/>
                  <a:gd name="T16" fmla="*/ 0 w 347"/>
                  <a:gd name="T17" fmla="*/ 24 h 168"/>
                  <a:gd name="T18" fmla="*/ 345 w 347"/>
                  <a:gd name="T19" fmla="*/ 168 h 168"/>
                  <a:gd name="T20" fmla="*/ 347 w 347"/>
                  <a:gd name="T21" fmla="*/ 1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168">
                    <a:moveTo>
                      <a:pt x="347" y="116"/>
                    </a:moveTo>
                    <a:cubicBezTo>
                      <a:pt x="272" y="113"/>
                      <a:pt x="198" y="92"/>
                      <a:pt x="131" y="53"/>
                    </a:cubicBezTo>
                    <a:cubicBezTo>
                      <a:pt x="121" y="47"/>
                      <a:pt x="111" y="40"/>
                      <a:pt x="101" y="34"/>
                    </a:cubicBezTo>
                    <a:cubicBezTo>
                      <a:pt x="114" y="21"/>
                      <a:pt x="114" y="21"/>
                      <a:pt x="114" y="21"/>
                    </a:cubicBezTo>
                    <a:cubicBezTo>
                      <a:pt x="122" y="14"/>
                      <a:pt x="124" y="8"/>
                      <a:pt x="121" y="4"/>
                    </a:cubicBezTo>
                    <a:cubicBezTo>
                      <a:pt x="120" y="3"/>
                      <a:pt x="119" y="2"/>
                      <a:pt x="118" y="2"/>
                    </a:cubicBezTo>
                    <a:cubicBezTo>
                      <a:pt x="115" y="1"/>
                      <a:pt x="112" y="0"/>
                      <a:pt x="107" y="1"/>
                    </a:cubicBezTo>
                    <a:cubicBezTo>
                      <a:pt x="33" y="2"/>
                      <a:pt x="33" y="2"/>
                      <a:pt x="33" y="2"/>
                    </a:cubicBezTo>
                    <a:cubicBezTo>
                      <a:pt x="20" y="2"/>
                      <a:pt x="7" y="12"/>
                      <a:pt x="0" y="24"/>
                    </a:cubicBezTo>
                    <a:cubicBezTo>
                      <a:pt x="96" y="117"/>
                      <a:pt x="219" y="165"/>
                      <a:pt x="345" y="168"/>
                    </a:cubicBezTo>
                    <a:cubicBezTo>
                      <a:pt x="347" y="116"/>
                      <a:pt x="347" y="116"/>
                      <a:pt x="347" y="11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1" rIns="91401" bIns="45701" numCol="1" anchor="t" anchorCtr="0" compatLnSpc="1">
                <a:prstTxWarp prst="textNoShape">
                  <a:avLst/>
                </a:prstTxWarp>
              </a:bodyPr>
              <a:lstStyle/>
              <a:p>
                <a:endParaRPr lang="en-US" sz="1600">
                  <a:cs typeface="+mn-ea"/>
                  <a:sym typeface="+mn-lt"/>
                </a:endParaRPr>
              </a:p>
            </p:txBody>
          </p:sp>
        </p:grpSp>
        <p:sp>
          <p:nvSpPr>
            <p:cNvPr id="132" name="文本框 327"/>
            <p:cNvSpPr txBox="1"/>
            <p:nvPr/>
          </p:nvSpPr>
          <p:spPr>
            <a:xfrm>
              <a:off x="1414616" y="4700173"/>
              <a:ext cx="476901" cy="291105"/>
            </a:xfrm>
            <a:prstGeom prst="rect">
              <a:avLst/>
            </a:prstGeom>
            <a:noFill/>
          </p:spPr>
          <p:txBody>
            <a:bodyPr wrap="none" rtlCol="0">
              <a:spAutoFit/>
            </a:bodyPr>
            <a:lstStyle/>
            <a:p>
              <a:r>
                <a:rPr lang="zh-CN" altLang="en-US" sz="1600" dirty="0">
                  <a:cs typeface="+mn-ea"/>
                  <a:sym typeface="+mn-lt"/>
                </a:rPr>
                <a:t>敏捷</a:t>
              </a:r>
              <a:endParaRPr lang="en-US" altLang="zh-CN" sz="1600" dirty="0">
                <a:cs typeface="+mn-ea"/>
                <a:sym typeface="+mn-lt"/>
              </a:endParaRPr>
            </a:p>
          </p:txBody>
        </p:sp>
        <p:sp>
          <p:nvSpPr>
            <p:cNvPr id="133" name="右箭头标注 132"/>
            <p:cNvSpPr/>
            <p:nvPr/>
          </p:nvSpPr>
          <p:spPr>
            <a:xfrm>
              <a:off x="4900248" y="2507439"/>
              <a:ext cx="823235" cy="371519"/>
            </a:xfrm>
            <a:prstGeom prst="rightArrow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endParaRPr lang="en-US" altLang="zh-CN" sz="1600" dirty="0">
                <a:solidFill>
                  <a:schemeClr val="tx1"/>
                </a:solidFill>
                <a:cs typeface="+mn-ea"/>
                <a:sym typeface="+mn-lt"/>
              </a:endParaRPr>
            </a:p>
          </p:txBody>
        </p:sp>
        <p:sp>
          <p:nvSpPr>
            <p:cNvPr id="134" name="圆角矩形 133"/>
            <p:cNvSpPr/>
            <p:nvPr/>
          </p:nvSpPr>
          <p:spPr>
            <a:xfrm>
              <a:off x="6731595" y="1412776"/>
              <a:ext cx="952893" cy="321468"/>
            </a:xfrm>
            <a:prstGeom prst="roundRect">
              <a:avLst/>
            </a:prstGeom>
            <a:solidFill>
              <a:srgbClr val="E7CCC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1" rIns="91401" bIns="45701" numCol="1" spcCol="0" rtlCol="0" fromWordArt="0" anchor="ctr" anchorCtr="0" forceAA="0" compatLnSpc="1">
              <a:prstTxWarp prst="textNoShape">
                <a:avLst/>
              </a:prstTxWarp>
              <a:noAutofit/>
            </a:bodyPr>
            <a:lstStyle/>
            <a:p>
              <a:pPr algn="ctr"/>
              <a:r>
                <a:rPr lang="zh-CN" altLang="en-US" sz="1600" dirty="0">
                  <a:solidFill>
                    <a:schemeClr val="tx1"/>
                  </a:solidFill>
                  <a:cs typeface="+mn-ea"/>
                  <a:sym typeface="+mn-lt"/>
                </a:rPr>
                <a:t>文化</a:t>
              </a:r>
            </a:p>
          </p:txBody>
        </p:sp>
        <p:sp>
          <p:nvSpPr>
            <p:cNvPr id="50" name="圆角矩形 49"/>
            <p:cNvSpPr/>
            <p:nvPr/>
          </p:nvSpPr>
          <p:spPr>
            <a:xfrm rot="3053089">
              <a:off x="1913593" y="3792889"/>
              <a:ext cx="742926" cy="370283"/>
            </a:xfrm>
            <a:prstGeom prst="roundRect">
              <a:avLst/>
            </a:prstGeom>
            <a:solidFill>
              <a:srgbClr val="E7CCC7"/>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57"/>
              <a:r>
                <a:rPr lang="zh-CN" altLang="en-US" sz="1600" dirty="0">
                  <a:solidFill>
                    <a:schemeClr val="tx1"/>
                  </a:solidFill>
                  <a:cs typeface="+mn-ea"/>
                  <a:sym typeface="+mn-lt"/>
                </a:rPr>
                <a:t>反馈</a:t>
              </a:r>
            </a:p>
          </p:txBody>
        </p:sp>
        <p:sp>
          <p:nvSpPr>
            <p:cNvPr id="137" name="TextBox 136"/>
            <p:cNvSpPr txBox="1"/>
            <p:nvPr/>
          </p:nvSpPr>
          <p:spPr bwMode="auto">
            <a:xfrm>
              <a:off x="4834069" y="2528900"/>
              <a:ext cx="593437" cy="298366"/>
            </a:xfrm>
            <a:prstGeom prst="rect">
              <a:avLst/>
            </a:prstGeom>
            <a:noFill/>
            <a:ln w="9525">
              <a:noFill/>
              <a:miter lim="800000"/>
              <a:headEnd/>
              <a:tailEnd/>
            </a:ln>
          </p:spPr>
          <p:txBody>
            <a:bodyPr wrap="none" lIns="99938" tIns="49965" rIns="99938" bIns="49965" rtlCol="0">
              <a:spAutoFit/>
            </a:bodyPr>
            <a:lstStyle/>
            <a:p>
              <a:pPr algn="ctr" defTabSz="1001147" eaLnBrk="0" hangingPunct="0"/>
              <a:r>
                <a:rPr lang="zh-CN" altLang="en-US" sz="1600" dirty="0">
                  <a:solidFill>
                    <a:srgbClr val="000000"/>
                  </a:solidFill>
                  <a:cs typeface="+mn-ea"/>
                  <a:sym typeface="+mn-lt"/>
                </a:rPr>
                <a:t>  发布</a:t>
              </a:r>
            </a:p>
          </p:txBody>
        </p:sp>
      </p:grpSp>
    </p:spTree>
    <p:extLst>
      <p:ext uri="{BB962C8B-B14F-4D97-AF65-F5344CB8AC3E}">
        <p14:creationId xmlns:p14="http://schemas.microsoft.com/office/powerpoint/2010/main" val="12326310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p:txBody>
          <a:bodyPr/>
          <a:lstStyle/>
          <a:p>
            <a:r>
              <a:rPr lang="zh-CN" altLang="en-US" dirty="0">
                <a:latin typeface="+mn-lt"/>
                <a:ea typeface="+mn-ea"/>
                <a:cs typeface="+mn-ea"/>
                <a:sym typeface="+mn-lt"/>
              </a:rPr>
              <a:t>学完本课程后，您将能够：</a:t>
            </a:r>
          </a:p>
          <a:p>
            <a:pPr lvl="1"/>
            <a:r>
              <a:rPr lang="zh-CN" altLang="en-US" dirty="0">
                <a:latin typeface="+mn-lt"/>
                <a:ea typeface="+mn-ea"/>
                <a:cs typeface="+mn-ea"/>
                <a:sym typeface="+mn-lt"/>
              </a:rPr>
              <a:t>了解软件产业发展的趋势；</a:t>
            </a:r>
          </a:p>
          <a:p>
            <a:pPr lvl="1"/>
            <a:r>
              <a:rPr lang="zh-CN" altLang="en-US" dirty="0">
                <a:latin typeface="+mn-lt"/>
                <a:ea typeface="+mn-ea"/>
                <a:cs typeface="+mn-ea"/>
                <a:sym typeface="+mn-lt"/>
              </a:rPr>
              <a:t>了解敏捷价值观和软件开发方法；</a:t>
            </a:r>
          </a:p>
          <a:p>
            <a:pPr lvl="1"/>
            <a:r>
              <a:rPr lang="zh-CN" altLang="en-US" dirty="0">
                <a:latin typeface="+mn-lt"/>
                <a:ea typeface="+mn-ea"/>
                <a:cs typeface="+mn-ea"/>
                <a:sym typeface="+mn-lt"/>
              </a:rPr>
              <a:t>了解</a:t>
            </a:r>
            <a:r>
              <a:rPr lang="en-US" altLang="zh-CN" dirty="0" err="1">
                <a:latin typeface="+mn-lt"/>
                <a:ea typeface="+mn-ea"/>
                <a:cs typeface="+mn-ea"/>
                <a:sym typeface="+mn-lt"/>
              </a:rPr>
              <a:t>DevOps</a:t>
            </a:r>
            <a:r>
              <a:rPr lang="zh-CN" altLang="en-US" dirty="0">
                <a:latin typeface="+mn-lt"/>
                <a:ea typeface="+mn-ea"/>
                <a:cs typeface="+mn-ea"/>
                <a:sym typeface="+mn-lt"/>
              </a:rPr>
              <a:t>的思想理念；</a:t>
            </a:r>
            <a:endParaRPr lang="en-US" altLang="zh-CN" dirty="0">
              <a:latin typeface="+mn-lt"/>
              <a:ea typeface="+mn-ea"/>
              <a:cs typeface="+mn-ea"/>
              <a:sym typeface="+mn-lt"/>
            </a:endParaRPr>
          </a:p>
          <a:p>
            <a:pPr lvl="1"/>
            <a:r>
              <a:rPr lang="zh-CN" altLang="en-US" dirty="0">
                <a:latin typeface="+mn-lt"/>
                <a:ea typeface="+mn-ea"/>
                <a:cs typeface="+mn-ea"/>
                <a:sym typeface="+mn-lt"/>
              </a:rPr>
              <a:t>了解华为云</a:t>
            </a:r>
            <a:r>
              <a:rPr lang="en-US" altLang="zh-CN" dirty="0" err="1">
                <a:latin typeface="+mn-lt"/>
                <a:ea typeface="+mn-ea"/>
                <a:cs typeface="+mn-ea"/>
                <a:sym typeface="+mn-lt"/>
              </a:rPr>
              <a:t>DevCloud</a:t>
            </a:r>
            <a:r>
              <a:rPr lang="zh-CN" altLang="en-US" dirty="0">
                <a:latin typeface="+mn-lt"/>
                <a:ea typeface="+mn-ea"/>
                <a:cs typeface="+mn-ea"/>
                <a:sym typeface="+mn-lt"/>
              </a:rPr>
              <a:t>的服务和特点。</a:t>
            </a:r>
          </a:p>
          <a:p>
            <a:pPr marL="403039" lvl="1" indent="0">
              <a:buNone/>
            </a:pPr>
            <a:endParaRPr lang="en-US" altLang="zh-CN" dirty="0">
              <a:latin typeface="+mn-lt"/>
              <a:ea typeface="+mn-ea"/>
              <a:cs typeface="+mn-ea"/>
              <a:sym typeface="+mn-lt"/>
            </a:endParaRPr>
          </a:p>
        </p:txBody>
      </p:sp>
    </p:spTree>
    <p:extLst>
      <p:ext uri="{BB962C8B-B14F-4D97-AF65-F5344CB8AC3E}">
        <p14:creationId xmlns:p14="http://schemas.microsoft.com/office/powerpoint/2010/main" val="21795798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E5BB1C-D016-44CC-8821-D9D8087EA1D8}"/>
              </a:ext>
            </a:extLst>
          </p:cNvPr>
          <p:cNvSpPr>
            <a:spLocks noGrp="1"/>
          </p:cNvSpPr>
          <p:nvPr>
            <p:ph type="title"/>
          </p:nvPr>
        </p:nvSpPr>
        <p:spPr/>
        <p:txBody>
          <a:bodyPr/>
          <a:lstStyle/>
          <a:p>
            <a:r>
              <a:rPr lang="zh-CN" altLang="en-US"/>
              <a:t>持续集成与</a:t>
            </a:r>
            <a:r>
              <a:rPr lang="zh-CN" altLang="de-CH"/>
              <a:t>持续交付</a:t>
            </a:r>
            <a:endParaRPr lang="en-US" dirty="0"/>
          </a:p>
        </p:txBody>
      </p:sp>
      <p:sp>
        <p:nvSpPr>
          <p:cNvPr id="2" name="Content Placeholder 1">
            <a:extLst>
              <a:ext uri="{FF2B5EF4-FFF2-40B4-BE49-F238E27FC236}">
                <a16:creationId xmlns:a16="http://schemas.microsoft.com/office/drawing/2014/main" id="{2D67550B-0810-41E3-89EA-F8D7A5C1559F}"/>
              </a:ext>
            </a:extLst>
          </p:cNvPr>
          <p:cNvSpPr>
            <a:spLocks noGrp="1"/>
          </p:cNvSpPr>
          <p:nvPr>
            <p:ph type="body" sz="quarter" idx="10"/>
          </p:nvPr>
        </p:nvSpPr>
        <p:spPr/>
        <p:txBody>
          <a:bodyPr/>
          <a:lstStyle/>
          <a:p>
            <a:r>
              <a:rPr lang="zh-CN" altLang="en-US" sz="1999" b="1" dirty="0"/>
              <a:t>持续集成</a:t>
            </a:r>
            <a:r>
              <a:rPr lang="en-US" altLang="zh-CN" sz="1999" dirty="0"/>
              <a:t>(Continues Integration) </a:t>
            </a:r>
            <a:r>
              <a:rPr lang="zh-CN" altLang="en-US" sz="1999" dirty="0"/>
              <a:t>强调开发人员提交了新代码之后，立刻进行构建、单元测试。根据测试结果，我们可以确定新代码和原有代码能否正确地集成在一起。</a:t>
            </a:r>
            <a:endParaRPr lang="en-US" altLang="zh-CN" sz="1999" dirty="0"/>
          </a:p>
          <a:p>
            <a:r>
              <a:rPr lang="zh-CN" altLang="en-US" sz="1999" b="1" dirty="0"/>
              <a:t>持续交付</a:t>
            </a:r>
            <a:r>
              <a:rPr lang="en-US" altLang="zh-CN" sz="1999" dirty="0"/>
              <a:t>(Continuous delivery)</a:t>
            </a:r>
            <a:r>
              <a:rPr lang="zh-CN" altLang="en-US" sz="1999" b="1" dirty="0"/>
              <a:t> </a:t>
            </a:r>
            <a:r>
              <a:rPr lang="zh-CN" altLang="en-US" sz="1999" dirty="0"/>
              <a:t>是持续集成的延伸，将集成后的代码部署到类生产环境，确保可以以可持续的方式快速向客户发布新的更改。如果代码没有问题，可以继续手动部署到生产环境中。</a:t>
            </a:r>
            <a:endParaRPr lang="en-US" altLang="zh-CN" sz="1999" dirty="0"/>
          </a:p>
        </p:txBody>
      </p:sp>
      <p:sp>
        <p:nvSpPr>
          <p:cNvPr id="5" name="矩形 4"/>
          <p:cNvSpPr/>
          <p:nvPr/>
        </p:nvSpPr>
        <p:spPr>
          <a:xfrm>
            <a:off x="8179719" y="5810754"/>
            <a:ext cx="1107708" cy="369236"/>
          </a:xfrm>
          <a:prstGeom prst="rect">
            <a:avLst/>
          </a:prstGeom>
        </p:spPr>
        <p:txBody>
          <a:bodyPr wrap="none">
            <a:spAutoFit/>
          </a:bodyPr>
          <a:lstStyle/>
          <a:p>
            <a:r>
              <a:rPr lang="zh-CN" altLang="de-CH" sz="1799" b="1" dirty="0">
                <a:solidFill>
                  <a:prstClr val="black"/>
                </a:solidFill>
              </a:rPr>
              <a:t>持续交付</a:t>
            </a:r>
            <a:endParaRPr lang="zh-CN" altLang="en-US" sz="1600" b="1" dirty="0">
              <a:solidFill>
                <a:prstClr val="black"/>
              </a:solidFill>
            </a:endParaRPr>
          </a:p>
        </p:txBody>
      </p:sp>
      <p:sp>
        <p:nvSpPr>
          <p:cNvPr id="10" name="矩形 9"/>
          <p:cNvSpPr/>
          <p:nvPr/>
        </p:nvSpPr>
        <p:spPr>
          <a:xfrm>
            <a:off x="2504125" y="5860857"/>
            <a:ext cx="1107708" cy="369236"/>
          </a:xfrm>
          <a:prstGeom prst="rect">
            <a:avLst/>
          </a:prstGeom>
        </p:spPr>
        <p:txBody>
          <a:bodyPr wrap="none">
            <a:spAutoFit/>
          </a:bodyPr>
          <a:lstStyle/>
          <a:p>
            <a:r>
              <a:rPr lang="zh-CN" altLang="de-CH" sz="1799" b="1" dirty="0">
                <a:solidFill>
                  <a:prstClr val="black"/>
                </a:solidFill>
              </a:rPr>
              <a:t>持续</a:t>
            </a:r>
            <a:r>
              <a:rPr lang="zh-CN" altLang="en-US" sz="1799" b="1" dirty="0">
                <a:solidFill>
                  <a:prstClr val="black"/>
                </a:solidFill>
              </a:rPr>
              <a:t>集成</a:t>
            </a:r>
            <a:endParaRPr lang="zh-CN" altLang="en-US" sz="1600" b="1" dirty="0">
              <a:solidFill>
                <a:prstClr val="black"/>
              </a:solidFill>
            </a:endParaRPr>
          </a:p>
        </p:txBody>
      </p:sp>
      <p:grpSp>
        <p:nvGrpSpPr>
          <p:cNvPr id="12" name="组合 11"/>
          <p:cNvGrpSpPr/>
          <p:nvPr/>
        </p:nvGrpSpPr>
        <p:grpSpPr>
          <a:xfrm>
            <a:off x="1189182" y="3239581"/>
            <a:ext cx="4528127" cy="2588568"/>
            <a:chOff x="453888" y="2892490"/>
            <a:chExt cx="5295466" cy="2889846"/>
          </a:xfrm>
        </p:grpSpPr>
        <p:grpSp>
          <p:nvGrpSpPr>
            <p:cNvPr id="13" name="组合 12"/>
            <p:cNvGrpSpPr/>
            <p:nvPr/>
          </p:nvGrpSpPr>
          <p:grpSpPr>
            <a:xfrm>
              <a:off x="4238304" y="4107744"/>
              <a:ext cx="490285" cy="889366"/>
              <a:chOff x="-4765054" y="2448783"/>
              <a:chExt cx="1524000" cy="3074988"/>
            </a:xfrm>
          </p:grpSpPr>
          <p:sp>
            <p:nvSpPr>
              <p:cNvPr id="51" name="Freeform 35"/>
              <p:cNvSpPr>
                <a:spLocks/>
              </p:cNvSpPr>
              <p:nvPr/>
            </p:nvSpPr>
            <p:spPr bwMode="auto">
              <a:xfrm>
                <a:off x="-4765054" y="2448783"/>
                <a:ext cx="1524000" cy="3074988"/>
              </a:xfrm>
              <a:custGeom>
                <a:avLst/>
                <a:gdLst/>
                <a:ahLst/>
                <a:cxnLst>
                  <a:cxn ang="0">
                    <a:pos x="406" y="780"/>
                  </a:cxn>
                  <a:cxn ang="0">
                    <a:pos x="366" y="820"/>
                  </a:cxn>
                  <a:cxn ang="0">
                    <a:pos x="40" y="820"/>
                  </a:cxn>
                  <a:cxn ang="0">
                    <a:pos x="0" y="780"/>
                  </a:cxn>
                  <a:cxn ang="0">
                    <a:pos x="0" y="40"/>
                  </a:cxn>
                  <a:cxn ang="0">
                    <a:pos x="40" y="0"/>
                  </a:cxn>
                  <a:cxn ang="0">
                    <a:pos x="366" y="0"/>
                  </a:cxn>
                  <a:cxn ang="0">
                    <a:pos x="406" y="40"/>
                  </a:cxn>
                  <a:cxn ang="0">
                    <a:pos x="406" y="780"/>
                  </a:cxn>
                </a:cxnLst>
                <a:rect l="0" t="0" r="r" b="b"/>
                <a:pathLst>
                  <a:path w="406" h="820">
                    <a:moveTo>
                      <a:pt x="406" y="780"/>
                    </a:moveTo>
                    <a:cubicBezTo>
                      <a:pt x="406" y="802"/>
                      <a:pt x="388" y="820"/>
                      <a:pt x="366" y="820"/>
                    </a:cubicBezTo>
                    <a:cubicBezTo>
                      <a:pt x="40" y="820"/>
                      <a:pt x="40" y="820"/>
                      <a:pt x="40" y="820"/>
                    </a:cubicBezTo>
                    <a:cubicBezTo>
                      <a:pt x="18" y="820"/>
                      <a:pt x="0" y="802"/>
                      <a:pt x="0" y="780"/>
                    </a:cubicBezTo>
                    <a:cubicBezTo>
                      <a:pt x="0" y="40"/>
                      <a:pt x="0" y="40"/>
                      <a:pt x="0" y="40"/>
                    </a:cubicBezTo>
                    <a:cubicBezTo>
                      <a:pt x="0" y="18"/>
                      <a:pt x="18" y="0"/>
                      <a:pt x="40" y="0"/>
                    </a:cubicBezTo>
                    <a:cubicBezTo>
                      <a:pt x="366" y="0"/>
                      <a:pt x="366" y="0"/>
                      <a:pt x="366" y="0"/>
                    </a:cubicBezTo>
                    <a:cubicBezTo>
                      <a:pt x="388" y="0"/>
                      <a:pt x="406" y="18"/>
                      <a:pt x="406" y="40"/>
                    </a:cubicBezTo>
                    <a:lnTo>
                      <a:pt x="406" y="780"/>
                    </a:lnTo>
                    <a:close/>
                  </a:path>
                </a:pathLst>
              </a:custGeom>
              <a:solidFill>
                <a:srgbClr val="676767"/>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2" name="Oval 40"/>
              <p:cNvSpPr>
                <a:spLocks noChangeArrowheads="1"/>
              </p:cNvSpPr>
              <p:nvPr/>
            </p:nvSpPr>
            <p:spPr bwMode="auto">
              <a:xfrm>
                <a:off x="-4115766" y="4893533"/>
                <a:ext cx="220663" cy="2206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3" name="Oval 41"/>
              <p:cNvSpPr>
                <a:spLocks noChangeArrowheads="1"/>
              </p:cNvSpPr>
              <p:nvPr/>
            </p:nvSpPr>
            <p:spPr bwMode="auto">
              <a:xfrm>
                <a:off x="-4074491" y="4571271"/>
                <a:ext cx="138113" cy="138113"/>
              </a:xfrm>
              <a:prstGeom prst="ellipse">
                <a:avLst/>
              </a:prstGeom>
              <a:solidFill>
                <a:srgbClr val="A1A1A1"/>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4" name="Rectangle 42"/>
              <p:cNvSpPr>
                <a:spLocks noChangeArrowheads="1"/>
              </p:cNvSpPr>
              <p:nvPr/>
            </p:nvSpPr>
            <p:spPr bwMode="auto">
              <a:xfrm>
                <a:off x="-4509466" y="2644046"/>
                <a:ext cx="1012825" cy="26987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5" name="Rectangle 43"/>
              <p:cNvSpPr>
                <a:spLocks noChangeArrowheads="1"/>
              </p:cNvSpPr>
              <p:nvPr/>
            </p:nvSpPr>
            <p:spPr bwMode="auto">
              <a:xfrm>
                <a:off x="-4509466" y="3079021"/>
                <a:ext cx="1012825" cy="273050"/>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14" name="组合 13"/>
            <p:cNvGrpSpPr/>
            <p:nvPr/>
          </p:nvGrpSpPr>
          <p:grpSpPr>
            <a:xfrm>
              <a:off x="453888" y="4811931"/>
              <a:ext cx="824619" cy="684602"/>
              <a:chOff x="-3022600" y="2463800"/>
              <a:chExt cx="3022600" cy="2590800"/>
            </a:xfrm>
          </p:grpSpPr>
          <p:sp>
            <p:nvSpPr>
              <p:cNvPr id="47" name="Freeform 27"/>
              <p:cNvSpPr>
                <a:spLocks/>
              </p:cNvSpPr>
              <p:nvPr/>
            </p:nvSpPr>
            <p:spPr bwMode="auto">
              <a:xfrm>
                <a:off x="-3022600" y="4421188"/>
                <a:ext cx="3022600" cy="633412"/>
              </a:xfrm>
              <a:custGeom>
                <a:avLst/>
                <a:gdLst/>
                <a:ahLst/>
                <a:cxnLst>
                  <a:cxn ang="0">
                    <a:pos x="803" y="138"/>
                  </a:cxn>
                  <a:cxn ang="0">
                    <a:pos x="801" y="159"/>
                  </a:cxn>
                  <a:cxn ang="0">
                    <a:pos x="782" y="169"/>
                  </a:cxn>
                  <a:cxn ang="0">
                    <a:pos x="23" y="169"/>
                  </a:cxn>
                  <a:cxn ang="0">
                    <a:pos x="5" y="159"/>
                  </a:cxn>
                  <a:cxn ang="0">
                    <a:pos x="2" y="138"/>
                  </a:cxn>
                  <a:cxn ang="0">
                    <a:pos x="49" y="14"/>
                  </a:cxn>
                  <a:cxn ang="0">
                    <a:pos x="57" y="4"/>
                  </a:cxn>
                  <a:cxn ang="0">
                    <a:pos x="70" y="0"/>
                  </a:cxn>
                  <a:cxn ang="0">
                    <a:pos x="735" y="0"/>
                  </a:cxn>
                  <a:cxn ang="0">
                    <a:pos x="748" y="4"/>
                  </a:cxn>
                  <a:cxn ang="0">
                    <a:pos x="756" y="14"/>
                  </a:cxn>
                  <a:cxn ang="0">
                    <a:pos x="803" y="138"/>
                  </a:cxn>
                </a:cxnLst>
                <a:rect l="0" t="0" r="r" b="b"/>
                <a:pathLst>
                  <a:path w="806" h="169">
                    <a:moveTo>
                      <a:pt x="803" y="138"/>
                    </a:moveTo>
                    <a:cubicBezTo>
                      <a:pt x="806" y="145"/>
                      <a:pt x="805" y="153"/>
                      <a:pt x="801" y="159"/>
                    </a:cubicBezTo>
                    <a:cubicBezTo>
                      <a:pt x="796" y="166"/>
                      <a:pt x="789" y="169"/>
                      <a:pt x="782" y="169"/>
                    </a:cubicBezTo>
                    <a:cubicBezTo>
                      <a:pt x="23" y="169"/>
                      <a:pt x="23" y="169"/>
                      <a:pt x="23" y="169"/>
                    </a:cubicBezTo>
                    <a:cubicBezTo>
                      <a:pt x="16" y="169"/>
                      <a:pt x="9" y="166"/>
                      <a:pt x="5" y="159"/>
                    </a:cubicBezTo>
                    <a:cubicBezTo>
                      <a:pt x="0" y="153"/>
                      <a:pt x="0" y="145"/>
                      <a:pt x="2" y="138"/>
                    </a:cubicBezTo>
                    <a:cubicBezTo>
                      <a:pt x="49" y="14"/>
                      <a:pt x="49" y="14"/>
                      <a:pt x="49" y="14"/>
                    </a:cubicBezTo>
                    <a:cubicBezTo>
                      <a:pt x="51" y="10"/>
                      <a:pt x="54" y="6"/>
                      <a:pt x="57" y="4"/>
                    </a:cubicBezTo>
                    <a:cubicBezTo>
                      <a:pt x="61" y="1"/>
                      <a:pt x="66" y="0"/>
                      <a:pt x="70" y="0"/>
                    </a:cubicBezTo>
                    <a:cubicBezTo>
                      <a:pt x="735" y="0"/>
                      <a:pt x="735" y="0"/>
                      <a:pt x="735" y="0"/>
                    </a:cubicBezTo>
                    <a:cubicBezTo>
                      <a:pt x="739" y="0"/>
                      <a:pt x="744" y="1"/>
                      <a:pt x="748" y="4"/>
                    </a:cubicBezTo>
                    <a:cubicBezTo>
                      <a:pt x="752" y="6"/>
                      <a:pt x="755" y="10"/>
                      <a:pt x="756" y="14"/>
                    </a:cubicBezTo>
                    <a:lnTo>
                      <a:pt x="803" y="138"/>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8" name="Freeform 28"/>
              <p:cNvSpPr>
                <a:spLocks/>
              </p:cNvSpPr>
              <p:nvPr/>
            </p:nvSpPr>
            <p:spPr bwMode="auto">
              <a:xfrm>
                <a:off x="-2887663" y="4518025"/>
                <a:ext cx="2749550" cy="393700"/>
              </a:xfrm>
              <a:custGeom>
                <a:avLst/>
                <a:gdLst/>
                <a:ahLst/>
                <a:cxnLst>
                  <a:cxn ang="0">
                    <a:pos x="732" y="90"/>
                  </a:cxn>
                  <a:cxn ang="0">
                    <a:pos x="731" y="100"/>
                  </a:cxn>
                  <a:cxn ang="0">
                    <a:pos x="721" y="105"/>
                  </a:cxn>
                  <a:cxn ang="0">
                    <a:pos x="12" y="105"/>
                  </a:cxn>
                  <a:cxn ang="0">
                    <a:pos x="3" y="100"/>
                  </a:cxn>
                  <a:cxn ang="0">
                    <a:pos x="1" y="90"/>
                  </a:cxn>
                  <a:cxn ang="0">
                    <a:pos x="29" y="7"/>
                  </a:cxn>
                  <a:cxn ang="0">
                    <a:pos x="34" y="2"/>
                  </a:cxn>
                  <a:cxn ang="0">
                    <a:pos x="40" y="0"/>
                  </a:cxn>
                  <a:cxn ang="0">
                    <a:pos x="693" y="0"/>
                  </a:cxn>
                  <a:cxn ang="0">
                    <a:pos x="700" y="2"/>
                  </a:cxn>
                  <a:cxn ang="0">
                    <a:pos x="704" y="7"/>
                  </a:cxn>
                  <a:cxn ang="0">
                    <a:pos x="732" y="90"/>
                  </a:cxn>
                </a:cxnLst>
                <a:rect l="0" t="0" r="r" b="b"/>
                <a:pathLst>
                  <a:path w="733" h="105">
                    <a:moveTo>
                      <a:pt x="732" y="90"/>
                    </a:moveTo>
                    <a:cubicBezTo>
                      <a:pt x="733" y="93"/>
                      <a:pt x="733" y="97"/>
                      <a:pt x="731" y="100"/>
                    </a:cubicBezTo>
                    <a:cubicBezTo>
                      <a:pt x="728" y="103"/>
                      <a:pt x="725" y="105"/>
                      <a:pt x="721" y="105"/>
                    </a:cubicBezTo>
                    <a:cubicBezTo>
                      <a:pt x="12" y="105"/>
                      <a:pt x="12" y="105"/>
                      <a:pt x="12" y="105"/>
                    </a:cubicBezTo>
                    <a:cubicBezTo>
                      <a:pt x="8" y="105"/>
                      <a:pt x="5" y="103"/>
                      <a:pt x="3" y="100"/>
                    </a:cubicBezTo>
                    <a:cubicBezTo>
                      <a:pt x="0" y="97"/>
                      <a:pt x="0" y="93"/>
                      <a:pt x="1" y="90"/>
                    </a:cubicBezTo>
                    <a:cubicBezTo>
                      <a:pt x="29" y="7"/>
                      <a:pt x="29" y="7"/>
                      <a:pt x="29" y="7"/>
                    </a:cubicBezTo>
                    <a:cubicBezTo>
                      <a:pt x="30" y="5"/>
                      <a:pt x="32" y="3"/>
                      <a:pt x="34" y="2"/>
                    </a:cubicBezTo>
                    <a:cubicBezTo>
                      <a:pt x="36" y="0"/>
                      <a:pt x="38" y="0"/>
                      <a:pt x="40" y="0"/>
                    </a:cubicBezTo>
                    <a:cubicBezTo>
                      <a:pt x="693" y="0"/>
                      <a:pt x="693" y="0"/>
                      <a:pt x="693" y="0"/>
                    </a:cubicBezTo>
                    <a:cubicBezTo>
                      <a:pt x="695" y="0"/>
                      <a:pt x="698" y="0"/>
                      <a:pt x="700" y="2"/>
                    </a:cubicBezTo>
                    <a:cubicBezTo>
                      <a:pt x="702" y="3"/>
                      <a:pt x="703" y="5"/>
                      <a:pt x="704" y="7"/>
                    </a:cubicBezTo>
                    <a:lnTo>
                      <a:pt x="732" y="90"/>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9" name="Freeform 29"/>
              <p:cNvSpPr>
                <a:spLocks/>
              </p:cNvSpPr>
              <p:nvPr/>
            </p:nvSpPr>
            <p:spPr bwMode="auto">
              <a:xfrm>
                <a:off x="-2906713" y="2463800"/>
                <a:ext cx="2790825" cy="1924050"/>
              </a:xfrm>
              <a:custGeom>
                <a:avLst/>
                <a:gdLst/>
                <a:ahLst/>
                <a:cxnLst>
                  <a:cxn ang="0">
                    <a:pos x="744" y="473"/>
                  </a:cxn>
                  <a:cxn ang="0">
                    <a:pos x="704" y="513"/>
                  </a:cxn>
                  <a:cxn ang="0">
                    <a:pos x="40" y="513"/>
                  </a:cxn>
                  <a:cxn ang="0">
                    <a:pos x="0" y="473"/>
                  </a:cxn>
                  <a:cxn ang="0">
                    <a:pos x="0" y="40"/>
                  </a:cxn>
                  <a:cxn ang="0">
                    <a:pos x="40" y="0"/>
                  </a:cxn>
                  <a:cxn ang="0">
                    <a:pos x="704" y="0"/>
                  </a:cxn>
                  <a:cxn ang="0">
                    <a:pos x="744" y="40"/>
                  </a:cxn>
                  <a:cxn ang="0">
                    <a:pos x="744" y="473"/>
                  </a:cxn>
                </a:cxnLst>
                <a:rect l="0" t="0" r="r" b="b"/>
                <a:pathLst>
                  <a:path w="744" h="513">
                    <a:moveTo>
                      <a:pt x="744" y="473"/>
                    </a:moveTo>
                    <a:cubicBezTo>
                      <a:pt x="744" y="496"/>
                      <a:pt x="726" y="513"/>
                      <a:pt x="704" y="513"/>
                    </a:cubicBezTo>
                    <a:cubicBezTo>
                      <a:pt x="40" y="513"/>
                      <a:pt x="40" y="513"/>
                      <a:pt x="40" y="513"/>
                    </a:cubicBezTo>
                    <a:cubicBezTo>
                      <a:pt x="18" y="513"/>
                      <a:pt x="0" y="496"/>
                      <a:pt x="0" y="473"/>
                    </a:cubicBezTo>
                    <a:cubicBezTo>
                      <a:pt x="0" y="40"/>
                      <a:pt x="0" y="40"/>
                      <a:pt x="0" y="40"/>
                    </a:cubicBezTo>
                    <a:cubicBezTo>
                      <a:pt x="0" y="18"/>
                      <a:pt x="18" y="0"/>
                      <a:pt x="40" y="0"/>
                    </a:cubicBezTo>
                    <a:cubicBezTo>
                      <a:pt x="704" y="0"/>
                      <a:pt x="704" y="0"/>
                      <a:pt x="704" y="0"/>
                    </a:cubicBezTo>
                    <a:cubicBezTo>
                      <a:pt x="726" y="0"/>
                      <a:pt x="744" y="18"/>
                      <a:pt x="744" y="40"/>
                    </a:cubicBezTo>
                    <a:lnTo>
                      <a:pt x="744" y="473"/>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50" name="Freeform 30"/>
              <p:cNvSpPr>
                <a:spLocks/>
              </p:cNvSpPr>
              <p:nvPr/>
            </p:nvSpPr>
            <p:spPr bwMode="auto">
              <a:xfrm>
                <a:off x="-2816225" y="2554288"/>
                <a:ext cx="2609850" cy="1743075"/>
              </a:xfrm>
              <a:custGeom>
                <a:avLst/>
                <a:gdLst/>
                <a:ahLst/>
                <a:cxnLst>
                  <a:cxn ang="0">
                    <a:pos x="16" y="465"/>
                  </a:cxn>
                  <a:cxn ang="0">
                    <a:pos x="0" y="449"/>
                  </a:cxn>
                  <a:cxn ang="0">
                    <a:pos x="0" y="16"/>
                  </a:cxn>
                  <a:cxn ang="0">
                    <a:pos x="16" y="0"/>
                  </a:cxn>
                  <a:cxn ang="0">
                    <a:pos x="680" y="0"/>
                  </a:cxn>
                  <a:cxn ang="0">
                    <a:pos x="696" y="16"/>
                  </a:cxn>
                  <a:cxn ang="0">
                    <a:pos x="696" y="449"/>
                  </a:cxn>
                  <a:cxn ang="0">
                    <a:pos x="680" y="465"/>
                  </a:cxn>
                  <a:cxn ang="0">
                    <a:pos x="16" y="465"/>
                  </a:cxn>
                </a:cxnLst>
                <a:rect l="0" t="0" r="r" b="b"/>
                <a:pathLst>
                  <a:path w="696" h="465">
                    <a:moveTo>
                      <a:pt x="16" y="465"/>
                    </a:moveTo>
                    <a:cubicBezTo>
                      <a:pt x="7" y="465"/>
                      <a:pt x="0" y="458"/>
                      <a:pt x="0" y="449"/>
                    </a:cubicBezTo>
                    <a:cubicBezTo>
                      <a:pt x="0" y="16"/>
                      <a:pt x="0" y="16"/>
                      <a:pt x="0" y="16"/>
                    </a:cubicBezTo>
                    <a:cubicBezTo>
                      <a:pt x="0" y="7"/>
                      <a:pt x="7" y="0"/>
                      <a:pt x="16" y="0"/>
                    </a:cubicBezTo>
                    <a:cubicBezTo>
                      <a:pt x="680" y="0"/>
                      <a:pt x="680" y="0"/>
                      <a:pt x="680" y="0"/>
                    </a:cubicBezTo>
                    <a:cubicBezTo>
                      <a:pt x="688" y="0"/>
                      <a:pt x="696" y="7"/>
                      <a:pt x="696" y="16"/>
                    </a:cubicBezTo>
                    <a:cubicBezTo>
                      <a:pt x="696" y="449"/>
                      <a:pt x="696" y="449"/>
                      <a:pt x="696" y="449"/>
                    </a:cubicBezTo>
                    <a:cubicBezTo>
                      <a:pt x="696" y="458"/>
                      <a:pt x="688" y="465"/>
                      <a:pt x="680" y="465"/>
                    </a:cubicBezTo>
                    <a:lnTo>
                      <a:pt x="16" y="465"/>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15" name="组合 14"/>
            <p:cNvGrpSpPr/>
            <p:nvPr/>
          </p:nvGrpSpPr>
          <p:grpSpPr>
            <a:xfrm>
              <a:off x="2320427" y="3374909"/>
              <a:ext cx="648293" cy="858328"/>
              <a:chOff x="5654676" y="4178300"/>
              <a:chExt cx="1017587" cy="1150938"/>
            </a:xfrm>
          </p:grpSpPr>
          <p:sp>
            <p:nvSpPr>
              <p:cNvPr id="30" name="AutoShape 69"/>
              <p:cNvSpPr>
                <a:spLocks noChangeAspect="1" noChangeArrowheads="1" noTextEdit="1"/>
              </p:cNvSpPr>
              <p:nvPr/>
            </p:nvSpPr>
            <p:spPr bwMode="auto">
              <a:xfrm>
                <a:off x="5656263" y="4178300"/>
                <a:ext cx="1016000" cy="1150938"/>
              </a:xfrm>
              <a:prstGeom prst="rect">
                <a:avLst/>
              </a:prstGeom>
              <a:no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1" name="Freeform 71"/>
              <p:cNvSpPr>
                <a:spLocks/>
              </p:cNvSpPr>
              <p:nvPr/>
            </p:nvSpPr>
            <p:spPr bwMode="auto">
              <a:xfrm>
                <a:off x="5654676" y="4179888"/>
                <a:ext cx="1016000" cy="1147763"/>
              </a:xfrm>
              <a:custGeom>
                <a:avLst/>
                <a:gdLst/>
                <a:ahLst/>
                <a:cxnLst>
                  <a:cxn ang="0">
                    <a:pos x="726" y="780"/>
                  </a:cxn>
                  <a:cxn ang="0">
                    <a:pos x="686" y="820"/>
                  </a:cxn>
                  <a:cxn ang="0">
                    <a:pos x="40" y="820"/>
                  </a:cxn>
                  <a:cxn ang="0">
                    <a:pos x="0" y="780"/>
                  </a:cxn>
                  <a:cxn ang="0">
                    <a:pos x="0" y="40"/>
                  </a:cxn>
                  <a:cxn ang="0">
                    <a:pos x="40" y="0"/>
                  </a:cxn>
                  <a:cxn ang="0">
                    <a:pos x="686" y="0"/>
                  </a:cxn>
                  <a:cxn ang="0">
                    <a:pos x="726" y="40"/>
                  </a:cxn>
                  <a:cxn ang="0">
                    <a:pos x="726" y="780"/>
                  </a:cxn>
                </a:cxnLst>
                <a:rect l="0" t="0" r="r" b="b"/>
                <a:pathLst>
                  <a:path w="726" h="820">
                    <a:moveTo>
                      <a:pt x="726" y="780"/>
                    </a:moveTo>
                    <a:cubicBezTo>
                      <a:pt x="726" y="803"/>
                      <a:pt x="708" y="820"/>
                      <a:pt x="686" y="820"/>
                    </a:cubicBezTo>
                    <a:cubicBezTo>
                      <a:pt x="40" y="820"/>
                      <a:pt x="40" y="820"/>
                      <a:pt x="40" y="820"/>
                    </a:cubicBezTo>
                    <a:cubicBezTo>
                      <a:pt x="18" y="820"/>
                      <a:pt x="0" y="803"/>
                      <a:pt x="0" y="780"/>
                    </a:cubicBezTo>
                    <a:cubicBezTo>
                      <a:pt x="0" y="40"/>
                      <a:pt x="0" y="40"/>
                      <a:pt x="0" y="40"/>
                    </a:cubicBezTo>
                    <a:cubicBezTo>
                      <a:pt x="0" y="18"/>
                      <a:pt x="18" y="0"/>
                      <a:pt x="40" y="0"/>
                    </a:cubicBezTo>
                    <a:cubicBezTo>
                      <a:pt x="686" y="0"/>
                      <a:pt x="686" y="0"/>
                      <a:pt x="686" y="0"/>
                    </a:cubicBezTo>
                    <a:cubicBezTo>
                      <a:pt x="708" y="0"/>
                      <a:pt x="726" y="18"/>
                      <a:pt x="726" y="40"/>
                    </a:cubicBezTo>
                    <a:lnTo>
                      <a:pt x="726" y="780"/>
                    </a:lnTo>
                    <a:close/>
                  </a:path>
                </a:pathLst>
              </a:custGeom>
              <a:solidFill>
                <a:srgbClr val="4AB6D8"/>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2" name="Rectangle 72"/>
              <p:cNvSpPr>
                <a:spLocks noChangeArrowheads="1"/>
              </p:cNvSpPr>
              <p:nvPr/>
            </p:nvSpPr>
            <p:spPr bwMode="auto">
              <a:xfrm>
                <a:off x="5738813" y="42560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3" name="Oval 73"/>
              <p:cNvSpPr>
                <a:spLocks noChangeArrowheads="1"/>
              </p:cNvSpPr>
              <p:nvPr/>
            </p:nvSpPr>
            <p:spPr bwMode="auto">
              <a:xfrm>
                <a:off x="5815013" y="4298950"/>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4" name="Rectangle 74"/>
              <p:cNvSpPr>
                <a:spLocks noChangeArrowheads="1"/>
              </p:cNvSpPr>
              <p:nvPr/>
            </p:nvSpPr>
            <p:spPr bwMode="auto">
              <a:xfrm>
                <a:off x="5954713" y="4329113"/>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5" name="Rectangle 75"/>
              <p:cNvSpPr>
                <a:spLocks noChangeArrowheads="1"/>
              </p:cNvSpPr>
              <p:nvPr/>
            </p:nvSpPr>
            <p:spPr bwMode="auto">
              <a:xfrm>
                <a:off x="5738813" y="44592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6" name="Oval 76"/>
              <p:cNvSpPr>
                <a:spLocks noChangeArrowheads="1"/>
              </p:cNvSpPr>
              <p:nvPr/>
            </p:nvSpPr>
            <p:spPr bwMode="auto">
              <a:xfrm>
                <a:off x="5815013" y="4502150"/>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7" name="Rectangle 77"/>
              <p:cNvSpPr>
                <a:spLocks noChangeArrowheads="1"/>
              </p:cNvSpPr>
              <p:nvPr/>
            </p:nvSpPr>
            <p:spPr bwMode="auto">
              <a:xfrm>
                <a:off x="5954713" y="4532313"/>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8" name="Rectangle 78"/>
              <p:cNvSpPr>
                <a:spLocks noChangeArrowheads="1"/>
              </p:cNvSpPr>
              <p:nvPr/>
            </p:nvSpPr>
            <p:spPr bwMode="auto">
              <a:xfrm>
                <a:off x="5738813" y="46609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39" name="Oval 79"/>
              <p:cNvSpPr>
                <a:spLocks noChangeArrowheads="1"/>
              </p:cNvSpPr>
              <p:nvPr/>
            </p:nvSpPr>
            <p:spPr bwMode="auto">
              <a:xfrm>
                <a:off x="5815013" y="4703763"/>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0" name="Rectangle 80"/>
              <p:cNvSpPr>
                <a:spLocks noChangeArrowheads="1"/>
              </p:cNvSpPr>
              <p:nvPr/>
            </p:nvSpPr>
            <p:spPr bwMode="auto">
              <a:xfrm>
                <a:off x="5954713" y="4733925"/>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1" name="Rectangle 81"/>
              <p:cNvSpPr>
                <a:spLocks noChangeArrowheads="1"/>
              </p:cNvSpPr>
              <p:nvPr/>
            </p:nvSpPr>
            <p:spPr bwMode="auto">
              <a:xfrm>
                <a:off x="5738813" y="48641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2" name="Oval 82"/>
              <p:cNvSpPr>
                <a:spLocks noChangeArrowheads="1"/>
              </p:cNvSpPr>
              <p:nvPr/>
            </p:nvSpPr>
            <p:spPr bwMode="auto">
              <a:xfrm>
                <a:off x="5815013" y="4906963"/>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3" name="Rectangle 83"/>
              <p:cNvSpPr>
                <a:spLocks noChangeArrowheads="1"/>
              </p:cNvSpPr>
              <p:nvPr/>
            </p:nvSpPr>
            <p:spPr bwMode="auto">
              <a:xfrm>
                <a:off x="5954713" y="4937125"/>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4" name="Rectangle 84"/>
              <p:cNvSpPr>
                <a:spLocks noChangeArrowheads="1"/>
              </p:cNvSpPr>
              <p:nvPr/>
            </p:nvSpPr>
            <p:spPr bwMode="auto">
              <a:xfrm>
                <a:off x="5738813" y="5065713"/>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5" name="Oval 85"/>
              <p:cNvSpPr>
                <a:spLocks noChangeArrowheads="1"/>
              </p:cNvSpPr>
              <p:nvPr/>
            </p:nvSpPr>
            <p:spPr bwMode="auto">
              <a:xfrm>
                <a:off x="5815013" y="5108575"/>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46" name="Rectangle 86"/>
              <p:cNvSpPr>
                <a:spLocks noChangeArrowheads="1"/>
              </p:cNvSpPr>
              <p:nvPr/>
            </p:nvSpPr>
            <p:spPr bwMode="auto">
              <a:xfrm>
                <a:off x="5954713" y="5138738"/>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sp>
          <p:nvSpPr>
            <p:cNvPr id="16" name="Freeform 59"/>
            <p:cNvSpPr>
              <a:spLocks/>
            </p:cNvSpPr>
            <p:nvPr/>
          </p:nvSpPr>
          <p:spPr bwMode="auto">
            <a:xfrm>
              <a:off x="1157598" y="5266300"/>
              <a:ext cx="441192" cy="516036"/>
            </a:xfrm>
            <a:custGeom>
              <a:avLst/>
              <a:gdLst/>
              <a:ahLst/>
              <a:cxnLst>
                <a:cxn ang="0">
                  <a:pos x="733" y="596"/>
                </a:cxn>
                <a:cxn ang="0">
                  <a:pos x="628" y="525"/>
                </a:cxn>
                <a:cxn ang="0">
                  <a:pos x="481" y="488"/>
                </a:cxn>
                <a:cxn ang="0">
                  <a:pos x="481" y="447"/>
                </a:cxn>
                <a:cxn ang="0">
                  <a:pos x="547" y="350"/>
                </a:cxn>
                <a:cxn ang="0">
                  <a:pos x="576" y="322"/>
                </a:cxn>
                <a:cxn ang="0">
                  <a:pos x="585" y="295"/>
                </a:cxn>
                <a:cxn ang="0">
                  <a:pos x="575" y="248"/>
                </a:cxn>
                <a:cxn ang="0">
                  <a:pos x="575" y="240"/>
                </a:cxn>
                <a:cxn ang="0">
                  <a:pos x="575" y="231"/>
                </a:cxn>
                <a:cxn ang="0">
                  <a:pos x="580" y="213"/>
                </a:cxn>
                <a:cxn ang="0">
                  <a:pos x="469" y="27"/>
                </a:cxn>
                <a:cxn ang="0">
                  <a:pos x="418" y="14"/>
                </a:cxn>
                <a:cxn ang="0">
                  <a:pos x="264" y="66"/>
                </a:cxn>
                <a:cxn ang="0">
                  <a:pos x="264" y="66"/>
                </a:cxn>
                <a:cxn ang="0">
                  <a:pos x="186" y="180"/>
                </a:cxn>
                <a:cxn ang="0">
                  <a:pos x="200" y="244"/>
                </a:cxn>
                <a:cxn ang="0">
                  <a:pos x="200" y="247"/>
                </a:cxn>
                <a:cxn ang="0">
                  <a:pos x="189" y="295"/>
                </a:cxn>
                <a:cxn ang="0">
                  <a:pos x="198" y="322"/>
                </a:cxn>
                <a:cxn ang="0">
                  <a:pos x="229" y="351"/>
                </a:cxn>
                <a:cxn ang="0">
                  <a:pos x="293" y="443"/>
                </a:cxn>
                <a:cxn ang="0">
                  <a:pos x="293" y="488"/>
                </a:cxn>
                <a:cxn ang="0">
                  <a:pos x="145" y="521"/>
                </a:cxn>
                <a:cxn ang="0">
                  <a:pos x="40" y="596"/>
                </a:cxn>
                <a:cxn ang="0">
                  <a:pos x="0" y="717"/>
                </a:cxn>
                <a:cxn ang="0">
                  <a:pos x="0" y="803"/>
                </a:cxn>
                <a:cxn ang="0">
                  <a:pos x="774" y="803"/>
                </a:cxn>
                <a:cxn ang="0">
                  <a:pos x="774" y="717"/>
                </a:cxn>
                <a:cxn ang="0">
                  <a:pos x="733" y="596"/>
                </a:cxn>
              </a:cxnLst>
              <a:rect l="0" t="0" r="r" b="b"/>
              <a:pathLst>
                <a:path w="774" h="803">
                  <a:moveTo>
                    <a:pt x="733" y="596"/>
                  </a:moveTo>
                  <a:cubicBezTo>
                    <a:pt x="706" y="560"/>
                    <a:pt x="668" y="536"/>
                    <a:pt x="628" y="525"/>
                  </a:cubicBezTo>
                  <a:cubicBezTo>
                    <a:pt x="481" y="488"/>
                    <a:pt x="481" y="488"/>
                    <a:pt x="481" y="488"/>
                  </a:cubicBezTo>
                  <a:cubicBezTo>
                    <a:pt x="481" y="447"/>
                    <a:pt x="481" y="447"/>
                    <a:pt x="481" y="447"/>
                  </a:cubicBezTo>
                  <a:cubicBezTo>
                    <a:pt x="508" y="421"/>
                    <a:pt x="531" y="386"/>
                    <a:pt x="547" y="350"/>
                  </a:cubicBezTo>
                  <a:cubicBezTo>
                    <a:pt x="560" y="346"/>
                    <a:pt x="571" y="336"/>
                    <a:pt x="576" y="322"/>
                  </a:cubicBezTo>
                  <a:cubicBezTo>
                    <a:pt x="585" y="295"/>
                    <a:pt x="585" y="295"/>
                    <a:pt x="585" y="295"/>
                  </a:cubicBezTo>
                  <a:cubicBezTo>
                    <a:pt x="591" y="278"/>
                    <a:pt x="586" y="260"/>
                    <a:pt x="575" y="248"/>
                  </a:cubicBezTo>
                  <a:cubicBezTo>
                    <a:pt x="575" y="245"/>
                    <a:pt x="575" y="242"/>
                    <a:pt x="575" y="240"/>
                  </a:cubicBezTo>
                  <a:cubicBezTo>
                    <a:pt x="575" y="231"/>
                    <a:pt x="575" y="231"/>
                    <a:pt x="575" y="231"/>
                  </a:cubicBezTo>
                  <a:cubicBezTo>
                    <a:pt x="577" y="225"/>
                    <a:pt x="579" y="219"/>
                    <a:pt x="580" y="213"/>
                  </a:cubicBezTo>
                  <a:cubicBezTo>
                    <a:pt x="601" y="130"/>
                    <a:pt x="551" y="47"/>
                    <a:pt x="469" y="27"/>
                  </a:cubicBezTo>
                  <a:cubicBezTo>
                    <a:pt x="418" y="14"/>
                    <a:pt x="418" y="14"/>
                    <a:pt x="418" y="14"/>
                  </a:cubicBezTo>
                  <a:cubicBezTo>
                    <a:pt x="359" y="0"/>
                    <a:pt x="300" y="22"/>
                    <a:pt x="264" y="66"/>
                  </a:cubicBezTo>
                  <a:cubicBezTo>
                    <a:pt x="264" y="66"/>
                    <a:pt x="264" y="66"/>
                    <a:pt x="264" y="66"/>
                  </a:cubicBezTo>
                  <a:cubicBezTo>
                    <a:pt x="221" y="66"/>
                    <a:pt x="186" y="117"/>
                    <a:pt x="186" y="180"/>
                  </a:cubicBezTo>
                  <a:cubicBezTo>
                    <a:pt x="186" y="204"/>
                    <a:pt x="191" y="226"/>
                    <a:pt x="200" y="244"/>
                  </a:cubicBezTo>
                  <a:cubicBezTo>
                    <a:pt x="200" y="245"/>
                    <a:pt x="200" y="246"/>
                    <a:pt x="200" y="247"/>
                  </a:cubicBezTo>
                  <a:cubicBezTo>
                    <a:pt x="188" y="259"/>
                    <a:pt x="183" y="278"/>
                    <a:pt x="189" y="295"/>
                  </a:cubicBezTo>
                  <a:cubicBezTo>
                    <a:pt x="198" y="322"/>
                    <a:pt x="198" y="322"/>
                    <a:pt x="198" y="322"/>
                  </a:cubicBezTo>
                  <a:cubicBezTo>
                    <a:pt x="203" y="337"/>
                    <a:pt x="215" y="347"/>
                    <a:pt x="229" y="351"/>
                  </a:cubicBezTo>
                  <a:cubicBezTo>
                    <a:pt x="245" y="385"/>
                    <a:pt x="267" y="417"/>
                    <a:pt x="293" y="443"/>
                  </a:cubicBezTo>
                  <a:cubicBezTo>
                    <a:pt x="293" y="488"/>
                    <a:pt x="293" y="488"/>
                    <a:pt x="293" y="488"/>
                  </a:cubicBezTo>
                  <a:cubicBezTo>
                    <a:pt x="145" y="521"/>
                    <a:pt x="145" y="521"/>
                    <a:pt x="145" y="521"/>
                  </a:cubicBezTo>
                  <a:cubicBezTo>
                    <a:pt x="104" y="532"/>
                    <a:pt x="68" y="560"/>
                    <a:pt x="40" y="596"/>
                  </a:cubicBezTo>
                  <a:cubicBezTo>
                    <a:pt x="13" y="633"/>
                    <a:pt x="0" y="675"/>
                    <a:pt x="0" y="717"/>
                  </a:cubicBezTo>
                  <a:cubicBezTo>
                    <a:pt x="0" y="803"/>
                    <a:pt x="0" y="803"/>
                    <a:pt x="0" y="803"/>
                  </a:cubicBezTo>
                  <a:cubicBezTo>
                    <a:pt x="774" y="803"/>
                    <a:pt x="774" y="803"/>
                    <a:pt x="774" y="803"/>
                  </a:cubicBezTo>
                  <a:cubicBezTo>
                    <a:pt x="774" y="717"/>
                    <a:pt x="774" y="717"/>
                    <a:pt x="774" y="717"/>
                  </a:cubicBezTo>
                  <a:cubicBezTo>
                    <a:pt x="774" y="675"/>
                    <a:pt x="761" y="633"/>
                    <a:pt x="733" y="596"/>
                  </a:cubicBez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7" name="圆角矩形 16"/>
            <p:cNvSpPr/>
            <p:nvPr/>
          </p:nvSpPr>
          <p:spPr>
            <a:xfrm>
              <a:off x="3907301" y="3676804"/>
              <a:ext cx="1842053" cy="1770268"/>
            </a:xfrm>
            <a:prstGeom prst="round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black"/>
                </a:solidFill>
                <a:latin typeface="微软雅黑"/>
              </a:endParaRPr>
            </a:p>
          </p:txBody>
        </p:sp>
        <p:cxnSp>
          <p:nvCxnSpPr>
            <p:cNvPr id="18" name="直接箭头连接符 17"/>
            <p:cNvCxnSpPr/>
            <p:nvPr/>
          </p:nvCxnSpPr>
          <p:spPr>
            <a:xfrm flipV="1">
              <a:off x="1068523" y="3804073"/>
              <a:ext cx="1117463" cy="91754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3097051" y="3734815"/>
              <a:ext cx="680909" cy="55272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1698277" y="4904391"/>
              <a:ext cx="2009652" cy="59214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08269" y="3894590"/>
              <a:ext cx="1068647" cy="309158"/>
            </a:xfrm>
            <a:prstGeom prst="rect">
              <a:avLst/>
            </a:prstGeom>
            <a:noFill/>
          </p:spPr>
          <p:txBody>
            <a:bodyPr wrap="none" rtlCol="0">
              <a:spAutoFit/>
            </a:bodyPr>
            <a:lstStyle/>
            <a:p>
              <a:r>
                <a:rPr lang="en-US" altLang="zh-CN" sz="1200" b="1" dirty="0">
                  <a:solidFill>
                    <a:prstClr val="black"/>
                  </a:solidFill>
                </a:rPr>
                <a:t>CHECK-IN</a:t>
              </a:r>
              <a:endParaRPr lang="zh-CN" altLang="en-US" sz="1200" b="1" dirty="0">
                <a:solidFill>
                  <a:prstClr val="black"/>
                </a:solidFill>
              </a:endParaRPr>
            </a:p>
          </p:txBody>
        </p:sp>
        <p:sp>
          <p:nvSpPr>
            <p:cNvPr id="22" name="文本框 21"/>
            <p:cNvSpPr txBox="1"/>
            <p:nvPr/>
          </p:nvSpPr>
          <p:spPr>
            <a:xfrm>
              <a:off x="4844929" y="3993897"/>
              <a:ext cx="746291" cy="309158"/>
            </a:xfrm>
            <a:prstGeom prst="rect">
              <a:avLst/>
            </a:prstGeom>
            <a:noFill/>
          </p:spPr>
          <p:txBody>
            <a:bodyPr wrap="none" rtlCol="0">
              <a:spAutoFit/>
            </a:bodyPr>
            <a:lstStyle/>
            <a:p>
              <a:r>
                <a:rPr lang="en-US" altLang="zh-CN" sz="1200" b="1" dirty="0">
                  <a:solidFill>
                    <a:prstClr val="black"/>
                  </a:solidFill>
                </a:rPr>
                <a:t>BUILD</a:t>
              </a:r>
              <a:endParaRPr lang="zh-CN" altLang="en-US" sz="1200" b="1" dirty="0">
                <a:solidFill>
                  <a:prstClr val="black"/>
                </a:solidFill>
              </a:endParaRPr>
            </a:p>
          </p:txBody>
        </p:sp>
        <p:sp>
          <p:nvSpPr>
            <p:cNvPr id="23" name="文本框 22"/>
            <p:cNvSpPr txBox="1"/>
            <p:nvPr/>
          </p:nvSpPr>
          <p:spPr>
            <a:xfrm>
              <a:off x="4846391" y="4464596"/>
              <a:ext cx="633842" cy="309158"/>
            </a:xfrm>
            <a:prstGeom prst="rect">
              <a:avLst/>
            </a:prstGeom>
            <a:noFill/>
          </p:spPr>
          <p:txBody>
            <a:bodyPr wrap="none" rtlCol="0">
              <a:spAutoFit/>
            </a:bodyPr>
            <a:lstStyle/>
            <a:p>
              <a:r>
                <a:rPr lang="en-US" altLang="zh-CN" sz="1200" b="1" dirty="0">
                  <a:solidFill>
                    <a:prstClr val="black"/>
                  </a:solidFill>
                </a:rPr>
                <a:t>TEST</a:t>
              </a:r>
              <a:endParaRPr lang="zh-CN" altLang="en-US" sz="1200" b="1" dirty="0">
                <a:solidFill>
                  <a:prstClr val="black"/>
                </a:solidFill>
              </a:endParaRPr>
            </a:p>
          </p:txBody>
        </p:sp>
        <p:sp>
          <p:nvSpPr>
            <p:cNvPr id="24" name="文本框 23"/>
            <p:cNvSpPr txBox="1"/>
            <p:nvPr/>
          </p:nvSpPr>
          <p:spPr>
            <a:xfrm>
              <a:off x="4771072" y="4929447"/>
              <a:ext cx="869985" cy="309158"/>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cxnSp>
          <p:nvCxnSpPr>
            <p:cNvPr id="25" name="直接箭头连接符 24"/>
            <p:cNvCxnSpPr/>
            <p:nvPr/>
          </p:nvCxnSpPr>
          <p:spPr>
            <a:xfrm>
              <a:off x="5165476" y="4232053"/>
              <a:ext cx="0" cy="26135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5165476" y="4681256"/>
              <a:ext cx="0" cy="26135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4005050" y="3814758"/>
              <a:ext cx="1098634" cy="309158"/>
            </a:xfrm>
            <a:prstGeom prst="rect">
              <a:avLst/>
            </a:prstGeom>
            <a:noFill/>
          </p:spPr>
          <p:txBody>
            <a:bodyPr wrap="none" rtlCol="0">
              <a:spAutoFit/>
            </a:bodyPr>
            <a:lstStyle/>
            <a:p>
              <a:r>
                <a:rPr lang="en-US" altLang="zh-CN" sz="1200" b="1" dirty="0">
                  <a:solidFill>
                    <a:prstClr val="black"/>
                  </a:solidFill>
                </a:rPr>
                <a:t>CI SERVER</a:t>
              </a:r>
              <a:endParaRPr lang="zh-CN" altLang="en-US" sz="1200" b="1" dirty="0">
                <a:solidFill>
                  <a:prstClr val="black"/>
                </a:solidFill>
              </a:endParaRPr>
            </a:p>
          </p:txBody>
        </p:sp>
        <p:sp>
          <p:nvSpPr>
            <p:cNvPr id="28" name="文本框 27"/>
            <p:cNvSpPr txBox="1"/>
            <p:nvPr/>
          </p:nvSpPr>
          <p:spPr>
            <a:xfrm>
              <a:off x="2035251" y="2892490"/>
              <a:ext cx="1319784" cy="515263"/>
            </a:xfrm>
            <a:prstGeom prst="rect">
              <a:avLst/>
            </a:prstGeom>
            <a:noFill/>
          </p:spPr>
          <p:txBody>
            <a:bodyPr wrap="none" rtlCol="0">
              <a:spAutoFit/>
            </a:bodyPr>
            <a:lstStyle/>
            <a:p>
              <a:pPr algn="ctr"/>
              <a:r>
                <a:rPr lang="en-US" altLang="zh-CN" sz="1200" b="1" dirty="0">
                  <a:solidFill>
                    <a:prstClr val="black"/>
                  </a:solidFill>
                </a:rPr>
                <a:t>SOURCE</a:t>
              </a:r>
            </a:p>
            <a:p>
              <a:pPr algn="ctr"/>
              <a:r>
                <a:rPr lang="en-US" altLang="zh-CN" sz="1200" b="1" dirty="0">
                  <a:solidFill>
                    <a:prstClr val="black"/>
                  </a:solidFill>
                </a:rPr>
                <a:t>REPOSITORY</a:t>
              </a:r>
              <a:endParaRPr lang="zh-CN" altLang="en-US" sz="1200" b="1" dirty="0">
                <a:solidFill>
                  <a:prstClr val="black"/>
                </a:solidFill>
              </a:endParaRPr>
            </a:p>
          </p:txBody>
        </p:sp>
        <p:sp>
          <p:nvSpPr>
            <p:cNvPr id="29" name="文本框 28"/>
            <p:cNvSpPr txBox="1"/>
            <p:nvPr/>
          </p:nvSpPr>
          <p:spPr>
            <a:xfrm>
              <a:off x="2432523" y="5200463"/>
              <a:ext cx="869985" cy="309158"/>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grpSp>
        <p:nvGrpSpPr>
          <p:cNvPr id="56" name="组合 55"/>
          <p:cNvGrpSpPr/>
          <p:nvPr/>
        </p:nvGrpSpPr>
        <p:grpSpPr>
          <a:xfrm>
            <a:off x="6455916" y="3114038"/>
            <a:ext cx="4986452" cy="2714112"/>
            <a:chOff x="607429" y="940688"/>
            <a:chExt cx="6038090" cy="5318149"/>
          </a:xfrm>
        </p:grpSpPr>
        <p:grpSp>
          <p:nvGrpSpPr>
            <p:cNvPr id="57" name="组合 56"/>
            <p:cNvGrpSpPr/>
            <p:nvPr/>
          </p:nvGrpSpPr>
          <p:grpSpPr>
            <a:xfrm>
              <a:off x="607429" y="940688"/>
              <a:ext cx="5295466" cy="3221822"/>
              <a:chOff x="453888" y="2560514"/>
              <a:chExt cx="5295466" cy="3221822"/>
            </a:xfrm>
          </p:grpSpPr>
          <p:grpSp>
            <p:nvGrpSpPr>
              <p:cNvPr id="71" name="组合 70"/>
              <p:cNvGrpSpPr/>
              <p:nvPr/>
            </p:nvGrpSpPr>
            <p:grpSpPr>
              <a:xfrm>
                <a:off x="4238304" y="3828347"/>
                <a:ext cx="490285" cy="1168765"/>
                <a:chOff x="-4765054" y="1482766"/>
                <a:chExt cx="1524000" cy="4041012"/>
              </a:xfrm>
            </p:grpSpPr>
            <p:sp>
              <p:nvSpPr>
                <p:cNvPr id="109" name="Freeform 35"/>
                <p:cNvSpPr>
                  <a:spLocks/>
                </p:cNvSpPr>
                <p:nvPr/>
              </p:nvSpPr>
              <p:spPr bwMode="auto">
                <a:xfrm>
                  <a:off x="-4765054" y="1482766"/>
                  <a:ext cx="1524000" cy="4041012"/>
                </a:xfrm>
                <a:custGeom>
                  <a:avLst/>
                  <a:gdLst/>
                  <a:ahLst/>
                  <a:cxnLst>
                    <a:cxn ang="0">
                      <a:pos x="406" y="780"/>
                    </a:cxn>
                    <a:cxn ang="0">
                      <a:pos x="366" y="820"/>
                    </a:cxn>
                    <a:cxn ang="0">
                      <a:pos x="40" y="820"/>
                    </a:cxn>
                    <a:cxn ang="0">
                      <a:pos x="0" y="780"/>
                    </a:cxn>
                    <a:cxn ang="0">
                      <a:pos x="0" y="40"/>
                    </a:cxn>
                    <a:cxn ang="0">
                      <a:pos x="40" y="0"/>
                    </a:cxn>
                    <a:cxn ang="0">
                      <a:pos x="366" y="0"/>
                    </a:cxn>
                    <a:cxn ang="0">
                      <a:pos x="406" y="40"/>
                    </a:cxn>
                    <a:cxn ang="0">
                      <a:pos x="406" y="780"/>
                    </a:cxn>
                  </a:cxnLst>
                  <a:rect l="0" t="0" r="r" b="b"/>
                  <a:pathLst>
                    <a:path w="406" h="820">
                      <a:moveTo>
                        <a:pt x="406" y="780"/>
                      </a:moveTo>
                      <a:cubicBezTo>
                        <a:pt x="406" y="802"/>
                        <a:pt x="388" y="820"/>
                        <a:pt x="366" y="820"/>
                      </a:cubicBezTo>
                      <a:cubicBezTo>
                        <a:pt x="40" y="820"/>
                        <a:pt x="40" y="820"/>
                        <a:pt x="40" y="820"/>
                      </a:cubicBezTo>
                      <a:cubicBezTo>
                        <a:pt x="18" y="820"/>
                        <a:pt x="0" y="802"/>
                        <a:pt x="0" y="780"/>
                      </a:cubicBezTo>
                      <a:cubicBezTo>
                        <a:pt x="0" y="40"/>
                        <a:pt x="0" y="40"/>
                        <a:pt x="0" y="40"/>
                      </a:cubicBezTo>
                      <a:cubicBezTo>
                        <a:pt x="0" y="18"/>
                        <a:pt x="18" y="0"/>
                        <a:pt x="40" y="0"/>
                      </a:cubicBezTo>
                      <a:cubicBezTo>
                        <a:pt x="366" y="0"/>
                        <a:pt x="366" y="0"/>
                        <a:pt x="366" y="0"/>
                      </a:cubicBezTo>
                      <a:cubicBezTo>
                        <a:pt x="388" y="0"/>
                        <a:pt x="406" y="18"/>
                        <a:pt x="406" y="40"/>
                      </a:cubicBezTo>
                      <a:lnTo>
                        <a:pt x="406" y="780"/>
                      </a:lnTo>
                      <a:close/>
                    </a:path>
                  </a:pathLst>
                </a:custGeom>
                <a:solidFill>
                  <a:srgbClr val="676767"/>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0" name="Oval 40"/>
                <p:cNvSpPr>
                  <a:spLocks noChangeArrowheads="1"/>
                </p:cNvSpPr>
                <p:nvPr/>
              </p:nvSpPr>
              <p:spPr bwMode="auto">
                <a:xfrm>
                  <a:off x="-4115766" y="4893533"/>
                  <a:ext cx="220663" cy="2206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1" name="Oval 41"/>
                <p:cNvSpPr>
                  <a:spLocks noChangeArrowheads="1"/>
                </p:cNvSpPr>
                <p:nvPr/>
              </p:nvSpPr>
              <p:spPr bwMode="auto">
                <a:xfrm>
                  <a:off x="-4074491" y="4571271"/>
                  <a:ext cx="138113" cy="138113"/>
                </a:xfrm>
                <a:prstGeom prst="ellipse">
                  <a:avLst/>
                </a:prstGeom>
                <a:solidFill>
                  <a:srgbClr val="A1A1A1"/>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2" name="Rectangle 42"/>
                <p:cNvSpPr>
                  <a:spLocks noChangeArrowheads="1"/>
                </p:cNvSpPr>
                <p:nvPr/>
              </p:nvSpPr>
              <p:spPr bwMode="auto">
                <a:xfrm>
                  <a:off x="-4509466" y="2644046"/>
                  <a:ext cx="1012825" cy="26987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13" name="Rectangle 43"/>
                <p:cNvSpPr>
                  <a:spLocks noChangeArrowheads="1"/>
                </p:cNvSpPr>
                <p:nvPr/>
              </p:nvSpPr>
              <p:spPr bwMode="auto">
                <a:xfrm>
                  <a:off x="-4509466" y="3079021"/>
                  <a:ext cx="1012825" cy="273050"/>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72" name="组合 71"/>
              <p:cNvGrpSpPr/>
              <p:nvPr/>
            </p:nvGrpSpPr>
            <p:grpSpPr>
              <a:xfrm>
                <a:off x="453888" y="4811931"/>
                <a:ext cx="824619" cy="684602"/>
                <a:chOff x="-3022600" y="2463800"/>
                <a:chExt cx="3022600" cy="2590800"/>
              </a:xfrm>
            </p:grpSpPr>
            <p:sp>
              <p:nvSpPr>
                <p:cNvPr id="105" name="Freeform 27"/>
                <p:cNvSpPr>
                  <a:spLocks/>
                </p:cNvSpPr>
                <p:nvPr/>
              </p:nvSpPr>
              <p:spPr bwMode="auto">
                <a:xfrm>
                  <a:off x="-3022600" y="4421188"/>
                  <a:ext cx="3022600" cy="633412"/>
                </a:xfrm>
                <a:custGeom>
                  <a:avLst/>
                  <a:gdLst/>
                  <a:ahLst/>
                  <a:cxnLst>
                    <a:cxn ang="0">
                      <a:pos x="803" y="138"/>
                    </a:cxn>
                    <a:cxn ang="0">
                      <a:pos x="801" y="159"/>
                    </a:cxn>
                    <a:cxn ang="0">
                      <a:pos x="782" y="169"/>
                    </a:cxn>
                    <a:cxn ang="0">
                      <a:pos x="23" y="169"/>
                    </a:cxn>
                    <a:cxn ang="0">
                      <a:pos x="5" y="159"/>
                    </a:cxn>
                    <a:cxn ang="0">
                      <a:pos x="2" y="138"/>
                    </a:cxn>
                    <a:cxn ang="0">
                      <a:pos x="49" y="14"/>
                    </a:cxn>
                    <a:cxn ang="0">
                      <a:pos x="57" y="4"/>
                    </a:cxn>
                    <a:cxn ang="0">
                      <a:pos x="70" y="0"/>
                    </a:cxn>
                    <a:cxn ang="0">
                      <a:pos x="735" y="0"/>
                    </a:cxn>
                    <a:cxn ang="0">
                      <a:pos x="748" y="4"/>
                    </a:cxn>
                    <a:cxn ang="0">
                      <a:pos x="756" y="14"/>
                    </a:cxn>
                    <a:cxn ang="0">
                      <a:pos x="803" y="138"/>
                    </a:cxn>
                  </a:cxnLst>
                  <a:rect l="0" t="0" r="r" b="b"/>
                  <a:pathLst>
                    <a:path w="806" h="169">
                      <a:moveTo>
                        <a:pt x="803" y="138"/>
                      </a:moveTo>
                      <a:cubicBezTo>
                        <a:pt x="806" y="145"/>
                        <a:pt x="805" y="153"/>
                        <a:pt x="801" y="159"/>
                      </a:cubicBezTo>
                      <a:cubicBezTo>
                        <a:pt x="796" y="166"/>
                        <a:pt x="789" y="169"/>
                        <a:pt x="782" y="169"/>
                      </a:cubicBezTo>
                      <a:cubicBezTo>
                        <a:pt x="23" y="169"/>
                        <a:pt x="23" y="169"/>
                        <a:pt x="23" y="169"/>
                      </a:cubicBezTo>
                      <a:cubicBezTo>
                        <a:pt x="16" y="169"/>
                        <a:pt x="9" y="166"/>
                        <a:pt x="5" y="159"/>
                      </a:cubicBezTo>
                      <a:cubicBezTo>
                        <a:pt x="0" y="153"/>
                        <a:pt x="0" y="145"/>
                        <a:pt x="2" y="138"/>
                      </a:cubicBezTo>
                      <a:cubicBezTo>
                        <a:pt x="49" y="14"/>
                        <a:pt x="49" y="14"/>
                        <a:pt x="49" y="14"/>
                      </a:cubicBezTo>
                      <a:cubicBezTo>
                        <a:pt x="51" y="10"/>
                        <a:pt x="54" y="6"/>
                        <a:pt x="57" y="4"/>
                      </a:cubicBezTo>
                      <a:cubicBezTo>
                        <a:pt x="61" y="1"/>
                        <a:pt x="66" y="0"/>
                        <a:pt x="70" y="0"/>
                      </a:cubicBezTo>
                      <a:cubicBezTo>
                        <a:pt x="735" y="0"/>
                        <a:pt x="735" y="0"/>
                        <a:pt x="735" y="0"/>
                      </a:cubicBezTo>
                      <a:cubicBezTo>
                        <a:pt x="739" y="0"/>
                        <a:pt x="744" y="1"/>
                        <a:pt x="748" y="4"/>
                      </a:cubicBezTo>
                      <a:cubicBezTo>
                        <a:pt x="752" y="6"/>
                        <a:pt x="755" y="10"/>
                        <a:pt x="756" y="14"/>
                      </a:cubicBezTo>
                      <a:lnTo>
                        <a:pt x="803" y="138"/>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6" name="Freeform 28"/>
                <p:cNvSpPr>
                  <a:spLocks/>
                </p:cNvSpPr>
                <p:nvPr/>
              </p:nvSpPr>
              <p:spPr bwMode="auto">
                <a:xfrm>
                  <a:off x="-2887663" y="4518025"/>
                  <a:ext cx="2749550" cy="393700"/>
                </a:xfrm>
                <a:custGeom>
                  <a:avLst/>
                  <a:gdLst/>
                  <a:ahLst/>
                  <a:cxnLst>
                    <a:cxn ang="0">
                      <a:pos x="732" y="90"/>
                    </a:cxn>
                    <a:cxn ang="0">
                      <a:pos x="731" y="100"/>
                    </a:cxn>
                    <a:cxn ang="0">
                      <a:pos x="721" y="105"/>
                    </a:cxn>
                    <a:cxn ang="0">
                      <a:pos x="12" y="105"/>
                    </a:cxn>
                    <a:cxn ang="0">
                      <a:pos x="3" y="100"/>
                    </a:cxn>
                    <a:cxn ang="0">
                      <a:pos x="1" y="90"/>
                    </a:cxn>
                    <a:cxn ang="0">
                      <a:pos x="29" y="7"/>
                    </a:cxn>
                    <a:cxn ang="0">
                      <a:pos x="34" y="2"/>
                    </a:cxn>
                    <a:cxn ang="0">
                      <a:pos x="40" y="0"/>
                    </a:cxn>
                    <a:cxn ang="0">
                      <a:pos x="693" y="0"/>
                    </a:cxn>
                    <a:cxn ang="0">
                      <a:pos x="700" y="2"/>
                    </a:cxn>
                    <a:cxn ang="0">
                      <a:pos x="704" y="7"/>
                    </a:cxn>
                    <a:cxn ang="0">
                      <a:pos x="732" y="90"/>
                    </a:cxn>
                  </a:cxnLst>
                  <a:rect l="0" t="0" r="r" b="b"/>
                  <a:pathLst>
                    <a:path w="733" h="105">
                      <a:moveTo>
                        <a:pt x="732" y="90"/>
                      </a:moveTo>
                      <a:cubicBezTo>
                        <a:pt x="733" y="93"/>
                        <a:pt x="733" y="97"/>
                        <a:pt x="731" y="100"/>
                      </a:cubicBezTo>
                      <a:cubicBezTo>
                        <a:pt x="728" y="103"/>
                        <a:pt x="725" y="105"/>
                        <a:pt x="721" y="105"/>
                      </a:cubicBezTo>
                      <a:cubicBezTo>
                        <a:pt x="12" y="105"/>
                        <a:pt x="12" y="105"/>
                        <a:pt x="12" y="105"/>
                      </a:cubicBezTo>
                      <a:cubicBezTo>
                        <a:pt x="8" y="105"/>
                        <a:pt x="5" y="103"/>
                        <a:pt x="3" y="100"/>
                      </a:cubicBezTo>
                      <a:cubicBezTo>
                        <a:pt x="0" y="97"/>
                        <a:pt x="0" y="93"/>
                        <a:pt x="1" y="90"/>
                      </a:cubicBezTo>
                      <a:cubicBezTo>
                        <a:pt x="29" y="7"/>
                        <a:pt x="29" y="7"/>
                        <a:pt x="29" y="7"/>
                      </a:cubicBezTo>
                      <a:cubicBezTo>
                        <a:pt x="30" y="5"/>
                        <a:pt x="32" y="3"/>
                        <a:pt x="34" y="2"/>
                      </a:cubicBezTo>
                      <a:cubicBezTo>
                        <a:pt x="36" y="0"/>
                        <a:pt x="38" y="0"/>
                        <a:pt x="40" y="0"/>
                      </a:cubicBezTo>
                      <a:cubicBezTo>
                        <a:pt x="693" y="0"/>
                        <a:pt x="693" y="0"/>
                        <a:pt x="693" y="0"/>
                      </a:cubicBezTo>
                      <a:cubicBezTo>
                        <a:pt x="695" y="0"/>
                        <a:pt x="698" y="0"/>
                        <a:pt x="700" y="2"/>
                      </a:cubicBezTo>
                      <a:cubicBezTo>
                        <a:pt x="702" y="3"/>
                        <a:pt x="703" y="5"/>
                        <a:pt x="704" y="7"/>
                      </a:cubicBezTo>
                      <a:lnTo>
                        <a:pt x="732" y="90"/>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7" name="Freeform 29"/>
                <p:cNvSpPr>
                  <a:spLocks/>
                </p:cNvSpPr>
                <p:nvPr/>
              </p:nvSpPr>
              <p:spPr bwMode="auto">
                <a:xfrm>
                  <a:off x="-2906713" y="2463800"/>
                  <a:ext cx="2790825" cy="1924050"/>
                </a:xfrm>
                <a:custGeom>
                  <a:avLst/>
                  <a:gdLst/>
                  <a:ahLst/>
                  <a:cxnLst>
                    <a:cxn ang="0">
                      <a:pos x="744" y="473"/>
                    </a:cxn>
                    <a:cxn ang="0">
                      <a:pos x="704" y="513"/>
                    </a:cxn>
                    <a:cxn ang="0">
                      <a:pos x="40" y="513"/>
                    </a:cxn>
                    <a:cxn ang="0">
                      <a:pos x="0" y="473"/>
                    </a:cxn>
                    <a:cxn ang="0">
                      <a:pos x="0" y="40"/>
                    </a:cxn>
                    <a:cxn ang="0">
                      <a:pos x="40" y="0"/>
                    </a:cxn>
                    <a:cxn ang="0">
                      <a:pos x="704" y="0"/>
                    </a:cxn>
                    <a:cxn ang="0">
                      <a:pos x="744" y="40"/>
                    </a:cxn>
                    <a:cxn ang="0">
                      <a:pos x="744" y="473"/>
                    </a:cxn>
                  </a:cxnLst>
                  <a:rect l="0" t="0" r="r" b="b"/>
                  <a:pathLst>
                    <a:path w="744" h="513">
                      <a:moveTo>
                        <a:pt x="744" y="473"/>
                      </a:moveTo>
                      <a:cubicBezTo>
                        <a:pt x="744" y="496"/>
                        <a:pt x="726" y="513"/>
                        <a:pt x="704" y="513"/>
                      </a:cubicBezTo>
                      <a:cubicBezTo>
                        <a:pt x="40" y="513"/>
                        <a:pt x="40" y="513"/>
                        <a:pt x="40" y="513"/>
                      </a:cubicBezTo>
                      <a:cubicBezTo>
                        <a:pt x="18" y="513"/>
                        <a:pt x="0" y="496"/>
                        <a:pt x="0" y="473"/>
                      </a:cubicBezTo>
                      <a:cubicBezTo>
                        <a:pt x="0" y="40"/>
                        <a:pt x="0" y="40"/>
                        <a:pt x="0" y="40"/>
                      </a:cubicBezTo>
                      <a:cubicBezTo>
                        <a:pt x="0" y="18"/>
                        <a:pt x="18" y="0"/>
                        <a:pt x="40" y="0"/>
                      </a:cubicBezTo>
                      <a:cubicBezTo>
                        <a:pt x="704" y="0"/>
                        <a:pt x="704" y="0"/>
                        <a:pt x="704" y="0"/>
                      </a:cubicBezTo>
                      <a:cubicBezTo>
                        <a:pt x="726" y="0"/>
                        <a:pt x="744" y="18"/>
                        <a:pt x="744" y="40"/>
                      </a:cubicBezTo>
                      <a:lnTo>
                        <a:pt x="744" y="473"/>
                      </a:lnTo>
                      <a:close/>
                    </a:path>
                  </a:pathLst>
                </a:custGeom>
                <a:solidFill>
                  <a:srgbClr val="CDCDCD"/>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8" name="Freeform 30"/>
                <p:cNvSpPr>
                  <a:spLocks/>
                </p:cNvSpPr>
                <p:nvPr/>
              </p:nvSpPr>
              <p:spPr bwMode="auto">
                <a:xfrm>
                  <a:off x="-2816225" y="2554288"/>
                  <a:ext cx="2609850" cy="1743075"/>
                </a:xfrm>
                <a:custGeom>
                  <a:avLst/>
                  <a:gdLst/>
                  <a:ahLst/>
                  <a:cxnLst>
                    <a:cxn ang="0">
                      <a:pos x="16" y="465"/>
                    </a:cxn>
                    <a:cxn ang="0">
                      <a:pos x="0" y="449"/>
                    </a:cxn>
                    <a:cxn ang="0">
                      <a:pos x="0" y="16"/>
                    </a:cxn>
                    <a:cxn ang="0">
                      <a:pos x="16" y="0"/>
                    </a:cxn>
                    <a:cxn ang="0">
                      <a:pos x="680" y="0"/>
                    </a:cxn>
                    <a:cxn ang="0">
                      <a:pos x="696" y="16"/>
                    </a:cxn>
                    <a:cxn ang="0">
                      <a:pos x="696" y="449"/>
                    </a:cxn>
                    <a:cxn ang="0">
                      <a:pos x="680" y="465"/>
                    </a:cxn>
                    <a:cxn ang="0">
                      <a:pos x="16" y="465"/>
                    </a:cxn>
                  </a:cxnLst>
                  <a:rect l="0" t="0" r="r" b="b"/>
                  <a:pathLst>
                    <a:path w="696" h="465">
                      <a:moveTo>
                        <a:pt x="16" y="465"/>
                      </a:moveTo>
                      <a:cubicBezTo>
                        <a:pt x="7" y="465"/>
                        <a:pt x="0" y="458"/>
                        <a:pt x="0" y="449"/>
                      </a:cubicBezTo>
                      <a:cubicBezTo>
                        <a:pt x="0" y="16"/>
                        <a:pt x="0" y="16"/>
                        <a:pt x="0" y="16"/>
                      </a:cubicBezTo>
                      <a:cubicBezTo>
                        <a:pt x="0" y="7"/>
                        <a:pt x="7" y="0"/>
                        <a:pt x="16" y="0"/>
                      </a:cubicBezTo>
                      <a:cubicBezTo>
                        <a:pt x="680" y="0"/>
                        <a:pt x="680" y="0"/>
                        <a:pt x="680" y="0"/>
                      </a:cubicBezTo>
                      <a:cubicBezTo>
                        <a:pt x="688" y="0"/>
                        <a:pt x="696" y="7"/>
                        <a:pt x="696" y="16"/>
                      </a:cubicBezTo>
                      <a:cubicBezTo>
                        <a:pt x="696" y="449"/>
                        <a:pt x="696" y="449"/>
                        <a:pt x="696" y="449"/>
                      </a:cubicBezTo>
                      <a:cubicBezTo>
                        <a:pt x="696" y="458"/>
                        <a:pt x="688" y="465"/>
                        <a:pt x="680" y="465"/>
                      </a:cubicBezTo>
                      <a:lnTo>
                        <a:pt x="16" y="465"/>
                      </a:lnTo>
                      <a:close/>
                    </a:path>
                  </a:pathLst>
                </a:custGeom>
                <a:solidFill>
                  <a:srgbClr val="666666"/>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grpSp>
            <p:nvGrpSpPr>
              <p:cNvPr id="73" name="组合 72"/>
              <p:cNvGrpSpPr/>
              <p:nvPr/>
            </p:nvGrpSpPr>
            <p:grpSpPr>
              <a:xfrm>
                <a:off x="2320427" y="3374909"/>
                <a:ext cx="648293" cy="858328"/>
                <a:chOff x="5654676" y="4178300"/>
                <a:chExt cx="1017587" cy="1150938"/>
              </a:xfrm>
            </p:grpSpPr>
            <p:sp>
              <p:nvSpPr>
                <p:cNvPr id="88" name="AutoShape 69"/>
                <p:cNvSpPr>
                  <a:spLocks noChangeAspect="1" noChangeArrowheads="1" noTextEdit="1"/>
                </p:cNvSpPr>
                <p:nvPr/>
              </p:nvSpPr>
              <p:spPr bwMode="auto">
                <a:xfrm>
                  <a:off x="5656263" y="4178300"/>
                  <a:ext cx="1016000" cy="1150938"/>
                </a:xfrm>
                <a:prstGeom prst="rect">
                  <a:avLst/>
                </a:prstGeom>
                <a:no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89" name="Freeform 71"/>
                <p:cNvSpPr>
                  <a:spLocks/>
                </p:cNvSpPr>
                <p:nvPr/>
              </p:nvSpPr>
              <p:spPr bwMode="auto">
                <a:xfrm>
                  <a:off x="5654676" y="4179888"/>
                  <a:ext cx="1016000" cy="1147763"/>
                </a:xfrm>
                <a:custGeom>
                  <a:avLst/>
                  <a:gdLst/>
                  <a:ahLst/>
                  <a:cxnLst>
                    <a:cxn ang="0">
                      <a:pos x="726" y="780"/>
                    </a:cxn>
                    <a:cxn ang="0">
                      <a:pos x="686" y="820"/>
                    </a:cxn>
                    <a:cxn ang="0">
                      <a:pos x="40" y="820"/>
                    </a:cxn>
                    <a:cxn ang="0">
                      <a:pos x="0" y="780"/>
                    </a:cxn>
                    <a:cxn ang="0">
                      <a:pos x="0" y="40"/>
                    </a:cxn>
                    <a:cxn ang="0">
                      <a:pos x="40" y="0"/>
                    </a:cxn>
                    <a:cxn ang="0">
                      <a:pos x="686" y="0"/>
                    </a:cxn>
                    <a:cxn ang="0">
                      <a:pos x="726" y="40"/>
                    </a:cxn>
                    <a:cxn ang="0">
                      <a:pos x="726" y="780"/>
                    </a:cxn>
                  </a:cxnLst>
                  <a:rect l="0" t="0" r="r" b="b"/>
                  <a:pathLst>
                    <a:path w="726" h="820">
                      <a:moveTo>
                        <a:pt x="726" y="780"/>
                      </a:moveTo>
                      <a:cubicBezTo>
                        <a:pt x="726" y="803"/>
                        <a:pt x="708" y="820"/>
                        <a:pt x="686" y="820"/>
                      </a:cubicBezTo>
                      <a:cubicBezTo>
                        <a:pt x="40" y="820"/>
                        <a:pt x="40" y="820"/>
                        <a:pt x="40" y="820"/>
                      </a:cubicBezTo>
                      <a:cubicBezTo>
                        <a:pt x="18" y="820"/>
                        <a:pt x="0" y="803"/>
                        <a:pt x="0" y="780"/>
                      </a:cubicBezTo>
                      <a:cubicBezTo>
                        <a:pt x="0" y="40"/>
                        <a:pt x="0" y="40"/>
                        <a:pt x="0" y="40"/>
                      </a:cubicBezTo>
                      <a:cubicBezTo>
                        <a:pt x="0" y="18"/>
                        <a:pt x="18" y="0"/>
                        <a:pt x="40" y="0"/>
                      </a:cubicBezTo>
                      <a:cubicBezTo>
                        <a:pt x="686" y="0"/>
                        <a:pt x="686" y="0"/>
                        <a:pt x="686" y="0"/>
                      </a:cubicBezTo>
                      <a:cubicBezTo>
                        <a:pt x="708" y="0"/>
                        <a:pt x="726" y="18"/>
                        <a:pt x="726" y="40"/>
                      </a:cubicBezTo>
                      <a:lnTo>
                        <a:pt x="726" y="780"/>
                      </a:lnTo>
                      <a:close/>
                    </a:path>
                  </a:pathLst>
                </a:custGeom>
                <a:solidFill>
                  <a:srgbClr val="4AB6D8"/>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0" name="Rectangle 72"/>
                <p:cNvSpPr>
                  <a:spLocks noChangeArrowheads="1"/>
                </p:cNvSpPr>
                <p:nvPr/>
              </p:nvSpPr>
              <p:spPr bwMode="auto">
                <a:xfrm>
                  <a:off x="5738813" y="42560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1" name="Oval 73"/>
                <p:cNvSpPr>
                  <a:spLocks noChangeArrowheads="1"/>
                </p:cNvSpPr>
                <p:nvPr/>
              </p:nvSpPr>
              <p:spPr bwMode="auto">
                <a:xfrm>
                  <a:off x="5815013" y="4298950"/>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2" name="Rectangle 74"/>
                <p:cNvSpPr>
                  <a:spLocks noChangeArrowheads="1"/>
                </p:cNvSpPr>
                <p:nvPr/>
              </p:nvSpPr>
              <p:spPr bwMode="auto">
                <a:xfrm>
                  <a:off x="5954713" y="4329113"/>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3" name="Rectangle 75"/>
                <p:cNvSpPr>
                  <a:spLocks noChangeArrowheads="1"/>
                </p:cNvSpPr>
                <p:nvPr/>
              </p:nvSpPr>
              <p:spPr bwMode="auto">
                <a:xfrm>
                  <a:off x="5738813" y="4459288"/>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4" name="Oval 76"/>
                <p:cNvSpPr>
                  <a:spLocks noChangeArrowheads="1"/>
                </p:cNvSpPr>
                <p:nvPr/>
              </p:nvSpPr>
              <p:spPr bwMode="auto">
                <a:xfrm>
                  <a:off x="5815013" y="4502150"/>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5" name="Rectangle 77"/>
                <p:cNvSpPr>
                  <a:spLocks noChangeArrowheads="1"/>
                </p:cNvSpPr>
                <p:nvPr/>
              </p:nvSpPr>
              <p:spPr bwMode="auto">
                <a:xfrm>
                  <a:off x="5954713" y="4532313"/>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6" name="Rectangle 78"/>
                <p:cNvSpPr>
                  <a:spLocks noChangeArrowheads="1"/>
                </p:cNvSpPr>
                <p:nvPr/>
              </p:nvSpPr>
              <p:spPr bwMode="auto">
                <a:xfrm>
                  <a:off x="5738813" y="46609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7" name="Oval 79"/>
                <p:cNvSpPr>
                  <a:spLocks noChangeArrowheads="1"/>
                </p:cNvSpPr>
                <p:nvPr/>
              </p:nvSpPr>
              <p:spPr bwMode="auto">
                <a:xfrm>
                  <a:off x="5815013" y="4703763"/>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8" name="Rectangle 80"/>
                <p:cNvSpPr>
                  <a:spLocks noChangeArrowheads="1"/>
                </p:cNvSpPr>
                <p:nvPr/>
              </p:nvSpPr>
              <p:spPr bwMode="auto">
                <a:xfrm>
                  <a:off x="5954713" y="4733925"/>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99" name="Rectangle 81"/>
                <p:cNvSpPr>
                  <a:spLocks noChangeArrowheads="1"/>
                </p:cNvSpPr>
                <p:nvPr/>
              </p:nvSpPr>
              <p:spPr bwMode="auto">
                <a:xfrm>
                  <a:off x="5738813" y="4864100"/>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0" name="Oval 82"/>
                <p:cNvSpPr>
                  <a:spLocks noChangeArrowheads="1"/>
                </p:cNvSpPr>
                <p:nvPr/>
              </p:nvSpPr>
              <p:spPr bwMode="auto">
                <a:xfrm>
                  <a:off x="5815013" y="4906963"/>
                  <a:ext cx="80963" cy="80963"/>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1" name="Rectangle 83"/>
                <p:cNvSpPr>
                  <a:spLocks noChangeArrowheads="1"/>
                </p:cNvSpPr>
                <p:nvPr/>
              </p:nvSpPr>
              <p:spPr bwMode="auto">
                <a:xfrm>
                  <a:off x="5954713" y="4937125"/>
                  <a:ext cx="576263" cy="20638"/>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2" name="Rectangle 84"/>
                <p:cNvSpPr>
                  <a:spLocks noChangeArrowheads="1"/>
                </p:cNvSpPr>
                <p:nvPr/>
              </p:nvSpPr>
              <p:spPr bwMode="auto">
                <a:xfrm>
                  <a:off x="5738813" y="5065713"/>
                  <a:ext cx="847725" cy="165100"/>
                </a:xfrm>
                <a:prstGeom prst="rect">
                  <a:avLst/>
                </a:prstGeom>
                <a:solidFill>
                  <a:srgbClr val="474F52"/>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3" name="Oval 85"/>
                <p:cNvSpPr>
                  <a:spLocks noChangeArrowheads="1"/>
                </p:cNvSpPr>
                <p:nvPr/>
              </p:nvSpPr>
              <p:spPr bwMode="auto">
                <a:xfrm>
                  <a:off x="5815013" y="5108575"/>
                  <a:ext cx="80963" cy="82550"/>
                </a:xfrm>
                <a:prstGeom prst="ellipse">
                  <a:avLst/>
                </a:prstGeom>
                <a:solidFill>
                  <a:srgbClr val="84D8B2"/>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104" name="Rectangle 86"/>
                <p:cNvSpPr>
                  <a:spLocks noChangeArrowheads="1"/>
                </p:cNvSpPr>
                <p:nvPr/>
              </p:nvSpPr>
              <p:spPr bwMode="auto">
                <a:xfrm>
                  <a:off x="5954713" y="5138738"/>
                  <a:ext cx="576263" cy="22225"/>
                </a:xfrm>
                <a:prstGeom prst="rect">
                  <a:avLst/>
                </a:prstGeom>
                <a:solidFill>
                  <a:srgbClr val="A1A1A1"/>
                </a:solidFill>
                <a:ln w="9525">
                  <a:noFill/>
                  <a:miter lim="800000"/>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grpSp>
          <p:sp>
            <p:nvSpPr>
              <p:cNvPr id="74" name="Freeform 59"/>
              <p:cNvSpPr>
                <a:spLocks/>
              </p:cNvSpPr>
              <p:nvPr/>
            </p:nvSpPr>
            <p:spPr bwMode="auto">
              <a:xfrm>
                <a:off x="1157598" y="5266300"/>
                <a:ext cx="441192" cy="516036"/>
              </a:xfrm>
              <a:custGeom>
                <a:avLst/>
                <a:gdLst/>
                <a:ahLst/>
                <a:cxnLst>
                  <a:cxn ang="0">
                    <a:pos x="733" y="596"/>
                  </a:cxn>
                  <a:cxn ang="0">
                    <a:pos x="628" y="525"/>
                  </a:cxn>
                  <a:cxn ang="0">
                    <a:pos x="481" y="488"/>
                  </a:cxn>
                  <a:cxn ang="0">
                    <a:pos x="481" y="447"/>
                  </a:cxn>
                  <a:cxn ang="0">
                    <a:pos x="547" y="350"/>
                  </a:cxn>
                  <a:cxn ang="0">
                    <a:pos x="576" y="322"/>
                  </a:cxn>
                  <a:cxn ang="0">
                    <a:pos x="585" y="295"/>
                  </a:cxn>
                  <a:cxn ang="0">
                    <a:pos x="575" y="248"/>
                  </a:cxn>
                  <a:cxn ang="0">
                    <a:pos x="575" y="240"/>
                  </a:cxn>
                  <a:cxn ang="0">
                    <a:pos x="575" y="231"/>
                  </a:cxn>
                  <a:cxn ang="0">
                    <a:pos x="580" y="213"/>
                  </a:cxn>
                  <a:cxn ang="0">
                    <a:pos x="469" y="27"/>
                  </a:cxn>
                  <a:cxn ang="0">
                    <a:pos x="418" y="14"/>
                  </a:cxn>
                  <a:cxn ang="0">
                    <a:pos x="264" y="66"/>
                  </a:cxn>
                  <a:cxn ang="0">
                    <a:pos x="264" y="66"/>
                  </a:cxn>
                  <a:cxn ang="0">
                    <a:pos x="186" y="180"/>
                  </a:cxn>
                  <a:cxn ang="0">
                    <a:pos x="200" y="244"/>
                  </a:cxn>
                  <a:cxn ang="0">
                    <a:pos x="200" y="247"/>
                  </a:cxn>
                  <a:cxn ang="0">
                    <a:pos x="189" y="295"/>
                  </a:cxn>
                  <a:cxn ang="0">
                    <a:pos x="198" y="322"/>
                  </a:cxn>
                  <a:cxn ang="0">
                    <a:pos x="229" y="351"/>
                  </a:cxn>
                  <a:cxn ang="0">
                    <a:pos x="293" y="443"/>
                  </a:cxn>
                  <a:cxn ang="0">
                    <a:pos x="293" y="488"/>
                  </a:cxn>
                  <a:cxn ang="0">
                    <a:pos x="145" y="521"/>
                  </a:cxn>
                  <a:cxn ang="0">
                    <a:pos x="40" y="596"/>
                  </a:cxn>
                  <a:cxn ang="0">
                    <a:pos x="0" y="717"/>
                  </a:cxn>
                  <a:cxn ang="0">
                    <a:pos x="0" y="803"/>
                  </a:cxn>
                  <a:cxn ang="0">
                    <a:pos x="774" y="803"/>
                  </a:cxn>
                  <a:cxn ang="0">
                    <a:pos x="774" y="717"/>
                  </a:cxn>
                  <a:cxn ang="0">
                    <a:pos x="733" y="596"/>
                  </a:cxn>
                </a:cxnLst>
                <a:rect l="0" t="0" r="r" b="b"/>
                <a:pathLst>
                  <a:path w="774" h="803">
                    <a:moveTo>
                      <a:pt x="733" y="596"/>
                    </a:moveTo>
                    <a:cubicBezTo>
                      <a:pt x="706" y="560"/>
                      <a:pt x="668" y="536"/>
                      <a:pt x="628" y="525"/>
                    </a:cubicBezTo>
                    <a:cubicBezTo>
                      <a:pt x="481" y="488"/>
                      <a:pt x="481" y="488"/>
                      <a:pt x="481" y="488"/>
                    </a:cubicBezTo>
                    <a:cubicBezTo>
                      <a:pt x="481" y="447"/>
                      <a:pt x="481" y="447"/>
                      <a:pt x="481" y="447"/>
                    </a:cubicBezTo>
                    <a:cubicBezTo>
                      <a:pt x="508" y="421"/>
                      <a:pt x="531" y="386"/>
                      <a:pt x="547" y="350"/>
                    </a:cubicBezTo>
                    <a:cubicBezTo>
                      <a:pt x="560" y="346"/>
                      <a:pt x="571" y="336"/>
                      <a:pt x="576" y="322"/>
                    </a:cubicBezTo>
                    <a:cubicBezTo>
                      <a:pt x="585" y="295"/>
                      <a:pt x="585" y="295"/>
                      <a:pt x="585" y="295"/>
                    </a:cubicBezTo>
                    <a:cubicBezTo>
                      <a:pt x="591" y="278"/>
                      <a:pt x="586" y="260"/>
                      <a:pt x="575" y="248"/>
                    </a:cubicBezTo>
                    <a:cubicBezTo>
                      <a:pt x="575" y="245"/>
                      <a:pt x="575" y="242"/>
                      <a:pt x="575" y="240"/>
                    </a:cubicBezTo>
                    <a:cubicBezTo>
                      <a:pt x="575" y="231"/>
                      <a:pt x="575" y="231"/>
                      <a:pt x="575" y="231"/>
                    </a:cubicBezTo>
                    <a:cubicBezTo>
                      <a:pt x="577" y="225"/>
                      <a:pt x="579" y="219"/>
                      <a:pt x="580" y="213"/>
                    </a:cubicBezTo>
                    <a:cubicBezTo>
                      <a:pt x="601" y="130"/>
                      <a:pt x="551" y="47"/>
                      <a:pt x="469" y="27"/>
                    </a:cubicBezTo>
                    <a:cubicBezTo>
                      <a:pt x="418" y="14"/>
                      <a:pt x="418" y="14"/>
                      <a:pt x="418" y="14"/>
                    </a:cubicBezTo>
                    <a:cubicBezTo>
                      <a:pt x="359" y="0"/>
                      <a:pt x="300" y="22"/>
                      <a:pt x="264" y="66"/>
                    </a:cubicBezTo>
                    <a:cubicBezTo>
                      <a:pt x="264" y="66"/>
                      <a:pt x="264" y="66"/>
                      <a:pt x="264" y="66"/>
                    </a:cubicBezTo>
                    <a:cubicBezTo>
                      <a:pt x="221" y="66"/>
                      <a:pt x="186" y="117"/>
                      <a:pt x="186" y="180"/>
                    </a:cubicBezTo>
                    <a:cubicBezTo>
                      <a:pt x="186" y="204"/>
                      <a:pt x="191" y="226"/>
                      <a:pt x="200" y="244"/>
                    </a:cubicBezTo>
                    <a:cubicBezTo>
                      <a:pt x="200" y="245"/>
                      <a:pt x="200" y="246"/>
                      <a:pt x="200" y="247"/>
                    </a:cubicBezTo>
                    <a:cubicBezTo>
                      <a:pt x="188" y="259"/>
                      <a:pt x="183" y="278"/>
                      <a:pt x="189" y="295"/>
                    </a:cubicBezTo>
                    <a:cubicBezTo>
                      <a:pt x="198" y="322"/>
                      <a:pt x="198" y="322"/>
                      <a:pt x="198" y="322"/>
                    </a:cubicBezTo>
                    <a:cubicBezTo>
                      <a:pt x="203" y="337"/>
                      <a:pt x="215" y="347"/>
                      <a:pt x="229" y="351"/>
                    </a:cubicBezTo>
                    <a:cubicBezTo>
                      <a:pt x="245" y="385"/>
                      <a:pt x="267" y="417"/>
                      <a:pt x="293" y="443"/>
                    </a:cubicBezTo>
                    <a:cubicBezTo>
                      <a:pt x="293" y="488"/>
                      <a:pt x="293" y="488"/>
                      <a:pt x="293" y="488"/>
                    </a:cubicBezTo>
                    <a:cubicBezTo>
                      <a:pt x="145" y="521"/>
                      <a:pt x="145" y="521"/>
                      <a:pt x="145" y="521"/>
                    </a:cubicBezTo>
                    <a:cubicBezTo>
                      <a:pt x="104" y="532"/>
                      <a:pt x="68" y="560"/>
                      <a:pt x="40" y="596"/>
                    </a:cubicBezTo>
                    <a:cubicBezTo>
                      <a:pt x="13" y="633"/>
                      <a:pt x="0" y="675"/>
                      <a:pt x="0" y="717"/>
                    </a:cubicBezTo>
                    <a:cubicBezTo>
                      <a:pt x="0" y="803"/>
                      <a:pt x="0" y="803"/>
                      <a:pt x="0" y="803"/>
                    </a:cubicBezTo>
                    <a:cubicBezTo>
                      <a:pt x="774" y="803"/>
                      <a:pt x="774" y="803"/>
                      <a:pt x="774" y="803"/>
                    </a:cubicBezTo>
                    <a:cubicBezTo>
                      <a:pt x="774" y="717"/>
                      <a:pt x="774" y="717"/>
                      <a:pt x="774" y="717"/>
                    </a:cubicBezTo>
                    <a:cubicBezTo>
                      <a:pt x="774" y="675"/>
                      <a:pt x="761" y="633"/>
                      <a:pt x="733" y="596"/>
                    </a:cubicBezTo>
                    <a:close/>
                  </a:path>
                </a:pathLst>
              </a:custGeom>
              <a:solidFill>
                <a:schemeClr val="bg1">
                  <a:lumMod val="50000"/>
                </a:schemeClr>
              </a:solidFill>
              <a:ln w="9525">
                <a:noFill/>
                <a:round/>
                <a:headEnd/>
                <a:tailEnd/>
              </a:ln>
            </p:spPr>
            <p:txBody>
              <a:bodyPr vert="horz" wrap="square" lIns="91392" tIns="45696" rIns="91392" bIns="45696" numCol="1" anchor="t" anchorCtr="0" compatLnSpc="1">
                <a:prstTxWarp prst="textNoShape">
                  <a:avLst/>
                </a:prstTxWarp>
              </a:bodyPr>
              <a:lstStyle/>
              <a:p>
                <a:endParaRPr lang="zh-CN" altLang="en-US" sz="1200">
                  <a:solidFill>
                    <a:prstClr val="black"/>
                  </a:solidFill>
                </a:endParaRPr>
              </a:p>
            </p:txBody>
          </p:sp>
          <p:sp>
            <p:nvSpPr>
              <p:cNvPr id="75" name="圆角矩形 74"/>
              <p:cNvSpPr/>
              <p:nvPr/>
            </p:nvSpPr>
            <p:spPr>
              <a:xfrm>
                <a:off x="3907301" y="3224181"/>
                <a:ext cx="1842053" cy="2222892"/>
              </a:xfrm>
              <a:prstGeom prst="roundRect">
                <a:avLst/>
              </a:prstGeom>
              <a:noFill/>
              <a:ln w="254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prstClr val="black"/>
                  </a:solidFill>
                </a:endParaRPr>
              </a:p>
            </p:txBody>
          </p:sp>
          <p:cxnSp>
            <p:nvCxnSpPr>
              <p:cNvPr id="76" name="直接箭头连接符 75"/>
              <p:cNvCxnSpPr/>
              <p:nvPr/>
            </p:nvCxnSpPr>
            <p:spPr>
              <a:xfrm flipV="1">
                <a:off x="1068523" y="3804073"/>
                <a:ext cx="1117463" cy="917549"/>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097051" y="3734815"/>
                <a:ext cx="680909" cy="552724"/>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H="1">
                <a:off x="1698277" y="4904391"/>
                <a:ext cx="2009652" cy="592142"/>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578440" y="3893380"/>
                <a:ext cx="1106513" cy="542623"/>
              </a:xfrm>
              <a:prstGeom prst="rect">
                <a:avLst/>
              </a:prstGeom>
              <a:noFill/>
            </p:spPr>
            <p:txBody>
              <a:bodyPr wrap="none" rtlCol="0">
                <a:spAutoFit/>
              </a:bodyPr>
              <a:lstStyle/>
              <a:p>
                <a:r>
                  <a:rPr lang="en-US" altLang="zh-CN" sz="1200" b="1" dirty="0">
                    <a:solidFill>
                      <a:prstClr val="black"/>
                    </a:solidFill>
                  </a:rPr>
                  <a:t>CHECK-IN</a:t>
                </a:r>
                <a:endParaRPr lang="zh-CN" altLang="en-US" sz="1200" b="1" dirty="0">
                  <a:solidFill>
                    <a:prstClr val="black"/>
                  </a:solidFill>
                </a:endParaRPr>
              </a:p>
            </p:txBody>
          </p:sp>
          <p:sp>
            <p:nvSpPr>
              <p:cNvPr id="80" name="文本框 79"/>
              <p:cNvSpPr txBox="1"/>
              <p:nvPr/>
            </p:nvSpPr>
            <p:spPr>
              <a:xfrm>
                <a:off x="4844931" y="3624060"/>
                <a:ext cx="772735" cy="542623"/>
              </a:xfrm>
              <a:prstGeom prst="rect">
                <a:avLst/>
              </a:prstGeom>
              <a:noFill/>
            </p:spPr>
            <p:txBody>
              <a:bodyPr wrap="none" rtlCol="0">
                <a:spAutoFit/>
              </a:bodyPr>
              <a:lstStyle/>
              <a:p>
                <a:r>
                  <a:rPr lang="en-US" altLang="zh-CN" sz="1200" b="1" dirty="0">
                    <a:solidFill>
                      <a:prstClr val="black"/>
                    </a:solidFill>
                  </a:rPr>
                  <a:t>BUILD</a:t>
                </a:r>
                <a:endParaRPr lang="zh-CN" altLang="en-US" sz="1200" b="1" dirty="0">
                  <a:solidFill>
                    <a:prstClr val="black"/>
                  </a:solidFill>
                </a:endParaRPr>
              </a:p>
            </p:txBody>
          </p:sp>
          <p:sp>
            <p:nvSpPr>
              <p:cNvPr id="81" name="文本框 80"/>
              <p:cNvSpPr txBox="1"/>
              <p:nvPr/>
            </p:nvSpPr>
            <p:spPr>
              <a:xfrm>
                <a:off x="4877113" y="4294045"/>
                <a:ext cx="656301" cy="542623"/>
              </a:xfrm>
              <a:prstGeom prst="rect">
                <a:avLst/>
              </a:prstGeom>
              <a:noFill/>
            </p:spPr>
            <p:txBody>
              <a:bodyPr wrap="none" rtlCol="0">
                <a:spAutoFit/>
              </a:bodyPr>
              <a:lstStyle/>
              <a:p>
                <a:r>
                  <a:rPr lang="en-US" altLang="zh-CN" sz="1200" b="1" dirty="0">
                    <a:solidFill>
                      <a:prstClr val="black"/>
                    </a:solidFill>
                  </a:rPr>
                  <a:t>TEST</a:t>
                </a:r>
                <a:endParaRPr lang="zh-CN" altLang="en-US" sz="1200" b="1" dirty="0">
                  <a:solidFill>
                    <a:prstClr val="black"/>
                  </a:solidFill>
                </a:endParaRPr>
              </a:p>
            </p:txBody>
          </p:sp>
          <p:sp>
            <p:nvSpPr>
              <p:cNvPr id="82" name="文本框 81"/>
              <p:cNvSpPr txBox="1"/>
              <p:nvPr/>
            </p:nvSpPr>
            <p:spPr>
              <a:xfrm>
                <a:off x="4771074" y="4988099"/>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cxnSp>
            <p:nvCxnSpPr>
              <p:cNvPr id="83" name="直接箭头连接符 82"/>
              <p:cNvCxnSpPr/>
              <p:nvPr/>
            </p:nvCxnSpPr>
            <p:spPr>
              <a:xfrm>
                <a:off x="5165475" y="3918320"/>
                <a:ext cx="0" cy="575083"/>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5163312" y="4591753"/>
                <a:ext cx="0" cy="573790"/>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3890390" y="3275519"/>
                <a:ext cx="1137563" cy="542623"/>
              </a:xfrm>
              <a:prstGeom prst="rect">
                <a:avLst/>
              </a:prstGeom>
              <a:noFill/>
            </p:spPr>
            <p:txBody>
              <a:bodyPr wrap="none" rtlCol="0">
                <a:spAutoFit/>
              </a:bodyPr>
              <a:lstStyle/>
              <a:p>
                <a:r>
                  <a:rPr lang="en-US" altLang="zh-CN" sz="1200" b="1" dirty="0">
                    <a:solidFill>
                      <a:prstClr val="black"/>
                    </a:solidFill>
                  </a:rPr>
                  <a:t>CI SERVER</a:t>
                </a:r>
                <a:endParaRPr lang="zh-CN" altLang="en-US" sz="1200" b="1" dirty="0">
                  <a:solidFill>
                    <a:prstClr val="black"/>
                  </a:solidFill>
                </a:endParaRPr>
              </a:p>
            </p:txBody>
          </p:sp>
          <p:sp>
            <p:nvSpPr>
              <p:cNvPr id="86" name="文本框 85"/>
              <p:cNvSpPr txBox="1"/>
              <p:nvPr/>
            </p:nvSpPr>
            <p:spPr>
              <a:xfrm>
                <a:off x="1991346" y="2560514"/>
                <a:ext cx="1366549" cy="904371"/>
              </a:xfrm>
              <a:prstGeom prst="rect">
                <a:avLst/>
              </a:prstGeom>
              <a:noFill/>
            </p:spPr>
            <p:txBody>
              <a:bodyPr wrap="none" rtlCol="0">
                <a:spAutoFit/>
              </a:bodyPr>
              <a:lstStyle/>
              <a:p>
                <a:pPr algn="ctr"/>
                <a:r>
                  <a:rPr lang="en-US" altLang="zh-CN" sz="1200" b="1" dirty="0">
                    <a:solidFill>
                      <a:prstClr val="black"/>
                    </a:solidFill>
                  </a:rPr>
                  <a:t>SOURCE</a:t>
                </a:r>
              </a:p>
              <a:p>
                <a:pPr algn="ctr"/>
                <a:r>
                  <a:rPr lang="en-US" altLang="zh-CN" sz="1200" b="1" dirty="0">
                    <a:solidFill>
                      <a:prstClr val="black"/>
                    </a:solidFill>
                  </a:rPr>
                  <a:t>REPOSITORY</a:t>
                </a:r>
                <a:endParaRPr lang="zh-CN" altLang="en-US" sz="1200" b="1" dirty="0">
                  <a:solidFill>
                    <a:prstClr val="black"/>
                  </a:solidFill>
                </a:endParaRPr>
              </a:p>
            </p:txBody>
          </p:sp>
          <p:sp>
            <p:nvSpPr>
              <p:cNvPr id="87" name="文本框 86"/>
              <p:cNvSpPr txBox="1"/>
              <p:nvPr/>
            </p:nvSpPr>
            <p:spPr>
              <a:xfrm>
                <a:off x="2362907" y="4631044"/>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sp>
          <p:nvSpPr>
            <p:cNvPr id="58" name="圆角矩形 57"/>
            <p:cNvSpPr/>
            <p:nvPr/>
          </p:nvSpPr>
          <p:spPr>
            <a:xfrm>
              <a:off x="4234756" y="4366823"/>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TEST</a:t>
              </a:r>
              <a:endParaRPr lang="zh-CN" altLang="en-US" sz="1200" dirty="0">
                <a:solidFill>
                  <a:prstClr val="black"/>
                </a:solidFill>
              </a:endParaRPr>
            </a:p>
          </p:txBody>
        </p:sp>
        <p:sp>
          <p:nvSpPr>
            <p:cNvPr id="59" name="圆角矩形 58"/>
            <p:cNvSpPr/>
            <p:nvPr/>
          </p:nvSpPr>
          <p:spPr>
            <a:xfrm>
              <a:off x="4234756" y="5109615"/>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SATGING</a:t>
              </a:r>
              <a:endParaRPr lang="zh-CN" altLang="en-US" sz="1200" dirty="0">
                <a:solidFill>
                  <a:prstClr val="black"/>
                </a:solidFill>
              </a:endParaRPr>
            </a:p>
          </p:txBody>
        </p:sp>
        <p:sp>
          <p:nvSpPr>
            <p:cNvPr id="60" name="圆角矩形 59"/>
            <p:cNvSpPr/>
            <p:nvPr/>
          </p:nvSpPr>
          <p:spPr>
            <a:xfrm>
              <a:off x="4234756" y="5852407"/>
              <a:ext cx="1494224" cy="406430"/>
            </a:xfrm>
            <a:prstGeom prst="roundRect">
              <a:avLst/>
            </a:prstGeom>
            <a:solidFill>
              <a:schemeClr val="bg1">
                <a:lumMod val="75000"/>
                <a:alpha val="52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prstClr val="black"/>
                  </a:solidFill>
                </a:rPr>
                <a:t>PRODUCTION</a:t>
              </a:r>
              <a:endParaRPr lang="zh-CN" altLang="en-US" sz="1200" dirty="0">
                <a:solidFill>
                  <a:prstClr val="black"/>
                </a:solidFill>
              </a:endParaRPr>
            </a:p>
          </p:txBody>
        </p:sp>
        <p:cxnSp>
          <p:nvCxnSpPr>
            <p:cNvPr id="61" name="直接箭头连接符 60"/>
            <p:cNvCxnSpPr>
              <a:stCxn id="75" idx="2"/>
              <a:endCxn id="58" idx="0"/>
            </p:cNvCxnSpPr>
            <p:nvPr/>
          </p:nvCxnSpPr>
          <p:spPr>
            <a:xfrm>
              <a:off x="4981868" y="3827248"/>
              <a:ext cx="0" cy="539576"/>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4981868" y="4795835"/>
              <a:ext cx="12167" cy="2997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4994035" y="5552629"/>
              <a:ext cx="12167" cy="2997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圆角矩形 63"/>
            <p:cNvSpPr/>
            <p:nvPr/>
          </p:nvSpPr>
          <p:spPr>
            <a:xfrm>
              <a:off x="5476278" y="5557511"/>
              <a:ext cx="1169241" cy="384926"/>
            </a:xfrm>
            <a:prstGeom prst="roundRect">
              <a:avLst/>
            </a:prstGeom>
            <a:solidFill>
              <a:srgbClr val="92D050"/>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dirty="0">
                  <a:solidFill>
                    <a:prstClr val="black"/>
                  </a:solidFill>
                </a:rPr>
                <a:t>MANUAL</a:t>
              </a:r>
              <a:endParaRPr lang="zh-CN" altLang="en-US" sz="1100" b="1" dirty="0">
                <a:solidFill>
                  <a:prstClr val="black"/>
                </a:solidFill>
              </a:endParaRPr>
            </a:p>
          </p:txBody>
        </p:sp>
        <p:cxnSp>
          <p:nvCxnSpPr>
            <p:cNvPr id="65" name="直接箭头连接符 64"/>
            <p:cNvCxnSpPr/>
            <p:nvPr/>
          </p:nvCxnSpPr>
          <p:spPr>
            <a:xfrm flipH="1" flipV="1">
              <a:off x="1851818" y="4010016"/>
              <a:ext cx="2306774" cy="531078"/>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p:nvPr/>
          </p:nvCxnSpPr>
          <p:spPr>
            <a:xfrm flipH="1" flipV="1">
              <a:off x="1851818" y="4189561"/>
              <a:ext cx="2306774" cy="1113627"/>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flipV="1">
              <a:off x="1851818" y="4364187"/>
              <a:ext cx="2306774" cy="1695165"/>
            </a:xfrm>
            <a:prstGeom prst="straightConnector1">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2932031" y="3768970"/>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sp>
          <p:nvSpPr>
            <p:cNvPr id="69" name="文本框 68"/>
            <p:cNvSpPr txBox="1"/>
            <p:nvPr/>
          </p:nvSpPr>
          <p:spPr>
            <a:xfrm>
              <a:off x="2984228" y="4371918"/>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sp>
          <p:nvSpPr>
            <p:cNvPr id="70" name="文本框 69"/>
            <p:cNvSpPr txBox="1"/>
            <p:nvPr/>
          </p:nvSpPr>
          <p:spPr>
            <a:xfrm>
              <a:off x="3080346" y="5041517"/>
              <a:ext cx="900812" cy="542623"/>
            </a:xfrm>
            <a:prstGeom prst="rect">
              <a:avLst/>
            </a:prstGeom>
            <a:noFill/>
          </p:spPr>
          <p:txBody>
            <a:bodyPr wrap="none" rtlCol="0">
              <a:spAutoFit/>
            </a:bodyPr>
            <a:lstStyle/>
            <a:p>
              <a:r>
                <a:rPr lang="en-US" altLang="zh-CN" sz="1200" b="1" dirty="0">
                  <a:solidFill>
                    <a:prstClr val="black"/>
                  </a:solidFill>
                </a:rPr>
                <a:t>RESULT</a:t>
              </a:r>
              <a:endParaRPr lang="zh-CN" altLang="en-US" sz="1200" b="1" dirty="0">
                <a:solidFill>
                  <a:prstClr val="black"/>
                </a:solidFill>
              </a:endParaRPr>
            </a:p>
          </p:txBody>
        </p:sp>
      </p:grpSp>
    </p:spTree>
    <p:extLst>
      <p:ext uri="{BB962C8B-B14F-4D97-AF65-F5344CB8AC3E}">
        <p14:creationId xmlns:p14="http://schemas.microsoft.com/office/powerpoint/2010/main" val="1713689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收益与价值</a:t>
            </a:r>
          </a:p>
        </p:txBody>
      </p:sp>
      <p:sp>
        <p:nvSpPr>
          <p:cNvPr id="5" name="文本占位符 4"/>
          <p:cNvSpPr txBox="1">
            <a:spLocks/>
          </p:cNvSpPr>
          <p:nvPr/>
        </p:nvSpPr>
        <p:spPr>
          <a:xfrm>
            <a:off x="731838" y="1248408"/>
            <a:ext cx="10728325" cy="4678173"/>
          </a:xfrm>
          <a:prstGeom prst="rect">
            <a:avLst/>
          </a:prstGeom>
        </p:spPr>
        <p:txBody>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r>
              <a:rPr lang="en-US" altLang="zh-CN" sz="1999" dirty="0">
                <a:latin typeface="+mn-lt"/>
                <a:ea typeface="+mn-ea"/>
                <a:cs typeface="+mn-ea"/>
                <a:sym typeface="+mn-lt"/>
              </a:rPr>
              <a:t>《2019 </a:t>
            </a:r>
            <a:r>
              <a:rPr lang="en-US" altLang="zh-CN" sz="1999" dirty="0" err="1">
                <a:latin typeface="+mn-lt"/>
                <a:ea typeface="+mn-ea"/>
                <a:cs typeface="+mn-ea"/>
                <a:sym typeface="+mn-lt"/>
              </a:rPr>
              <a:t>DevOps</a:t>
            </a:r>
            <a:r>
              <a:rPr lang="en-US" altLang="zh-CN" sz="1999" dirty="0">
                <a:latin typeface="+mn-lt"/>
                <a:ea typeface="+mn-ea"/>
                <a:cs typeface="+mn-ea"/>
                <a:sym typeface="+mn-lt"/>
              </a:rPr>
              <a:t> </a:t>
            </a:r>
            <a:r>
              <a:rPr lang="zh-CN" altLang="en-US" sz="1999" dirty="0">
                <a:latin typeface="+mn-lt"/>
                <a:ea typeface="+mn-ea"/>
                <a:cs typeface="+mn-ea"/>
                <a:sym typeface="+mn-lt"/>
              </a:rPr>
              <a:t>状态报告</a:t>
            </a:r>
            <a:r>
              <a:rPr lang="en-US" altLang="zh-CN" sz="1999" dirty="0">
                <a:latin typeface="+mn-lt"/>
                <a:ea typeface="+mn-ea"/>
                <a:cs typeface="+mn-ea"/>
                <a:sym typeface="+mn-lt"/>
              </a:rPr>
              <a:t>》</a:t>
            </a:r>
          </a:p>
          <a:p>
            <a:r>
              <a:rPr lang="en-US" altLang="zh-CN" sz="1999" dirty="0" err="1">
                <a:latin typeface="+mn-lt"/>
                <a:ea typeface="+mn-ea"/>
                <a:cs typeface="+mn-ea"/>
                <a:sym typeface="+mn-lt"/>
              </a:rPr>
              <a:t>DevOps</a:t>
            </a:r>
            <a:r>
              <a:rPr lang="zh-CN" altLang="en-US" sz="1999" dirty="0">
                <a:latin typeface="+mn-lt"/>
                <a:ea typeface="+mn-ea"/>
                <a:cs typeface="+mn-ea"/>
                <a:sym typeface="+mn-lt"/>
              </a:rPr>
              <a:t> </a:t>
            </a:r>
            <a:r>
              <a:rPr lang="en-US" altLang="zh-CN" sz="1999" dirty="0" err="1">
                <a:latin typeface="+mn-lt"/>
                <a:ea typeface="+mn-ea"/>
                <a:cs typeface="+mn-ea"/>
                <a:sym typeface="+mn-lt"/>
              </a:rPr>
              <a:t>Eilite</a:t>
            </a:r>
            <a:r>
              <a:rPr lang="zh-CN" altLang="en-US" sz="1999" dirty="0">
                <a:latin typeface="+mn-lt"/>
                <a:ea typeface="+mn-ea"/>
                <a:cs typeface="+mn-ea"/>
                <a:sym typeface="+mn-lt"/>
              </a:rPr>
              <a:t>组织 </a:t>
            </a:r>
            <a:r>
              <a:rPr lang="en-US" altLang="zh-CN" sz="1999" dirty="0">
                <a:latin typeface="+mn-lt"/>
                <a:ea typeface="+mn-ea"/>
                <a:cs typeface="+mn-ea"/>
                <a:sym typeface="+mn-lt"/>
              </a:rPr>
              <a:t>VS </a:t>
            </a:r>
            <a:r>
              <a:rPr lang="en-US" altLang="zh-CN" sz="1999" dirty="0" err="1">
                <a:latin typeface="+mn-lt"/>
                <a:ea typeface="+mn-ea"/>
                <a:cs typeface="+mn-ea"/>
                <a:sym typeface="+mn-lt"/>
              </a:rPr>
              <a:t>DevOps</a:t>
            </a:r>
            <a:r>
              <a:rPr lang="en-US" altLang="zh-CN" sz="1999" dirty="0">
                <a:latin typeface="+mn-lt"/>
                <a:ea typeface="+mn-ea"/>
                <a:cs typeface="+mn-ea"/>
                <a:sym typeface="+mn-lt"/>
              </a:rPr>
              <a:t> Low</a:t>
            </a:r>
            <a:r>
              <a:rPr lang="zh-CN" altLang="en-US" sz="1999" dirty="0">
                <a:latin typeface="+mn-lt"/>
                <a:ea typeface="+mn-ea"/>
                <a:cs typeface="+mn-ea"/>
                <a:sym typeface="+mn-lt"/>
              </a:rPr>
              <a:t>组织</a:t>
            </a:r>
            <a:endParaRPr lang="en-US" altLang="zh-CN" sz="1999" dirty="0">
              <a:latin typeface="+mn-lt"/>
              <a:ea typeface="+mn-ea"/>
              <a:cs typeface="+mn-ea"/>
              <a:sym typeface="+mn-lt"/>
            </a:endParaRPr>
          </a:p>
          <a:p>
            <a:pPr lvl="1"/>
            <a:r>
              <a:rPr lang="en-US" altLang="zh-CN" sz="1799" b="1" dirty="0">
                <a:solidFill>
                  <a:srgbClr val="C7000B"/>
                </a:solidFill>
                <a:latin typeface="+mn-lt"/>
                <a:ea typeface="+mn-ea"/>
                <a:cs typeface="+mn-ea"/>
                <a:sym typeface="+mn-lt"/>
              </a:rPr>
              <a:t>208</a:t>
            </a:r>
            <a:r>
              <a:rPr lang="zh-CN" altLang="en-US" sz="1799" dirty="0">
                <a:latin typeface="+mn-lt"/>
                <a:ea typeface="+mn-ea"/>
                <a:cs typeface="+mn-ea"/>
                <a:sym typeface="+mn-lt"/>
              </a:rPr>
              <a:t>倍的代码部署频率；</a:t>
            </a:r>
            <a:endParaRPr lang="en-US" altLang="zh-CN" sz="1799" dirty="0">
              <a:latin typeface="+mn-lt"/>
              <a:ea typeface="+mn-ea"/>
              <a:cs typeface="+mn-ea"/>
              <a:sym typeface="+mn-lt"/>
            </a:endParaRPr>
          </a:p>
          <a:p>
            <a:pPr lvl="1"/>
            <a:r>
              <a:rPr lang="en-US" altLang="zh-CN" sz="1799" b="1" dirty="0">
                <a:solidFill>
                  <a:srgbClr val="C7000B"/>
                </a:solidFill>
                <a:latin typeface="+mn-lt"/>
                <a:ea typeface="+mn-ea"/>
                <a:cs typeface="+mn-ea"/>
                <a:sym typeface="+mn-lt"/>
              </a:rPr>
              <a:t>106</a:t>
            </a:r>
            <a:r>
              <a:rPr lang="zh-CN" altLang="en-US" sz="1799" dirty="0">
                <a:latin typeface="+mn-lt"/>
                <a:ea typeface="+mn-ea"/>
                <a:cs typeface="+mn-ea"/>
                <a:sym typeface="+mn-lt"/>
              </a:rPr>
              <a:t>倍的代码到部署时间效率；</a:t>
            </a:r>
            <a:endParaRPr lang="en-US" altLang="zh-CN" sz="1799" dirty="0">
              <a:latin typeface="+mn-lt"/>
              <a:ea typeface="+mn-ea"/>
              <a:cs typeface="+mn-ea"/>
              <a:sym typeface="+mn-lt"/>
            </a:endParaRPr>
          </a:p>
          <a:p>
            <a:pPr lvl="1"/>
            <a:r>
              <a:rPr lang="en-US" altLang="zh-CN" sz="1799" b="1" dirty="0">
                <a:solidFill>
                  <a:srgbClr val="C7000B"/>
                </a:solidFill>
                <a:latin typeface="+mn-lt"/>
                <a:ea typeface="+mn-ea"/>
                <a:cs typeface="+mn-ea"/>
                <a:sym typeface="+mn-lt"/>
              </a:rPr>
              <a:t>1/2604</a:t>
            </a:r>
            <a:r>
              <a:rPr lang="zh-CN" altLang="en-US" sz="1799" dirty="0">
                <a:latin typeface="+mn-lt"/>
                <a:ea typeface="+mn-ea"/>
                <a:cs typeface="+mn-ea"/>
                <a:sym typeface="+mn-lt"/>
              </a:rPr>
              <a:t>的故障恢复时间；</a:t>
            </a:r>
            <a:endParaRPr lang="en-US" altLang="zh-CN" sz="1799" dirty="0">
              <a:latin typeface="+mn-lt"/>
              <a:ea typeface="+mn-ea"/>
              <a:cs typeface="+mn-ea"/>
              <a:sym typeface="+mn-lt"/>
            </a:endParaRPr>
          </a:p>
          <a:p>
            <a:pPr lvl="1"/>
            <a:r>
              <a:rPr lang="en-US" altLang="zh-CN" sz="1799" b="1" dirty="0">
                <a:solidFill>
                  <a:srgbClr val="C7000B"/>
                </a:solidFill>
                <a:latin typeface="+mn-lt"/>
                <a:ea typeface="+mn-ea"/>
                <a:cs typeface="+mn-ea"/>
                <a:sym typeface="+mn-lt"/>
              </a:rPr>
              <a:t>1/7</a:t>
            </a:r>
            <a:r>
              <a:rPr lang="zh-CN" altLang="en-US" sz="1799" dirty="0">
                <a:latin typeface="+mn-lt"/>
                <a:ea typeface="+mn-ea"/>
                <a:cs typeface="+mn-ea"/>
                <a:sym typeface="+mn-lt"/>
              </a:rPr>
              <a:t>的变更失败率。</a:t>
            </a:r>
            <a:endParaRPr lang="en-US" altLang="zh-CN" sz="1799" dirty="0">
              <a:latin typeface="+mn-lt"/>
              <a:ea typeface="+mn-ea"/>
              <a:cs typeface="+mn-ea"/>
              <a:sym typeface="+mn-lt"/>
            </a:endParaRPr>
          </a:p>
          <a:p>
            <a:pPr lvl="1"/>
            <a:endParaRPr lang="zh-CN" altLang="en-US" sz="1799" dirty="0">
              <a:latin typeface="+mn-lt"/>
              <a:ea typeface="+mn-ea"/>
              <a:cs typeface="+mn-ea"/>
              <a:sym typeface="+mn-lt"/>
            </a:endParaRPr>
          </a:p>
        </p:txBody>
      </p:sp>
      <p:grpSp>
        <p:nvGrpSpPr>
          <p:cNvPr id="13" name="组合 12"/>
          <p:cNvGrpSpPr/>
          <p:nvPr/>
        </p:nvGrpSpPr>
        <p:grpSpPr>
          <a:xfrm>
            <a:off x="5794218" y="1193200"/>
            <a:ext cx="5648188" cy="4537780"/>
            <a:chOff x="5688701" y="1193200"/>
            <a:chExt cx="5753705" cy="453778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8701" y="1193200"/>
              <a:ext cx="5753705" cy="4537780"/>
            </a:xfrm>
            <a:prstGeom prst="rect">
              <a:avLst/>
            </a:prstGeom>
          </p:spPr>
        </p:pic>
        <p:sp>
          <p:nvSpPr>
            <p:cNvPr id="3" name="文本框 2"/>
            <p:cNvSpPr txBox="1"/>
            <p:nvPr/>
          </p:nvSpPr>
          <p:spPr>
            <a:xfrm>
              <a:off x="5858634" y="1275216"/>
              <a:ext cx="2407294" cy="369332"/>
            </a:xfrm>
            <a:prstGeom prst="rect">
              <a:avLst/>
            </a:prstGeom>
            <a:noFill/>
          </p:spPr>
          <p:txBody>
            <a:bodyPr wrap="none" rtlCol="0">
              <a:spAutoFit/>
            </a:bodyPr>
            <a:lstStyle/>
            <a:p>
              <a:r>
                <a:rPr lang="en-US" altLang="zh-CN" b="1" dirty="0">
                  <a:cs typeface="+mn-ea"/>
                  <a:sym typeface="+mn-lt"/>
                </a:rPr>
                <a:t>ELITE PERFORMERS</a:t>
              </a:r>
              <a:endParaRPr lang="zh-CN" altLang="en-US" b="1" dirty="0">
                <a:cs typeface="+mn-ea"/>
                <a:sym typeface="+mn-lt"/>
              </a:endParaRPr>
            </a:p>
          </p:txBody>
        </p:sp>
        <p:sp>
          <p:nvSpPr>
            <p:cNvPr id="4" name="文本框 3"/>
            <p:cNvSpPr txBox="1"/>
            <p:nvPr/>
          </p:nvSpPr>
          <p:spPr>
            <a:xfrm>
              <a:off x="5858634" y="1615447"/>
              <a:ext cx="3336443" cy="461665"/>
            </a:xfrm>
            <a:prstGeom prst="rect">
              <a:avLst/>
            </a:prstGeom>
            <a:noFill/>
          </p:spPr>
          <p:txBody>
            <a:bodyPr wrap="none" rtlCol="0">
              <a:spAutoFit/>
            </a:bodyPr>
            <a:lstStyle/>
            <a:p>
              <a:r>
                <a:rPr lang="en-US" altLang="zh-CN" sz="1200" dirty="0">
                  <a:cs typeface="+mn-ea"/>
                  <a:sym typeface="+mn-lt"/>
                </a:rPr>
                <a:t>Comparing the elite group </a:t>
              </a:r>
              <a:r>
                <a:rPr lang="en-US" altLang="zh-CN" sz="1200" dirty="0" err="1">
                  <a:cs typeface="+mn-ea"/>
                  <a:sym typeface="+mn-lt"/>
                </a:rPr>
                <a:t>agsinst</a:t>
              </a:r>
              <a:r>
                <a:rPr lang="en-US" altLang="zh-CN" sz="1200" dirty="0">
                  <a:cs typeface="+mn-ea"/>
                  <a:sym typeface="+mn-lt"/>
                </a:rPr>
                <a:t> the low</a:t>
              </a:r>
            </a:p>
            <a:p>
              <a:r>
                <a:rPr lang="en-US" altLang="zh-CN" sz="1200" dirty="0" err="1">
                  <a:cs typeface="+mn-ea"/>
                  <a:sym typeface="+mn-lt"/>
                </a:rPr>
                <a:t>Performers,we</a:t>
              </a:r>
              <a:r>
                <a:rPr lang="en-US" altLang="zh-CN" sz="1200" dirty="0">
                  <a:cs typeface="+mn-ea"/>
                  <a:sym typeface="+mn-lt"/>
                </a:rPr>
                <a:t> find elite performers have……</a:t>
              </a:r>
              <a:endParaRPr lang="zh-CN" altLang="en-US" sz="1200" dirty="0">
                <a:cs typeface="+mn-ea"/>
                <a:sym typeface="+mn-lt"/>
              </a:endParaRPr>
            </a:p>
          </p:txBody>
        </p:sp>
        <p:sp>
          <p:nvSpPr>
            <p:cNvPr id="7" name="文本框 6"/>
            <p:cNvSpPr txBox="1"/>
            <p:nvPr/>
          </p:nvSpPr>
          <p:spPr>
            <a:xfrm>
              <a:off x="8663319" y="2237425"/>
              <a:ext cx="1471614" cy="1354217"/>
            </a:xfrm>
            <a:prstGeom prst="rect">
              <a:avLst/>
            </a:prstGeom>
            <a:noFill/>
          </p:spPr>
          <p:txBody>
            <a:bodyPr wrap="none" rtlCol="0">
              <a:spAutoFit/>
            </a:bodyPr>
            <a:lstStyle/>
            <a:p>
              <a:pPr algn="ctr"/>
              <a:r>
                <a:rPr lang="en-US" altLang="zh-CN" sz="4400" b="1" dirty="0">
                  <a:solidFill>
                    <a:srgbClr val="8DC640"/>
                  </a:solidFill>
                  <a:cs typeface="+mn-ea"/>
                  <a:sym typeface="+mn-lt"/>
                </a:rPr>
                <a:t>106</a:t>
              </a:r>
            </a:p>
            <a:p>
              <a:pPr algn="ctr"/>
              <a:r>
                <a:rPr lang="en-US" altLang="zh-CN" sz="1400" b="1" dirty="0">
                  <a:solidFill>
                    <a:srgbClr val="8DC640"/>
                  </a:solidFill>
                  <a:cs typeface="+mn-ea"/>
                  <a:sym typeface="+mn-lt"/>
                </a:rPr>
                <a:t>TIMES FASTER</a:t>
              </a:r>
            </a:p>
            <a:p>
              <a:pPr algn="ctr"/>
              <a:r>
                <a:rPr lang="en-US" altLang="zh-CN" sz="1200" dirty="0">
                  <a:cs typeface="+mn-ea"/>
                  <a:sym typeface="+mn-lt"/>
                </a:rPr>
                <a:t>Lead time from</a:t>
              </a:r>
            </a:p>
            <a:p>
              <a:pPr algn="ctr"/>
              <a:r>
                <a:rPr lang="en-US" altLang="zh-CN" sz="1200" dirty="0">
                  <a:cs typeface="+mn-ea"/>
                  <a:sym typeface="+mn-lt"/>
                </a:rPr>
                <a:t>Commit to deploy</a:t>
              </a:r>
              <a:endParaRPr lang="zh-CN" altLang="en-US" sz="1200" dirty="0">
                <a:cs typeface="+mn-ea"/>
                <a:sym typeface="+mn-lt"/>
              </a:endParaRPr>
            </a:p>
          </p:txBody>
        </p:sp>
        <p:sp>
          <p:nvSpPr>
            <p:cNvPr id="11" name="文本框 10"/>
            <p:cNvSpPr txBox="1"/>
            <p:nvPr/>
          </p:nvSpPr>
          <p:spPr>
            <a:xfrm>
              <a:off x="7118293" y="2248026"/>
              <a:ext cx="1334446" cy="1354217"/>
            </a:xfrm>
            <a:prstGeom prst="rect">
              <a:avLst/>
            </a:prstGeom>
            <a:noFill/>
          </p:spPr>
          <p:txBody>
            <a:bodyPr wrap="none" rtlCol="0">
              <a:spAutoFit/>
            </a:bodyPr>
            <a:lstStyle/>
            <a:p>
              <a:pPr algn="ctr"/>
              <a:r>
                <a:rPr lang="en-US" altLang="zh-CN" sz="4400" b="1" dirty="0">
                  <a:solidFill>
                    <a:srgbClr val="8DC640"/>
                  </a:solidFill>
                  <a:cs typeface="+mn-ea"/>
                  <a:sym typeface="+mn-lt"/>
                </a:rPr>
                <a:t>208</a:t>
              </a:r>
            </a:p>
            <a:p>
              <a:pPr algn="ctr"/>
              <a:r>
                <a:rPr lang="en-US" altLang="zh-CN" sz="1400" b="1" dirty="0">
                  <a:solidFill>
                    <a:srgbClr val="8DC640"/>
                  </a:solidFill>
                  <a:cs typeface="+mn-ea"/>
                  <a:sym typeface="+mn-lt"/>
                </a:rPr>
                <a:t>TIMES MORE</a:t>
              </a:r>
            </a:p>
            <a:p>
              <a:pPr algn="ctr"/>
              <a:r>
                <a:rPr lang="en-US" altLang="zh-CN" sz="1200" dirty="0">
                  <a:cs typeface="+mn-ea"/>
                  <a:sym typeface="+mn-lt"/>
                </a:rPr>
                <a:t>Frequent code </a:t>
              </a:r>
            </a:p>
            <a:p>
              <a:pPr algn="ctr"/>
              <a:r>
                <a:rPr lang="en-US" altLang="zh-CN" sz="1200" dirty="0">
                  <a:cs typeface="+mn-ea"/>
                  <a:sym typeface="+mn-lt"/>
                </a:rPr>
                <a:t>deployments</a:t>
              </a:r>
              <a:endParaRPr lang="zh-CN" altLang="en-US" sz="1200" dirty="0">
                <a:cs typeface="+mn-ea"/>
                <a:sym typeface="+mn-lt"/>
              </a:endParaRPr>
            </a:p>
          </p:txBody>
        </p:sp>
        <p:sp>
          <p:nvSpPr>
            <p:cNvPr id="12" name="文本框 11"/>
            <p:cNvSpPr txBox="1"/>
            <p:nvPr/>
          </p:nvSpPr>
          <p:spPr>
            <a:xfrm>
              <a:off x="6951733" y="4034807"/>
              <a:ext cx="1667568" cy="1354217"/>
            </a:xfrm>
            <a:prstGeom prst="rect">
              <a:avLst/>
            </a:prstGeom>
            <a:noFill/>
          </p:spPr>
          <p:txBody>
            <a:bodyPr wrap="none" rtlCol="0">
              <a:spAutoFit/>
            </a:bodyPr>
            <a:lstStyle/>
            <a:p>
              <a:pPr algn="ctr"/>
              <a:r>
                <a:rPr lang="en-US" altLang="zh-CN" sz="4400" b="1" dirty="0">
                  <a:solidFill>
                    <a:srgbClr val="71C8DA"/>
                  </a:solidFill>
                  <a:cs typeface="+mn-ea"/>
                  <a:sym typeface="+mn-lt"/>
                </a:rPr>
                <a:t>2,604</a:t>
              </a:r>
            </a:p>
            <a:p>
              <a:pPr algn="ctr"/>
              <a:r>
                <a:rPr lang="en-US" altLang="zh-CN" sz="1400" b="1" dirty="0">
                  <a:solidFill>
                    <a:srgbClr val="71C8DA"/>
                  </a:solidFill>
                  <a:cs typeface="+mn-ea"/>
                  <a:sym typeface="+mn-lt"/>
                </a:rPr>
                <a:t>TIMES FASTER</a:t>
              </a:r>
            </a:p>
            <a:p>
              <a:pPr algn="ctr"/>
              <a:r>
                <a:rPr lang="en-US" altLang="zh-CN" sz="1200" dirty="0">
                  <a:cs typeface="+mn-ea"/>
                  <a:sym typeface="+mn-lt"/>
                </a:rPr>
                <a:t>Time to recover</a:t>
              </a:r>
            </a:p>
            <a:p>
              <a:pPr algn="ctr"/>
              <a:r>
                <a:rPr lang="en-US" altLang="zh-CN" sz="1200" dirty="0">
                  <a:cs typeface="+mn-ea"/>
                  <a:sym typeface="+mn-lt"/>
                </a:rPr>
                <a:t> from </a:t>
              </a:r>
              <a:r>
                <a:rPr lang="en-US" altLang="zh-CN" sz="1200" dirty="0" err="1">
                  <a:cs typeface="+mn-ea"/>
                  <a:sym typeface="+mn-lt"/>
                </a:rPr>
                <a:t>incldents</a:t>
              </a:r>
              <a:endParaRPr lang="zh-CN" altLang="en-US" sz="1200" dirty="0">
                <a:cs typeface="+mn-ea"/>
                <a:sym typeface="+mn-lt"/>
              </a:endParaRPr>
            </a:p>
          </p:txBody>
        </p:sp>
        <p:sp>
          <p:nvSpPr>
            <p:cNvPr id="14" name="文本框 13"/>
            <p:cNvSpPr txBox="1"/>
            <p:nvPr/>
          </p:nvSpPr>
          <p:spPr>
            <a:xfrm>
              <a:off x="8662435" y="4010416"/>
              <a:ext cx="1567959" cy="1538883"/>
            </a:xfrm>
            <a:prstGeom prst="rect">
              <a:avLst/>
            </a:prstGeom>
            <a:noFill/>
          </p:spPr>
          <p:txBody>
            <a:bodyPr wrap="none" rtlCol="0">
              <a:spAutoFit/>
            </a:bodyPr>
            <a:lstStyle/>
            <a:p>
              <a:pPr algn="ctr"/>
              <a:r>
                <a:rPr lang="en-US" altLang="zh-CN" sz="4400" b="1" dirty="0">
                  <a:solidFill>
                    <a:srgbClr val="71C8DA"/>
                  </a:solidFill>
                  <a:cs typeface="+mn-ea"/>
                  <a:sym typeface="+mn-lt"/>
                </a:rPr>
                <a:t>7</a:t>
              </a:r>
            </a:p>
            <a:p>
              <a:pPr algn="ctr"/>
              <a:r>
                <a:rPr lang="en-US" altLang="zh-CN" sz="1400" b="1" dirty="0">
                  <a:solidFill>
                    <a:srgbClr val="71C8DA"/>
                  </a:solidFill>
                  <a:cs typeface="+mn-ea"/>
                  <a:sym typeface="+mn-lt"/>
                </a:rPr>
                <a:t>TIMES LOWER</a:t>
              </a:r>
            </a:p>
            <a:p>
              <a:pPr algn="ctr"/>
              <a:r>
                <a:rPr lang="en-US" altLang="zh-CN" sz="1200" dirty="0">
                  <a:cs typeface="+mn-ea"/>
                  <a:sym typeface="+mn-lt"/>
                </a:rPr>
                <a:t>Change failure rate</a:t>
              </a:r>
            </a:p>
            <a:p>
              <a:pPr algn="ctr"/>
              <a:r>
                <a:rPr lang="en-US" altLang="zh-CN" sz="1200" dirty="0">
                  <a:cs typeface="+mn-ea"/>
                  <a:sym typeface="+mn-lt"/>
                </a:rPr>
                <a:t>(changes  1/7 as</a:t>
              </a:r>
            </a:p>
            <a:p>
              <a:pPr algn="ctr"/>
              <a:r>
                <a:rPr lang="en-US" altLang="zh-CN" sz="1200" dirty="0">
                  <a:cs typeface="+mn-ea"/>
                  <a:sym typeface="+mn-lt"/>
                </a:rPr>
                <a:t> likely to fail)</a:t>
              </a:r>
              <a:endParaRPr lang="zh-CN" altLang="en-US" sz="1200" dirty="0">
                <a:cs typeface="+mn-ea"/>
                <a:sym typeface="+mn-lt"/>
              </a:endParaRPr>
            </a:p>
          </p:txBody>
        </p:sp>
        <p:sp>
          <p:nvSpPr>
            <p:cNvPr id="6" name="文本框 5"/>
            <p:cNvSpPr txBox="1"/>
            <p:nvPr/>
          </p:nvSpPr>
          <p:spPr>
            <a:xfrm>
              <a:off x="5891002" y="5430689"/>
              <a:ext cx="1027451" cy="276999"/>
            </a:xfrm>
            <a:prstGeom prst="rect">
              <a:avLst/>
            </a:prstGeom>
            <a:noFill/>
          </p:spPr>
          <p:txBody>
            <a:bodyPr wrap="none" rtlCol="0">
              <a:spAutoFit/>
            </a:bodyPr>
            <a:lstStyle/>
            <a:p>
              <a:r>
                <a:rPr lang="en-US" altLang="zh-CN" sz="1200" dirty="0">
                  <a:cs typeface="+mn-ea"/>
                  <a:sym typeface="+mn-lt"/>
                </a:rPr>
                <a:t>Throughput</a:t>
              </a:r>
              <a:endParaRPr lang="zh-CN" altLang="en-US" sz="1200" dirty="0">
                <a:cs typeface="+mn-ea"/>
                <a:sym typeface="+mn-lt"/>
              </a:endParaRPr>
            </a:p>
          </p:txBody>
        </p:sp>
        <p:sp>
          <p:nvSpPr>
            <p:cNvPr id="15" name="文本框 14"/>
            <p:cNvSpPr txBox="1"/>
            <p:nvPr/>
          </p:nvSpPr>
          <p:spPr>
            <a:xfrm>
              <a:off x="7024325" y="5421087"/>
              <a:ext cx="764547" cy="276999"/>
            </a:xfrm>
            <a:prstGeom prst="rect">
              <a:avLst/>
            </a:prstGeom>
            <a:noFill/>
          </p:spPr>
          <p:txBody>
            <a:bodyPr wrap="none" rtlCol="0">
              <a:spAutoFit/>
            </a:bodyPr>
            <a:lstStyle/>
            <a:p>
              <a:r>
                <a:rPr lang="en-US" altLang="zh-CN" sz="1200" dirty="0" err="1">
                  <a:cs typeface="+mn-ea"/>
                  <a:sym typeface="+mn-lt"/>
                </a:rPr>
                <a:t>Stubility</a:t>
              </a:r>
              <a:endParaRPr lang="zh-CN" altLang="en-US" sz="1200" dirty="0">
                <a:cs typeface="+mn-ea"/>
                <a:sym typeface="+mn-lt"/>
              </a:endParaRPr>
            </a:p>
          </p:txBody>
        </p:sp>
      </p:grpSp>
    </p:spTree>
    <p:extLst>
      <p:ext uri="{BB962C8B-B14F-4D97-AF65-F5344CB8AC3E}">
        <p14:creationId xmlns:p14="http://schemas.microsoft.com/office/powerpoint/2010/main" val="16530475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持续交付实施框架</a:t>
            </a:r>
          </a:p>
        </p:txBody>
      </p:sp>
      <p:grpSp>
        <p:nvGrpSpPr>
          <p:cNvPr id="50" name="组合 49"/>
          <p:cNvGrpSpPr/>
          <p:nvPr/>
        </p:nvGrpSpPr>
        <p:grpSpPr>
          <a:xfrm>
            <a:off x="998789" y="1556045"/>
            <a:ext cx="9716204" cy="4318313"/>
            <a:chOff x="1788281" y="2009421"/>
            <a:chExt cx="8125730" cy="4372701"/>
          </a:xfrm>
        </p:grpSpPr>
        <p:cxnSp>
          <p:nvCxnSpPr>
            <p:cNvPr id="51" name="Straight Connector 45"/>
            <p:cNvCxnSpPr/>
            <p:nvPr/>
          </p:nvCxnSpPr>
          <p:spPr>
            <a:xfrm>
              <a:off x="6265980" y="2487965"/>
              <a:ext cx="5461" cy="3894157"/>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46"/>
            <p:cNvCxnSpPr/>
            <p:nvPr/>
          </p:nvCxnSpPr>
          <p:spPr>
            <a:xfrm>
              <a:off x="3372947" y="2107807"/>
              <a:ext cx="4354" cy="4274314"/>
            </a:xfrm>
            <a:prstGeom prst="line">
              <a:avLst/>
            </a:prstGeom>
            <a:ln w="28575">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3" name="Arrow: Right 2"/>
            <p:cNvSpPr/>
            <p:nvPr/>
          </p:nvSpPr>
          <p:spPr bwMode="auto">
            <a:xfrm>
              <a:off x="2508923" y="2428940"/>
              <a:ext cx="7405088" cy="224158"/>
            </a:xfrm>
            <a:prstGeom prst="rightArrow">
              <a:avLst>
                <a:gd name="adj1" fmla="val 50000"/>
                <a:gd name="adj2" fmla="val 114706"/>
              </a:avLst>
            </a:prstGeom>
            <a:solidFill>
              <a:schemeClr val="tx2">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endParaRPr lang="en-AU" sz="1999" dirty="0">
                <a:solidFill>
                  <a:schemeClr val="bg1"/>
                </a:solidFill>
                <a:cs typeface="+mn-ea"/>
                <a:sym typeface="+mn-lt"/>
              </a:endParaRPr>
            </a:p>
          </p:txBody>
        </p:sp>
        <p:sp>
          <p:nvSpPr>
            <p:cNvPr id="54" name="TextBox 3"/>
            <p:cNvSpPr txBox="1"/>
            <p:nvPr/>
          </p:nvSpPr>
          <p:spPr>
            <a:xfrm>
              <a:off x="2740952" y="2015678"/>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5" name="TextBox 4"/>
            <p:cNvSpPr txBox="1"/>
            <p:nvPr/>
          </p:nvSpPr>
          <p:spPr>
            <a:xfrm>
              <a:off x="8456983" y="2009421"/>
              <a:ext cx="1342012"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altLang="zh-CN"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6" name="TextBox 5"/>
            <p:cNvSpPr txBox="1"/>
            <p:nvPr/>
          </p:nvSpPr>
          <p:spPr>
            <a:xfrm>
              <a:off x="4299696" y="2012549"/>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10</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7" name="TextBox 6"/>
            <p:cNvSpPr txBox="1"/>
            <p:nvPr/>
          </p:nvSpPr>
          <p:spPr>
            <a:xfrm>
              <a:off x="5742245" y="2015678"/>
              <a:ext cx="1130280"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8" name="TextBox 7"/>
            <p:cNvSpPr txBox="1"/>
            <p:nvPr/>
          </p:nvSpPr>
          <p:spPr>
            <a:xfrm>
              <a:off x="7055995" y="2015678"/>
              <a:ext cx="1236147" cy="444247"/>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en-AU" sz="1599" b="1" dirty="0">
                  <a:solidFill>
                    <a:schemeClr val="bg1"/>
                  </a:solidFill>
                  <a:cs typeface="+mn-ea"/>
                  <a:sym typeface="+mn-lt"/>
                </a:rPr>
                <a:t>1</a:t>
              </a:r>
              <a:r>
                <a:rPr lang="zh-CN" altLang="en-US" sz="1599" b="1" dirty="0">
                  <a:solidFill>
                    <a:schemeClr val="bg1"/>
                  </a:solidFill>
                  <a:cs typeface="+mn-ea"/>
                  <a:sym typeface="+mn-lt"/>
                </a:rPr>
                <a:t>天发布</a:t>
              </a:r>
              <a:r>
                <a:rPr lang="en-AU" altLang="zh-CN" sz="1599" b="1" dirty="0">
                  <a:solidFill>
                    <a:schemeClr val="bg1"/>
                  </a:solidFill>
                  <a:cs typeface="+mn-ea"/>
                  <a:sym typeface="+mn-lt"/>
                </a:rPr>
                <a:t>10</a:t>
              </a:r>
              <a:r>
                <a:rPr lang="zh-CN" altLang="en-US" sz="1599" b="1" dirty="0">
                  <a:solidFill>
                    <a:schemeClr val="bg1"/>
                  </a:solidFill>
                  <a:cs typeface="+mn-ea"/>
                  <a:sym typeface="+mn-lt"/>
                </a:rPr>
                <a:t>次</a:t>
              </a:r>
              <a:endParaRPr lang="en-AU" sz="1599" b="1" dirty="0" err="1">
                <a:solidFill>
                  <a:schemeClr val="bg1"/>
                </a:solidFill>
                <a:cs typeface="+mn-ea"/>
                <a:sym typeface="+mn-lt"/>
              </a:endParaRPr>
            </a:p>
          </p:txBody>
        </p:sp>
        <p:sp>
          <p:nvSpPr>
            <p:cNvPr id="59" name="TextBox 8"/>
            <p:cNvSpPr txBox="1"/>
            <p:nvPr/>
          </p:nvSpPr>
          <p:spPr>
            <a:xfrm>
              <a:off x="1788758" y="324519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分支模型</a:t>
              </a:r>
              <a:endParaRPr lang="en-AU" sz="1200" b="1" dirty="0" err="1">
                <a:solidFill>
                  <a:schemeClr val="bg1"/>
                </a:solidFill>
                <a:cs typeface="+mn-ea"/>
                <a:sym typeface="+mn-lt"/>
              </a:endParaRPr>
            </a:p>
          </p:txBody>
        </p:sp>
        <p:sp>
          <p:nvSpPr>
            <p:cNvPr id="60" name="TextBox 9"/>
            <p:cNvSpPr txBox="1"/>
            <p:nvPr/>
          </p:nvSpPr>
          <p:spPr>
            <a:xfrm>
              <a:off x="1788281" y="3756525"/>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测试模型</a:t>
              </a:r>
              <a:endParaRPr lang="en-AU" sz="1200" b="1" dirty="0" err="1">
                <a:solidFill>
                  <a:schemeClr val="bg1"/>
                </a:solidFill>
                <a:cs typeface="+mn-ea"/>
                <a:sym typeface="+mn-lt"/>
              </a:endParaRPr>
            </a:p>
          </p:txBody>
        </p:sp>
        <p:sp>
          <p:nvSpPr>
            <p:cNvPr id="61" name="TextBox 10"/>
            <p:cNvSpPr txBox="1"/>
            <p:nvPr/>
          </p:nvSpPr>
          <p:spPr>
            <a:xfrm>
              <a:off x="1788283" y="4267440"/>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技术架构</a:t>
              </a:r>
              <a:endParaRPr lang="en-AU" sz="1200" b="1" dirty="0" err="1">
                <a:solidFill>
                  <a:schemeClr val="bg1"/>
                </a:solidFill>
                <a:cs typeface="+mn-ea"/>
                <a:sym typeface="+mn-lt"/>
              </a:endParaRPr>
            </a:p>
          </p:txBody>
        </p:sp>
        <p:sp>
          <p:nvSpPr>
            <p:cNvPr id="62" name="TextBox 11"/>
            <p:cNvSpPr txBox="1"/>
            <p:nvPr/>
          </p:nvSpPr>
          <p:spPr>
            <a:xfrm>
              <a:off x="1788282" y="4795496"/>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部署模型</a:t>
              </a:r>
              <a:endParaRPr lang="en-AU" sz="1200" b="1" dirty="0" err="1">
                <a:solidFill>
                  <a:schemeClr val="bg1"/>
                </a:solidFill>
                <a:cs typeface="+mn-ea"/>
                <a:sym typeface="+mn-lt"/>
              </a:endParaRPr>
            </a:p>
          </p:txBody>
        </p:sp>
        <p:sp>
          <p:nvSpPr>
            <p:cNvPr id="63" name="TextBox 12"/>
            <p:cNvSpPr txBox="1"/>
            <p:nvPr/>
          </p:nvSpPr>
          <p:spPr>
            <a:xfrm>
              <a:off x="1788281" y="5345792"/>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基础设施</a:t>
              </a:r>
              <a:endParaRPr lang="en-AU" sz="1200" b="1" dirty="0" err="1">
                <a:solidFill>
                  <a:schemeClr val="bg1"/>
                </a:solidFill>
                <a:cs typeface="+mn-ea"/>
                <a:sym typeface="+mn-lt"/>
              </a:endParaRPr>
            </a:p>
          </p:txBody>
        </p:sp>
        <p:sp>
          <p:nvSpPr>
            <p:cNvPr id="64" name="TextBox 13"/>
            <p:cNvSpPr txBox="1"/>
            <p:nvPr/>
          </p:nvSpPr>
          <p:spPr>
            <a:xfrm>
              <a:off x="1788281" y="5860808"/>
              <a:ext cx="662272" cy="388171"/>
            </a:xfrm>
            <a:prstGeom prst="rect">
              <a:avLst/>
            </a:prstGeom>
            <a:solidFill>
              <a:schemeClr val="accent1">
                <a:lumMod val="75000"/>
              </a:schemeClr>
            </a:solidFill>
          </p:spPr>
          <p:txBody>
            <a:bodyPr wrap="squar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数据库</a:t>
              </a:r>
              <a:endParaRPr lang="en-AU" sz="1200" b="1" dirty="0" err="1">
                <a:solidFill>
                  <a:schemeClr val="bg1"/>
                </a:solidFill>
                <a:cs typeface="+mn-ea"/>
                <a:sym typeface="+mn-lt"/>
              </a:endParaRPr>
            </a:p>
          </p:txBody>
        </p:sp>
        <p:sp>
          <p:nvSpPr>
            <p:cNvPr id="65" name="TextBox 14"/>
            <p:cNvSpPr txBox="1"/>
            <p:nvPr/>
          </p:nvSpPr>
          <p:spPr>
            <a:xfrm>
              <a:off x="1788281" y="2711568"/>
              <a:ext cx="741657" cy="388171"/>
            </a:xfrm>
            <a:prstGeom prst="rect">
              <a:avLst/>
            </a:prstGeom>
            <a:solidFill>
              <a:schemeClr val="accent1">
                <a:lumMod val="75000"/>
              </a:schemeClr>
            </a:solidFill>
          </p:spPr>
          <p:txBody>
            <a:bodyPr wrap="none" lIns="134442" tIns="107554" rIns="134442" bIns="107554" rtlCol="0">
              <a:spAutoFit/>
            </a:bodyPr>
            <a:lstStyle/>
            <a:p>
              <a:pPr defTabSz="914217">
                <a:lnSpc>
                  <a:spcPct val="90000"/>
                </a:lnSpc>
                <a:spcAft>
                  <a:spcPts val="441"/>
                </a:spcAft>
              </a:pPr>
              <a:r>
                <a:rPr lang="zh-CN" altLang="en-US" sz="1200" b="1" dirty="0">
                  <a:solidFill>
                    <a:schemeClr val="bg1"/>
                  </a:solidFill>
                  <a:cs typeface="+mn-ea"/>
                  <a:sym typeface="+mn-lt"/>
                </a:rPr>
                <a:t>团队模型</a:t>
              </a:r>
              <a:endParaRPr lang="en-AU" sz="1200" b="1" dirty="0" err="1">
                <a:solidFill>
                  <a:schemeClr val="bg1"/>
                </a:solidFill>
                <a:cs typeface="+mn-ea"/>
                <a:sym typeface="+mn-lt"/>
              </a:endParaRPr>
            </a:p>
          </p:txBody>
        </p:sp>
        <p:sp>
          <p:nvSpPr>
            <p:cNvPr id="66" name="Rectangle 15"/>
            <p:cNvSpPr/>
            <p:nvPr/>
          </p:nvSpPr>
          <p:spPr bwMode="auto">
            <a:xfrm>
              <a:off x="2738655" y="270946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采用瀑布式开发的职能型矩阵结构</a:t>
              </a:r>
              <a:endParaRPr lang="en-AU" sz="1200" dirty="0">
                <a:solidFill>
                  <a:schemeClr val="bg1"/>
                </a:solidFill>
                <a:cs typeface="+mn-ea"/>
                <a:sym typeface="+mn-lt"/>
              </a:endParaRPr>
            </a:p>
          </p:txBody>
        </p:sp>
        <p:sp>
          <p:nvSpPr>
            <p:cNvPr id="67" name="Rectangle 16"/>
            <p:cNvSpPr/>
            <p:nvPr/>
          </p:nvSpPr>
          <p:spPr bwMode="auto">
            <a:xfrm>
              <a:off x="3861742" y="2915630"/>
              <a:ext cx="2339169" cy="16523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采用迭代式开发的职能型矩阵结构</a:t>
              </a:r>
              <a:endParaRPr lang="en-AU" sz="1200" dirty="0">
                <a:solidFill>
                  <a:schemeClr val="bg1"/>
                </a:solidFill>
                <a:cs typeface="+mn-ea"/>
                <a:sym typeface="+mn-lt"/>
              </a:endParaRPr>
            </a:p>
          </p:txBody>
        </p:sp>
        <p:sp>
          <p:nvSpPr>
            <p:cNvPr id="68" name="Rectangle 17"/>
            <p:cNvSpPr/>
            <p:nvPr/>
          </p:nvSpPr>
          <p:spPr bwMode="auto">
            <a:xfrm>
              <a:off x="6215404" y="2707994"/>
              <a:ext cx="3465741" cy="16002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采用迭代式开发的跨职能混合团队结构</a:t>
              </a:r>
              <a:endParaRPr lang="en-AU" sz="1200" dirty="0">
                <a:solidFill>
                  <a:schemeClr val="bg1"/>
                </a:solidFill>
                <a:cs typeface="+mn-ea"/>
                <a:sym typeface="+mn-lt"/>
              </a:endParaRPr>
            </a:p>
          </p:txBody>
        </p:sp>
        <p:sp>
          <p:nvSpPr>
            <p:cNvPr id="69" name="Rectangle 18"/>
            <p:cNvSpPr/>
            <p:nvPr/>
          </p:nvSpPr>
          <p:spPr bwMode="auto">
            <a:xfrm>
              <a:off x="2741427" y="320601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按照职能划分分支结构</a:t>
              </a:r>
              <a:endParaRPr lang="en-AU" sz="1200" dirty="0">
                <a:solidFill>
                  <a:schemeClr val="bg1"/>
                </a:solidFill>
                <a:cs typeface="+mn-ea"/>
                <a:sym typeface="+mn-lt"/>
              </a:endParaRPr>
            </a:p>
          </p:txBody>
        </p:sp>
        <p:sp>
          <p:nvSpPr>
            <p:cNvPr id="70" name="Rectangle 19"/>
            <p:cNvSpPr/>
            <p:nvPr/>
          </p:nvSpPr>
          <p:spPr bwMode="auto">
            <a:xfrm>
              <a:off x="4422614" y="3414463"/>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主干开发，分支发布</a:t>
              </a:r>
              <a:endParaRPr lang="en-AU" sz="1200" dirty="0">
                <a:solidFill>
                  <a:schemeClr val="bg1"/>
                </a:solidFill>
                <a:cs typeface="+mn-ea"/>
                <a:sym typeface="+mn-lt"/>
              </a:endParaRPr>
            </a:p>
          </p:txBody>
        </p:sp>
        <p:sp>
          <p:nvSpPr>
            <p:cNvPr id="71" name="Rectangle 20"/>
            <p:cNvSpPr/>
            <p:nvPr/>
          </p:nvSpPr>
          <p:spPr bwMode="auto">
            <a:xfrm>
              <a:off x="5375287" y="3201620"/>
              <a:ext cx="2129503"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主干开发，主干发布</a:t>
              </a:r>
              <a:endParaRPr lang="en-AU" sz="1200" dirty="0">
                <a:solidFill>
                  <a:schemeClr val="bg1"/>
                </a:solidFill>
                <a:cs typeface="+mn-ea"/>
                <a:sym typeface="+mn-lt"/>
              </a:endParaRPr>
            </a:p>
          </p:txBody>
        </p:sp>
        <p:sp>
          <p:nvSpPr>
            <p:cNvPr id="72" name="Rectangle 21"/>
            <p:cNvSpPr/>
            <p:nvPr/>
          </p:nvSpPr>
          <p:spPr bwMode="auto">
            <a:xfrm>
              <a:off x="7066156" y="3410072"/>
              <a:ext cx="2615466" cy="16754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特性分支，主干发布</a:t>
              </a:r>
              <a:endParaRPr lang="en-AU" sz="1200" dirty="0">
                <a:solidFill>
                  <a:schemeClr val="bg1"/>
                </a:solidFill>
                <a:cs typeface="+mn-ea"/>
                <a:sym typeface="+mn-lt"/>
              </a:endParaRPr>
            </a:p>
          </p:txBody>
        </p:sp>
        <p:sp>
          <p:nvSpPr>
            <p:cNvPr id="73" name="Rectangle 22"/>
            <p:cNvSpPr/>
            <p:nvPr/>
          </p:nvSpPr>
          <p:spPr bwMode="auto">
            <a:xfrm>
              <a:off x="2738654" y="3786420"/>
              <a:ext cx="2580115" cy="180350"/>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独立测试部门承担功能性测试和自动化测试</a:t>
              </a:r>
              <a:endParaRPr lang="en-AU" sz="1200" dirty="0">
                <a:solidFill>
                  <a:schemeClr val="bg1"/>
                </a:solidFill>
                <a:cs typeface="+mn-ea"/>
                <a:sym typeface="+mn-lt"/>
              </a:endParaRPr>
            </a:p>
          </p:txBody>
        </p:sp>
        <p:sp>
          <p:nvSpPr>
            <p:cNvPr id="74" name="Rectangle 23"/>
            <p:cNvSpPr/>
            <p:nvPr/>
          </p:nvSpPr>
          <p:spPr bwMode="auto">
            <a:xfrm>
              <a:off x="4422139" y="4011905"/>
              <a:ext cx="5259006" cy="16315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开发与测试的混合团队，共同承担功能性测试和自动化测试</a:t>
              </a:r>
              <a:endParaRPr lang="en-AU" sz="1200" dirty="0">
                <a:solidFill>
                  <a:schemeClr val="bg1"/>
                </a:solidFill>
                <a:cs typeface="+mn-ea"/>
                <a:sym typeface="+mn-lt"/>
              </a:endParaRPr>
            </a:p>
          </p:txBody>
        </p:sp>
        <p:sp>
          <p:nvSpPr>
            <p:cNvPr id="75" name="Rectangle 24"/>
            <p:cNvSpPr/>
            <p:nvPr/>
          </p:nvSpPr>
          <p:spPr bwMode="auto">
            <a:xfrm>
              <a:off x="5374809" y="3785878"/>
              <a:ext cx="4306335" cy="18265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在流水线中自动运行的大量的单元测试，自动化功能测试和性能测试</a:t>
              </a:r>
              <a:endParaRPr lang="en-AU" sz="1200" dirty="0">
                <a:solidFill>
                  <a:schemeClr val="bg1"/>
                </a:solidFill>
                <a:cs typeface="+mn-ea"/>
                <a:sym typeface="+mn-lt"/>
              </a:endParaRPr>
            </a:p>
          </p:txBody>
        </p:sp>
        <p:sp>
          <p:nvSpPr>
            <p:cNvPr id="76" name="Rectangle 25"/>
            <p:cNvSpPr/>
            <p:nvPr/>
          </p:nvSpPr>
          <p:spPr bwMode="auto">
            <a:xfrm>
              <a:off x="2738655" y="4290108"/>
              <a:ext cx="2129503" cy="19425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整体全量部署的单体应用</a:t>
              </a:r>
              <a:endParaRPr lang="en-AU" sz="1200" dirty="0">
                <a:solidFill>
                  <a:schemeClr val="bg1"/>
                </a:solidFill>
                <a:cs typeface="+mn-ea"/>
                <a:sym typeface="+mn-lt"/>
              </a:endParaRPr>
            </a:p>
          </p:txBody>
        </p:sp>
        <p:sp>
          <p:nvSpPr>
            <p:cNvPr id="77" name="Rectangle 26"/>
            <p:cNvSpPr/>
            <p:nvPr/>
          </p:nvSpPr>
          <p:spPr bwMode="auto">
            <a:xfrm>
              <a:off x="4991985" y="4293440"/>
              <a:ext cx="4697741" cy="191447"/>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可独立</a:t>
              </a:r>
              <a:r>
                <a:rPr lang="en-AU" altLang="zh-CN" sz="1200" dirty="0">
                  <a:solidFill>
                    <a:schemeClr val="bg1"/>
                  </a:solidFill>
                  <a:cs typeface="+mn-ea"/>
                  <a:sym typeface="+mn-lt"/>
                </a:rPr>
                <a:t>/</a:t>
              </a:r>
              <a:r>
                <a:rPr lang="zh-CN" altLang="en-US" sz="1200" dirty="0">
                  <a:solidFill>
                    <a:schemeClr val="bg1"/>
                  </a:solidFill>
                  <a:cs typeface="+mn-ea"/>
                  <a:sym typeface="+mn-lt"/>
                </a:rPr>
                <a:t>增量部署的单独产品</a:t>
              </a:r>
              <a:endParaRPr lang="en-AU" sz="1200" dirty="0">
                <a:solidFill>
                  <a:schemeClr val="bg1"/>
                </a:solidFill>
                <a:cs typeface="+mn-ea"/>
                <a:sym typeface="+mn-lt"/>
              </a:endParaRPr>
            </a:p>
          </p:txBody>
        </p:sp>
        <p:sp>
          <p:nvSpPr>
            <p:cNvPr id="78" name="Rectangle 27"/>
            <p:cNvSpPr/>
            <p:nvPr/>
          </p:nvSpPr>
          <p:spPr bwMode="auto">
            <a:xfrm>
              <a:off x="6200913" y="4513005"/>
              <a:ext cx="3488816" cy="1936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遵循</a:t>
              </a:r>
              <a:r>
                <a:rPr lang="en-AU" altLang="zh-CN" sz="1200" dirty="0">
                  <a:solidFill>
                    <a:schemeClr val="bg1"/>
                  </a:solidFill>
                  <a:cs typeface="+mn-ea"/>
                  <a:sym typeface="+mn-lt"/>
                </a:rPr>
                <a:t>SOA</a:t>
              </a:r>
              <a:r>
                <a:rPr lang="zh-CN" altLang="en-US" sz="1200" dirty="0">
                  <a:solidFill>
                    <a:schemeClr val="bg1"/>
                  </a:solidFill>
                  <a:cs typeface="+mn-ea"/>
                  <a:sym typeface="+mn-lt"/>
                </a:rPr>
                <a:t>规范，并提供向后兼容性的微服务架构</a:t>
              </a:r>
              <a:endParaRPr lang="en-AU" sz="1200" dirty="0">
                <a:solidFill>
                  <a:schemeClr val="bg1"/>
                </a:solidFill>
                <a:cs typeface="+mn-ea"/>
                <a:sym typeface="+mn-lt"/>
              </a:endParaRPr>
            </a:p>
          </p:txBody>
        </p:sp>
        <p:sp>
          <p:nvSpPr>
            <p:cNvPr id="79" name="Rectangle 28"/>
            <p:cNvSpPr/>
            <p:nvPr/>
          </p:nvSpPr>
          <p:spPr bwMode="auto">
            <a:xfrm>
              <a:off x="2738654" y="4797265"/>
              <a:ext cx="2916353"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严格控制的发布周期和部署窗口</a:t>
              </a:r>
              <a:endParaRPr lang="en-AU" sz="1200" dirty="0">
                <a:solidFill>
                  <a:schemeClr val="bg1"/>
                </a:solidFill>
                <a:cs typeface="+mn-ea"/>
                <a:sym typeface="+mn-lt"/>
              </a:endParaRPr>
            </a:p>
          </p:txBody>
        </p:sp>
        <p:sp>
          <p:nvSpPr>
            <p:cNvPr id="80" name="Rectangle 29"/>
            <p:cNvSpPr/>
            <p:nvPr/>
          </p:nvSpPr>
          <p:spPr bwMode="auto">
            <a:xfrm>
              <a:off x="5742246" y="4795332"/>
              <a:ext cx="3938899"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灰度上线，</a:t>
              </a:r>
              <a:r>
                <a:rPr lang="en-AU" altLang="zh-CN" sz="1200" dirty="0">
                  <a:solidFill>
                    <a:schemeClr val="bg1"/>
                  </a:solidFill>
                  <a:cs typeface="+mn-ea"/>
                  <a:sym typeface="+mn-lt"/>
                </a:rPr>
                <a:t>AB</a:t>
              </a:r>
              <a:r>
                <a:rPr lang="zh-CN" altLang="en-US" sz="1200" dirty="0">
                  <a:solidFill>
                    <a:schemeClr val="bg1"/>
                  </a:solidFill>
                  <a:cs typeface="+mn-ea"/>
                  <a:sym typeface="+mn-lt"/>
                </a:rPr>
                <a:t>测试，功能开关等允许代码直接上线的实践</a:t>
              </a:r>
              <a:endParaRPr lang="en-AU" sz="1200" dirty="0">
                <a:solidFill>
                  <a:schemeClr val="bg1"/>
                </a:solidFill>
                <a:cs typeface="+mn-ea"/>
                <a:sym typeface="+mn-lt"/>
              </a:endParaRPr>
            </a:p>
          </p:txBody>
        </p:sp>
        <p:sp>
          <p:nvSpPr>
            <p:cNvPr id="81" name="Rectangle 30"/>
            <p:cNvSpPr/>
            <p:nvPr/>
          </p:nvSpPr>
          <p:spPr bwMode="auto">
            <a:xfrm>
              <a:off x="6200911" y="5015891"/>
              <a:ext cx="3482430" cy="194734"/>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按需上线，开发人员直接推送代码进入生产环境</a:t>
              </a:r>
              <a:endParaRPr lang="en-AU" sz="1200" dirty="0">
                <a:solidFill>
                  <a:schemeClr val="bg1"/>
                </a:solidFill>
                <a:cs typeface="+mn-ea"/>
                <a:sym typeface="+mn-lt"/>
              </a:endParaRPr>
            </a:p>
          </p:txBody>
        </p:sp>
        <p:sp>
          <p:nvSpPr>
            <p:cNvPr id="82" name="Rectangle 31"/>
            <p:cNvSpPr/>
            <p:nvPr/>
          </p:nvSpPr>
          <p:spPr bwMode="auto">
            <a:xfrm>
              <a:off x="2729657" y="5334005"/>
              <a:ext cx="2310016" cy="180109"/>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独立运维部门严格管控的基础设施</a:t>
              </a:r>
              <a:endParaRPr lang="en-AU" sz="1200" dirty="0">
                <a:solidFill>
                  <a:schemeClr val="bg1"/>
                </a:solidFill>
                <a:cs typeface="+mn-ea"/>
                <a:sym typeface="+mn-lt"/>
              </a:endParaRPr>
            </a:p>
          </p:txBody>
        </p:sp>
        <p:sp>
          <p:nvSpPr>
            <p:cNvPr id="83" name="Rectangle 32"/>
            <p:cNvSpPr/>
            <p:nvPr/>
          </p:nvSpPr>
          <p:spPr bwMode="auto">
            <a:xfrm>
              <a:off x="4413140" y="5545185"/>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使用脚本自动创建生产环境一致的基础设施</a:t>
              </a:r>
              <a:endParaRPr lang="en-AU" sz="1200" dirty="0">
                <a:solidFill>
                  <a:schemeClr val="bg1"/>
                </a:solidFill>
                <a:cs typeface="+mn-ea"/>
                <a:sym typeface="+mn-lt"/>
              </a:endParaRPr>
            </a:p>
          </p:txBody>
        </p:sp>
        <p:sp>
          <p:nvSpPr>
            <p:cNvPr id="84" name="Rectangle 33"/>
            <p:cNvSpPr/>
            <p:nvPr/>
          </p:nvSpPr>
          <p:spPr bwMode="auto">
            <a:xfrm>
              <a:off x="5734911" y="5337307"/>
              <a:ext cx="3945820" cy="17680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自助化弹性扩展的</a:t>
              </a:r>
              <a:r>
                <a:rPr lang="en-AU" altLang="zh-CN" sz="1200" dirty="0" err="1">
                  <a:solidFill>
                    <a:schemeClr val="bg1"/>
                  </a:solidFill>
                  <a:cs typeface="+mn-ea"/>
                  <a:sym typeface="+mn-lt"/>
                </a:rPr>
                <a:t>Paas</a:t>
              </a:r>
              <a:r>
                <a:rPr lang="zh-CN" altLang="en-US" sz="1200" dirty="0">
                  <a:solidFill>
                    <a:schemeClr val="bg1"/>
                  </a:solidFill>
                  <a:cs typeface="+mn-ea"/>
                  <a:sym typeface="+mn-lt"/>
                </a:rPr>
                <a:t>或</a:t>
              </a:r>
              <a:r>
                <a:rPr lang="en-AU" altLang="zh-CN" sz="1200" dirty="0">
                  <a:solidFill>
                    <a:schemeClr val="bg1"/>
                  </a:solidFill>
                  <a:cs typeface="+mn-ea"/>
                  <a:sym typeface="+mn-lt"/>
                </a:rPr>
                <a:t>IaaS</a:t>
              </a:r>
              <a:r>
                <a:rPr lang="zh-CN" altLang="en-US" sz="1200" dirty="0">
                  <a:solidFill>
                    <a:schemeClr val="bg1"/>
                  </a:solidFill>
                  <a:cs typeface="+mn-ea"/>
                  <a:sym typeface="+mn-lt"/>
                </a:rPr>
                <a:t>平台支持的</a:t>
              </a:r>
              <a:r>
                <a:rPr lang="en-AU" altLang="zh-CN" sz="1200" dirty="0">
                  <a:solidFill>
                    <a:schemeClr val="bg1"/>
                  </a:solidFill>
                  <a:cs typeface="+mn-ea"/>
                  <a:sym typeface="+mn-lt"/>
                </a:rPr>
                <a:t>Infra as Code</a:t>
              </a:r>
              <a:r>
                <a:rPr lang="zh-CN" altLang="en-US" sz="1200" dirty="0">
                  <a:solidFill>
                    <a:schemeClr val="bg1"/>
                  </a:solidFill>
                  <a:cs typeface="+mn-ea"/>
                  <a:sym typeface="+mn-lt"/>
                </a:rPr>
                <a:t>服务</a:t>
              </a:r>
              <a:endParaRPr lang="en-AU" sz="1200" dirty="0">
                <a:solidFill>
                  <a:schemeClr val="bg1"/>
                </a:solidFill>
                <a:cs typeface="+mn-ea"/>
                <a:sym typeface="+mn-lt"/>
              </a:endParaRPr>
            </a:p>
          </p:txBody>
        </p:sp>
        <p:sp>
          <p:nvSpPr>
            <p:cNvPr id="85" name="Rectangle 34"/>
            <p:cNvSpPr/>
            <p:nvPr/>
          </p:nvSpPr>
          <p:spPr bwMode="auto">
            <a:xfrm>
              <a:off x="2731269" y="5860808"/>
              <a:ext cx="2643540" cy="185036"/>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手工完成数据结构迁移</a:t>
              </a:r>
              <a:endParaRPr lang="en-AU" sz="1200" dirty="0">
                <a:solidFill>
                  <a:schemeClr val="bg1"/>
                </a:solidFill>
                <a:cs typeface="+mn-ea"/>
                <a:sym typeface="+mn-lt"/>
              </a:endParaRPr>
            </a:p>
          </p:txBody>
        </p:sp>
        <p:sp>
          <p:nvSpPr>
            <p:cNvPr id="86" name="Rectangle 35"/>
            <p:cNvSpPr/>
            <p:nvPr/>
          </p:nvSpPr>
          <p:spPr bwMode="auto">
            <a:xfrm>
              <a:off x="4422137" y="6083052"/>
              <a:ext cx="2643540" cy="196465"/>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差异化增量脚本完成数据迁移</a:t>
              </a:r>
              <a:endParaRPr lang="en-AU" sz="1200" dirty="0">
                <a:solidFill>
                  <a:schemeClr val="bg1"/>
                </a:solidFill>
                <a:cs typeface="+mn-ea"/>
                <a:sym typeface="+mn-lt"/>
              </a:endParaRPr>
            </a:p>
          </p:txBody>
        </p:sp>
        <p:sp>
          <p:nvSpPr>
            <p:cNvPr id="87" name="Rectangle 36"/>
            <p:cNvSpPr/>
            <p:nvPr/>
          </p:nvSpPr>
          <p:spPr bwMode="auto">
            <a:xfrm>
              <a:off x="5729870" y="5859216"/>
              <a:ext cx="3959856" cy="187203"/>
            </a:xfrm>
            <a:prstGeom prst="rect">
              <a:avLst/>
            </a:prstGeom>
            <a:solidFill>
              <a:srgbClr val="00B0F0"/>
            </a:solidFill>
            <a:ln>
              <a:solidFill>
                <a:srgbClr val="214659"/>
              </a:solidFill>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0" tIns="34285" rIns="0" bIns="34285" numCol="1" rtlCol="0" anchor="ctr" anchorCtr="0" compatLnSpc="1">
              <a:prstTxWarp prst="textNoShape">
                <a:avLst/>
              </a:prstTxWarp>
            </a:bodyPr>
            <a:lstStyle/>
            <a:p>
              <a:pPr algn="ctr" defTabSz="685510" fontAlgn="base">
                <a:spcBef>
                  <a:spcPct val="0"/>
                </a:spcBef>
                <a:spcAft>
                  <a:spcPct val="0"/>
                </a:spcAft>
              </a:pPr>
              <a:r>
                <a:rPr lang="zh-CN" altLang="en-US" sz="1200" dirty="0">
                  <a:solidFill>
                    <a:schemeClr val="bg1"/>
                  </a:solidFill>
                  <a:cs typeface="+mn-ea"/>
                  <a:sym typeface="+mn-lt"/>
                </a:rPr>
                <a:t>提供数据结构的向前</a:t>
              </a:r>
              <a:r>
                <a:rPr lang="en-AU" altLang="zh-CN" sz="1200" dirty="0">
                  <a:solidFill>
                    <a:schemeClr val="bg1"/>
                  </a:solidFill>
                  <a:cs typeface="+mn-ea"/>
                  <a:sym typeface="+mn-lt"/>
                </a:rPr>
                <a:t>/</a:t>
              </a:r>
              <a:r>
                <a:rPr lang="zh-CN" altLang="en-US" sz="1200" dirty="0">
                  <a:solidFill>
                    <a:schemeClr val="bg1"/>
                  </a:solidFill>
                  <a:cs typeface="+mn-ea"/>
                  <a:sym typeface="+mn-lt"/>
                </a:rPr>
                <a:t>向后兼容性</a:t>
              </a:r>
              <a:endParaRPr lang="en-AU" sz="1200" dirty="0">
                <a:solidFill>
                  <a:schemeClr val="bg1"/>
                </a:solidFill>
                <a:cs typeface="+mn-ea"/>
                <a:sym typeface="+mn-lt"/>
              </a:endParaRPr>
            </a:p>
          </p:txBody>
        </p:sp>
        <p:sp>
          <p:nvSpPr>
            <p:cNvPr id="88" name="Left Brace 37"/>
            <p:cNvSpPr/>
            <p:nvPr/>
          </p:nvSpPr>
          <p:spPr>
            <a:xfrm>
              <a:off x="2531312" y="26795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89" name="Left Brace 38"/>
            <p:cNvSpPr/>
            <p:nvPr/>
          </p:nvSpPr>
          <p:spPr>
            <a:xfrm>
              <a:off x="2531789" y="3213222"/>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0" name="Left Brace 39"/>
            <p:cNvSpPr/>
            <p:nvPr/>
          </p:nvSpPr>
          <p:spPr>
            <a:xfrm>
              <a:off x="2531312" y="3728947"/>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1" name="Left Brace 40"/>
            <p:cNvSpPr/>
            <p:nvPr/>
          </p:nvSpPr>
          <p:spPr>
            <a:xfrm>
              <a:off x="2517921" y="423711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2" name="Left Brace 41"/>
            <p:cNvSpPr/>
            <p:nvPr/>
          </p:nvSpPr>
          <p:spPr>
            <a:xfrm>
              <a:off x="2520118" y="4766808"/>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3" name="Left Brace 42"/>
            <p:cNvSpPr/>
            <p:nvPr/>
          </p:nvSpPr>
          <p:spPr>
            <a:xfrm>
              <a:off x="2508924" y="5302195"/>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sp>
          <p:nvSpPr>
            <p:cNvPr id="94" name="Left Brace 43"/>
            <p:cNvSpPr/>
            <p:nvPr/>
          </p:nvSpPr>
          <p:spPr>
            <a:xfrm>
              <a:off x="2514094" y="5825550"/>
              <a:ext cx="132036" cy="423834"/>
            </a:xfrm>
            <a:prstGeom prst="leftBrace">
              <a:avLst>
                <a:gd name="adj1" fmla="val 34964"/>
                <a:gd name="adj2" fmla="val 50000"/>
              </a:avLst>
            </a:prstGeom>
            <a:noFill/>
            <a:ln w="28575">
              <a:solidFill>
                <a:srgbClr val="264E7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14217"/>
              <a:endParaRPr lang="en-AU" sz="1799">
                <a:solidFill>
                  <a:schemeClr val="bg1"/>
                </a:solidFill>
                <a:cs typeface="+mn-ea"/>
                <a:sym typeface="+mn-lt"/>
              </a:endParaRPr>
            </a:p>
          </p:txBody>
        </p:sp>
      </p:grpSp>
      <p:sp>
        <p:nvSpPr>
          <p:cNvPr id="95" name="文本框 24">
            <a:extLst>
              <a:ext uri="{FF2B5EF4-FFF2-40B4-BE49-F238E27FC236}">
                <a16:creationId xmlns:a16="http://schemas.microsoft.com/office/drawing/2014/main" id="{A6AC41A8-D438-BE4F-9006-65E345988383}"/>
              </a:ext>
            </a:extLst>
          </p:cNvPr>
          <p:cNvSpPr txBox="1"/>
          <p:nvPr/>
        </p:nvSpPr>
        <p:spPr>
          <a:xfrm>
            <a:off x="2718058" y="1095614"/>
            <a:ext cx="6552297" cy="338422"/>
          </a:xfrm>
          <a:prstGeom prst="rect">
            <a:avLst/>
          </a:prstGeom>
          <a:noFill/>
        </p:spPr>
        <p:txBody>
          <a:bodyPr wrap="square" rtlCol="0" anchor="ctr">
            <a:spAutoFit/>
          </a:bodyPr>
          <a:lstStyle/>
          <a:p>
            <a:pPr defTabSz="1218956">
              <a:defRPr/>
            </a:pPr>
            <a:r>
              <a:rPr lang="zh-CN" altLang="en-US" sz="1599" b="1" dirty="0">
                <a:cs typeface="+mn-ea"/>
                <a:sym typeface="+mn-lt"/>
              </a:rPr>
              <a:t>关注七大领域，持续优化交付粒度，加快交付速度，提升交付质量。</a:t>
            </a:r>
            <a:endParaRPr lang="en-US" altLang="zh-CN" sz="1599" b="1" dirty="0">
              <a:cs typeface="+mn-ea"/>
              <a:sym typeface="+mn-lt"/>
            </a:endParaRPr>
          </a:p>
        </p:txBody>
      </p:sp>
    </p:spTree>
    <p:extLst>
      <p:ext uri="{BB962C8B-B14F-4D97-AF65-F5344CB8AC3E}">
        <p14:creationId xmlns:p14="http://schemas.microsoft.com/office/powerpoint/2010/main" val="2554415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sz="2198" dirty="0">
                <a:solidFill>
                  <a:schemeClr val="bg1">
                    <a:lumMod val="50000"/>
                  </a:schemeClr>
                </a:solidFill>
                <a:latin typeface="+mn-lt"/>
                <a:ea typeface="+mn-ea"/>
                <a:cs typeface="+mn-ea"/>
                <a:sym typeface="+mn-lt"/>
              </a:rPr>
              <a:t>软件产业和交付模式发展趋势</a:t>
            </a:r>
            <a:endParaRPr lang="en-US" altLang="zh-CN" sz="2198"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敏捷软件开发及</a:t>
            </a:r>
            <a:r>
              <a:rPr lang="en-US" altLang="zh-CN" b="1" dirty="0" err="1">
                <a:latin typeface="+mn-lt"/>
                <a:ea typeface="+mn-ea"/>
                <a:cs typeface="+mn-ea"/>
                <a:sym typeface="+mn-lt"/>
              </a:rPr>
              <a:t>DevOps</a:t>
            </a:r>
            <a:r>
              <a:rPr lang="zh-CN" altLang="en-US" b="1" dirty="0">
                <a:latin typeface="+mn-lt"/>
                <a:ea typeface="+mn-ea"/>
                <a:cs typeface="+mn-ea"/>
                <a:sym typeface="+mn-lt"/>
              </a:rPr>
              <a:t>思想</a:t>
            </a:r>
            <a:endParaRPr lang="en-US" altLang="zh-CN" b="1" dirty="0">
              <a:latin typeface="+mn-lt"/>
              <a:ea typeface="+mn-ea"/>
              <a:cs typeface="+mn-ea"/>
              <a:sym typeface="+mn-lt"/>
            </a:endParaRPr>
          </a:p>
          <a:p>
            <a:pPr lvl="1">
              <a:buSzPct val="6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敏捷</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p"/>
            </a:pPr>
            <a:r>
              <a:rPr lang="en-US" altLang="zh-CN" dirty="0" err="1">
                <a:solidFill>
                  <a:schemeClr val="bg1">
                    <a:lumMod val="50000"/>
                  </a:schemeClr>
                </a:solidFill>
                <a:latin typeface="+mn-lt"/>
                <a:ea typeface="+mn-ea"/>
                <a:cs typeface="+mn-ea"/>
                <a:sym typeface="+mn-lt"/>
              </a:rPr>
              <a:t>DevOps</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endParaRPr lang="en-US" altLang="zh-CN" dirty="0">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29701585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4208110444"/>
              </p:ext>
            </p:extLst>
          </p:nvPr>
        </p:nvGraphicFramePr>
        <p:xfrm>
          <a:off x="997111" y="-353014"/>
          <a:ext cx="9553699" cy="54165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8"/>
          <p:cNvSpPr>
            <a:spLocks noGrp="1"/>
          </p:cNvSpPr>
          <p:nvPr>
            <p:ph type="title"/>
          </p:nvPr>
        </p:nvSpPr>
        <p:spPr/>
        <p:txBody>
          <a:bodyPr>
            <a:normAutofit/>
          </a:bodyPr>
          <a:lstStyle/>
          <a:p>
            <a:r>
              <a:rPr lang="zh-CN" altLang="en-US" dirty="0">
                <a:latin typeface="+mn-lt"/>
                <a:ea typeface="+mn-ea"/>
                <a:cs typeface="+mn-ea"/>
                <a:sym typeface="+mn-lt"/>
              </a:rPr>
              <a:t>敏捷和</a:t>
            </a:r>
            <a:r>
              <a:rPr lang="en-US" altLang="zh-CN" dirty="0" err="1">
                <a:latin typeface="+mn-lt"/>
                <a:ea typeface="+mn-ea"/>
                <a:cs typeface="+mn-ea"/>
                <a:sym typeface="+mn-lt"/>
              </a:rPr>
              <a:t>DevOps</a:t>
            </a:r>
            <a:r>
              <a:rPr lang="zh-CN" altLang="en-US" dirty="0">
                <a:latin typeface="+mn-lt"/>
                <a:ea typeface="+mn-ea"/>
                <a:cs typeface="+mn-ea"/>
                <a:sym typeface="+mn-lt"/>
              </a:rPr>
              <a:t>关系</a:t>
            </a:r>
          </a:p>
        </p:txBody>
      </p:sp>
      <p:sp>
        <p:nvSpPr>
          <p:cNvPr id="2" name="文本占位符 1"/>
          <p:cNvSpPr>
            <a:spLocks noGrp="1"/>
          </p:cNvSpPr>
          <p:nvPr>
            <p:ph type="body" sz="quarter" idx="10"/>
          </p:nvPr>
        </p:nvSpPr>
        <p:spPr/>
        <p:txBody>
          <a:bodyPr/>
          <a:lstStyle/>
          <a:p>
            <a:r>
              <a:rPr lang="en-US" altLang="zh-CN" sz="1799" dirty="0">
                <a:latin typeface="+mn-lt"/>
                <a:ea typeface="+mn-ea"/>
                <a:cs typeface="+mn-ea"/>
                <a:sym typeface="+mn-lt"/>
              </a:rPr>
              <a:t>EXIN </a:t>
            </a:r>
            <a:r>
              <a:rPr lang="en-US" altLang="zh-CN" sz="1799" dirty="0" err="1">
                <a:latin typeface="+mn-lt"/>
                <a:ea typeface="+mn-ea"/>
                <a:cs typeface="+mn-ea"/>
                <a:sym typeface="+mn-lt"/>
              </a:rPr>
              <a:t>DevOps</a:t>
            </a:r>
            <a:r>
              <a:rPr lang="en-US" altLang="zh-CN" sz="1799" dirty="0">
                <a:latin typeface="+mn-lt"/>
                <a:ea typeface="+mn-ea"/>
                <a:cs typeface="+mn-ea"/>
                <a:sym typeface="+mn-lt"/>
              </a:rPr>
              <a:t> Master</a:t>
            </a:r>
            <a:r>
              <a:rPr lang="zh-CN" altLang="en-US" sz="1799" dirty="0">
                <a:latin typeface="+mn-lt"/>
                <a:ea typeface="+mn-ea"/>
                <a:cs typeface="+mn-ea"/>
                <a:sym typeface="+mn-lt"/>
              </a:rPr>
              <a:t>白皮书由</a:t>
            </a:r>
            <a:r>
              <a:rPr lang="en-US" altLang="zh-CN" sz="1799" dirty="0">
                <a:latin typeface="+mn-lt"/>
                <a:ea typeface="+mn-ea"/>
                <a:cs typeface="+mn-ea"/>
                <a:sym typeface="+mn-lt"/>
              </a:rPr>
              <a:t>EXIN</a:t>
            </a:r>
            <a:r>
              <a:rPr lang="zh-CN" altLang="en-US" sz="1799" dirty="0">
                <a:latin typeface="+mn-lt"/>
                <a:ea typeface="+mn-ea"/>
                <a:cs typeface="+mn-ea"/>
                <a:sym typeface="+mn-lt"/>
              </a:rPr>
              <a:t>（国际信息科学考试学会）推出；</a:t>
            </a:r>
            <a:r>
              <a:rPr lang="en-US" altLang="zh-CN" sz="1799" dirty="0" err="1">
                <a:latin typeface="+mn-lt"/>
                <a:ea typeface="+mn-ea"/>
                <a:cs typeface="+mn-ea"/>
                <a:sym typeface="+mn-lt"/>
              </a:rPr>
              <a:t>DevOps</a:t>
            </a:r>
            <a:r>
              <a:rPr lang="zh-CN" altLang="en-US" sz="1799" dirty="0">
                <a:latin typeface="+mn-lt"/>
                <a:ea typeface="+mn-ea"/>
                <a:cs typeface="+mn-ea"/>
                <a:sym typeface="+mn-lt"/>
              </a:rPr>
              <a:t>知识体系如下图，</a:t>
            </a:r>
            <a:endParaRPr lang="en-US" altLang="zh-CN" sz="1799" dirty="0">
              <a:latin typeface="+mn-lt"/>
              <a:ea typeface="+mn-ea"/>
              <a:cs typeface="+mn-ea"/>
              <a:sym typeface="+mn-lt"/>
            </a:endParaRPr>
          </a:p>
          <a:p>
            <a:r>
              <a:rPr lang="zh-CN" altLang="en-US" sz="1799" dirty="0">
                <a:latin typeface="+mn-lt"/>
                <a:ea typeface="+mn-ea"/>
                <a:cs typeface="+mn-ea"/>
                <a:sym typeface="+mn-lt"/>
              </a:rPr>
              <a:t>包括如下构成部分：敏捷管理、持续交付、</a:t>
            </a:r>
            <a:r>
              <a:rPr lang="en-US" altLang="zh-CN" sz="1799" dirty="0">
                <a:latin typeface="+mn-lt"/>
                <a:ea typeface="+mn-ea"/>
                <a:cs typeface="+mn-ea"/>
                <a:sym typeface="+mn-lt"/>
              </a:rPr>
              <a:t>IT</a:t>
            </a:r>
            <a:r>
              <a:rPr lang="zh-CN" altLang="en-US" sz="1799" dirty="0">
                <a:latin typeface="+mn-lt"/>
                <a:ea typeface="+mn-ea"/>
                <a:cs typeface="+mn-ea"/>
                <a:sym typeface="+mn-lt"/>
              </a:rPr>
              <a:t>服务管理（</a:t>
            </a:r>
            <a:r>
              <a:rPr lang="en-US" altLang="zh-CN" sz="1799" dirty="0">
                <a:latin typeface="+mn-lt"/>
                <a:ea typeface="+mn-ea"/>
                <a:cs typeface="+mn-ea"/>
                <a:sym typeface="+mn-lt"/>
              </a:rPr>
              <a:t>ITSM</a:t>
            </a:r>
            <a:r>
              <a:rPr lang="zh-CN" altLang="en-US" sz="1799" dirty="0">
                <a:latin typeface="+mn-lt"/>
                <a:ea typeface="+mn-ea"/>
                <a:cs typeface="+mn-ea"/>
                <a:sym typeface="+mn-lt"/>
              </a:rPr>
              <a:t>）、精益管理（</a:t>
            </a:r>
            <a:r>
              <a:rPr lang="en-US" altLang="zh-CN" sz="1799" dirty="0">
                <a:latin typeface="+mn-lt"/>
                <a:ea typeface="+mn-ea"/>
                <a:cs typeface="+mn-ea"/>
                <a:sym typeface="+mn-lt"/>
              </a:rPr>
              <a:t>Lean/TPS</a:t>
            </a:r>
            <a:r>
              <a:rPr lang="zh-CN" altLang="en-US" sz="1799" dirty="0">
                <a:latin typeface="+mn-lt"/>
                <a:ea typeface="+mn-ea"/>
                <a:cs typeface="+mn-ea"/>
                <a:sym typeface="+mn-lt"/>
              </a:rPr>
              <a:t>）。</a:t>
            </a:r>
          </a:p>
          <a:p>
            <a:endParaRPr lang="zh-CN" altLang="en-US" sz="1799" dirty="0">
              <a:latin typeface="+mn-lt"/>
              <a:ea typeface="+mn-ea"/>
              <a:cs typeface="+mn-ea"/>
              <a:sym typeface="+mn-lt"/>
            </a:endParaRPr>
          </a:p>
        </p:txBody>
      </p:sp>
      <p:sp>
        <p:nvSpPr>
          <p:cNvPr id="11" name="内容占位符 4"/>
          <p:cNvSpPr txBox="1">
            <a:spLocks/>
          </p:cNvSpPr>
          <p:nvPr/>
        </p:nvSpPr>
        <p:spPr>
          <a:xfrm>
            <a:off x="722098" y="1414357"/>
            <a:ext cx="10795783" cy="899649"/>
          </a:xfrm>
          <a:prstGeom prst="rect">
            <a:avLst/>
          </a:prstGeom>
        </p:spPr>
        <p:txBody>
          <a:bodyPr>
            <a:noAutofit/>
          </a:bodyPr>
          <a:lstStyle>
            <a:lvl1pPr marL="302279" indent="-302279" algn="l" defTabSz="914034" rtl="0" eaLnBrk="1" fontAlgn="ctr" latinLnBrk="0" hangingPunct="1">
              <a:lnSpc>
                <a:spcPct val="140000"/>
              </a:lnSpc>
              <a:spcBef>
                <a:spcPts val="792"/>
              </a:spcBef>
              <a:buSzPct val="50000"/>
              <a:buFont typeface="Wingdings" panose="05000000000000000000" pitchFamily="2" charset="2"/>
              <a:buChar char="l"/>
              <a:defRPr sz="2199" kern="1200">
                <a:solidFill>
                  <a:schemeClr val="tx1"/>
                </a:solidFill>
                <a:latin typeface="Huawei Sans" panose="020C0503030203020204" pitchFamily="34" charset="0"/>
                <a:ea typeface="方正兰亭黑简体" panose="02000000000000000000" pitchFamily="2" charset="-122"/>
                <a:cs typeface="+mn-cs"/>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marL="0" indent="0">
              <a:lnSpc>
                <a:spcPct val="150000"/>
              </a:lnSpc>
              <a:spcBef>
                <a:spcPts val="0"/>
              </a:spcBef>
              <a:buNone/>
            </a:pPr>
            <a:endParaRPr lang="zh-CN" altLang="en-US" sz="1799" dirty="0">
              <a:latin typeface="+mn-lt"/>
              <a:ea typeface="+mn-ea"/>
              <a:cs typeface="+mn-ea"/>
              <a:sym typeface="+mn-lt"/>
            </a:endParaRPr>
          </a:p>
        </p:txBody>
      </p:sp>
      <p:sp>
        <p:nvSpPr>
          <p:cNvPr id="4" name="矩形 3"/>
          <p:cNvSpPr/>
          <p:nvPr/>
        </p:nvSpPr>
        <p:spPr>
          <a:xfrm>
            <a:off x="1699889" y="2841038"/>
            <a:ext cx="4163973" cy="58755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敏捷管理</a:t>
            </a:r>
            <a:endParaRPr lang="en-US" altLang="zh-CN" sz="1599" dirty="0">
              <a:cs typeface="+mn-ea"/>
              <a:sym typeface="+mn-lt"/>
            </a:endParaRPr>
          </a:p>
          <a:p>
            <a:pPr algn="ctr"/>
            <a:r>
              <a:rPr lang="en-US" altLang="zh-CN" sz="1599" dirty="0">
                <a:cs typeface="+mn-ea"/>
                <a:sym typeface="+mn-lt"/>
              </a:rPr>
              <a:t>Disciplined Agile</a:t>
            </a:r>
            <a:endParaRPr lang="zh-CN" altLang="en-US" sz="1599" dirty="0">
              <a:cs typeface="+mn-ea"/>
              <a:sym typeface="+mn-lt"/>
            </a:endParaRPr>
          </a:p>
        </p:txBody>
      </p:sp>
      <p:sp>
        <p:nvSpPr>
          <p:cNvPr id="10" name="矩形 9"/>
          <p:cNvSpPr/>
          <p:nvPr/>
        </p:nvSpPr>
        <p:spPr>
          <a:xfrm>
            <a:off x="5863863" y="2839545"/>
            <a:ext cx="2321379"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持续交付</a:t>
            </a:r>
            <a:endParaRPr lang="en-US" altLang="zh-CN" sz="1599" dirty="0">
              <a:cs typeface="+mn-ea"/>
              <a:sym typeface="+mn-lt"/>
            </a:endParaRPr>
          </a:p>
          <a:p>
            <a:pPr algn="ctr"/>
            <a:r>
              <a:rPr lang="en-US" altLang="zh-CN" sz="1599" dirty="0">
                <a:cs typeface="+mn-ea"/>
                <a:sym typeface="+mn-lt"/>
              </a:rPr>
              <a:t>Continuous Delivery</a:t>
            </a:r>
            <a:endParaRPr lang="zh-CN" altLang="en-US" sz="1599" dirty="0">
              <a:cs typeface="+mn-ea"/>
              <a:sym typeface="+mn-lt"/>
            </a:endParaRPr>
          </a:p>
        </p:txBody>
      </p:sp>
      <p:sp>
        <p:nvSpPr>
          <p:cNvPr id="12" name="矩形 11"/>
          <p:cNvSpPr/>
          <p:nvPr/>
        </p:nvSpPr>
        <p:spPr>
          <a:xfrm>
            <a:off x="8185242" y="2839545"/>
            <a:ext cx="3191091" cy="58881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599" dirty="0">
                <a:cs typeface="+mn-ea"/>
                <a:sym typeface="+mn-lt"/>
              </a:rPr>
              <a:t>IT</a:t>
            </a:r>
            <a:r>
              <a:rPr lang="zh-CN" altLang="en-US" sz="1599" dirty="0">
                <a:cs typeface="+mn-ea"/>
                <a:sym typeface="+mn-lt"/>
              </a:rPr>
              <a:t>服务管理（</a:t>
            </a:r>
            <a:r>
              <a:rPr lang="en-US" altLang="zh-CN" sz="1599" dirty="0">
                <a:cs typeface="+mn-ea"/>
                <a:sym typeface="+mn-lt"/>
              </a:rPr>
              <a:t>ITSM</a:t>
            </a:r>
            <a:r>
              <a:rPr lang="zh-CN" altLang="en-US" sz="1599" dirty="0">
                <a:cs typeface="+mn-ea"/>
                <a:sym typeface="+mn-lt"/>
              </a:rPr>
              <a:t>）</a:t>
            </a:r>
            <a:endParaRPr lang="en-US" altLang="zh-CN" sz="1599" dirty="0">
              <a:cs typeface="+mn-ea"/>
              <a:sym typeface="+mn-lt"/>
            </a:endParaRPr>
          </a:p>
          <a:p>
            <a:pPr algn="ctr"/>
            <a:r>
              <a:rPr lang="en-US" altLang="zh-CN" sz="1599" dirty="0">
                <a:cs typeface="+mn-ea"/>
                <a:sym typeface="+mn-lt"/>
              </a:rPr>
              <a:t>IT Service Management</a:t>
            </a:r>
            <a:endParaRPr lang="zh-CN" altLang="en-US" sz="1599" dirty="0">
              <a:cs typeface="+mn-ea"/>
              <a:sym typeface="+mn-lt"/>
            </a:endParaRPr>
          </a:p>
        </p:txBody>
      </p:sp>
      <p:sp>
        <p:nvSpPr>
          <p:cNvPr id="5" name="矩形 4"/>
          <p:cNvSpPr/>
          <p:nvPr/>
        </p:nvSpPr>
        <p:spPr>
          <a:xfrm>
            <a:off x="10524831" y="2003905"/>
            <a:ext cx="913238" cy="6673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99" dirty="0">
                <a:cs typeface="+mn-ea"/>
                <a:sym typeface="+mn-lt"/>
              </a:rPr>
              <a:t>周期终止</a:t>
            </a:r>
            <a:endParaRPr lang="en-US" altLang="zh-CN" sz="1399" dirty="0">
              <a:cs typeface="+mn-ea"/>
              <a:sym typeface="+mn-lt"/>
            </a:endParaRPr>
          </a:p>
          <a:p>
            <a:pPr algn="ctr"/>
            <a:r>
              <a:rPr lang="en-US" altLang="zh-CN" sz="1399" dirty="0">
                <a:cs typeface="+mn-ea"/>
                <a:sym typeface="+mn-lt"/>
              </a:rPr>
              <a:t>EOL</a:t>
            </a:r>
            <a:endParaRPr lang="zh-CN" altLang="en-US" sz="1399" dirty="0">
              <a:cs typeface="+mn-ea"/>
              <a:sym typeface="+mn-lt"/>
            </a:endParaRPr>
          </a:p>
        </p:txBody>
      </p:sp>
      <p:sp>
        <p:nvSpPr>
          <p:cNvPr id="8" name="上箭头标注 7"/>
          <p:cNvSpPr/>
          <p:nvPr/>
        </p:nvSpPr>
        <p:spPr>
          <a:xfrm>
            <a:off x="1685381" y="3399339"/>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Size of Task</a:t>
            </a:r>
          </a:p>
          <a:p>
            <a:pPr algn="ctr"/>
            <a:r>
              <a:rPr lang="en-US" altLang="zh-CN" sz="1399" dirty="0" err="1">
                <a:cs typeface="+mn-ea"/>
                <a:sym typeface="+mn-lt"/>
              </a:rPr>
              <a:t>DoD</a:t>
            </a:r>
            <a:r>
              <a:rPr lang="en-US" altLang="zh-CN" sz="1399" dirty="0">
                <a:cs typeface="+mn-ea"/>
                <a:sym typeface="+mn-lt"/>
              </a:rPr>
              <a:t>, CI</a:t>
            </a:r>
          </a:p>
          <a:p>
            <a:pPr algn="ctr"/>
            <a:r>
              <a:rPr lang="en-US" altLang="zh-CN" sz="1399" dirty="0">
                <a:cs typeface="+mn-ea"/>
                <a:sym typeface="+mn-lt"/>
              </a:rPr>
              <a:t>Iteration (Time Box)</a:t>
            </a:r>
            <a:endParaRPr lang="zh-CN" altLang="en-US" sz="1399" dirty="0">
              <a:cs typeface="+mn-ea"/>
              <a:sym typeface="+mn-lt"/>
            </a:endParaRPr>
          </a:p>
        </p:txBody>
      </p:sp>
      <p:sp>
        <p:nvSpPr>
          <p:cNvPr id="13" name="上箭头标注 12"/>
          <p:cNvSpPr/>
          <p:nvPr/>
        </p:nvSpPr>
        <p:spPr>
          <a:xfrm>
            <a:off x="4992943"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Process Automation</a:t>
            </a:r>
          </a:p>
          <a:p>
            <a:pPr algn="ctr"/>
            <a:r>
              <a:rPr lang="en-US" altLang="zh-CN" sz="1399" dirty="0">
                <a:cs typeface="+mn-ea"/>
                <a:sym typeface="+mn-lt"/>
              </a:rPr>
              <a:t>Pattern of deployment</a:t>
            </a:r>
          </a:p>
          <a:p>
            <a:pPr algn="ctr"/>
            <a:r>
              <a:rPr lang="en-US" altLang="zh-CN" sz="1399" dirty="0">
                <a:cs typeface="+mn-ea"/>
                <a:sym typeface="+mn-lt"/>
              </a:rPr>
              <a:t>Automated Testing</a:t>
            </a:r>
            <a:endParaRPr lang="zh-CN" altLang="en-US" sz="1399" dirty="0">
              <a:cs typeface="+mn-ea"/>
              <a:sym typeface="+mn-lt"/>
            </a:endParaRPr>
          </a:p>
        </p:txBody>
      </p:sp>
      <p:sp>
        <p:nvSpPr>
          <p:cNvPr id="14" name="上箭头标注 13"/>
          <p:cNvSpPr/>
          <p:nvPr/>
        </p:nvSpPr>
        <p:spPr>
          <a:xfrm>
            <a:off x="8300506" y="3414558"/>
            <a:ext cx="3032302" cy="1011300"/>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99" dirty="0">
                <a:cs typeface="+mn-ea"/>
                <a:sym typeface="+mn-lt"/>
              </a:rPr>
              <a:t>Business continuity</a:t>
            </a:r>
            <a:endParaRPr lang="zh-CN" altLang="en-US" sz="1399" dirty="0">
              <a:cs typeface="+mn-ea"/>
              <a:sym typeface="+mn-lt"/>
            </a:endParaRPr>
          </a:p>
        </p:txBody>
      </p:sp>
      <p:sp>
        <p:nvSpPr>
          <p:cNvPr id="15" name="矩形 14"/>
          <p:cNvSpPr/>
          <p:nvPr/>
        </p:nvSpPr>
        <p:spPr>
          <a:xfrm>
            <a:off x="909396" y="4542797"/>
            <a:ext cx="10466937" cy="65553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599" dirty="0">
                <a:cs typeface="+mn-ea"/>
                <a:sym typeface="+mn-lt"/>
              </a:rPr>
              <a:t>精益管理（</a:t>
            </a:r>
            <a:r>
              <a:rPr lang="en-US" altLang="zh-CN" sz="1599" dirty="0">
                <a:cs typeface="+mn-ea"/>
                <a:sym typeface="+mn-lt"/>
              </a:rPr>
              <a:t>Lean/TPS)</a:t>
            </a:r>
          </a:p>
          <a:p>
            <a:pPr algn="ctr"/>
            <a:r>
              <a:rPr lang="en-US" altLang="zh-CN" sz="1599" dirty="0">
                <a:cs typeface="+mn-ea"/>
                <a:sym typeface="+mn-lt"/>
              </a:rPr>
              <a:t>Lean / Toyota Production System</a:t>
            </a:r>
            <a:endParaRPr lang="zh-CN" altLang="en-US" sz="1599" dirty="0">
              <a:cs typeface="+mn-ea"/>
              <a:sym typeface="+mn-lt"/>
            </a:endParaRPr>
          </a:p>
        </p:txBody>
      </p:sp>
      <p:sp>
        <p:nvSpPr>
          <p:cNvPr id="16" name="上箭头标注 15"/>
          <p:cNvSpPr/>
          <p:nvPr/>
        </p:nvSpPr>
        <p:spPr>
          <a:xfrm>
            <a:off x="2120640" y="5133336"/>
            <a:ext cx="8342455" cy="963756"/>
          </a:xfrm>
          <a:prstGeom prst="upArrowCallout">
            <a:avLst>
              <a:gd name="adj1" fmla="val 25000"/>
              <a:gd name="adj2" fmla="val 25000"/>
              <a:gd name="adj3" fmla="val 13523"/>
              <a:gd name="adj4" fmla="val 778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cs typeface="+mn-ea"/>
                <a:sym typeface="+mn-lt"/>
              </a:rPr>
              <a:t>Just-In-Time(JIT), Autonomous (ANDON System)</a:t>
            </a:r>
          </a:p>
          <a:p>
            <a:pPr algn="ctr"/>
            <a:r>
              <a:rPr lang="en-US" altLang="zh-CN" sz="1200" dirty="0" err="1">
                <a:cs typeface="+mn-ea"/>
                <a:sym typeface="+mn-lt"/>
              </a:rPr>
              <a:t>Ji-Koutei-Kanketsu</a:t>
            </a:r>
            <a:r>
              <a:rPr lang="en-US" altLang="zh-CN" sz="1200" dirty="0">
                <a:cs typeface="+mn-ea"/>
                <a:sym typeface="+mn-lt"/>
              </a:rPr>
              <a:t> (JKK)</a:t>
            </a:r>
          </a:p>
          <a:p>
            <a:pPr algn="ctr"/>
            <a:r>
              <a:rPr lang="en-US" altLang="zh-CN" sz="1200" dirty="0">
                <a:cs typeface="+mn-ea"/>
                <a:sym typeface="+mn-lt"/>
              </a:rPr>
              <a:t>One-piece flow (leveling workload)</a:t>
            </a:r>
          </a:p>
          <a:p>
            <a:pPr algn="ctr"/>
            <a:r>
              <a:rPr lang="en-US" altLang="zh-CN" sz="1200" dirty="0">
                <a:cs typeface="+mn-ea"/>
                <a:sym typeface="+mn-lt"/>
              </a:rPr>
              <a:t>Learning organization (Reflection, KAIZEN)</a:t>
            </a:r>
            <a:endParaRPr lang="zh-CN" altLang="en-US" sz="1200" dirty="0">
              <a:cs typeface="+mn-ea"/>
              <a:sym typeface="+mn-lt"/>
            </a:endParaRPr>
          </a:p>
        </p:txBody>
      </p:sp>
    </p:spTree>
    <p:extLst>
      <p:ext uri="{BB962C8B-B14F-4D97-AF65-F5344CB8AC3E}">
        <p14:creationId xmlns:p14="http://schemas.microsoft.com/office/powerpoint/2010/main" val="13066707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覆盖端到端交付周期</a:t>
            </a:r>
            <a:endParaRPr lang="en-US" dirty="0">
              <a:latin typeface="+mn-lt"/>
              <a:ea typeface="+mn-ea"/>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765" y="1323648"/>
            <a:ext cx="10053535" cy="4801185"/>
          </a:xfrm>
          <a:prstGeom prst="rect">
            <a:avLst/>
          </a:prstGeom>
        </p:spPr>
      </p:pic>
      <p:sp>
        <p:nvSpPr>
          <p:cNvPr id="5" name="文本框 4"/>
          <p:cNvSpPr txBox="1"/>
          <p:nvPr/>
        </p:nvSpPr>
        <p:spPr>
          <a:xfrm>
            <a:off x="1699327" y="3059668"/>
            <a:ext cx="643125" cy="369332"/>
          </a:xfrm>
          <a:prstGeom prst="rect">
            <a:avLst/>
          </a:prstGeom>
          <a:noFill/>
        </p:spPr>
        <p:txBody>
          <a:bodyPr wrap="none" rtlCol="0">
            <a:spAutoFit/>
          </a:bodyPr>
          <a:lstStyle/>
          <a:p>
            <a:r>
              <a:rPr lang="en-US" altLang="zh-CN" dirty="0">
                <a:solidFill>
                  <a:schemeClr val="bg1"/>
                </a:solidFill>
                <a:cs typeface="+mn-ea"/>
                <a:sym typeface="+mn-lt"/>
              </a:rPr>
              <a:t>plan</a:t>
            </a:r>
            <a:endParaRPr lang="zh-CN" altLang="en-US" dirty="0">
              <a:solidFill>
                <a:schemeClr val="bg1"/>
              </a:solidFill>
              <a:cs typeface="+mn-ea"/>
              <a:sym typeface="+mn-lt"/>
            </a:endParaRPr>
          </a:p>
        </p:txBody>
      </p:sp>
      <p:sp>
        <p:nvSpPr>
          <p:cNvPr id="7" name="文本框 6"/>
          <p:cNvSpPr txBox="1"/>
          <p:nvPr/>
        </p:nvSpPr>
        <p:spPr>
          <a:xfrm>
            <a:off x="2984646" y="3030552"/>
            <a:ext cx="678391" cy="369332"/>
          </a:xfrm>
          <a:prstGeom prst="rect">
            <a:avLst/>
          </a:prstGeom>
          <a:noFill/>
        </p:spPr>
        <p:txBody>
          <a:bodyPr wrap="none" rtlCol="0">
            <a:spAutoFit/>
          </a:bodyPr>
          <a:lstStyle/>
          <a:p>
            <a:r>
              <a:rPr lang="en-US" altLang="zh-CN" dirty="0">
                <a:solidFill>
                  <a:schemeClr val="bg1"/>
                </a:solidFill>
                <a:cs typeface="+mn-ea"/>
                <a:sym typeface="+mn-lt"/>
              </a:rPr>
              <a:t>code</a:t>
            </a:r>
            <a:endParaRPr lang="zh-CN" altLang="en-US" dirty="0">
              <a:solidFill>
                <a:schemeClr val="bg1"/>
              </a:solidFill>
              <a:cs typeface="+mn-ea"/>
              <a:sym typeface="+mn-lt"/>
            </a:endParaRPr>
          </a:p>
        </p:txBody>
      </p:sp>
      <p:sp>
        <p:nvSpPr>
          <p:cNvPr id="8" name="文本框 7"/>
          <p:cNvSpPr txBox="1"/>
          <p:nvPr/>
        </p:nvSpPr>
        <p:spPr>
          <a:xfrm>
            <a:off x="4336790" y="3029373"/>
            <a:ext cx="707245" cy="369332"/>
          </a:xfrm>
          <a:prstGeom prst="rect">
            <a:avLst/>
          </a:prstGeom>
          <a:noFill/>
        </p:spPr>
        <p:txBody>
          <a:bodyPr wrap="none" rtlCol="0">
            <a:spAutoFit/>
          </a:bodyPr>
          <a:lstStyle/>
          <a:p>
            <a:r>
              <a:rPr lang="en-US" altLang="zh-CN" dirty="0">
                <a:solidFill>
                  <a:schemeClr val="bg1"/>
                </a:solidFill>
                <a:cs typeface="+mn-ea"/>
                <a:sym typeface="+mn-lt"/>
              </a:rPr>
              <a:t>build</a:t>
            </a:r>
            <a:endParaRPr lang="zh-CN" altLang="en-US" dirty="0">
              <a:solidFill>
                <a:schemeClr val="bg1"/>
              </a:solidFill>
              <a:cs typeface="+mn-ea"/>
              <a:sym typeface="+mn-lt"/>
            </a:endParaRPr>
          </a:p>
        </p:txBody>
      </p:sp>
      <p:sp>
        <p:nvSpPr>
          <p:cNvPr id="10" name="文本框 9"/>
          <p:cNvSpPr txBox="1"/>
          <p:nvPr/>
        </p:nvSpPr>
        <p:spPr>
          <a:xfrm>
            <a:off x="5765260" y="3029373"/>
            <a:ext cx="570990" cy="369332"/>
          </a:xfrm>
          <a:prstGeom prst="rect">
            <a:avLst/>
          </a:prstGeom>
          <a:noFill/>
        </p:spPr>
        <p:txBody>
          <a:bodyPr wrap="none" rtlCol="0">
            <a:spAutoFit/>
          </a:bodyPr>
          <a:lstStyle/>
          <a:p>
            <a:r>
              <a:rPr lang="en-US" altLang="zh-CN" dirty="0">
                <a:solidFill>
                  <a:schemeClr val="bg1"/>
                </a:solidFill>
                <a:cs typeface="+mn-ea"/>
                <a:sym typeface="+mn-lt"/>
              </a:rPr>
              <a:t>test</a:t>
            </a:r>
            <a:endParaRPr lang="zh-CN" altLang="en-US" dirty="0">
              <a:solidFill>
                <a:schemeClr val="bg1"/>
              </a:solidFill>
              <a:cs typeface="+mn-ea"/>
              <a:sym typeface="+mn-lt"/>
            </a:endParaRPr>
          </a:p>
        </p:txBody>
      </p:sp>
      <p:sp>
        <p:nvSpPr>
          <p:cNvPr id="11" name="文本框 10"/>
          <p:cNvSpPr txBox="1"/>
          <p:nvPr/>
        </p:nvSpPr>
        <p:spPr>
          <a:xfrm>
            <a:off x="6918987" y="3032932"/>
            <a:ext cx="925253" cy="369332"/>
          </a:xfrm>
          <a:prstGeom prst="rect">
            <a:avLst/>
          </a:prstGeom>
          <a:noFill/>
        </p:spPr>
        <p:txBody>
          <a:bodyPr wrap="none" rtlCol="0">
            <a:spAutoFit/>
          </a:bodyPr>
          <a:lstStyle/>
          <a:p>
            <a:r>
              <a:rPr lang="en-US" altLang="zh-CN" dirty="0">
                <a:solidFill>
                  <a:schemeClr val="bg1"/>
                </a:solidFill>
                <a:cs typeface="+mn-ea"/>
                <a:sym typeface="+mn-lt"/>
              </a:rPr>
              <a:t>release</a:t>
            </a:r>
            <a:endParaRPr lang="zh-CN" altLang="en-US" dirty="0">
              <a:solidFill>
                <a:schemeClr val="bg1"/>
              </a:solidFill>
              <a:cs typeface="+mn-ea"/>
              <a:sym typeface="+mn-lt"/>
            </a:endParaRPr>
          </a:p>
        </p:txBody>
      </p:sp>
      <p:sp>
        <p:nvSpPr>
          <p:cNvPr id="12" name="文本框 11"/>
          <p:cNvSpPr txBox="1"/>
          <p:nvPr/>
        </p:nvSpPr>
        <p:spPr>
          <a:xfrm>
            <a:off x="8283144" y="3029373"/>
            <a:ext cx="881973" cy="369332"/>
          </a:xfrm>
          <a:prstGeom prst="rect">
            <a:avLst/>
          </a:prstGeom>
          <a:noFill/>
        </p:spPr>
        <p:txBody>
          <a:bodyPr wrap="none" rtlCol="0">
            <a:spAutoFit/>
          </a:bodyPr>
          <a:lstStyle/>
          <a:p>
            <a:r>
              <a:rPr lang="en-US" altLang="zh-CN" dirty="0">
                <a:solidFill>
                  <a:schemeClr val="bg1"/>
                </a:solidFill>
                <a:cs typeface="+mn-ea"/>
                <a:sym typeface="+mn-lt"/>
              </a:rPr>
              <a:t>deploy</a:t>
            </a:r>
            <a:endParaRPr lang="zh-CN" altLang="en-US" dirty="0">
              <a:solidFill>
                <a:schemeClr val="bg1"/>
              </a:solidFill>
              <a:cs typeface="+mn-ea"/>
              <a:sym typeface="+mn-lt"/>
            </a:endParaRPr>
          </a:p>
        </p:txBody>
      </p:sp>
      <p:sp>
        <p:nvSpPr>
          <p:cNvPr id="13" name="文本框 12"/>
          <p:cNvSpPr txBox="1"/>
          <p:nvPr/>
        </p:nvSpPr>
        <p:spPr>
          <a:xfrm>
            <a:off x="9560337" y="3047160"/>
            <a:ext cx="992579" cy="369332"/>
          </a:xfrm>
          <a:prstGeom prst="rect">
            <a:avLst/>
          </a:prstGeom>
          <a:noFill/>
        </p:spPr>
        <p:txBody>
          <a:bodyPr wrap="none" rtlCol="0">
            <a:spAutoFit/>
          </a:bodyPr>
          <a:lstStyle/>
          <a:p>
            <a:r>
              <a:rPr lang="en-US" altLang="zh-CN" dirty="0">
                <a:solidFill>
                  <a:schemeClr val="bg1"/>
                </a:solidFill>
                <a:cs typeface="+mn-ea"/>
                <a:sym typeface="+mn-lt"/>
              </a:rPr>
              <a:t>operate</a:t>
            </a:r>
            <a:endParaRPr lang="zh-CN" altLang="en-US" dirty="0">
              <a:solidFill>
                <a:schemeClr val="bg1"/>
              </a:solidFill>
              <a:cs typeface="+mn-ea"/>
              <a:sym typeface="+mn-lt"/>
            </a:endParaRPr>
          </a:p>
        </p:txBody>
      </p:sp>
      <p:sp>
        <p:nvSpPr>
          <p:cNvPr id="6" name="文本框 5"/>
          <p:cNvSpPr txBox="1"/>
          <p:nvPr/>
        </p:nvSpPr>
        <p:spPr>
          <a:xfrm>
            <a:off x="5388736" y="3506019"/>
            <a:ext cx="998991" cy="369332"/>
          </a:xfrm>
          <a:prstGeom prst="rect">
            <a:avLst/>
          </a:prstGeom>
          <a:noFill/>
        </p:spPr>
        <p:txBody>
          <a:bodyPr wrap="none" rtlCol="0">
            <a:spAutoFit/>
          </a:bodyPr>
          <a:lstStyle/>
          <a:p>
            <a:r>
              <a:rPr lang="en-US" altLang="zh-CN" dirty="0" err="1">
                <a:cs typeface="+mn-ea"/>
                <a:sym typeface="+mn-lt"/>
              </a:rPr>
              <a:t>DevOps</a:t>
            </a:r>
            <a:endParaRPr lang="zh-CN" altLang="en-US" dirty="0">
              <a:cs typeface="+mn-ea"/>
              <a:sym typeface="+mn-lt"/>
            </a:endParaRPr>
          </a:p>
        </p:txBody>
      </p:sp>
      <p:sp>
        <p:nvSpPr>
          <p:cNvPr id="15" name="文本框 14"/>
          <p:cNvSpPr txBox="1"/>
          <p:nvPr/>
        </p:nvSpPr>
        <p:spPr>
          <a:xfrm>
            <a:off x="3624797" y="4086492"/>
            <a:ext cx="2289409" cy="369332"/>
          </a:xfrm>
          <a:prstGeom prst="rect">
            <a:avLst/>
          </a:prstGeom>
          <a:noFill/>
        </p:spPr>
        <p:txBody>
          <a:bodyPr wrap="none" rtlCol="0">
            <a:spAutoFit/>
          </a:bodyPr>
          <a:lstStyle/>
          <a:p>
            <a:r>
              <a:rPr lang="en-US" altLang="zh-CN" dirty="0">
                <a:cs typeface="+mn-ea"/>
                <a:sym typeface="+mn-lt"/>
              </a:rPr>
              <a:t>Continuous Delivery</a:t>
            </a:r>
            <a:endParaRPr lang="zh-CN" altLang="en-US" dirty="0">
              <a:cs typeface="+mn-ea"/>
              <a:sym typeface="+mn-lt"/>
            </a:endParaRPr>
          </a:p>
        </p:txBody>
      </p:sp>
      <p:sp>
        <p:nvSpPr>
          <p:cNvPr id="16" name="文本框 15"/>
          <p:cNvSpPr txBox="1"/>
          <p:nvPr/>
        </p:nvSpPr>
        <p:spPr>
          <a:xfrm>
            <a:off x="2632492" y="4669163"/>
            <a:ext cx="2606804" cy="369332"/>
          </a:xfrm>
          <a:prstGeom prst="rect">
            <a:avLst/>
          </a:prstGeom>
          <a:noFill/>
        </p:spPr>
        <p:txBody>
          <a:bodyPr wrap="none" rtlCol="0">
            <a:spAutoFit/>
          </a:bodyPr>
          <a:lstStyle/>
          <a:p>
            <a:r>
              <a:rPr lang="en-US" altLang="zh-CN" dirty="0">
                <a:cs typeface="+mn-ea"/>
                <a:sym typeface="+mn-lt"/>
              </a:rPr>
              <a:t>Continuous Integration</a:t>
            </a:r>
            <a:endParaRPr lang="zh-CN" altLang="en-US" dirty="0">
              <a:cs typeface="+mn-ea"/>
              <a:sym typeface="+mn-lt"/>
            </a:endParaRPr>
          </a:p>
        </p:txBody>
      </p:sp>
      <p:sp>
        <p:nvSpPr>
          <p:cNvPr id="17" name="文本框 16"/>
          <p:cNvSpPr txBox="1"/>
          <p:nvPr/>
        </p:nvSpPr>
        <p:spPr>
          <a:xfrm>
            <a:off x="1941016" y="5276173"/>
            <a:ext cx="2185214" cy="369332"/>
          </a:xfrm>
          <a:prstGeom prst="rect">
            <a:avLst/>
          </a:prstGeom>
          <a:noFill/>
        </p:spPr>
        <p:txBody>
          <a:bodyPr wrap="none" rtlCol="0">
            <a:spAutoFit/>
          </a:bodyPr>
          <a:lstStyle/>
          <a:p>
            <a:r>
              <a:rPr lang="en-US" altLang="zh-CN" dirty="0">
                <a:cs typeface="+mn-ea"/>
                <a:sym typeface="+mn-lt"/>
              </a:rPr>
              <a:t>Agile Development</a:t>
            </a:r>
            <a:endParaRPr lang="zh-CN" altLang="en-US" dirty="0">
              <a:cs typeface="+mn-ea"/>
              <a:sym typeface="+mn-lt"/>
            </a:endParaRPr>
          </a:p>
        </p:txBody>
      </p:sp>
      <p:sp>
        <p:nvSpPr>
          <p:cNvPr id="14" name="文本框 13"/>
          <p:cNvSpPr txBox="1"/>
          <p:nvPr/>
        </p:nvSpPr>
        <p:spPr>
          <a:xfrm rot="16200000">
            <a:off x="971184" y="4442572"/>
            <a:ext cx="745717" cy="369332"/>
          </a:xfrm>
          <a:prstGeom prst="rect">
            <a:avLst/>
          </a:prstGeom>
          <a:noFill/>
        </p:spPr>
        <p:txBody>
          <a:bodyPr wrap="none" rtlCol="0">
            <a:spAutoFit/>
          </a:bodyPr>
          <a:lstStyle/>
          <a:p>
            <a:r>
              <a:rPr lang="en-US" altLang="zh-CN" dirty="0">
                <a:solidFill>
                  <a:srgbClr val="7CADF1"/>
                </a:solidFill>
                <a:cs typeface="+mn-ea"/>
                <a:sym typeface="+mn-lt"/>
              </a:rPr>
              <a:t>value</a:t>
            </a:r>
            <a:endParaRPr lang="zh-CN" altLang="en-US" dirty="0">
              <a:solidFill>
                <a:srgbClr val="7CADF1"/>
              </a:solidFill>
              <a:cs typeface="+mn-ea"/>
              <a:sym typeface="+mn-lt"/>
            </a:endParaRPr>
          </a:p>
        </p:txBody>
      </p:sp>
      <p:sp>
        <p:nvSpPr>
          <p:cNvPr id="18" name="文本框 17"/>
          <p:cNvSpPr txBox="1"/>
          <p:nvPr/>
        </p:nvSpPr>
        <p:spPr>
          <a:xfrm>
            <a:off x="7131176" y="5628727"/>
            <a:ext cx="1568058" cy="369332"/>
          </a:xfrm>
          <a:prstGeom prst="rect">
            <a:avLst/>
          </a:prstGeom>
          <a:noFill/>
        </p:spPr>
        <p:txBody>
          <a:bodyPr wrap="none" rtlCol="0">
            <a:spAutoFit/>
          </a:bodyPr>
          <a:lstStyle/>
          <a:p>
            <a:r>
              <a:rPr lang="en-US" altLang="zh-CN" dirty="0">
                <a:solidFill>
                  <a:srgbClr val="7CADF1"/>
                </a:solidFill>
                <a:cs typeface="+mn-ea"/>
                <a:sym typeface="+mn-lt"/>
              </a:rPr>
              <a:t>collaboration</a:t>
            </a:r>
            <a:endParaRPr lang="zh-CN" altLang="en-US" dirty="0">
              <a:solidFill>
                <a:srgbClr val="7CADF1"/>
              </a:solidFill>
              <a:cs typeface="+mn-ea"/>
              <a:sym typeface="+mn-lt"/>
            </a:endParaRPr>
          </a:p>
        </p:txBody>
      </p:sp>
    </p:spTree>
    <p:extLst>
      <p:ext uri="{BB962C8B-B14F-4D97-AF65-F5344CB8AC3E}">
        <p14:creationId xmlns:p14="http://schemas.microsoft.com/office/powerpoint/2010/main" val="3644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err="1">
                <a:latin typeface="+mn-lt"/>
                <a:ea typeface="+mn-ea"/>
                <a:cs typeface="+mn-ea"/>
                <a:sym typeface="+mn-lt"/>
              </a:rPr>
              <a:t>DevOps</a:t>
            </a:r>
            <a:r>
              <a:rPr lang="zh-CN" altLang="en-US" dirty="0">
                <a:latin typeface="+mn-lt"/>
                <a:ea typeface="+mn-ea"/>
                <a:cs typeface="+mn-ea"/>
                <a:sym typeface="+mn-lt"/>
              </a:rPr>
              <a:t>覆盖端到端交付周期</a:t>
            </a:r>
            <a:endParaRPr lang="en-US" dirty="0">
              <a:latin typeface="+mn-lt"/>
              <a:ea typeface="+mn-ea"/>
              <a:cs typeface="+mn-ea"/>
              <a:sym typeface="+mn-lt"/>
            </a:endParaRPr>
          </a:p>
        </p:txBody>
      </p:sp>
      <p:sp>
        <p:nvSpPr>
          <p:cNvPr id="3" name="文本占位符 2"/>
          <p:cNvSpPr>
            <a:spLocks noGrp="1"/>
          </p:cNvSpPr>
          <p:nvPr>
            <p:ph type="body" sz="quarter" idx="10"/>
          </p:nvPr>
        </p:nvSpPr>
        <p:spPr>
          <a:xfrm>
            <a:off x="1050922" y="2081724"/>
            <a:ext cx="1663504" cy="859005"/>
          </a:xfrm>
        </p:spPr>
        <p:txBody>
          <a:bodyPr/>
          <a:lstStyle/>
          <a:p>
            <a:r>
              <a:rPr lang="zh-CN" altLang="en-US" sz="1399" dirty="0">
                <a:latin typeface="+mn-lt"/>
                <a:ea typeface="+mn-ea"/>
                <a:cs typeface="+mn-ea"/>
                <a:sym typeface="+mn-lt"/>
              </a:rPr>
              <a:t>拥抱变化；</a:t>
            </a:r>
          </a:p>
          <a:p>
            <a:r>
              <a:rPr lang="zh-CN" altLang="en-US" sz="1399" dirty="0">
                <a:latin typeface="+mn-lt"/>
                <a:ea typeface="+mn-ea"/>
                <a:cs typeface="+mn-ea"/>
                <a:sym typeface="+mn-lt"/>
              </a:rPr>
              <a:t>快速迭代。</a:t>
            </a:r>
          </a:p>
          <a:p>
            <a:endParaRPr lang="zh-CN" altLang="en-US" sz="1399" dirty="0">
              <a:latin typeface="+mn-lt"/>
              <a:ea typeface="+mn-ea"/>
              <a:cs typeface="+mn-ea"/>
              <a:sym typeface="+mn-lt"/>
            </a:endParaRPr>
          </a:p>
        </p:txBody>
      </p:sp>
      <p:sp>
        <p:nvSpPr>
          <p:cNvPr id="70" name="矩形 69"/>
          <p:cNvSpPr/>
          <p:nvPr/>
        </p:nvSpPr>
        <p:spPr>
          <a:xfrm>
            <a:off x="778803" y="1954635"/>
            <a:ext cx="2284526" cy="4246141"/>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1" name="矩形 70"/>
          <p:cNvSpPr/>
          <p:nvPr/>
        </p:nvSpPr>
        <p:spPr>
          <a:xfrm>
            <a:off x="3382414" y="1954636"/>
            <a:ext cx="2531825"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2" name="矩形 71"/>
          <p:cNvSpPr/>
          <p:nvPr/>
        </p:nvSpPr>
        <p:spPr>
          <a:xfrm>
            <a:off x="6284564" y="1954636"/>
            <a:ext cx="2565401"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3" name="矩形 72"/>
          <p:cNvSpPr/>
          <p:nvPr/>
        </p:nvSpPr>
        <p:spPr>
          <a:xfrm>
            <a:off x="9094045" y="1954635"/>
            <a:ext cx="2299103" cy="4246140"/>
          </a:xfrm>
          <a:prstGeom prst="rect">
            <a:avLst/>
          </a:prstGeom>
          <a:no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endParaRPr lang="en-US" sz="4597" kern="0">
              <a:solidFill>
                <a:prstClr val="black"/>
              </a:solidFill>
              <a:cs typeface="+mn-ea"/>
              <a:sym typeface="+mn-lt"/>
            </a:endParaRPr>
          </a:p>
        </p:txBody>
      </p:sp>
      <p:sp>
        <p:nvSpPr>
          <p:cNvPr id="74" name="矩形 73"/>
          <p:cNvSpPr/>
          <p:nvPr/>
        </p:nvSpPr>
        <p:spPr>
          <a:xfrm>
            <a:off x="778802" y="1270936"/>
            <a:ext cx="2300941"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Agile Development</a:t>
            </a:r>
          </a:p>
        </p:txBody>
      </p:sp>
      <p:sp>
        <p:nvSpPr>
          <p:cNvPr id="75" name="矩形 74"/>
          <p:cNvSpPr/>
          <p:nvPr/>
        </p:nvSpPr>
        <p:spPr>
          <a:xfrm>
            <a:off x="3382413" y="1270936"/>
            <a:ext cx="2531825"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Integration</a:t>
            </a:r>
          </a:p>
        </p:txBody>
      </p:sp>
      <p:sp>
        <p:nvSpPr>
          <p:cNvPr id="76" name="矩形 75"/>
          <p:cNvSpPr/>
          <p:nvPr/>
        </p:nvSpPr>
        <p:spPr>
          <a:xfrm>
            <a:off x="6268490" y="1258400"/>
            <a:ext cx="2565400" cy="486562"/>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a:solidFill>
                  <a:schemeClr val="bg1"/>
                </a:solidFill>
                <a:cs typeface="+mn-ea"/>
                <a:sym typeface="+mn-lt"/>
              </a:rPr>
              <a:t>Continuous Delivery</a:t>
            </a:r>
          </a:p>
        </p:txBody>
      </p:sp>
      <p:sp>
        <p:nvSpPr>
          <p:cNvPr id="77" name="矩形 76"/>
          <p:cNvSpPr/>
          <p:nvPr/>
        </p:nvSpPr>
        <p:spPr>
          <a:xfrm>
            <a:off x="9094045" y="1246788"/>
            <a:ext cx="2293009" cy="486561"/>
          </a:xfrm>
          <a:prstGeom prst="rect">
            <a:avLst/>
          </a:prstGeom>
          <a:solidFill>
            <a:srgbClr val="00B0F0"/>
          </a:solidFill>
          <a:ln w="63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90" tIns="45695" rIns="91390" bIns="45695" numCol="1" spcCol="0" rtlCol="0" fromWordArt="0" anchor="ctr" anchorCtr="0" forceAA="0" compatLnSpc="1">
            <a:prstTxWarp prst="textNoShape">
              <a:avLst/>
            </a:prstTxWarp>
            <a:noAutofit/>
          </a:bodyPr>
          <a:lstStyle/>
          <a:p>
            <a:pPr algn="ctr" defTabSz="410684" hangingPunct="0"/>
            <a:r>
              <a:rPr lang="en-US" sz="1599" b="1" kern="0" dirty="0" err="1">
                <a:solidFill>
                  <a:schemeClr val="bg1"/>
                </a:solidFill>
                <a:cs typeface="+mn-ea"/>
                <a:sym typeface="+mn-lt"/>
              </a:rPr>
              <a:t>DevOps</a:t>
            </a:r>
            <a:endParaRPr lang="en-US" sz="1599" b="1" kern="0" dirty="0">
              <a:solidFill>
                <a:schemeClr val="bg1"/>
              </a:solidFill>
              <a:cs typeface="+mn-ea"/>
              <a:sym typeface="+mn-lt"/>
            </a:endParaRPr>
          </a:p>
        </p:txBody>
      </p:sp>
      <p:sp>
        <p:nvSpPr>
          <p:cNvPr id="30" name="文本占位符 2"/>
          <p:cNvSpPr txBox="1">
            <a:spLocks/>
          </p:cNvSpPr>
          <p:nvPr/>
        </p:nvSpPr>
        <p:spPr bwMode="auto">
          <a:xfrm>
            <a:off x="3586675" y="2008933"/>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提交新代码后，自动构建和测试；</a:t>
            </a:r>
          </a:p>
          <a:p>
            <a:pPr>
              <a:spcBef>
                <a:spcPts val="0"/>
              </a:spcBef>
            </a:pPr>
            <a:r>
              <a:rPr lang="zh-CN" altLang="en-US" sz="1399" dirty="0">
                <a:latin typeface="+mn-lt"/>
                <a:ea typeface="+mn-ea"/>
                <a:cs typeface="+mn-ea"/>
                <a:sym typeface="+mn-lt"/>
              </a:rPr>
              <a:t>保障最终代码没有问题。</a:t>
            </a:r>
          </a:p>
        </p:txBody>
      </p:sp>
      <p:sp>
        <p:nvSpPr>
          <p:cNvPr id="31" name="文本占位符 2"/>
          <p:cNvSpPr txBox="1">
            <a:spLocks/>
          </p:cNvSpPr>
          <p:nvPr/>
        </p:nvSpPr>
        <p:spPr bwMode="auto">
          <a:xfrm>
            <a:off x="6453870" y="1954862"/>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集成后的代码自动部署到类生产环境中；</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评审通过的代码进入生产阶段；</a:t>
            </a:r>
          </a:p>
          <a:p>
            <a:pPr>
              <a:spcBef>
                <a:spcPts val="0"/>
              </a:spcBef>
            </a:pPr>
            <a:r>
              <a:rPr lang="zh-CN" altLang="en-US" sz="1399" dirty="0">
                <a:latin typeface="+mn-lt"/>
                <a:ea typeface="+mn-ea"/>
                <a:cs typeface="+mn-ea"/>
                <a:sym typeface="+mn-lt"/>
              </a:rPr>
              <a:t>持续部署是持续交付的最高阶段。</a:t>
            </a:r>
          </a:p>
        </p:txBody>
      </p:sp>
      <p:sp>
        <p:nvSpPr>
          <p:cNvPr id="32" name="文本占位符 2"/>
          <p:cNvSpPr txBox="1">
            <a:spLocks/>
          </p:cNvSpPr>
          <p:nvPr/>
        </p:nvSpPr>
        <p:spPr bwMode="auto">
          <a:xfrm>
            <a:off x="9369890" y="1906050"/>
            <a:ext cx="1951699" cy="897874"/>
          </a:xfrm>
          <a:prstGeom prst="rect">
            <a:avLst/>
          </a:prstGeom>
          <a:noFill/>
          <a:ln w="9525">
            <a:noFill/>
            <a:miter lim="800000"/>
            <a:headEnd/>
            <a:tailEnd/>
          </a:ln>
        </p:spPr>
        <p:txBody>
          <a:bodyPr vert="horz" wrap="square" lIns="80110" tIns="40055" rIns="80110" bIns="40055" numCol="1" anchor="t" anchorCtr="0" compatLnSpc="1">
            <a:prstTxWarp prst="textNoShape">
              <a:avLst/>
            </a:prstTxWarp>
          </a:bodyPr>
          <a:lstStyle>
            <a:lvl1pPr marL="302279" indent="-302279" algn="just" defTabSz="914034" rtl="0" eaLnBrk="1" fontAlgn="ctr" latinLnBrk="0" hangingPunct="1">
              <a:lnSpc>
                <a:spcPct val="140000"/>
              </a:lnSpc>
              <a:spcBef>
                <a:spcPts val="792"/>
              </a:spcBef>
              <a:buClrTx/>
              <a:buSzPct val="50000"/>
              <a:buFont typeface="Wingdings" panose="05000000000000000000" pitchFamily="2" charset="2"/>
              <a:buChar char="l"/>
              <a:defRPr sz="2199" kern="1200" baseline="0">
                <a:solidFill>
                  <a:schemeClr val="tx1"/>
                </a:solidFill>
                <a:latin typeface="Huawei Sans" panose="020C0503030203020204" pitchFamily="34" charset="0"/>
                <a:ea typeface="方正兰亭黑简体" panose="02000000000000000000" pitchFamily="2" charset="-122"/>
                <a:cs typeface="Huawei Sans" panose="020C0503030203020204" pitchFamily="34" charset="0"/>
              </a:defRPr>
            </a:lvl1pPr>
            <a:lvl2pPr marL="654938" indent="-251899" algn="l" defTabSz="914034" rtl="0" eaLnBrk="1" fontAlgn="ctr" latinLnBrk="0" hangingPunct="1">
              <a:lnSpc>
                <a:spcPct val="140000"/>
              </a:lnSpc>
              <a:spcBef>
                <a:spcPts val="720"/>
              </a:spcBef>
              <a:buClrTx/>
              <a:buSzPct val="50000"/>
              <a:buFont typeface="Wingdings" panose="05000000000000000000" pitchFamily="2" charset="2"/>
              <a:buChar char="p"/>
              <a:defRPr sz="1999" kern="1200">
                <a:solidFill>
                  <a:schemeClr val="tx1"/>
                </a:solidFill>
                <a:latin typeface="Huawei Sans" panose="020C0503030203020204" pitchFamily="34" charset="0"/>
                <a:ea typeface="方正兰亭黑简体" panose="02000000000000000000" pitchFamily="2" charset="-122"/>
                <a:cs typeface="+mn-cs"/>
              </a:defRPr>
            </a:lvl2pPr>
            <a:lvl3pPr marL="1003998" indent="-201519" algn="l" defTabSz="914034" rtl="0" eaLnBrk="1" fontAlgn="ctr" latinLnBrk="0" hangingPunct="1">
              <a:lnSpc>
                <a:spcPct val="140000"/>
              </a:lnSpc>
              <a:spcBef>
                <a:spcPts val="648"/>
              </a:spcBef>
              <a:buClrTx/>
              <a:buSzPct val="50000"/>
              <a:buFont typeface="Wingdings" panose="05000000000000000000" pitchFamily="2" charset="2"/>
              <a:buChar char="n"/>
              <a:defRPr sz="1799" kern="1200">
                <a:solidFill>
                  <a:schemeClr val="tx1"/>
                </a:solidFill>
                <a:latin typeface="Huawei Sans" panose="020C0503030203020204" pitchFamily="34" charset="0"/>
                <a:ea typeface="方正兰亭黑简体" panose="02000000000000000000" pitchFamily="2" charset="-122"/>
                <a:cs typeface="+mn-cs"/>
              </a:defRPr>
            </a:lvl3pPr>
            <a:lvl4pPr marL="1399840" indent="-197921" algn="l" defTabSz="914034" rtl="0" eaLnBrk="1" fontAlgn="ctr" latinLnBrk="0" hangingPunct="1">
              <a:lnSpc>
                <a:spcPct val="140000"/>
              </a:lnSpc>
              <a:spcBef>
                <a:spcPts val="576"/>
              </a:spcBef>
              <a:buFont typeface="Huawei Sans" panose="020C0503030203020204" pitchFamily="34" charset="0"/>
              <a:buChar char="−"/>
              <a:defRPr sz="1599" kern="1200">
                <a:solidFill>
                  <a:schemeClr val="tx1"/>
                </a:solidFill>
                <a:latin typeface="Huawei Sans" panose="020C0503030203020204" pitchFamily="34" charset="0"/>
                <a:ea typeface="方正兰亭黑简体" panose="02000000000000000000" pitchFamily="2" charset="-122"/>
                <a:cs typeface="+mn-cs"/>
              </a:defRPr>
            </a:lvl4pPr>
            <a:lvl5pPr marL="1802879" indent="-201519" algn="l" defTabSz="914034" rtl="0" eaLnBrk="1" fontAlgn="ctr" latinLnBrk="0" hangingPunct="1">
              <a:lnSpc>
                <a:spcPct val="140000"/>
              </a:lnSpc>
              <a:spcBef>
                <a:spcPts val="576"/>
              </a:spcBef>
              <a:buFont typeface="Huawei Sans" panose="020C0503030203020204" pitchFamily="34" charset="0"/>
              <a:buChar char="~"/>
              <a:defRPr sz="1399" kern="1200">
                <a:solidFill>
                  <a:schemeClr val="tx1"/>
                </a:solidFill>
                <a:latin typeface="Huawei Sans" panose="020C0503030203020204" pitchFamily="34" charset="0"/>
                <a:ea typeface="方正兰亭黑简体" panose="02000000000000000000" pitchFamily="2" charset="-122"/>
                <a:cs typeface="+mn-cs"/>
              </a:defRPr>
            </a:lvl5pPr>
            <a:lvl6pPr marL="2513594"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6pPr>
            <a:lvl7pPr marL="2970611"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7pPr>
            <a:lvl8pPr marL="3427628"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8pPr>
            <a:lvl9pPr marL="3884646" indent="-228509" algn="l" defTabSz="914034"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9pPr>
          </a:lstStyle>
          <a:p>
            <a:pPr>
              <a:spcBef>
                <a:spcPts val="0"/>
              </a:spcBef>
            </a:pPr>
            <a:r>
              <a:rPr lang="zh-CN" altLang="en-US" sz="1399" dirty="0">
                <a:latin typeface="+mn-lt"/>
                <a:ea typeface="+mn-ea"/>
                <a:cs typeface="+mn-ea"/>
                <a:sym typeface="+mn-lt"/>
              </a:rPr>
              <a:t>更快的交付周期；</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更高效的交付流程；</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重视客户体验；</a:t>
            </a:r>
            <a:endParaRPr lang="en-US" altLang="zh-CN" sz="1399" dirty="0">
              <a:latin typeface="+mn-lt"/>
              <a:ea typeface="+mn-ea"/>
              <a:cs typeface="+mn-ea"/>
              <a:sym typeface="+mn-lt"/>
            </a:endParaRPr>
          </a:p>
          <a:p>
            <a:pPr>
              <a:spcBef>
                <a:spcPts val="0"/>
              </a:spcBef>
            </a:pPr>
            <a:r>
              <a:rPr lang="zh-CN" altLang="en-US" sz="1399" dirty="0">
                <a:latin typeface="+mn-lt"/>
                <a:ea typeface="+mn-ea"/>
                <a:cs typeface="+mn-ea"/>
                <a:sym typeface="+mn-lt"/>
              </a:rPr>
              <a:t>保障软件质量。</a:t>
            </a:r>
          </a:p>
        </p:txBody>
      </p:sp>
      <p:grpSp>
        <p:nvGrpSpPr>
          <p:cNvPr id="12" name="组合 11"/>
          <p:cNvGrpSpPr/>
          <p:nvPr/>
        </p:nvGrpSpPr>
        <p:grpSpPr>
          <a:xfrm>
            <a:off x="811875" y="3720161"/>
            <a:ext cx="2168384" cy="1627563"/>
            <a:chOff x="742311" y="3458700"/>
            <a:chExt cx="2168384" cy="1627563"/>
          </a:xfrm>
        </p:grpSpPr>
        <p:pic>
          <p:nvPicPr>
            <p:cNvPr id="1028" name="Picture 4" descr="C:\Users\swx941157\AppData\Roaming\eSpace_Desktop\UserData\swx941157\imagefiles\46CCFF71-9D2C-4E16-945F-9BF81C812A72.png"/>
            <p:cNvPicPr>
              <a:picLocks noChangeAspect="1" noChangeArrowheads="1"/>
            </p:cNvPicPr>
            <p:nvPr/>
          </p:nvPicPr>
          <p:blipFill rotWithShape="1">
            <a:blip r:embed="rId3">
              <a:extLst>
                <a:ext uri="{28A0092B-C50C-407E-A947-70E740481C1C}">
                  <a14:useLocalDpi xmlns:a14="http://schemas.microsoft.com/office/drawing/2010/main" val="0"/>
                </a:ext>
              </a:extLst>
            </a:blip>
            <a:srcRect r="6346"/>
            <a:stretch/>
          </p:blipFill>
          <p:spPr bwMode="auto">
            <a:xfrm>
              <a:off x="794699" y="3586039"/>
              <a:ext cx="2115996" cy="150022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42311" y="3458700"/>
              <a:ext cx="1342034" cy="276999"/>
            </a:xfrm>
            <a:prstGeom prst="rect">
              <a:avLst/>
            </a:prstGeom>
            <a:noFill/>
          </p:spPr>
          <p:txBody>
            <a:bodyPr wrap="none" rtlCol="0">
              <a:spAutoFit/>
            </a:bodyPr>
            <a:lstStyle/>
            <a:p>
              <a:r>
                <a:rPr lang="en-US" altLang="zh-CN" sz="1200" b="1" dirty="0">
                  <a:cs typeface="+mn-ea"/>
                  <a:sym typeface="+mn-lt"/>
                </a:rPr>
                <a:t>Not like this……</a:t>
              </a:r>
              <a:endParaRPr lang="zh-CN" altLang="en-US" sz="1200" b="1" dirty="0">
                <a:cs typeface="+mn-ea"/>
                <a:sym typeface="+mn-lt"/>
              </a:endParaRPr>
            </a:p>
          </p:txBody>
        </p:sp>
        <p:sp>
          <p:nvSpPr>
            <p:cNvPr id="23" name="文本框 22"/>
            <p:cNvSpPr txBox="1"/>
            <p:nvPr/>
          </p:nvSpPr>
          <p:spPr>
            <a:xfrm>
              <a:off x="778803" y="4248535"/>
              <a:ext cx="832279" cy="276999"/>
            </a:xfrm>
            <a:prstGeom prst="rect">
              <a:avLst/>
            </a:prstGeom>
            <a:noFill/>
          </p:spPr>
          <p:txBody>
            <a:bodyPr wrap="none" rtlCol="0">
              <a:spAutoFit/>
            </a:bodyPr>
            <a:lstStyle/>
            <a:p>
              <a:r>
                <a:rPr lang="en-US" altLang="zh-CN" sz="1200" b="1" dirty="0">
                  <a:cs typeface="+mn-ea"/>
                  <a:sym typeface="+mn-lt"/>
                </a:rPr>
                <a:t>like this!</a:t>
              </a:r>
              <a:endParaRPr lang="zh-CN" altLang="en-US" sz="1200" b="1" dirty="0">
                <a:cs typeface="+mn-ea"/>
                <a:sym typeface="+mn-lt"/>
              </a:endParaRPr>
            </a:p>
          </p:txBody>
        </p:sp>
      </p:grpSp>
      <p:pic>
        <p:nvPicPr>
          <p:cNvPr id="1034" name="Picture 10" descr="C:\Users\swx941157\AppData\Roaming\eSpace_Desktop\UserData\swx941157\imagefiles\C2F44503-30CD-431C-A2CB-C603129C8A2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02058" y="4128207"/>
            <a:ext cx="2512181" cy="168005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601238" y="4829738"/>
            <a:ext cx="891591" cy="276999"/>
          </a:xfrm>
          <a:prstGeom prst="rect">
            <a:avLst/>
          </a:prstGeom>
          <a:noFill/>
        </p:spPr>
        <p:txBody>
          <a:bodyPr wrap="none" rtlCol="0">
            <a:spAutoFit/>
          </a:bodyPr>
          <a:lstStyle/>
          <a:p>
            <a:r>
              <a:rPr lang="en-US" altLang="zh-CN" sz="1200" dirty="0">
                <a:cs typeface="+mn-ea"/>
                <a:sym typeface="+mn-lt"/>
              </a:rPr>
              <a:t>CHECK-IN</a:t>
            </a:r>
            <a:endParaRPr lang="zh-CN" altLang="en-US" sz="1200" dirty="0">
              <a:cs typeface="+mn-ea"/>
              <a:sym typeface="+mn-lt"/>
            </a:endParaRPr>
          </a:p>
        </p:txBody>
      </p:sp>
      <p:sp>
        <p:nvSpPr>
          <p:cNvPr id="6" name="文本框 5"/>
          <p:cNvSpPr txBox="1"/>
          <p:nvPr/>
        </p:nvSpPr>
        <p:spPr>
          <a:xfrm>
            <a:off x="3879034" y="4102193"/>
            <a:ext cx="1128835" cy="461665"/>
          </a:xfrm>
          <a:prstGeom prst="rect">
            <a:avLst/>
          </a:prstGeom>
          <a:noFill/>
        </p:spPr>
        <p:txBody>
          <a:bodyPr wrap="none" rtlCol="0">
            <a:spAutoFit/>
          </a:bodyPr>
          <a:lstStyle/>
          <a:p>
            <a:pPr algn="ctr"/>
            <a:r>
              <a:rPr lang="en-US" altLang="zh-CN" sz="1200" b="1" dirty="0">
                <a:cs typeface="+mn-ea"/>
                <a:sym typeface="+mn-lt"/>
              </a:rPr>
              <a:t>SOURCE</a:t>
            </a:r>
          </a:p>
          <a:p>
            <a:pPr algn="ctr"/>
            <a:r>
              <a:rPr lang="en-US" altLang="zh-CN" sz="1200" b="1" dirty="0">
                <a:cs typeface="+mn-ea"/>
                <a:sym typeface="+mn-lt"/>
              </a:rPr>
              <a:t>REPOSITORY</a:t>
            </a:r>
            <a:endParaRPr lang="zh-CN" altLang="en-US" sz="1200" b="1" dirty="0">
              <a:cs typeface="+mn-ea"/>
              <a:sym typeface="+mn-lt"/>
            </a:endParaRPr>
          </a:p>
        </p:txBody>
      </p:sp>
      <p:sp>
        <p:nvSpPr>
          <p:cNvPr id="7" name="文本框 6"/>
          <p:cNvSpPr txBox="1"/>
          <p:nvPr/>
        </p:nvSpPr>
        <p:spPr>
          <a:xfrm flipH="1">
            <a:off x="4869231" y="4093184"/>
            <a:ext cx="1001265" cy="276999"/>
          </a:xfrm>
          <a:prstGeom prst="rect">
            <a:avLst/>
          </a:prstGeom>
          <a:noFill/>
        </p:spPr>
        <p:txBody>
          <a:bodyPr wrap="square" rtlCol="0">
            <a:spAutoFit/>
          </a:bodyPr>
          <a:lstStyle/>
          <a:p>
            <a:r>
              <a:rPr lang="en-US" altLang="zh-CN" sz="1200" b="1" dirty="0">
                <a:cs typeface="+mn-ea"/>
                <a:sym typeface="+mn-lt"/>
              </a:rPr>
              <a:t>Cl SERVER</a:t>
            </a:r>
            <a:endParaRPr lang="zh-CN" altLang="en-US" sz="1200" b="1" dirty="0">
              <a:cs typeface="+mn-ea"/>
              <a:sym typeface="+mn-lt"/>
            </a:endParaRPr>
          </a:p>
        </p:txBody>
      </p:sp>
      <p:sp>
        <p:nvSpPr>
          <p:cNvPr id="8" name="文本框 7"/>
          <p:cNvSpPr txBox="1"/>
          <p:nvPr/>
        </p:nvSpPr>
        <p:spPr>
          <a:xfrm>
            <a:off x="5312415" y="4317467"/>
            <a:ext cx="638316" cy="276999"/>
          </a:xfrm>
          <a:prstGeom prst="rect">
            <a:avLst/>
          </a:prstGeom>
          <a:noFill/>
        </p:spPr>
        <p:txBody>
          <a:bodyPr wrap="none" rtlCol="0">
            <a:spAutoFit/>
          </a:bodyPr>
          <a:lstStyle/>
          <a:p>
            <a:r>
              <a:rPr lang="en-US" altLang="zh-CN" sz="1200" b="1" dirty="0">
                <a:cs typeface="+mn-ea"/>
                <a:sym typeface="+mn-lt"/>
              </a:rPr>
              <a:t>BUILD</a:t>
            </a:r>
            <a:endParaRPr lang="zh-CN" altLang="en-US" sz="1200" b="1" dirty="0">
              <a:cs typeface="+mn-ea"/>
              <a:sym typeface="+mn-lt"/>
            </a:endParaRPr>
          </a:p>
        </p:txBody>
      </p:sp>
      <p:sp>
        <p:nvSpPr>
          <p:cNvPr id="33" name="文本框 32"/>
          <p:cNvSpPr txBox="1"/>
          <p:nvPr/>
        </p:nvSpPr>
        <p:spPr>
          <a:xfrm>
            <a:off x="5312415" y="4559220"/>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34" name="文本框 33"/>
          <p:cNvSpPr txBox="1"/>
          <p:nvPr/>
        </p:nvSpPr>
        <p:spPr>
          <a:xfrm>
            <a:off x="4540334" y="5348492"/>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35" name="文本框 34"/>
          <p:cNvSpPr txBox="1"/>
          <p:nvPr/>
        </p:nvSpPr>
        <p:spPr>
          <a:xfrm>
            <a:off x="5288715" y="4880165"/>
            <a:ext cx="744114" cy="276999"/>
          </a:xfrm>
          <a:prstGeom prst="rect">
            <a:avLst/>
          </a:prstGeom>
          <a:noFill/>
        </p:spPr>
        <p:txBody>
          <a:bodyPr wrap="none" rtlCol="0">
            <a:spAutoFit/>
          </a:bodyPr>
          <a:lstStyle/>
          <a:p>
            <a:r>
              <a:rPr lang="en-US" altLang="zh-CN" sz="1200" b="1" dirty="0">
                <a:cs typeface="+mn-ea"/>
                <a:sym typeface="+mn-lt"/>
              </a:rPr>
              <a:t>RESULT</a:t>
            </a:r>
            <a:endParaRPr lang="zh-CN" altLang="en-US" sz="1200" b="1" dirty="0">
              <a:cs typeface="+mn-ea"/>
              <a:sym typeface="+mn-lt"/>
            </a:endParaRPr>
          </a:p>
        </p:txBody>
      </p:sp>
      <p:grpSp>
        <p:nvGrpSpPr>
          <p:cNvPr id="13" name="组合 12"/>
          <p:cNvGrpSpPr/>
          <p:nvPr/>
        </p:nvGrpSpPr>
        <p:grpSpPr>
          <a:xfrm>
            <a:off x="6405229" y="4154383"/>
            <a:ext cx="2510084" cy="2018029"/>
            <a:chOff x="6405229" y="4154383"/>
            <a:chExt cx="2510084" cy="2018029"/>
          </a:xfrm>
        </p:grpSpPr>
        <p:pic>
          <p:nvPicPr>
            <p:cNvPr id="89" name="图片 88"/>
            <p:cNvPicPr>
              <a:picLocks noChangeAspect="1"/>
            </p:cNvPicPr>
            <p:nvPr/>
          </p:nvPicPr>
          <p:blipFill>
            <a:blip r:embed="rId5"/>
            <a:stretch>
              <a:fillRect/>
            </a:stretch>
          </p:blipFill>
          <p:spPr>
            <a:xfrm>
              <a:off x="8445600" y="5695786"/>
              <a:ext cx="206609" cy="93726"/>
            </a:xfrm>
            <a:prstGeom prst="rect">
              <a:avLst/>
            </a:prstGeom>
          </p:spPr>
        </p:pic>
        <p:sp>
          <p:nvSpPr>
            <p:cNvPr id="28" name="文本框 27"/>
            <p:cNvSpPr txBox="1"/>
            <p:nvPr/>
          </p:nvSpPr>
          <p:spPr>
            <a:xfrm>
              <a:off x="6515656" y="5895413"/>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5229" y="4336151"/>
              <a:ext cx="2399241" cy="1826582"/>
            </a:xfrm>
            <a:prstGeom prst="rect">
              <a:avLst/>
            </a:prstGeom>
          </p:spPr>
        </p:pic>
        <p:sp>
          <p:nvSpPr>
            <p:cNvPr id="36" name="文本框 35"/>
            <p:cNvSpPr txBox="1"/>
            <p:nvPr/>
          </p:nvSpPr>
          <p:spPr>
            <a:xfrm>
              <a:off x="6465962" y="4718015"/>
              <a:ext cx="891591" cy="276999"/>
            </a:xfrm>
            <a:prstGeom prst="rect">
              <a:avLst/>
            </a:prstGeom>
            <a:noFill/>
          </p:spPr>
          <p:txBody>
            <a:bodyPr wrap="none" rtlCol="0">
              <a:spAutoFit/>
            </a:bodyPr>
            <a:lstStyle/>
            <a:p>
              <a:r>
                <a:rPr lang="en-US" altLang="zh-CN" sz="1200" dirty="0">
                  <a:cs typeface="+mn-ea"/>
                  <a:sym typeface="+mn-lt"/>
                </a:rPr>
                <a:t>CHECK-IN</a:t>
              </a:r>
              <a:endParaRPr lang="zh-CN" altLang="en-US" sz="1200" dirty="0">
                <a:cs typeface="+mn-ea"/>
                <a:sym typeface="+mn-lt"/>
              </a:endParaRPr>
            </a:p>
          </p:txBody>
        </p:sp>
        <p:sp>
          <p:nvSpPr>
            <p:cNvPr id="38" name="文本框 37"/>
            <p:cNvSpPr txBox="1"/>
            <p:nvPr/>
          </p:nvSpPr>
          <p:spPr>
            <a:xfrm flipH="1">
              <a:off x="7760374" y="4176604"/>
              <a:ext cx="1001265" cy="276999"/>
            </a:xfrm>
            <a:prstGeom prst="rect">
              <a:avLst/>
            </a:prstGeom>
            <a:noFill/>
          </p:spPr>
          <p:txBody>
            <a:bodyPr wrap="square" rtlCol="0">
              <a:spAutoFit/>
            </a:bodyPr>
            <a:lstStyle/>
            <a:p>
              <a:r>
                <a:rPr lang="en-US" altLang="zh-CN" sz="1200" b="1" dirty="0">
                  <a:cs typeface="+mn-ea"/>
                  <a:sym typeface="+mn-lt"/>
                </a:rPr>
                <a:t>Cl SERVER</a:t>
              </a:r>
              <a:endParaRPr lang="zh-CN" altLang="en-US" sz="1200" b="1" dirty="0">
                <a:cs typeface="+mn-ea"/>
                <a:sym typeface="+mn-lt"/>
              </a:endParaRPr>
            </a:p>
          </p:txBody>
        </p:sp>
        <p:sp>
          <p:nvSpPr>
            <p:cNvPr id="39" name="文本框 38"/>
            <p:cNvSpPr txBox="1"/>
            <p:nvPr/>
          </p:nvSpPr>
          <p:spPr>
            <a:xfrm>
              <a:off x="6822355" y="4154383"/>
              <a:ext cx="1128835" cy="461665"/>
            </a:xfrm>
            <a:prstGeom prst="rect">
              <a:avLst/>
            </a:prstGeom>
            <a:noFill/>
          </p:spPr>
          <p:txBody>
            <a:bodyPr wrap="none" rtlCol="0">
              <a:spAutoFit/>
            </a:bodyPr>
            <a:lstStyle/>
            <a:p>
              <a:pPr algn="ctr"/>
              <a:r>
                <a:rPr lang="en-US" altLang="zh-CN" sz="1200" b="1" dirty="0">
                  <a:cs typeface="+mn-ea"/>
                  <a:sym typeface="+mn-lt"/>
                </a:rPr>
                <a:t>SOURCE</a:t>
              </a:r>
            </a:p>
            <a:p>
              <a:pPr algn="ctr"/>
              <a:r>
                <a:rPr lang="en-US" altLang="zh-CN" sz="1200" b="1" dirty="0">
                  <a:cs typeface="+mn-ea"/>
                  <a:sym typeface="+mn-lt"/>
                </a:rPr>
                <a:t>REPOSITORY</a:t>
              </a:r>
              <a:endParaRPr lang="zh-CN" altLang="en-US" sz="1200" b="1" dirty="0">
                <a:cs typeface="+mn-ea"/>
                <a:sym typeface="+mn-lt"/>
              </a:endParaRPr>
            </a:p>
          </p:txBody>
        </p:sp>
        <p:sp>
          <p:nvSpPr>
            <p:cNvPr id="40" name="文本框 39"/>
            <p:cNvSpPr txBox="1"/>
            <p:nvPr/>
          </p:nvSpPr>
          <p:spPr>
            <a:xfrm>
              <a:off x="8151192" y="4358640"/>
              <a:ext cx="638316" cy="276999"/>
            </a:xfrm>
            <a:prstGeom prst="rect">
              <a:avLst/>
            </a:prstGeom>
            <a:noFill/>
          </p:spPr>
          <p:txBody>
            <a:bodyPr wrap="none" rtlCol="0">
              <a:spAutoFit/>
            </a:bodyPr>
            <a:lstStyle/>
            <a:p>
              <a:r>
                <a:rPr lang="en-US" altLang="zh-CN" sz="1200" b="1" dirty="0">
                  <a:cs typeface="+mn-ea"/>
                  <a:sym typeface="+mn-lt"/>
                </a:rPr>
                <a:t>BUILD</a:t>
              </a:r>
              <a:endParaRPr lang="zh-CN" altLang="en-US" sz="1200" b="1" dirty="0">
                <a:cs typeface="+mn-ea"/>
                <a:sym typeface="+mn-lt"/>
              </a:endParaRPr>
            </a:p>
          </p:txBody>
        </p:sp>
        <p:sp>
          <p:nvSpPr>
            <p:cNvPr id="41" name="文本框 40"/>
            <p:cNvSpPr txBox="1"/>
            <p:nvPr/>
          </p:nvSpPr>
          <p:spPr>
            <a:xfrm>
              <a:off x="8164980" y="4562413"/>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42" name="文本框 41"/>
            <p:cNvSpPr txBox="1"/>
            <p:nvPr/>
          </p:nvSpPr>
          <p:spPr>
            <a:xfrm>
              <a:off x="8171199" y="4748233"/>
              <a:ext cx="744114" cy="276999"/>
            </a:xfrm>
            <a:prstGeom prst="rect">
              <a:avLst/>
            </a:prstGeom>
            <a:noFill/>
          </p:spPr>
          <p:txBody>
            <a:bodyPr wrap="none" rtlCol="0">
              <a:spAutoFit/>
            </a:bodyPr>
            <a:lstStyle/>
            <a:p>
              <a:r>
                <a:rPr lang="en-US" altLang="zh-CN" sz="1200" b="1" dirty="0">
                  <a:cs typeface="+mn-ea"/>
                  <a:sym typeface="+mn-lt"/>
                </a:rPr>
                <a:t>RESULT</a:t>
              </a:r>
              <a:endParaRPr lang="zh-CN" altLang="en-US" sz="1200" b="1" dirty="0">
                <a:cs typeface="+mn-ea"/>
                <a:sym typeface="+mn-lt"/>
              </a:endParaRPr>
            </a:p>
          </p:txBody>
        </p:sp>
        <p:sp>
          <p:nvSpPr>
            <p:cNvPr id="43" name="文本框 42"/>
            <p:cNvSpPr txBox="1"/>
            <p:nvPr/>
          </p:nvSpPr>
          <p:spPr>
            <a:xfrm>
              <a:off x="8001120" y="5557286"/>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44" name="文本框 43"/>
            <p:cNvSpPr txBox="1"/>
            <p:nvPr/>
          </p:nvSpPr>
          <p:spPr>
            <a:xfrm>
              <a:off x="7853605" y="5268242"/>
              <a:ext cx="862737" cy="276999"/>
            </a:xfrm>
            <a:prstGeom prst="rect">
              <a:avLst/>
            </a:prstGeom>
            <a:noFill/>
          </p:spPr>
          <p:txBody>
            <a:bodyPr wrap="none" rtlCol="0">
              <a:spAutoFit/>
            </a:bodyPr>
            <a:lstStyle/>
            <a:p>
              <a:r>
                <a:rPr lang="en-US" altLang="zh-CN" sz="1200" b="1" dirty="0">
                  <a:cs typeface="+mn-ea"/>
                  <a:sym typeface="+mn-lt"/>
                </a:rPr>
                <a:t>STAGING</a:t>
              </a:r>
              <a:endParaRPr lang="zh-CN" altLang="en-US" sz="1200" b="1" dirty="0">
                <a:cs typeface="+mn-ea"/>
                <a:sym typeface="+mn-lt"/>
              </a:endParaRPr>
            </a:p>
          </p:txBody>
        </p:sp>
        <p:sp>
          <p:nvSpPr>
            <p:cNvPr id="45" name="文本框 44"/>
            <p:cNvSpPr txBox="1"/>
            <p:nvPr/>
          </p:nvSpPr>
          <p:spPr>
            <a:xfrm>
              <a:off x="6875345" y="5874906"/>
              <a:ext cx="1114408" cy="276999"/>
            </a:xfrm>
            <a:prstGeom prst="rect">
              <a:avLst/>
            </a:prstGeom>
            <a:noFill/>
          </p:spPr>
          <p:txBody>
            <a:bodyPr wrap="none" rtlCol="0">
              <a:spAutoFit/>
            </a:bodyPr>
            <a:lstStyle/>
            <a:p>
              <a:r>
                <a:rPr lang="en-US" altLang="zh-CN" sz="1200" b="1" dirty="0">
                  <a:cs typeface="+mn-ea"/>
                  <a:sym typeface="+mn-lt"/>
                </a:rPr>
                <a:t>PRODUTION</a:t>
              </a:r>
              <a:endParaRPr lang="zh-CN" altLang="en-US" sz="1200" b="1" dirty="0">
                <a:cs typeface="+mn-ea"/>
                <a:sym typeface="+mn-lt"/>
              </a:endParaRPr>
            </a:p>
          </p:txBody>
        </p:sp>
        <p:sp>
          <p:nvSpPr>
            <p:cNvPr id="47" name="文本框 46"/>
            <p:cNvSpPr txBox="1"/>
            <p:nvPr/>
          </p:nvSpPr>
          <p:spPr>
            <a:xfrm>
              <a:off x="7255133" y="5059220"/>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48" name="文本框 47"/>
            <p:cNvSpPr txBox="1"/>
            <p:nvPr/>
          </p:nvSpPr>
          <p:spPr>
            <a:xfrm>
              <a:off x="7269032" y="5274762"/>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49" name="文本框 48"/>
            <p:cNvSpPr txBox="1"/>
            <p:nvPr/>
          </p:nvSpPr>
          <p:spPr>
            <a:xfrm>
              <a:off x="7278296" y="5502209"/>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50" name="文本框 49"/>
            <p:cNvSpPr txBox="1"/>
            <p:nvPr/>
          </p:nvSpPr>
          <p:spPr>
            <a:xfrm>
              <a:off x="7285245" y="5678497"/>
              <a:ext cx="723275" cy="276999"/>
            </a:xfrm>
            <a:prstGeom prst="rect">
              <a:avLst/>
            </a:prstGeom>
            <a:noFill/>
          </p:spPr>
          <p:txBody>
            <a:bodyPr wrap="none" rtlCol="0">
              <a:spAutoFit/>
            </a:bodyPr>
            <a:lstStyle/>
            <a:p>
              <a:r>
                <a:rPr lang="en-US" altLang="zh-CN" sz="1200" dirty="0">
                  <a:cs typeface="+mn-ea"/>
                  <a:sym typeface="+mn-lt"/>
                </a:rPr>
                <a:t>RESULT</a:t>
              </a:r>
              <a:endParaRPr lang="zh-CN" altLang="en-US" sz="1200" dirty="0">
                <a:cs typeface="+mn-ea"/>
                <a:sym typeface="+mn-lt"/>
              </a:endParaRPr>
            </a:p>
          </p:txBody>
        </p:sp>
        <p:sp>
          <p:nvSpPr>
            <p:cNvPr id="46" name="文本框 45"/>
            <p:cNvSpPr txBox="1"/>
            <p:nvPr/>
          </p:nvSpPr>
          <p:spPr>
            <a:xfrm>
              <a:off x="7909289" y="5741497"/>
              <a:ext cx="861133" cy="276999"/>
            </a:xfrm>
            <a:prstGeom prst="rect">
              <a:avLst/>
            </a:prstGeom>
            <a:noFill/>
          </p:spPr>
          <p:txBody>
            <a:bodyPr wrap="none" rtlCol="0">
              <a:spAutoFit/>
            </a:bodyPr>
            <a:lstStyle/>
            <a:p>
              <a:r>
                <a:rPr lang="en-US" altLang="zh-CN" sz="1200" b="1" dirty="0">
                  <a:cs typeface="+mn-ea"/>
                  <a:sym typeface="+mn-lt"/>
                </a:rPr>
                <a:t>MANUAL</a:t>
              </a:r>
              <a:endParaRPr lang="zh-CN" altLang="en-US" sz="1200" b="1" dirty="0">
                <a:cs typeface="+mn-ea"/>
                <a:sym typeface="+mn-lt"/>
              </a:endParaRPr>
            </a:p>
          </p:txBody>
        </p:sp>
      </p:grpSp>
      <p:grpSp>
        <p:nvGrpSpPr>
          <p:cNvPr id="14" name="组合 13"/>
          <p:cNvGrpSpPr/>
          <p:nvPr/>
        </p:nvGrpSpPr>
        <p:grpSpPr>
          <a:xfrm>
            <a:off x="9137113" y="3825109"/>
            <a:ext cx="2227137" cy="2257175"/>
            <a:chOff x="9137113" y="3825109"/>
            <a:chExt cx="2227137" cy="2257175"/>
          </a:xfrm>
        </p:grpSpPr>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7113" y="3825109"/>
              <a:ext cx="2227137" cy="2257175"/>
            </a:xfrm>
            <a:prstGeom prst="rect">
              <a:avLst/>
            </a:prstGeom>
          </p:spPr>
        </p:pic>
        <p:sp>
          <p:nvSpPr>
            <p:cNvPr id="11" name="文本框 10"/>
            <p:cNvSpPr txBox="1"/>
            <p:nvPr/>
          </p:nvSpPr>
          <p:spPr>
            <a:xfrm>
              <a:off x="9641379" y="3825109"/>
              <a:ext cx="1218603" cy="338554"/>
            </a:xfrm>
            <a:prstGeom prst="rect">
              <a:avLst/>
            </a:prstGeom>
            <a:noFill/>
          </p:spPr>
          <p:txBody>
            <a:bodyPr wrap="none" rtlCol="0">
              <a:spAutoFit/>
            </a:bodyPr>
            <a:lstStyle/>
            <a:p>
              <a:r>
                <a:rPr lang="en-US" altLang="zh-CN" sz="1600" b="1" dirty="0">
                  <a:cs typeface="+mn-ea"/>
                  <a:sym typeface="+mn-lt"/>
                </a:rPr>
                <a:t>NEW WAY</a:t>
              </a:r>
              <a:endParaRPr lang="zh-CN" altLang="en-US" sz="1600" b="1" dirty="0">
                <a:cs typeface="+mn-ea"/>
                <a:sym typeface="+mn-lt"/>
              </a:endParaRPr>
            </a:p>
          </p:txBody>
        </p:sp>
        <p:sp>
          <p:nvSpPr>
            <p:cNvPr id="53" name="文本框 52"/>
            <p:cNvSpPr txBox="1"/>
            <p:nvPr/>
          </p:nvSpPr>
          <p:spPr>
            <a:xfrm>
              <a:off x="9921391" y="4265958"/>
              <a:ext cx="638316" cy="276999"/>
            </a:xfrm>
            <a:prstGeom prst="rect">
              <a:avLst/>
            </a:prstGeom>
            <a:noFill/>
          </p:spPr>
          <p:txBody>
            <a:bodyPr wrap="none" rtlCol="0">
              <a:spAutoFit/>
            </a:bodyPr>
            <a:lstStyle/>
            <a:p>
              <a:r>
                <a:rPr lang="en-US" altLang="zh-CN" sz="1200" b="1" dirty="0">
                  <a:cs typeface="+mn-ea"/>
                  <a:sym typeface="+mn-lt"/>
                </a:rPr>
                <a:t>BUILD</a:t>
              </a:r>
              <a:endParaRPr lang="zh-CN" altLang="en-US" sz="1200" b="1" dirty="0">
                <a:cs typeface="+mn-ea"/>
                <a:sym typeface="+mn-lt"/>
              </a:endParaRPr>
            </a:p>
          </p:txBody>
        </p:sp>
        <p:sp>
          <p:nvSpPr>
            <p:cNvPr id="54" name="文本框 53"/>
            <p:cNvSpPr txBox="1"/>
            <p:nvPr/>
          </p:nvSpPr>
          <p:spPr>
            <a:xfrm>
              <a:off x="10681283" y="4707475"/>
              <a:ext cx="542136" cy="276999"/>
            </a:xfrm>
            <a:prstGeom prst="rect">
              <a:avLst/>
            </a:prstGeom>
            <a:noFill/>
          </p:spPr>
          <p:txBody>
            <a:bodyPr wrap="none" rtlCol="0">
              <a:spAutoFit/>
            </a:bodyPr>
            <a:lstStyle/>
            <a:p>
              <a:r>
                <a:rPr lang="en-US" altLang="zh-CN" sz="1200" b="1" dirty="0">
                  <a:cs typeface="+mn-ea"/>
                  <a:sym typeface="+mn-lt"/>
                </a:rPr>
                <a:t>TEST</a:t>
              </a:r>
              <a:endParaRPr lang="zh-CN" altLang="en-US" sz="1200" b="1" dirty="0">
                <a:cs typeface="+mn-ea"/>
                <a:sym typeface="+mn-lt"/>
              </a:endParaRPr>
            </a:p>
          </p:txBody>
        </p:sp>
        <p:sp>
          <p:nvSpPr>
            <p:cNvPr id="55" name="文本框 54"/>
            <p:cNvSpPr txBox="1"/>
            <p:nvPr/>
          </p:nvSpPr>
          <p:spPr>
            <a:xfrm>
              <a:off x="10445369" y="5643493"/>
              <a:ext cx="816249" cy="276999"/>
            </a:xfrm>
            <a:prstGeom prst="rect">
              <a:avLst/>
            </a:prstGeom>
            <a:noFill/>
          </p:spPr>
          <p:txBody>
            <a:bodyPr wrap="none" rtlCol="0">
              <a:spAutoFit/>
            </a:bodyPr>
            <a:lstStyle/>
            <a:p>
              <a:r>
                <a:rPr lang="en-US" altLang="zh-CN" sz="1200" b="1" dirty="0">
                  <a:cs typeface="+mn-ea"/>
                  <a:sym typeface="+mn-lt"/>
                </a:rPr>
                <a:t>RELEASE</a:t>
              </a:r>
              <a:endParaRPr lang="zh-CN" altLang="en-US" sz="1200" b="1" dirty="0">
                <a:cs typeface="+mn-ea"/>
                <a:sym typeface="+mn-lt"/>
              </a:endParaRPr>
            </a:p>
          </p:txBody>
        </p:sp>
        <p:sp>
          <p:nvSpPr>
            <p:cNvPr id="56" name="文本框 55"/>
            <p:cNvSpPr txBox="1"/>
            <p:nvPr/>
          </p:nvSpPr>
          <p:spPr>
            <a:xfrm>
              <a:off x="9474336" y="5663107"/>
              <a:ext cx="872355" cy="276999"/>
            </a:xfrm>
            <a:prstGeom prst="rect">
              <a:avLst/>
            </a:prstGeom>
            <a:noFill/>
          </p:spPr>
          <p:txBody>
            <a:bodyPr wrap="none" rtlCol="0">
              <a:spAutoFit/>
            </a:bodyPr>
            <a:lstStyle/>
            <a:p>
              <a:r>
                <a:rPr lang="en-US" altLang="zh-CN" sz="1200" b="1" dirty="0">
                  <a:cs typeface="+mn-ea"/>
                  <a:sym typeface="+mn-lt"/>
                </a:rPr>
                <a:t>OPERATE</a:t>
              </a:r>
              <a:endParaRPr lang="zh-CN" altLang="en-US" sz="1200" b="1" dirty="0">
                <a:cs typeface="+mn-ea"/>
                <a:sym typeface="+mn-lt"/>
              </a:endParaRPr>
            </a:p>
          </p:txBody>
        </p:sp>
        <p:sp>
          <p:nvSpPr>
            <p:cNvPr id="57" name="文本框 56"/>
            <p:cNvSpPr txBox="1"/>
            <p:nvPr/>
          </p:nvSpPr>
          <p:spPr>
            <a:xfrm>
              <a:off x="9167062" y="4785702"/>
              <a:ext cx="604653" cy="276999"/>
            </a:xfrm>
            <a:prstGeom prst="rect">
              <a:avLst/>
            </a:prstGeom>
            <a:noFill/>
          </p:spPr>
          <p:txBody>
            <a:bodyPr wrap="none" rtlCol="0">
              <a:spAutoFit/>
            </a:bodyPr>
            <a:lstStyle/>
            <a:p>
              <a:r>
                <a:rPr lang="en-US" altLang="zh-CN" sz="1200" b="1" dirty="0">
                  <a:cs typeface="+mn-ea"/>
                  <a:sym typeface="+mn-lt"/>
                </a:rPr>
                <a:t>CODE</a:t>
              </a:r>
              <a:endParaRPr lang="zh-CN" altLang="en-US" sz="1200" b="1" dirty="0">
                <a:cs typeface="+mn-ea"/>
                <a:sym typeface="+mn-lt"/>
              </a:endParaRPr>
            </a:p>
          </p:txBody>
        </p:sp>
      </p:grpSp>
      <p:sp>
        <p:nvSpPr>
          <p:cNvPr id="16" name="圆角矩形 15"/>
          <p:cNvSpPr/>
          <p:nvPr/>
        </p:nvSpPr>
        <p:spPr>
          <a:xfrm>
            <a:off x="7979068" y="5986945"/>
            <a:ext cx="640504" cy="197000"/>
          </a:xfrm>
          <a:prstGeom prst="roundRect">
            <a:avLst/>
          </a:prstGeom>
          <a:solidFill>
            <a:srgbClr val="A9EBAB"/>
          </a:solidFill>
          <a:ln>
            <a:solidFill>
              <a:srgbClr val="A9EB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AUTO</a:t>
            </a:r>
            <a:endParaRPr lang="zh-CN" altLang="en-US" sz="1200" b="1" dirty="0">
              <a:solidFill>
                <a:schemeClr val="tx1"/>
              </a:solidFill>
              <a:cs typeface="+mn-ea"/>
              <a:sym typeface="+mn-lt"/>
            </a:endParaRPr>
          </a:p>
        </p:txBody>
      </p:sp>
    </p:spTree>
    <p:extLst>
      <p:ext uri="{BB962C8B-B14F-4D97-AF65-F5344CB8AC3E}">
        <p14:creationId xmlns:p14="http://schemas.microsoft.com/office/powerpoint/2010/main" val="3673617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标题 14"/>
          <p:cNvSpPr>
            <a:spLocks noGrp="1"/>
          </p:cNvSpPr>
          <p:nvPr>
            <p:ph type="title"/>
          </p:nvPr>
        </p:nvSpPr>
        <p:spPr/>
        <p:txBody>
          <a:bodyPr/>
          <a:lstStyle/>
          <a:p>
            <a:endParaRPr lang="zh-CN" altLang="en-US"/>
          </a:p>
        </p:txBody>
      </p:sp>
      <p:sp>
        <p:nvSpPr>
          <p:cNvPr id="16" name="文本占位符 15"/>
          <p:cNvSpPr>
            <a:spLocks noGrp="1"/>
          </p:cNvSpPr>
          <p:nvPr>
            <p:ph type="body" sz="quarter" idx="10"/>
          </p:nvPr>
        </p:nvSpPr>
        <p:spPr/>
        <p:txBody>
          <a:bodyPr/>
          <a:lstStyle/>
          <a:p>
            <a:endParaRPr lang="zh-CN" altLang="en-US"/>
          </a:p>
        </p:txBody>
      </p:sp>
    </p:spTree>
    <p:extLst>
      <p:ext uri="{BB962C8B-B14F-4D97-AF65-F5344CB8AC3E}">
        <p14:creationId xmlns:p14="http://schemas.microsoft.com/office/powerpoint/2010/main" val="3842155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华为云</a:t>
            </a:r>
            <a:r>
              <a:rPr lang="en-US" altLang="zh-CN" b="1" dirty="0" err="1">
                <a:latin typeface="+mn-lt"/>
                <a:ea typeface="+mn-ea"/>
                <a:cs typeface="+mn-ea"/>
                <a:sym typeface="+mn-lt"/>
              </a:rPr>
              <a:t>DevCloud</a:t>
            </a:r>
            <a:r>
              <a:rPr lang="en-US" altLang="zh-CN" b="1" dirty="0">
                <a:latin typeface="+mn-lt"/>
                <a:ea typeface="+mn-ea"/>
                <a:cs typeface="+mn-ea"/>
                <a:sym typeface="+mn-lt"/>
              </a:rPr>
              <a:t> HE2E DevOps</a:t>
            </a:r>
            <a:r>
              <a:rPr lang="zh-CN" altLang="en-US" b="1" dirty="0">
                <a:latin typeface="+mn-lt"/>
                <a:ea typeface="+mn-ea"/>
                <a:cs typeface="+mn-ea"/>
                <a:sym typeface="+mn-lt"/>
              </a:rPr>
              <a:t>框架及其主要服务</a:t>
            </a:r>
            <a:endParaRPr lang="en-US" altLang="zh-CN" b="1" dirty="0">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框架</a:t>
            </a:r>
            <a:endParaRPr lang="en-US" altLang="zh-CN" dirty="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主要服务</a:t>
            </a:r>
            <a:endParaRPr lang="en-US" altLang="zh-CN" dirty="0">
              <a:solidFill>
                <a:schemeClr val="bg1">
                  <a:lumMod val="50000"/>
                </a:schemeClr>
              </a:solidFill>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37709275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49">
            <a:extLst>
              <a:ext uri="{FF2B5EF4-FFF2-40B4-BE49-F238E27FC236}">
                <a16:creationId xmlns:a16="http://schemas.microsoft.com/office/drawing/2014/main" id="{25144DA7-9A7B-1E47-BCCB-8CB635F63598}"/>
              </a:ext>
            </a:extLst>
          </p:cNvPr>
          <p:cNvSpPr/>
          <p:nvPr/>
        </p:nvSpPr>
        <p:spPr>
          <a:xfrm>
            <a:off x="1463220" y="923753"/>
            <a:ext cx="65" cy="255070"/>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lumMod val="65000"/>
                  <a:lumOff val="35000"/>
                </a:prstClr>
              </a:solidFill>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a:latin typeface="+mn-lt"/>
                <a:ea typeface="+mn-ea"/>
                <a:cs typeface="+mn-ea"/>
                <a:sym typeface="+mn-lt"/>
              </a:rPr>
              <a:t>框架</a:t>
            </a:r>
          </a:p>
        </p:txBody>
      </p:sp>
      <p:sp>
        <p:nvSpPr>
          <p:cNvPr id="6" name="文本占位符 5"/>
          <p:cNvSpPr>
            <a:spLocks noGrp="1"/>
          </p:cNvSpPr>
          <p:nvPr>
            <p:ph type="body" sz="quarter" idx="10"/>
          </p:nvPr>
        </p:nvSpPr>
        <p:spPr>
          <a:xfrm>
            <a:off x="731838" y="1047750"/>
            <a:ext cx="10728325" cy="4879805"/>
          </a:xfrm>
        </p:spPr>
        <p:txBody>
          <a:bodyPr/>
          <a:lstStyle/>
          <a:p>
            <a:r>
              <a:rPr lang="zh-CN" altLang="en-US" sz="2000" dirty="0">
                <a:latin typeface="+mn-lt"/>
                <a:ea typeface="+mn-ea"/>
                <a:cs typeface="+mn-ea"/>
                <a:sym typeface="+mn-lt"/>
              </a:rPr>
              <a:t>集合业界先进理念，华为</a:t>
            </a:r>
            <a:r>
              <a:rPr lang="en-US" altLang="zh-CN" sz="2000" dirty="0">
                <a:latin typeface="+mn-lt"/>
                <a:ea typeface="+mn-ea"/>
                <a:cs typeface="+mn-ea"/>
                <a:sym typeface="+mn-lt"/>
              </a:rPr>
              <a:t>30</a:t>
            </a:r>
            <a:r>
              <a:rPr lang="zh-CN" altLang="en-US" sz="2000" dirty="0">
                <a:latin typeface="+mn-lt"/>
                <a:ea typeface="+mn-ea"/>
                <a:cs typeface="+mn-ea"/>
                <a:sym typeface="+mn-lt"/>
              </a:rPr>
              <a:t>年研发经验，可操作可落地的端到端一站式开发方法论和工具链。</a:t>
            </a:r>
          </a:p>
          <a:p>
            <a:endParaRPr lang="zh-CN" altLang="en-US" dirty="0">
              <a:latin typeface="+mn-lt"/>
              <a:ea typeface="+mn-ea"/>
              <a:cs typeface="+mn-ea"/>
              <a:sym typeface="+mn-lt"/>
            </a:endParaRPr>
          </a:p>
        </p:txBody>
      </p:sp>
      <p:grpSp>
        <p:nvGrpSpPr>
          <p:cNvPr id="3" name="组合 2"/>
          <p:cNvGrpSpPr/>
          <p:nvPr/>
        </p:nvGrpSpPr>
        <p:grpSpPr>
          <a:xfrm>
            <a:off x="836684" y="1695641"/>
            <a:ext cx="10523805" cy="4530658"/>
            <a:chOff x="447898" y="1591256"/>
            <a:chExt cx="11304874" cy="4866920"/>
          </a:xfrm>
        </p:grpSpPr>
        <p:pic>
          <p:nvPicPr>
            <p:cNvPr id="166" name="图形 165">
              <a:extLst>
                <a:ext uri="{FF2B5EF4-FFF2-40B4-BE49-F238E27FC236}">
                  <a16:creationId xmlns:a16="http://schemas.microsoft.com/office/drawing/2014/main" id="{82B66802-78F4-AF4C-AAF9-0C7B17CFD983}"/>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624588" y="5463134"/>
              <a:ext cx="701678" cy="561387"/>
            </a:xfrm>
            <a:prstGeom prst="rect">
              <a:avLst/>
            </a:prstGeom>
          </p:spPr>
        </p:pic>
        <p:sp>
          <p:nvSpPr>
            <p:cNvPr id="63" name="任意形状 62">
              <a:extLst>
                <a:ext uri="{FF2B5EF4-FFF2-40B4-BE49-F238E27FC236}">
                  <a16:creationId xmlns:a16="http://schemas.microsoft.com/office/drawing/2014/main" id="{348FD24A-EC6B-7941-8284-7388D4AEFE0A}"/>
                </a:ext>
              </a:extLst>
            </p:cNvPr>
            <p:cNvSpPr/>
            <p:nvPr/>
          </p:nvSpPr>
          <p:spPr>
            <a:xfrm>
              <a:off x="447898" y="2479756"/>
              <a:ext cx="11304874" cy="3412995"/>
            </a:xfrm>
            <a:custGeom>
              <a:avLst/>
              <a:gdLst>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737987 w 11670890"/>
                <a:gd name="connsiteY18" fmla="*/ 3726735 h 3882835"/>
                <a:gd name="connsiteX19" fmla="*/ 7639664 w 11670890"/>
                <a:gd name="connsiteY19" fmla="*/ 3716902 h 3882835"/>
                <a:gd name="connsiteX20" fmla="*/ 8740877 w 11670890"/>
                <a:gd name="connsiteY20" fmla="*/ 3766064 h 3882835"/>
                <a:gd name="connsiteX21" fmla="*/ 9517625 w 11670890"/>
                <a:gd name="connsiteY21" fmla="*/ 3382606 h 3882835"/>
                <a:gd name="connsiteX22" fmla="*/ 9989574 w 11670890"/>
                <a:gd name="connsiteY22" fmla="*/ 2949986 h 3882835"/>
                <a:gd name="connsiteX23" fmla="*/ 10068232 w 11670890"/>
                <a:gd name="connsiteY23" fmla="*/ 2409212 h 3882835"/>
                <a:gd name="connsiteX24" fmla="*/ 10196051 w 11670890"/>
                <a:gd name="connsiteY24" fmla="*/ 1829109 h 3882835"/>
                <a:gd name="connsiteX25" fmla="*/ 10648335 w 11670890"/>
                <a:gd name="connsiteY25" fmla="*/ 1396490 h 3882835"/>
                <a:gd name="connsiteX26" fmla="*/ 11670890 w 11670890"/>
                <a:gd name="connsiteY26" fmla="*/ 1072025 h 3882835"/>
                <a:gd name="connsiteX0" fmla="*/ 0 w 11670890"/>
                <a:gd name="connsiteY0" fmla="*/ 255948 h 4120376"/>
                <a:gd name="connsiteX1" fmla="*/ 2369574 w 11670890"/>
                <a:gd name="connsiteY1" fmla="*/ 944206 h 4120376"/>
                <a:gd name="connsiteX2" fmla="*/ 1514167 w 11670890"/>
                <a:gd name="connsiteY2" fmla="*/ 2478038 h 4120376"/>
                <a:gd name="connsiteX3" fmla="*/ 2163096 w 11670890"/>
                <a:gd name="connsiteY3" fmla="*/ 3736567 h 4120376"/>
                <a:gd name="connsiteX4" fmla="*/ 3519948 w 11670890"/>
                <a:gd name="connsiteY4" fmla="*/ 3805393 h 4120376"/>
                <a:gd name="connsiteX5" fmla="*/ 4385187 w 11670890"/>
                <a:gd name="connsiteY5" fmla="*/ 3274451 h 4120376"/>
                <a:gd name="connsiteX6" fmla="*/ 4788309 w 11670890"/>
                <a:gd name="connsiteY6" fmla="*/ 2497702 h 4120376"/>
                <a:gd name="connsiteX7" fmla="*/ 4709651 w 11670890"/>
                <a:gd name="connsiteY7" fmla="*/ 1622631 h 4120376"/>
                <a:gd name="connsiteX8" fmla="*/ 5063612 w 11670890"/>
                <a:gd name="connsiteY8" fmla="*/ 806554 h 4120376"/>
                <a:gd name="connsiteX9" fmla="*/ 6145161 w 11670890"/>
                <a:gd name="connsiteY9" fmla="*/ 226451 h 4120376"/>
                <a:gd name="connsiteX10" fmla="*/ 7256206 w 11670890"/>
                <a:gd name="connsiteY10" fmla="*/ 309 h 4120376"/>
                <a:gd name="connsiteX11" fmla="*/ 8249264 w 11670890"/>
                <a:gd name="connsiteY11" fmla="*/ 265780 h 4120376"/>
                <a:gd name="connsiteX12" fmla="*/ 8731045 w 11670890"/>
                <a:gd name="connsiteY12" fmla="*/ 924541 h 4120376"/>
                <a:gd name="connsiteX13" fmla="*/ 8209935 w 11670890"/>
                <a:gd name="connsiteY13" fmla="*/ 1740619 h 4120376"/>
                <a:gd name="connsiteX14" fmla="*/ 7393858 w 11670890"/>
                <a:gd name="connsiteY14" fmla="*/ 1848773 h 4120376"/>
                <a:gd name="connsiteX15" fmla="*/ 6676103 w 11670890"/>
                <a:gd name="connsiteY15" fmla="*/ 2438709 h 4120376"/>
                <a:gd name="connsiteX16" fmla="*/ 6685935 w 11670890"/>
                <a:gd name="connsiteY16" fmla="*/ 3244954 h 4120376"/>
                <a:gd name="connsiteX17" fmla="*/ 7236541 w 11670890"/>
                <a:gd name="connsiteY17" fmla="*/ 3638244 h 4120376"/>
                <a:gd name="connsiteX18" fmla="*/ 7423355 w 11670890"/>
                <a:gd name="connsiteY18" fmla="*/ 4120025 h 4120376"/>
                <a:gd name="connsiteX19" fmla="*/ 7639664 w 11670890"/>
                <a:gd name="connsiteY19" fmla="*/ 3716902 h 4120376"/>
                <a:gd name="connsiteX20" fmla="*/ 8740877 w 11670890"/>
                <a:gd name="connsiteY20" fmla="*/ 3766064 h 4120376"/>
                <a:gd name="connsiteX21" fmla="*/ 9517625 w 11670890"/>
                <a:gd name="connsiteY21" fmla="*/ 3382606 h 4120376"/>
                <a:gd name="connsiteX22" fmla="*/ 9989574 w 11670890"/>
                <a:gd name="connsiteY22" fmla="*/ 2949986 h 4120376"/>
                <a:gd name="connsiteX23" fmla="*/ 10068232 w 11670890"/>
                <a:gd name="connsiteY23" fmla="*/ 2409212 h 4120376"/>
                <a:gd name="connsiteX24" fmla="*/ 10196051 w 11670890"/>
                <a:gd name="connsiteY24" fmla="*/ 1829109 h 4120376"/>
                <a:gd name="connsiteX25" fmla="*/ 10648335 w 11670890"/>
                <a:gd name="connsiteY25" fmla="*/ 1396490 h 4120376"/>
                <a:gd name="connsiteX26" fmla="*/ 11670890 w 11670890"/>
                <a:gd name="connsiteY26" fmla="*/ 1072025 h 4120376"/>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7639664 w 11670890"/>
                <a:gd name="connsiteY18" fmla="*/ 3716902 h 3882835"/>
                <a:gd name="connsiteX19" fmla="*/ 8740877 w 11670890"/>
                <a:gd name="connsiteY19" fmla="*/ 3766064 h 3882835"/>
                <a:gd name="connsiteX20" fmla="*/ 9517625 w 11670890"/>
                <a:gd name="connsiteY20" fmla="*/ 3382606 h 3882835"/>
                <a:gd name="connsiteX21" fmla="*/ 9989574 w 11670890"/>
                <a:gd name="connsiteY21" fmla="*/ 2949986 h 3882835"/>
                <a:gd name="connsiteX22" fmla="*/ 10068232 w 11670890"/>
                <a:gd name="connsiteY22" fmla="*/ 2409212 h 3882835"/>
                <a:gd name="connsiteX23" fmla="*/ 10196051 w 11670890"/>
                <a:gd name="connsiteY23" fmla="*/ 1829109 h 3882835"/>
                <a:gd name="connsiteX24" fmla="*/ 10648335 w 11670890"/>
                <a:gd name="connsiteY24" fmla="*/ 1396490 h 3882835"/>
                <a:gd name="connsiteX25" fmla="*/ 11670890 w 11670890"/>
                <a:gd name="connsiteY25"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236541 w 11670890"/>
                <a:gd name="connsiteY17" fmla="*/ 3638244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7374193 w 11670890"/>
                <a:gd name="connsiteY17" fmla="*/ 3775896 h 3882835"/>
                <a:gd name="connsiteX18" fmla="*/ 8740877 w 11670890"/>
                <a:gd name="connsiteY18" fmla="*/ 3766064 h 3882835"/>
                <a:gd name="connsiteX19" fmla="*/ 9517625 w 11670890"/>
                <a:gd name="connsiteY19" fmla="*/ 3382606 h 3882835"/>
                <a:gd name="connsiteX20" fmla="*/ 9989574 w 11670890"/>
                <a:gd name="connsiteY20" fmla="*/ 2949986 h 3882835"/>
                <a:gd name="connsiteX21" fmla="*/ 10068232 w 11670890"/>
                <a:gd name="connsiteY21" fmla="*/ 2409212 h 3882835"/>
                <a:gd name="connsiteX22" fmla="*/ 10196051 w 11670890"/>
                <a:gd name="connsiteY22" fmla="*/ 1829109 h 3882835"/>
                <a:gd name="connsiteX23" fmla="*/ 10648335 w 11670890"/>
                <a:gd name="connsiteY23" fmla="*/ 1396490 h 3882835"/>
                <a:gd name="connsiteX24" fmla="*/ 11670890 w 11670890"/>
                <a:gd name="connsiteY24"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85935 w 11670890"/>
                <a:gd name="connsiteY16" fmla="*/ 3244954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656439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774426 w 11670890"/>
                <a:gd name="connsiteY16" fmla="*/ 3303948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740877 w 11670890"/>
                <a:gd name="connsiteY17" fmla="*/ 3766064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1670890"/>
                <a:gd name="connsiteY0" fmla="*/ 255948 h 3882835"/>
                <a:gd name="connsiteX1" fmla="*/ 2369574 w 11670890"/>
                <a:gd name="connsiteY1" fmla="*/ 944206 h 3882835"/>
                <a:gd name="connsiteX2" fmla="*/ 1514167 w 11670890"/>
                <a:gd name="connsiteY2" fmla="*/ 2478038 h 3882835"/>
                <a:gd name="connsiteX3" fmla="*/ 2163096 w 11670890"/>
                <a:gd name="connsiteY3" fmla="*/ 3736567 h 3882835"/>
                <a:gd name="connsiteX4" fmla="*/ 3519948 w 11670890"/>
                <a:gd name="connsiteY4" fmla="*/ 3805393 h 3882835"/>
                <a:gd name="connsiteX5" fmla="*/ 4385187 w 11670890"/>
                <a:gd name="connsiteY5" fmla="*/ 3274451 h 3882835"/>
                <a:gd name="connsiteX6" fmla="*/ 4788309 w 11670890"/>
                <a:gd name="connsiteY6" fmla="*/ 2497702 h 3882835"/>
                <a:gd name="connsiteX7" fmla="*/ 4709651 w 11670890"/>
                <a:gd name="connsiteY7" fmla="*/ 1622631 h 3882835"/>
                <a:gd name="connsiteX8" fmla="*/ 5063612 w 11670890"/>
                <a:gd name="connsiteY8" fmla="*/ 806554 h 3882835"/>
                <a:gd name="connsiteX9" fmla="*/ 6145161 w 11670890"/>
                <a:gd name="connsiteY9" fmla="*/ 226451 h 3882835"/>
                <a:gd name="connsiteX10" fmla="*/ 7256206 w 11670890"/>
                <a:gd name="connsiteY10" fmla="*/ 309 h 3882835"/>
                <a:gd name="connsiteX11" fmla="*/ 8249264 w 11670890"/>
                <a:gd name="connsiteY11" fmla="*/ 265780 h 3882835"/>
                <a:gd name="connsiteX12" fmla="*/ 8731045 w 11670890"/>
                <a:gd name="connsiteY12" fmla="*/ 924541 h 3882835"/>
                <a:gd name="connsiteX13" fmla="*/ 8209935 w 11670890"/>
                <a:gd name="connsiteY13" fmla="*/ 1740619 h 3882835"/>
                <a:gd name="connsiteX14" fmla="*/ 7393858 w 11670890"/>
                <a:gd name="connsiteY14" fmla="*/ 1848773 h 3882835"/>
                <a:gd name="connsiteX15" fmla="*/ 6676103 w 11670890"/>
                <a:gd name="connsiteY15" fmla="*/ 2438709 h 3882835"/>
                <a:gd name="connsiteX16" fmla="*/ 6902245 w 11670890"/>
                <a:gd name="connsiteY16" fmla="*/ 3451432 h 3882835"/>
                <a:gd name="connsiteX17" fmla="*/ 8475406 w 11670890"/>
                <a:gd name="connsiteY17" fmla="*/ 3756231 h 3882835"/>
                <a:gd name="connsiteX18" fmla="*/ 9517625 w 11670890"/>
                <a:gd name="connsiteY18" fmla="*/ 3382606 h 3882835"/>
                <a:gd name="connsiteX19" fmla="*/ 9989574 w 11670890"/>
                <a:gd name="connsiteY19" fmla="*/ 2949986 h 3882835"/>
                <a:gd name="connsiteX20" fmla="*/ 10068232 w 11670890"/>
                <a:gd name="connsiteY20" fmla="*/ 2409212 h 3882835"/>
                <a:gd name="connsiteX21" fmla="*/ 10196051 w 11670890"/>
                <a:gd name="connsiteY21" fmla="*/ 1829109 h 3882835"/>
                <a:gd name="connsiteX22" fmla="*/ 10648335 w 11670890"/>
                <a:gd name="connsiteY22" fmla="*/ 1396490 h 3882835"/>
                <a:gd name="connsiteX23" fmla="*/ 11670890 w 11670890"/>
                <a:gd name="connsiteY23" fmla="*/ 1072025 h 3882835"/>
                <a:gd name="connsiteX0" fmla="*/ 0 w 12280490"/>
                <a:gd name="connsiteY0" fmla="*/ 157626 h 3882835"/>
                <a:gd name="connsiteX1" fmla="*/ 2979174 w 12280490"/>
                <a:gd name="connsiteY1" fmla="*/ 944206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8003458 w 12280490"/>
                <a:gd name="connsiteY14" fmla="*/ 184877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34632 w 12280490"/>
                <a:gd name="connsiteY14" fmla="*/ 1799612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819535 w 12280490"/>
                <a:gd name="connsiteY13" fmla="*/ 1740619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9016180 w 12280490"/>
                <a:gd name="connsiteY13" fmla="*/ 1760284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280490"/>
                <a:gd name="connsiteY0" fmla="*/ 157626 h 3882835"/>
                <a:gd name="connsiteX1" fmla="*/ 2576051 w 12280490"/>
                <a:gd name="connsiteY1" fmla="*/ 865548 h 3882835"/>
                <a:gd name="connsiteX2" fmla="*/ 2123767 w 12280490"/>
                <a:gd name="connsiteY2" fmla="*/ 2478038 h 3882835"/>
                <a:gd name="connsiteX3" fmla="*/ 2772696 w 12280490"/>
                <a:gd name="connsiteY3" fmla="*/ 3736567 h 3882835"/>
                <a:gd name="connsiteX4" fmla="*/ 4129548 w 12280490"/>
                <a:gd name="connsiteY4" fmla="*/ 3805393 h 3882835"/>
                <a:gd name="connsiteX5" fmla="*/ 4994787 w 12280490"/>
                <a:gd name="connsiteY5" fmla="*/ 3274451 h 3882835"/>
                <a:gd name="connsiteX6" fmla="*/ 5397909 w 12280490"/>
                <a:gd name="connsiteY6" fmla="*/ 2497702 h 3882835"/>
                <a:gd name="connsiteX7" fmla="*/ 5319251 w 12280490"/>
                <a:gd name="connsiteY7" fmla="*/ 1622631 h 3882835"/>
                <a:gd name="connsiteX8" fmla="*/ 5673212 w 12280490"/>
                <a:gd name="connsiteY8" fmla="*/ 806554 h 3882835"/>
                <a:gd name="connsiteX9" fmla="*/ 6754761 w 12280490"/>
                <a:gd name="connsiteY9" fmla="*/ 226451 h 3882835"/>
                <a:gd name="connsiteX10" fmla="*/ 7865806 w 12280490"/>
                <a:gd name="connsiteY10" fmla="*/ 309 h 3882835"/>
                <a:gd name="connsiteX11" fmla="*/ 8858864 w 12280490"/>
                <a:gd name="connsiteY11" fmla="*/ 265780 h 3882835"/>
                <a:gd name="connsiteX12" fmla="*/ 9340645 w 12280490"/>
                <a:gd name="connsiteY12" fmla="*/ 924541 h 3882835"/>
                <a:gd name="connsiteX13" fmla="*/ 8937522 w 12280490"/>
                <a:gd name="connsiteY13" fmla="*/ 1534142 h 3882835"/>
                <a:gd name="connsiteX14" fmla="*/ 7954296 w 12280490"/>
                <a:gd name="connsiteY14" fmla="*/ 1888103 h 3882835"/>
                <a:gd name="connsiteX15" fmla="*/ 7285703 w 12280490"/>
                <a:gd name="connsiteY15" fmla="*/ 2438709 h 3882835"/>
                <a:gd name="connsiteX16" fmla="*/ 7511845 w 12280490"/>
                <a:gd name="connsiteY16" fmla="*/ 3451432 h 3882835"/>
                <a:gd name="connsiteX17" fmla="*/ 9085006 w 12280490"/>
                <a:gd name="connsiteY17" fmla="*/ 3756231 h 3882835"/>
                <a:gd name="connsiteX18" fmla="*/ 10127225 w 12280490"/>
                <a:gd name="connsiteY18" fmla="*/ 3382606 h 3882835"/>
                <a:gd name="connsiteX19" fmla="*/ 10599174 w 12280490"/>
                <a:gd name="connsiteY19" fmla="*/ 2949986 h 3882835"/>
                <a:gd name="connsiteX20" fmla="*/ 10677832 w 12280490"/>
                <a:gd name="connsiteY20" fmla="*/ 2409212 h 3882835"/>
                <a:gd name="connsiteX21" fmla="*/ 10805651 w 12280490"/>
                <a:gd name="connsiteY21" fmla="*/ 1829109 h 3882835"/>
                <a:gd name="connsiteX22" fmla="*/ 11257935 w 12280490"/>
                <a:gd name="connsiteY22" fmla="*/ 1396490 h 3882835"/>
                <a:gd name="connsiteX23" fmla="*/ 12280490 w 12280490"/>
                <a:gd name="connsiteY23" fmla="*/ 1072025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257935 w 12192000"/>
                <a:gd name="connsiteY22" fmla="*/ 1396490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677832 w 12192000"/>
                <a:gd name="connsiteY20" fmla="*/ 2409212 h 3882835"/>
                <a:gd name="connsiteX21" fmla="*/ 10805651 w 12192000"/>
                <a:gd name="connsiteY21" fmla="*/ 1829109 h 3882835"/>
                <a:gd name="connsiteX22" fmla="*/ 11189109 w 12192000"/>
                <a:gd name="connsiteY22" fmla="*/ 1042528 h 3882835"/>
                <a:gd name="connsiteX23" fmla="*/ 12192000 w 12192000"/>
                <a:gd name="connsiteY23"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127225 w 12192000"/>
                <a:gd name="connsiteY18" fmla="*/ 3382606 h 3882835"/>
                <a:gd name="connsiteX19" fmla="*/ 10599174 w 12192000"/>
                <a:gd name="connsiteY19" fmla="*/ 2949986 h 3882835"/>
                <a:gd name="connsiteX20" fmla="*/ 10805651 w 12192000"/>
                <a:gd name="connsiteY20" fmla="*/ 1829109 h 3882835"/>
                <a:gd name="connsiteX21" fmla="*/ 11189109 w 12192000"/>
                <a:gd name="connsiteY21" fmla="*/ 1042528 h 3882835"/>
                <a:gd name="connsiteX22" fmla="*/ 12192000 w 12192000"/>
                <a:gd name="connsiteY22"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99174 w 12192000"/>
                <a:gd name="connsiteY18" fmla="*/ 294998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0805651 w 12192000"/>
                <a:gd name="connsiteY19" fmla="*/ 1829109 h 3882835"/>
                <a:gd name="connsiteX20" fmla="*/ 11189109 w 12192000"/>
                <a:gd name="connsiteY20" fmla="*/ 1042528 h 3882835"/>
                <a:gd name="connsiteX21" fmla="*/ 12192000 w 12192000"/>
                <a:gd name="connsiteY21"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00851 w 12192000"/>
                <a:gd name="connsiteY18" fmla="*/ 3038476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882835"/>
                <a:gd name="connsiteX1" fmla="*/ 2576051 w 12192000"/>
                <a:gd name="connsiteY1" fmla="*/ 865548 h 3882835"/>
                <a:gd name="connsiteX2" fmla="*/ 2123767 w 12192000"/>
                <a:gd name="connsiteY2" fmla="*/ 2478038 h 3882835"/>
                <a:gd name="connsiteX3" fmla="*/ 2772696 w 12192000"/>
                <a:gd name="connsiteY3" fmla="*/ 3736567 h 3882835"/>
                <a:gd name="connsiteX4" fmla="*/ 4129548 w 12192000"/>
                <a:gd name="connsiteY4" fmla="*/ 3805393 h 3882835"/>
                <a:gd name="connsiteX5" fmla="*/ 4994787 w 12192000"/>
                <a:gd name="connsiteY5" fmla="*/ 3274451 h 3882835"/>
                <a:gd name="connsiteX6" fmla="*/ 5397909 w 12192000"/>
                <a:gd name="connsiteY6" fmla="*/ 2497702 h 3882835"/>
                <a:gd name="connsiteX7" fmla="*/ 5319251 w 12192000"/>
                <a:gd name="connsiteY7" fmla="*/ 1622631 h 3882835"/>
                <a:gd name="connsiteX8" fmla="*/ 5673212 w 12192000"/>
                <a:gd name="connsiteY8" fmla="*/ 806554 h 3882835"/>
                <a:gd name="connsiteX9" fmla="*/ 6754761 w 12192000"/>
                <a:gd name="connsiteY9" fmla="*/ 226451 h 3882835"/>
                <a:gd name="connsiteX10" fmla="*/ 7865806 w 12192000"/>
                <a:gd name="connsiteY10" fmla="*/ 309 h 3882835"/>
                <a:gd name="connsiteX11" fmla="*/ 8858864 w 12192000"/>
                <a:gd name="connsiteY11" fmla="*/ 265780 h 3882835"/>
                <a:gd name="connsiteX12" fmla="*/ 9340645 w 12192000"/>
                <a:gd name="connsiteY12" fmla="*/ 924541 h 3882835"/>
                <a:gd name="connsiteX13" fmla="*/ 8937522 w 12192000"/>
                <a:gd name="connsiteY13" fmla="*/ 1534142 h 3882835"/>
                <a:gd name="connsiteX14" fmla="*/ 7954296 w 12192000"/>
                <a:gd name="connsiteY14" fmla="*/ 1888103 h 3882835"/>
                <a:gd name="connsiteX15" fmla="*/ 7285703 w 12192000"/>
                <a:gd name="connsiteY15" fmla="*/ 2438709 h 3882835"/>
                <a:gd name="connsiteX16" fmla="*/ 7511845 w 12192000"/>
                <a:gd name="connsiteY16" fmla="*/ 3451432 h 3882835"/>
                <a:gd name="connsiteX17" fmla="*/ 9085006 w 12192000"/>
                <a:gd name="connsiteY17" fmla="*/ 3756231 h 3882835"/>
                <a:gd name="connsiteX18" fmla="*/ 10589341 w 12192000"/>
                <a:gd name="connsiteY18" fmla="*/ 3195792 h 3882835"/>
                <a:gd name="connsiteX19" fmla="*/ 11189109 w 12192000"/>
                <a:gd name="connsiteY19" fmla="*/ 1042528 h 3882835"/>
                <a:gd name="connsiteX20" fmla="*/ 12192000 w 12192000"/>
                <a:gd name="connsiteY20" fmla="*/ 413263 h 3882835"/>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589341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10235380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37522 w 12192000"/>
                <a:gd name="connsiteY13" fmla="*/ 1534142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54296 w 12192000"/>
                <a:gd name="connsiteY14" fmla="*/ 1888103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340645 w 12192000"/>
                <a:gd name="connsiteY12" fmla="*/ 924541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 name="connsiteX0" fmla="*/ 0 w 12192000"/>
                <a:gd name="connsiteY0" fmla="*/ 157626 h 3957051"/>
                <a:gd name="connsiteX1" fmla="*/ 2576051 w 12192000"/>
                <a:gd name="connsiteY1" fmla="*/ 865548 h 3957051"/>
                <a:gd name="connsiteX2" fmla="*/ 2123767 w 12192000"/>
                <a:gd name="connsiteY2" fmla="*/ 2478038 h 3957051"/>
                <a:gd name="connsiteX3" fmla="*/ 2772696 w 12192000"/>
                <a:gd name="connsiteY3" fmla="*/ 3736567 h 3957051"/>
                <a:gd name="connsiteX4" fmla="*/ 4129548 w 12192000"/>
                <a:gd name="connsiteY4" fmla="*/ 3805393 h 3957051"/>
                <a:gd name="connsiteX5" fmla="*/ 4994787 w 12192000"/>
                <a:gd name="connsiteY5" fmla="*/ 3274451 h 3957051"/>
                <a:gd name="connsiteX6" fmla="*/ 5397909 w 12192000"/>
                <a:gd name="connsiteY6" fmla="*/ 2497702 h 3957051"/>
                <a:gd name="connsiteX7" fmla="*/ 5319251 w 12192000"/>
                <a:gd name="connsiteY7" fmla="*/ 1622631 h 3957051"/>
                <a:gd name="connsiteX8" fmla="*/ 5673212 w 12192000"/>
                <a:gd name="connsiteY8" fmla="*/ 806554 h 3957051"/>
                <a:gd name="connsiteX9" fmla="*/ 6754761 w 12192000"/>
                <a:gd name="connsiteY9" fmla="*/ 226451 h 3957051"/>
                <a:gd name="connsiteX10" fmla="*/ 7865806 w 12192000"/>
                <a:gd name="connsiteY10" fmla="*/ 309 h 3957051"/>
                <a:gd name="connsiteX11" fmla="*/ 8858864 w 12192000"/>
                <a:gd name="connsiteY11" fmla="*/ 265780 h 3957051"/>
                <a:gd name="connsiteX12" fmla="*/ 9232491 w 12192000"/>
                <a:gd name="connsiteY12" fmla="*/ 895044 h 3957051"/>
                <a:gd name="connsiteX13" fmla="*/ 8967018 w 12192000"/>
                <a:gd name="connsiteY13" fmla="*/ 1376826 h 3957051"/>
                <a:gd name="connsiteX14" fmla="*/ 7944464 w 12192000"/>
                <a:gd name="connsiteY14" fmla="*/ 1829109 h 3957051"/>
                <a:gd name="connsiteX15" fmla="*/ 7285703 w 12192000"/>
                <a:gd name="connsiteY15" fmla="*/ 2438709 h 3957051"/>
                <a:gd name="connsiteX16" fmla="*/ 7511845 w 12192000"/>
                <a:gd name="connsiteY16" fmla="*/ 3451432 h 3957051"/>
                <a:gd name="connsiteX17" fmla="*/ 9035845 w 12192000"/>
                <a:gd name="connsiteY17" fmla="*/ 3952876 h 3957051"/>
                <a:gd name="connsiteX18" fmla="*/ 9999405 w 12192000"/>
                <a:gd name="connsiteY18" fmla="*/ 3195792 h 3957051"/>
                <a:gd name="connsiteX19" fmla="*/ 11189109 w 12192000"/>
                <a:gd name="connsiteY19" fmla="*/ 1042528 h 3957051"/>
                <a:gd name="connsiteX20" fmla="*/ 12192000 w 12192000"/>
                <a:gd name="connsiteY20" fmla="*/ 413263 h 3957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0" h="3957051">
                  <a:moveTo>
                    <a:pt x="0" y="157626"/>
                  </a:moveTo>
                  <a:cubicBezTo>
                    <a:pt x="1058606" y="316581"/>
                    <a:pt x="2222090" y="478813"/>
                    <a:pt x="2576051" y="865548"/>
                  </a:cubicBezTo>
                  <a:cubicBezTo>
                    <a:pt x="2930012" y="1252283"/>
                    <a:pt x="2110658" y="1606244"/>
                    <a:pt x="2123767" y="2478038"/>
                  </a:cubicBezTo>
                  <a:cubicBezTo>
                    <a:pt x="2136876" y="3349832"/>
                    <a:pt x="2438399" y="3515341"/>
                    <a:pt x="2772696" y="3736567"/>
                  </a:cubicBezTo>
                  <a:cubicBezTo>
                    <a:pt x="3106993" y="3957793"/>
                    <a:pt x="3759199" y="3882412"/>
                    <a:pt x="4129548" y="3805393"/>
                  </a:cubicBezTo>
                  <a:cubicBezTo>
                    <a:pt x="4499897" y="3728374"/>
                    <a:pt x="4783394" y="3492399"/>
                    <a:pt x="4994787" y="3274451"/>
                  </a:cubicBezTo>
                  <a:cubicBezTo>
                    <a:pt x="5206180" y="3056503"/>
                    <a:pt x="5343832" y="2773005"/>
                    <a:pt x="5397909" y="2497702"/>
                  </a:cubicBezTo>
                  <a:cubicBezTo>
                    <a:pt x="5451986" y="2222399"/>
                    <a:pt x="5273367" y="1904489"/>
                    <a:pt x="5319251" y="1622631"/>
                  </a:cubicBezTo>
                  <a:cubicBezTo>
                    <a:pt x="5365135" y="1340773"/>
                    <a:pt x="5433960" y="1039251"/>
                    <a:pt x="5673212" y="806554"/>
                  </a:cubicBezTo>
                  <a:cubicBezTo>
                    <a:pt x="5912464" y="573857"/>
                    <a:pt x="6389329" y="360825"/>
                    <a:pt x="6754761" y="226451"/>
                  </a:cubicBezTo>
                  <a:cubicBezTo>
                    <a:pt x="7120193" y="92077"/>
                    <a:pt x="7515122" y="-6246"/>
                    <a:pt x="7865806" y="309"/>
                  </a:cubicBezTo>
                  <a:cubicBezTo>
                    <a:pt x="8216490" y="6864"/>
                    <a:pt x="8631083" y="116658"/>
                    <a:pt x="8858864" y="265780"/>
                  </a:cubicBezTo>
                  <a:cubicBezTo>
                    <a:pt x="9086645" y="414903"/>
                    <a:pt x="9214465" y="709870"/>
                    <a:pt x="9232491" y="895044"/>
                  </a:cubicBezTo>
                  <a:cubicBezTo>
                    <a:pt x="9250517" y="1080218"/>
                    <a:pt x="9181689" y="1221149"/>
                    <a:pt x="8967018" y="1376826"/>
                  </a:cubicBezTo>
                  <a:cubicBezTo>
                    <a:pt x="8752347" y="1532504"/>
                    <a:pt x="8224683" y="1652129"/>
                    <a:pt x="7944464" y="1829109"/>
                  </a:cubicBezTo>
                  <a:cubicBezTo>
                    <a:pt x="7664245" y="2006089"/>
                    <a:pt x="7357806" y="2168322"/>
                    <a:pt x="7285703" y="2438709"/>
                  </a:cubicBezTo>
                  <a:cubicBezTo>
                    <a:pt x="7213600" y="2709096"/>
                    <a:pt x="7220155" y="3199071"/>
                    <a:pt x="7511845" y="3451432"/>
                  </a:cubicBezTo>
                  <a:cubicBezTo>
                    <a:pt x="7803535" y="3703793"/>
                    <a:pt x="8621252" y="3995483"/>
                    <a:pt x="9035845" y="3952876"/>
                  </a:cubicBezTo>
                  <a:cubicBezTo>
                    <a:pt x="9450438" y="3910269"/>
                    <a:pt x="9640528" y="3680850"/>
                    <a:pt x="9999405" y="3195792"/>
                  </a:cubicBezTo>
                  <a:cubicBezTo>
                    <a:pt x="10358282" y="2710734"/>
                    <a:pt x="10823677" y="1506283"/>
                    <a:pt x="11189109" y="1042528"/>
                  </a:cubicBezTo>
                  <a:cubicBezTo>
                    <a:pt x="11554541" y="578773"/>
                    <a:pt x="12124813" y="377212"/>
                    <a:pt x="12192000" y="413263"/>
                  </a:cubicBezTo>
                </a:path>
              </a:pathLst>
            </a:custGeom>
            <a:noFill/>
            <a:ln w="1270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dirty="0">
                <a:solidFill>
                  <a:prstClr val="white"/>
                </a:solidFill>
                <a:cs typeface="+mn-ea"/>
                <a:sym typeface="+mn-lt"/>
              </a:endParaRPr>
            </a:p>
          </p:txBody>
        </p:sp>
        <p:pic>
          <p:nvPicPr>
            <p:cNvPr id="28" name="图片 27">
              <a:extLst>
                <a:ext uri="{FF2B5EF4-FFF2-40B4-BE49-F238E27FC236}">
                  <a16:creationId xmlns:a16="http://schemas.microsoft.com/office/drawing/2014/main" id="{9AFF30FA-484C-F641-BDAB-1B8D19B7D449}"/>
                </a:ext>
              </a:extLst>
            </p:cNvPr>
            <p:cNvPicPr>
              <a:picLocks noChangeAspect="1"/>
            </p:cNvPicPr>
            <p:nvPr/>
          </p:nvPicPr>
          <p:blipFill>
            <a:blip r:embed="rId3">
              <a:duotone>
                <a:schemeClr val="accent1">
                  <a:shade val="45000"/>
                  <a:satMod val="135000"/>
                </a:schemeClr>
                <a:prstClr val="white"/>
              </a:duotone>
            </a:blip>
            <a:stretch>
              <a:fillRect/>
            </a:stretch>
          </p:blipFill>
          <p:spPr>
            <a:xfrm>
              <a:off x="9717848" y="4068102"/>
              <a:ext cx="1584835" cy="808018"/>
            </a:xfrm>
            <a:prstGeom prst="rect">
              <a:avLst/>
            </a:prstGeom>
          </p:spPr>
        </p:pic>
        <p:pic>
          <p:nvPicPr>
            <p:cNvPr id="33" name="图形 32">
              <a:extLst>
                <a:ext uri="{FF2B5EF4-FFF2-40B4-BE49-F238E27FC236}">
                  <a16:creationId xmlns:a16="http://schemas.microsoft.com/office/drawing/2014/main" id="{B927D59E-6ADF-024B-8FA3-55191ADFBA33}"/>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08916" y="3076636"/>
              <a:ext cx="1169896" cy="1006583"/>
            </a:xfrm>
            <a:prstGeom prst="rect">
              <a:avLst/>
            </a:prstGeom>
          </p:spPr>
        </p:pic>
        <p:pic>
          <p:nvPicPr>
            <p:cNvPr id="35" name="图形 34">
              <a:extLst>
                <a:ext uri="{FF2B5EF4-FFF2-40B4-BE49-F238E27FC236}">
                  <a16:creationId xmlns:a16="http://schemas.microsoft.com/office/drawing/2014/main" id="{1BB500A1-2606-C047-8C07-A470B295CB7E}"/>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267384" y="4404042"/>
              <a:ext cx="1406613" cy="1137578"/>
            </a:xfrm>
            <a:prstGeom prst="rect">
              <a:avLst/>
            </a:prstGeom>
          </p:spPr>
        </p:pic>
        <p:pic>
          <p:nvPicPr>
            <p:cNvPr id="39" name="图形 38">
              <a:extLst>
                <a:ext uri="{FF2B5EF4-FFF2-40B4-BE49-F238E27FC236}">
                  <a16:creationId xmlns:a16="http://schemas.microsoft.com/office/drawing/2014/main" id="{2AB524C4-7E53-274D-A3E2-D8EE2AEA45B9}"/>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118304" y="5166718"/>
              <a:ext cx="1133695" cy="872944"/>
            </a:xfrm>
            <a:prstGeom prst="rect">
              <a:avLst/>
            </a:prstGeom>
          </p:spPr>
        </p:pic>
        <p:pic>
          <p:nvPicPr>
            <p:cNvPr id="43" name="图形 42">
              <a:extLst>
                <a:ext uri="{FF2B5EF4-FFF2-40B4-BE49-F238E27FC236}">
                  <a16:creationId xmlns:a16="http://schemas.microsoft.com/office/drawing/2014/main" id="{F22BC780-FA58-9E4C-A7B5-C7162147D553}"/>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58867" y="1591256"/>
              <a:ext cx="1417598" cy="933074"/>
            </a:xfrm>
            <a:prstGeom prst="rect">
              <a:avLst/>
            </a:prstGeom>
          </p:spPr>
        </p:pic>
        <p:sp>
          <p:nvSpPr>
            <p:cNvPr id="70" name="文本框 69">
              <a:extLst>
                <a:ext uri="{FF2B5EF4-FFF2-40B4-BE49-F238E27FC236}">
                  <a16:creationId xmlns:a16="http://schemas.microsoft.com/office/drawing/2014/main" id="{0CCEA8E6-4F2B-3C45-AF28-6FEBBED23060}"/>
                </a:ext>
              </a:extLst>
            </p:cNvPr>
            <p:cNvSpPr txBox="1"/>
            <p:nvPr/>
          </p:nvSpPr>
          <p:spPr>
            <a:xfrm>
              <a:off x="1297244" y="317410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规划与设计</a:t>
              </a:r>
            </a:p>
          </p:txBody>
        </p:sp>
        <p:sp>
          <p:nvSpPr>
            <p:cNvPr id="71" name="文本框 70">
              <a:extLst>
                <a:ext uri="{FF2B5EF4-FFF2-40B4-BE49-F238E27FC236}">
                  <a16:creationId xmlns:a16="http://schemas.microsoft.com/office/drawing/2014/main" id="{6529F948-799D-B144-9817-5AA075D41F51}"/>
                </a:ext>
              </a:extLst>
            </p:cNvPr>
            <p:cNvSpPr txBox="1"/>
            <p:nvPr/>
          </p:nvSpPr>
          <p:spPr>
            <a:xfrm>
              <a:off x="2905734" y="33842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市场业务分析</a:t>
              </a:r>
            </a:p>
          </p:txBody>
        </p:sp>
        <p:sp>
          <p:nvSpPr>
            <p:cNvPr id="72" name="文本框 71">
              <a:extLst>
                <a:ext uri="{FF2B5EF4-FFF2-40B4-BE49-F238E27FC236}">
                  <a16:creationId xmlns:a16="http://schemas.microsoft.com/office/drawing/2014/main" id="{762BBBCE-2397-8B48-89D2-99AC87C6A7C5}"/>
                </a:ext>
              </a:extLst>
            </p:cNvPr>
            <p:cNvSpPr txBox="1"/>
            <p:nvPr/>
          </p:nvSpPr>
          <p:spPr>
            <a:xfrm>
              <a:off x="2761477" y="3662498"/>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产品需求分析</a:t>
              </a:r>
            </a:p>
          </p:txBody>
        </p:sp>
        <p:sp>
          <p:nvSpPr>
            <p:cNvPr id="73" name="文本框 72">
              <a:extLst>
                <a:ext uri="{FF2B5EF4-FFF2-40B4-BE49-F238E27FC236}">
                  <a16:creationId xmlns:a16="http://schemas.microsoft.com/office/drawing/2014/main" id="{8CA627DE-FCB7-EE4E-A666-DBD33D68E5DC}"/>
                </a:ext>
              </a:extLst>
            </p:cNvPr>
            <p:cNvSpPr txBox="1"/>
            <p:nvPr/>
          </p:nvSpPr>
          <p:spPr>
            <a:xfrm>
              <a:off x="2599129" y="3892847"/>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产品需求列表</a:t>
              </a:r>
            </a:p>
          </p:txBody>
        </p:sp>
        <p:sp>
          <p:nvSpPr>
            <p:cNvPr id="74" name="文本框 73">
              <a:extLst>
                <a:ext uri="{FF2B5EF4-FFF2-40B4-BE49-F238E27FC236}">
                  <a16:creationId xmlns:a16="http://schemas.microsoft.com/office/drawing/2014/main" id="{4CCBFA4D-E29A-C045-8B8C-1E9E426103BA}"/>
                </a:ext>
              </a:extLst>
            </p:cNvPr>
            <p:cNvSpPr txBox="1"/>
            <p:nvPr/>
          </p:nvSpPr>
          <p:spPr>
            <a:xfrm>
              <a:off x="2498271" y="413733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迭代计划会议</a:t>
              </a:r>
            </a:p>
          </p:txBody>
        </p:sp>
        <p:sp>
          <p:nvSpPr>
            <p:cNvPr id="75" name="文本框 74">
              <a:extLst>
                <a:ext uri="{FF2B5EF4-FFF2-40B4-BE49-F238E27FC236}">
                  <a16:creationId xmlns:a16="http://schemas.microsoft.com/office/drawing/2014/main" id="{239D7F45-9FC2-B843-88D8-C2EDD2179A0A}"/>
                </a:ext>
              </a:extLst>
            </p:cNvPr>
            <p:cNvSpPr txBox="1"/>
            <p:nvPr/>
          </p:nvSpPr>
          <p:spPr>
            <a:xfrm>
              <a:off x="2463508" y="4408210"/>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迭代需求列表</a:t>
              </a:r>
            </a:p>
          </p:txBody>
        </p:sp>
        <p:sp>
          <p:nvSpPr>
            <p:cNvPr id="76" name="文本框 75">
              <a:extLst>
                <a:ext uri="{FF2B5EF4-FFF2-40B4-BE49-F238E27FC236}">
                  <a16:creationId xmlns:a16="http://schemas.microsoft.com/office/drawing/2014/main" id="{B491D41E-D5F7-384F-BEE0-581C4E008B3C}"/>
                </a:ext>
              </a:extLst>
            </p:cNvPr>
            <p:cNvSpPr txBox="1"/>
            <p:nvPr/>
          </p:nvSpPr>
          <p:spPr>
            <a:xfrm>
              <a:off x="2463716" y="4654906"/>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每日站立会议</a:t>
              </a:r>
            </a:p>
          </p:txBody>
        </p:sp>
        <p:sp>
          <p:nvSpPr>
            <p:cNvPr id="77" name="文本框 76">
              <a:extLst>
                <a:ext uri="{FF2B5EF4-FFF2-40B4-BE49-F238E27FC236}">
                  <a16:creationId xmlns:a16="http://schemas.microsoft.com/office/drawing/2014/main" id="{255BAACE-DAF3-AE4A-B173-1FDC1BF21FB8}"/>
                </a:ext>
              </a:extLst>
            </p:cNvPr>
            <p:cNvSpPr txBox="1"/>
            <p:nvPr/>
          </p:nvSpPr>
          <p:spPr>
            <a:xfrm>
              <a:off x="2509561" y="4908843"/>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需求梳理会议</a:t>
              </a:r>
            </a:p>
          </p:txBody>
        </p:sp>
        <p:sp>
          <p:nvSpPr>
            <p:cNvPr id="78" name="文本框 77">
              <a:extLst>
                <a:ext uri="{FF2B5EF4-FFF2-40B4-BE49-F238E27FC236}">
                  <a16:creationId xmlns:a16="http://schemas.microsoft.com/office/drawing/2014/main" id="{4B667930-CCF6-984B-B8B0-6E237146583A}"/>
                </a:ext>
              </a:extLst>
            </p:cNvPr>
            <p:cNvSpPr txBox="1"/>
            <p:nvPr/>
          </p:nvSpPr>
          <p:spPr>
            <a:xfrm>
              <a:off x="2613883" y="5157029"/>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迭代评审会议</a:t>
              </a:r>
            </a:p>
          </p:txBody>
        </p:sp>
        <p:sp>
          <p:nvSpPr>
            <p:cNvPr id="79" name="文本框 78">
              <a:extLst>
                <a:ext uri="{FF2B5EF4-FFF2-40B4-BE49-F238E27FC236}">
                  <a16:creationId xmlns:a16="http://schemas.microsoft.com/office/drawing/2014/main" id="{5DE12522-3591-E14E-B942-FE570BADCC82}"/>
                </a:ext>
              </a:extLst>
            </p:cNvPr>
            <p:cNvSpPr txBox="1"/>
            <p:nvPr/>
          </p:nvSpPr>
          <p:spPr>
            <a:xfrm>
              <a:off x="2824553" y="537525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迭代回顾会议</a:t>
              </a:r>
            </a:p>
          </p:txBody>
        </p:sp>
        <p:sp>
          <p:nvSpPr>
            <p:cNvPr id="80" name="椭圆 79">
              <a:extLst>
                <a:ext uri="{FF2B5EF4-FFF2-40B4-BE49-F238E27FC236}">
                  <a16:creationId xmlns:a16="http://schemas.microsoft.com/office/drawing/2014/main" id="{D0544117-7B87-494A-94B4-6F7395BBDB66}"/>
                </a:ext>
              </a:extLst>
            </p:cNvPr>
            <p:cNvSpPr/>
            <p:nvPr/>
          </p:nvSpPr>
          <p:spPr>
            <a:xfrm>
              <a:off x="2866185" y="343634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1" name="椭圆 80">
              <a:extLst>
                <a:ext uri="{FF2B5EF4-FFF2-40B4-BE49-F238E27FC236}">
                  <a16:creationId xmlns:a16="http://schemas.microsoft.com/office/drawing/2014/main" id="{E7C5C6D5-0ED4-9344-BFCE-0455814352D4}"/>
                </a:ext>
              </a:extLst>
            </p:cNvPr>
            <p:cNvSpPr/>
            <p:nvPr/>
          </p:nvSpPr>
          <p:spPr>
            <a:xfrm>
              <a:off x="2682378" y="37149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2" name="椭圆 81">
              <a:extLst>
                <a:ext uri="{FF2B5EF4-FFF2-40B4-BE49-F238E27FC236}">
                  <a16:creationId xmlns:a16="http://schemas.microsoft.com/office/drawing/2014/main" id="{D0D9A081-BD69-C746-929F-3EE50DA27971}"/>
                </a:ext>
              </a:extLst>
            </p:cNvPr>
            <p:cNvSpPr/>
            <p:nvPr/>
          </p:nvSpPr>
          <p:spPr>
            <a:xfrm>
              <a:off x="2559582" y="394403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3" name="椭圆 82">
              <a:extLst>
                <a:ext uri="{FF2B5EF4-FFF2-40B4-BE49-F238E27FC236}">
                  <a16:creationId xmlns:a16="http://schemas.microsoft.com/office/drawing/2014/main" id="{9CFA4032-5E81-E84A-9BD0-02393B1CA911}"/>
                </a:ext>
              </a:extLst>
            </p:cNvPr>
            <p:cNvSpPr/>
            <p:nvPr/>
          </p:nvSpPr>
          <p:spPr>
            <a:xfrm>
              <a:off x="2439969" y="419221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4" name="椭圆 83">
              <a:extLst>
                <a:ext uri="{FF2B5EF4-FFF2-40B4-BE49-F238E27FC236}">
                  <a16:creationId xmlns:a16="http://schemas.microsoft.com/office/drawing/2014/main" id="{4BFDA573-CC9C-984D-AA16-ED25BB632699}"/>
                </a:ext>
              </a:extLst>
            </p:cNvPr>
            <p:cNvSpPr/>
            <p:nvPr/>
          </p:nvSpPr>
          <p:spPr>
            <a:xfrm>
              <a:off x="2406862" y="448128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5" name="椭圆 84">
              <a:extLst>
                <a:ext uri="{FF2B5EF4-FFF2-40B4-BE49-F238E27FC236}">
                  <a16:creationId xmlns:a16="http://schemas.microsoft.com/office/drawing/2014/main" id="{E65EF0FF-B468-E54C-838F-393137C50125}"/>
                </a:ext>
              </a:extLst>
            </p:cNvPr>
            <p:cNvSpPr/>
            <p:nvPr/>
          </p:nvSpPr>
          <p:spPr>
            <a:xfrm>
              <a:off x="2423960" y="471811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86" name="椭圆 85">
              <a:extLst>
                <a:ext uri="{FF2B5EF4-FFF2-40B4-BE49-F238E27FC236}">
                  <a16:creationId xmlns:a16="http://schemas.microsoft.com/office/drawing/2014/main" id="{477F06C3-5397-A24F-9330-C3B0BA85CF3E}"/>
                </a:ext>
              </a:extLst>
            </p:cNvPr>
            <p:cNvSpPr/>
            <p:nvPr/>
          </p:nvSpPr>
          <p:spPr>
            <a:xfrm>
              <a:off x="2463509" y="496914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7" name="椭圆 86">
              <a:extLst>
                <a:ext uri="{FF2B5EF4-FFF2-40B4-BE49-F238E27FC236}">
                  <a16:creationId xmlns:a16="http://schemas.microsoft.com/office/drawing/2014/main" id="{B9F86337-C6CF-CC4B-8ECD-AB2BC95C66D0}"/>
                </a:ext>
              </a:extLst>
            </p:cNvPr>
            <p:cNvSpPr/>
            <p:nvPr/>
          </p:nvSpPr>
          <p:spPr>
            <a:xfrm>
              <a:off x="2561941" y="522301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88" name="椭圆 87">
              <a:extLst>
                <a:ext uri="{FF2B5EF4-FFF2-40B4-BE49-F238E27FC236}">
                  <a16:creationId xmlns:a16="http://schemas.microsoft.com/office/drawing/2014/main" id="{2CC66F70-86F7-1347-A1A9-332E7BA0BEA0}"/>
                </a:ext>
              </a:extLst>
            </p:cNvPr>
            <p:cNvSpPr/>
            <p:nvPr/>
          </p:nvSpPr>
          <p:spPr>
            <a:xfrm>
              <a:off x="2725057" y="54538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grpSp>
          <p:nvGrpSpPr>
            <p:cNvPr id="93" name="组合 92">
              <a:extLst>
                <a:ext uri="{FF2B5EF4-FFF2-40B4-BE49-F238E27FC236}">
                  <a16:creationId xmlns:a16="http://schemas.microsoft.com/office/drawing/2014/main" id="{478E336C-A737-EB47-84D5-5F46EA67E11B}"/>
                </a:ext>
              </a:extLst>
            </p:cNvPr>
            <p:cNvGrpSpPr/>
            <p:nvPr/>
          </p:nvGrpSpPr>
          <p:grpSpPr>
            <a:xfrm>
              <a:off x="3591970" y="4629284"/>
              <a:ext cx="509668" cy="347074"/>
              <a:chOff x="3469006" y="2133375"/>
              <a:chExt cx="970265" cy="674217"/>
            </a:xfrm>
          </p:grpSpPr>
          <p:sp>
            <p:nvSpPr>
              <p:cNvPr id="89" name="任意形状 2286">
                <a:extLst>
                  <a:ext uri="{FF2B5EF4-FFF2-40B4-BE49-F238E27FC236}">
                    <a16:creationId xmlns:a16="http://schemas.microsoft.com/office/drawing/2014/main" id="{20120139-DA27-7240-A3C1-0CCA78010C48}"/>
                  </a:ext>
                </a:extLst>
              </p:cNvPr>
              <p:cNvSpPr/>
              <p:nvPr/>
            </p:nvSpPr>
            <p:spPr>
              <a:xfrm>
                <a:off x="3685216" y="2133375"/>
                <a:ext cx="599251" cy="566574"/>
              </a:xfrm>
              <a:custGeom>
                <a:avLst/>
                <a:gdLst>
                  <a:gd name="connsiteX0" fmla="*/ 36751 w 584335"/>
                  <a:gd name="connsiteY0" fmla="*/ 437101 h 552577"/>
                  <a:gd name="connsiteX1" fmla="*/ 152297 w 584335"/>
                  <a:gd name="connsiteY1" fmla="*/ 36751 h 552577"/>
                  <a:gd name="connsiteX2" fmla="*/ 552647 w 584335"/>
                  <a:gd name="connsiteY2" fmla="*/ 152297 h 552577"/>
                  <a:gd name="connsiteX3" fmla="*/ 437101 w 584335"/>
                  <a:gd name="connsiteY3" fmla="*/ 552647 h 552577"/>
                  <a:gd name="connsiteX4" fmla="*/ 436894 w 584335"/>
                  <a:gd name="connsiteY4" fmla="*/ 552762 h 55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335" h="552577">
                    <a:moveTo>
                      <a:pt x="36751" y="437101"/>
                    </a:moveTo>
                    <a:cubicBezTo>
                      <a:pt x="-41895" y="294640"/>
                      <a:pt x="9836" y="115398"/>
                      <a:pt x="152297" y="36751"/>
                    </a:cubicBezTo>
                    <a:cubicBezTo>
                      <a:pt x="294758" y="-41895"/>
                      <a:pt x="474001" y="9836"/>
                      <a:pt x="552647" y="152297"/>
                    </a:cubicBezTo>
                    <a:cubicBezTo>
                      <a:pt x="631293" y="294758"/>
                      <a:pt x="579562" y="474001"/>
                      <a:pt x="437101" y="552647"/>
                    </a:cubicBezTo>
                    <a:cubicBezTo>
                      <a:pt x="437032" y="552685"/>
                      <a:pt x="436963" y="552724"/>
                      <a:pt x="436894" y="552762"/>
                    </a:cubicBezTo>
                  </a:path>
                </a:pathLst>
              </a:custGeom>
              <a:noFill/>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0" name="任意形状 2287">
                <a:extLst>
                  <a:ext uri="{FF2B5EF4-FFF2-40B4-BE49-F238E27FC236}">
                    <a16:creationId xmlns:a16="http://schemas.microsoft.com/office/drawing/2014/main" id="{A9F88577-9664-214B-ACC5-21100049F19E}"/>
                  </a:ext>
                </a:extLst>
              </p:cNvPr>
              <p:cNvSpPr/>
              <p:nvPr/>
            </p:nvSpPr>
            <p:spPr>
              <a:xfrm>
                <a:off x="3591266" y="2444984"/>
                <a:ext cx="175868" cy="156296"/>
              </a:xfrm>
              <a:custGeom>
                <a:avLst/>
                <a:gdLst>
                  <a:gd name="connsiteX0" fmla="*/ 171680 w 171489"/>
                  <a:gd name="connsiteY0" fmla="*/ 0 h 152435"/>
                  <a:gd name="connsiteX1" fmla="*/ 164694 w 171489"/>
                  <a:gd name="connsiteY1" fmla="*/ 153070 h 152435"/>
                  <a:gd name="connsiteX2" fmla="*/ 0 w 171489"/>
                  <a:gd name="connsiteY2" fmla="*/ 132936 h 152435"/>
                </a:gdLst>
                <a:ahLst/>
                <a:cxnLst>
                  <a:cxn ang="0">
                    <a:pos x="connsiteX0" y="connsiteY0"/>
                  </a:cxn>
                  <a:cxn ang="0">
                    <a:pos x="connsiteX1" y="connsiteY1"/>
                  </a:cxn>
                  <a:cxn ang="0">
                    <a:pos x="connsiteX2" y="connsiteY2"/>
                  </a:cxn>
                </a:cxnLst>
                <a:rect l="l" t="t" r="r" b="b"/>
                <a:pathLst>
                  <a:path w="171489" h="152435">
                    <a:moveTo>
                      <a:pt x="171680" y="0"/>
                    </a:moveTo>
                    <a:lnTo>
                      <a:pt x="164694" y="153070"/>
                    </a:lnTo>
                    <a:lnTo>
                      <a:pt x="0" y="132936"/>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1" name="任意形状 2288">
                <a:extLst>
                  <a:ext uri="{FF2B5EF4-FFF2-40B4-BE49-F238E27FC236}">
                    <a16:creationId xmlns:a16="http://schemas.microsoft.com/office/drawing/2014/main" id="{C882D3AE-BA87-E547-B05C-D2F6670ACE76}"/>
                  </a:ext>
                </a:extLst>
              </p:cNvPr>
              <p:cNvSpPr/>
              <p:nvPr/>
            </p:nvSpPr>
            <p:spPr>
              <a:xfrm>
                <a:off x="3469006" y="2701439"/>
                <a:ext cx="944473" cy="6512"/>
              </a:xfrm>
              <a:custGeom>
                <a:avLst/>
                <a:gdLst>
                  <a:gd name="connsiteX0" fmla="*/ 0 w 920963"/>
                  <a:gd name="connsiteY0" fmla="*/ 0 h 0"/>
                  <a:gd name="connsiteX1" fmla="*/ 925663 w 920963"/>
                  <a:gd name="connsiteY1" fmla="*/ 0 h 0"/>
                </a:gdLst>
                <a:ahLst/>
                <a:cxnLst>
                  <a:cxn ang="0">
                    <a:pos x="connsiteX0" y="connsiteY0"/>
                  </a:cxn>
                  <a:cxn ang="0">
                    <a:pos x="connsiteX1" y="connsiteY1"/>
                  </a:cxn>
                </a:cxnLst>
                <a:rect l="l" t="t" r="r" b="b"/>
                <a:pathLst>
                  <a:path w="920963">
                    <a:moveTo>
                      <a:pt x="0" y="0"/>
                    </a:moveTo>
                    <a:lnTo>
                      <a:pt x="925663" y="0"/>
                    </a:lnTo>
                  </a:path>
                </a:pathLst>
              </a:custGeom>
              <a:ln w="4762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sp>
            <p:nvSpPr>
              <p:cNvPr id="92" name="任意形状 2289">
                <a:extLst>
                  <a:ext uri="{FF2B5EF4-FFF2-40B4-BE49-F238E27FC236}">
                    <a16:creationId xmlns:a16="http://schemas.microsoft.com/office/drawing/2014/main" id="{FBEF7EC8-64EB-664E-8177-897C6DB72429}"/>
                  </a:ext>
                </a:extLst>
              </p:cNvPr>
              <p:cNvSpPr/>
              <p:nvPr/>
            </p:nvSpPr>
            <p:spPr>
              <a:xfrm>
                <a:off x="4322027" y="2586172"/>
                <a:ext cx="117244" cy="221420"/>
              </a:xfrm>
              <a:custGeom>
                <a:avLst/>
                <a:gdLst>
                  <a:gd name="connsiteX0" fmla="*/ 15307 w 114326"/>
                  <a:gd name="connsiteY0" fmla="*/ 0 h 215949"/>
                  <a:gd name="connsiteX1" fmla="*/ 118328 w 114326"/>
                  <a:gd name="connsiteY1" fmla="*/ 116486 h 215949"/>
                  <a:gd name="connsiteX2" fmla="*/ 0 w 114326"/>
                  <a:gd name="connsiteY2" fmla="*/ 220523 h 215949"/>
                </a:gdLst>
                <a:ahLst/>
                <a:cxnLst>
                  <a:cxn ang="0">
                    <a:pos x="connsiteX0" y="connsiteY0"/>
                  </a:cxn>
                  <a:cxn ang="0">
                    <a:pos x="connsiteX1" y="connsiteY1"/>
                  </a:cxn>
                  <a:cxn ang="0">
                    <a:pos x="connsiteX2" y="connsiteY2"/>
                  </a:cxn>
                </a:cxnLst>
                <a:rect l="l" t="t" r="r" b="b"/>
                <a:pathLst>
                  <a:path w="114326" h="215949">
                    <a:moveTo>
                      <a:pt x="15307" y="0"/>
                    </a:moveTo>
                    <a:lnTo>
                      <a:pt x="118328" y="116486"/>
                    </a:lnTo>
                    <a:lnTo>
                      <a:pt x="0" y="220523"/>
                    </a:lnTo>
                  </a:path>
                </a:pathLst>
              </a:custGeom>
              <a:noFill/>
              <a:ln w="41275" cap="flat">
                <a:solidFill>
                  <a:srgbClr val="00B0F0"/>
                </a:solidFill>
                <a:prstDash val="solid"/>
                <a:miter/>
              </a:ln>
            </p:spPr>
            <p:txBody>
              <a:bodyPr rtlCol="0" anchor="ctr"/>
              <a:lstStyle/>
              <a:p>
                <a:pPr defTabSz="1218590"/>
                <a:endParaRPr lang="zh-CN" altLang="en-US" sz="1200">
                  <a:solidFill>
                    <a:prstClr val="black"/>
                  </a:solidFill>
                  <a:cs typeface="+mn-ea"/>
                  <a:sym typeface="+mn-lt"/>
                </a:endParaRPr>
              </a:p>
            </p:txBody>
          </p:sp>
        </p:grpSp>
        <p:sp>
          <p:nvSpPr>
            <p:cNvPr id="100" name="文本框 99">
              <a:extLst>
                <a:ext uri="{FF2B5EF4-FFF2-40B4-BE49-F238E27FC236}">
                  <a16:creationId xmlns:a16="http://schemas.microsoft.com/office/drawing/2014/main" id="{729E3ABA-436E-5D40-A792-1CDCB8D11C7F}"/>
                </a:ext>
              </a:extLst>
            </p:cNvPr>
            <p:cNvSpPr txBox="1"/>
            <p:nvPr/>
          </p:nvSpPr>
          <p:spPr>
            <a:xfrm>
              <a:off x="3597073" y="6095402"/>
              <a:ext cx="1100687"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Kanban</a:t>
              </a:r>
              <a:r>
                <a:rPr kumimoji="1" lang="zh-CN" altLang="en-US" sz="1200" dirty="0">
                  <a:solidFill>
                    <a:prstClr val="white">
                      <a:lumMod val="50000"/>
                    </a:prstClr>
                  </a:solidFill>
                  <a:cs typeface="+mn-ea"/>
                  <a:sym typeface="+mn-lt"/>
                </a:rPr>
                <a:t>方法</a:t>
              </a:r>
            </a:p>
          </p:txBody>
        </p:sp>
        <p:sp>
          <p:nvSpPr>
            <p:cNvPr id="101" name="文本框 100">
              <a:extLst>
                <a:ext uri="{FF2B5EF4-FFF2-40B4-BE49-F238E27FC236}">
                  <a16:creationId xmlns:a16="http://schemas.microsoft.com/office/drawing/2014/main" id="{6A47CA8A-8E08-FD4D-AFE0-931BACCFF204}"/>
                </a:ext>
              </a:extLst>
            </p:cNvPr>
            <p:cNvSpPr txBox="1"/>
            <p:nvPr/>
          </p:nvSpPr>
          <p:spPr>
            <a:xfrm>
              <a:off x="3520556" y="4921712"/>
              <a:ext cx="1000812" cy="297558"/>
            </a:xfrm>
            <a:prstGeom prst="rect">
              <a:avLst/>
            </a:prstGeom>
            <a:noFill/>
          </p:spPr>
          <p:txBody>
            <a:bodyPr wrap="none" rtlCol="0">
              <a:spAutoFit/>
            </a:bodyPr>
            <a:lstStyle/>
            <a:p>
              <a:r>
                <a:rPr kumimoji="1" lang="en-US" altLang="zh-CN" sz="1200" dirty="0">
                  <a:solidFill>
                    <a:prstClr val="white">
                      <a:lumMod val="50000"/>
                    </a:prstClr>
                  </a:solidFill>
                  <a:cs typeface="+mn-ea"/>
                  <a:sym typeface="+mn-lt"/>
                </a:rPr>
                <a:t>Scrum</a:t>
              </a:r>
              <a:r>
                <a:rPr kumimoji="1" lang="zh-CN" altLang="en-US" sz="1200" dirty="0">
                  <a:solidFill>
                    <a:prstClr val="white">
                      <a:lumMod val="50000"/>
                    </a:prstClr>
                  </a:solidFill>
                  <a:cs typeface="+mn-ea"/>
                  <a:sym typeface="+mn-lt"/>
                </a:rPr>
                <a:t>框架</a:t>
              </a:r>
            </a:p>
          </p:txBody>
        </p:sp>
        <p:sp>
          <p:nvSpPr>
            <p:cNvPr id="102" name="文本框 101">
              <a:extLst>
                <a:ext uri="{FF2B5EF4-FFF2-40B4-BE49-F238E27FC236}">
                  <a16:creationId xmlns:a16="http://schemas.microsoft.com/office/drawing/2014/main" id="{806A1CE9-E4C1-1640-8FA3-CBA92338580D}"/>
                </a:ext>
              </a:extLst>
            </p:cNvPr>
            <p:cNvSpPr txBox="1"/>
            <p:nvPr/>
          </p:nvSpPr>
          <p:spPr>
            <a:xfrm>
              <a:off x="6142665" y="289053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云端构建</a:t>
              </a:r>
            </a:p>
          </p:txBody>
        </p:sp>
        <p:sp>
          <p:nvSpPr>
            <p:cNvPr id="103" name="文本框 102">
              <a:extLst>
                <a:ext uri="{FF2B5EF4-FFF2-40B4-BE49-F238E27FC236}">
                  <a16:creationId xmlns:a16="http://schemas.microsoft.com/office/drawing/2014/main" id="{68E008B0-D496-3749-A98C-CF221B35D56D}"/>
                </a:ext>
              </a:extLst>
            </p:cNvPr>
            <p:cNvSpPr txBox="1"/>
            <p:nvPr/>
          </p:nvSpPr>
          <p:spPr>
            <a:xfrm>
              <a:off x="5787105" y="3105490"/>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代码检视</a:t>
              </a:r>
            </a:p>
          </p:txBody>
        </p:sp>
        <p:sp>
          <p:nvSpPr>
            <p:cNvPr id="104" name="文本框 103">
              <a:extLst>
                <a:ext uri="{FF2B5EF4-FFF2-40B4-BE49-F238E27FC236}">
                  <a16:creationId xmlns:a16="http://schemas.microsoft.com/office/drawing/2014/main" id="{9D2E4B0F-1062-D843-A18D-B1EA4B201F77}"/>
                </a:ext>
              </a:extLst>
            </p:cNvPr>
            <p:cNvSpPr txBox="1"/>
            <p:nvPr/>
          </p:nvSpPr>
          <p:spPr>
            <a:xfrm>
              <a:off x="5531296" y="334998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提交代码</a:t>
              </a:r>
            </a:p>
          </p:txBody>
        </p:sp>
        <p:sp>
          <p:nvSpPr>
            <p:cNvPr id="105" name="文本框 104">
              <a:extLst>
                <a:ext uri="{FF2B5EF4-FFF2-40B4-BE49-F238E27FC236}">
                  <a16:creationId xmlns:a16="http://schemas.microsoft.com/office/drawing/2014/main" id="{60BF179B-A0F8-5D4B-8126-4E88CC2AEC00}"/>
                </a:ext>
              </a:extLst>
            </p:cNvPr>
            <p:cNvSpPr txBox="1"/>
            <p:nvPr/>
          </p:nvSpPr>
          <p:spPr>
            <a:xfrm>
              <a:off x="5430436" y="35944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本地构建</a:t>
              </a:r>
            </a:p>
          </p:txBody>
        </p:sp>
        <p:sp>
          <p:nvSpPr>
            <p:cNvPr id="106" name="文本框 105">
              <a:extLst>
                <a:ext uri="{FF2B5EF4-FFF2-40B4-BE49-F238E27FC236}">
                  <a16:creationId xmlns:a16="http://schemas.microsoft.com/office/drawing/2014/main" id="{EC02D368-D7EA-6F44-92A6-606CE739EA37}"/>
                </a:ext>
              </a:extLst>
            </p:cNvPr>
            <p:cNvSpPr txBox="1"/>
            <p:nvPr/>
          </p:nvSpPr>
          <p:spPr>
            <a:xfrm>
              <a:off x="5361188" y="387438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代码编写</a:t>
              </a:r>
            </a:p>
          </p:txBody>
        </p:sp>
        <p:sp>
          <p:nvSpPr>
            <p:cNvPr id="107" name="文本框 106">
              <a:extLst>
                <a:ext uri="{FF2B5EF4-FFF2-40B4-BE49-F238E27FC236}">
                  <a16:creationId xmlns:a16="http://schemas.microsoft.com/office/drawing/2014/main" id="{DD94DA49-FBFF-C54F-AA39-A203593FF1CB}"/>
                </a:ext>
              </a:extLst>
            </p:cNvPr>
            <p:cNvSpPr txBox="1"/>
            <p:nvPr/>
          </p:nvSpPr>
          <p:spPr>
            <a:xfrm>
              <a:off x="5344879" y="41370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服务设计</a:t>
              </a:r>
            </a:p>
          </p:txBody>
        </p:sp>
        <p:sp>
          <p:nvSpPr>
            <p:cNvPr id="108" name="椭圆 107">
              <a:extLst>
                <a:ext uri="{FF2B5EF4-FFF2-40B4-BE49-F238E27FC236}">
                  <a16:creationId xmlns:a16="http://schemas.microsoft.com/office/drawing/2014/main" id="{8F3268FE-CEA3-CB4E-BC62-E033AB90E642}"/>
                </a:ext>
              </a:extLst>
            </p:cNvPr>
            <p:cNvSpPr/>
            <p:nvPr/>
          </p:nvSpPr>
          <p:spPr>
            <a:xfrm>
              <a:off x="6103115" y="294258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09" name="椭圆 108">
              <a:extLst>
                <a:ext uri="{FF2B5EF4-FFF2-40B4-BE49-F238E27FC236}">
                  <a16:creationId xmlns:a16="http://schemas.microsoft.com/office/drawing/2014/main" id="{83657B31-7774-DE47-87FF-FB63127FE847}"/>
                </a:ext>
              </a:extLst>
            </p:cNvPr>
            <p:cNvSpPr/>
            <p:nvPr/>
          </p:nvSpPr>
          <p:spPr>
            <a:xfrm>
              <a:off x="5708005" y="3157939"/>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0" name="椭圆 109">
              <a:extLst>
                <a:ext uri="{FF2B5EF4-FFF2-40B4-BE49-F238E27FC236}">
                  <a16:creationId xmlns:a16="http://schemas.microsoft.com/office/drawing/2014/main" id="{D54D0989-46C0-EC4A-AEE0-8292F95A9076}"/>
                </a:ext>
              </a:extLst>
            </p:cNvPr>
            <p:cNvSpPr/>
            <p:nvPr/>
          </p:nvSpPr>
          <p:spPr>
            <a:xfrm>
              <a:off x="5491746" y="340116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1" name="椭圆 110">
              <a:extLst>
                <a:ext uri="{FF2B5EF4-FFF2-40B4-BE49-F238E27FC236}">
                  <a16:creationId xmlns:a16="http://schemas.microsoft.com/office/drawing/2014/main" id="{5BFFDC75-78C0-A947-824F-9AFF5295A461}"/>
                </a:ext>
              </a:extLst>
            </p:cNvPr>
            <p:cNvSpPr/>
            <p:nvPr/>
          </p:nvSpPr>
          <p:spPr>
            <a:xfrm>
              <a:off x="5372133" y="364934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2" name="椭圆 111">
              <a:extLst>
                <a:ext uri="{FF2B5EF4-FFF2-40B4-BE49-F238E27FC236}">
                  <a16:creationId xmlns:a16="http://schemas.microsoft.com/office/drawing/2014/main" id="{36A0AFB5-513E-6042-81CD-9888442E3D91}"/>
                </a:ext>
              </a:extLst>
            </p:cNvPr>
            <p:cNvSpPr/>
            <p:nvPr/>
          </p:nvSpPr>
          <p:spPr>
            <a:xfrm>
              <a:off x="5304542" y="3947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3" name="椭圆 112">
              <a:extLst>
                <a:ext uri="{FF2B5EF4-FFF2-40B4-BE49-F238E27FC236}">
                  <a16:creationId xmlns:a16="http://schemas.microsoft.com/office/drawing/2014/main" id="{F79197A3-1B29-A841-9EC7-50E432CAB3BC}"/>
                </a:ext>
              </a:extLst>
            </p:cNvPr>
            <p:cNvSpPr/>
            <p:nvPr/>
          </p:nvSpPr>
          <p:spPr>
            <a:xfrm>
              <a:off x="5305119" y="420022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4" name="文本框 113">
              <a:extLst>
                <a:ext uri="{FF2B5EF4-FFF2-40B4-BE49-F238E27FC236}">
                  <a16:creationId xmlns:a16="http://schemas.microsoft.com/office/drawing/2014/main" id="{20150B6B-AA2D-C949-B36F-E5BB285139BF}"/>
                </a:ext>
              </a:extLst>
            </p:cNvPr>
            <p:cNvSpPr txBox="1"/>
            <p:nvPr/>
          </p:nvSpPr>
          <p:spPr>
            <a:xfrm>
              <a:off x="4633288" y="5585469"/>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开发与集成</a:t>
              </a:r>
            </a:p>
          </p:txBody>
        </p:sp>
        <p:sp>
          <p:nvSpPr>
            <p:cNvPr id="116" name="文本框 115">
              <a:extLst>
                <a:ext uri="{FF2B5EF4-FFF2-40B4-BE49-F238E27FC236}">
                  <a16:creationId xmlns:a16="http://schemas.microsoft.com/office/drawing/2014/main" id="{CBDC4C41-E018-D94A-B095-A5A5B2B44185}"/>
                </a:ext>
              </a:extLst>
            </p:cNvPr>
            <p:cNvSpPr txBox="1"/>
            <p:nvPr/>
          </p:nvSpPr>
          <p:spPr>
            <a:xfrm>
              <a:off x="6479036" y="2594433"/>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测试与反馈</a:t>
              </a:r>
            </a:p>
          </p:txBody>
        </p:sp>
        <p:sp>
          <p:nvSpPr>
            <p:cNvPr id="118" name="文本框 117">
              <a:extLst>
                <a:ext uri="{FF2B5EF4-FFF2-40B4-BE49-F238E27FC236}">
                  <a16:creationId xmlns:a16="http://schemas.microsoft.com/office/drawing/2014/main" id="{F31A100A-C330-E34F-A400-59160D6785B8}"/>
                </a:ext>
              </a:extLst>
            </p:cNvPr>
            <p:cNvSpPr txBox="1"/>
            <p:nvPr/>
          </p:nvSpPr>
          <p:spPr>
            <a:xfrm>
              <a:off x="7973286" y="238077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测试环境</a:t>
              </a:r>
            </a:p>
          </p:txBody>
        </p:sp>
        <p:sp>
          <p:nvSpPr>
            <p:cNvPr id="124" name="文本框 123">
              <a:extLst>
                <a:ext uri="{FF2B5EF4-FFF2-40B4-BE49-F238E27FC236}">
                  <a16:creationId xmlns:a16="http://schemas.microsoft.com/office/drawing/2014/main" id="{A9929C03-CD38-AA4E-9DC7-4DE12D2A3FCB}"/>
                </a:ext>
              </a:extLst>
            </p:cNvPr>
            <p:cNvSpPr txBox="1"/>
            <p:nvPr/>
          </p:nvSpPr>
          <p:spPr>
            <a:xfrm>
              <a:off x="8846519" y="276637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单元测试</a:t>
              </a:r>
            </a:p>
          </p:txBody>
        </p:sp>
        <p:sp>
          <p:nvSpPr>
            <p:cNvPr id="125" name="文本框 124">
              <a:extLst>
                <a:ext uri="{FF2B5EF4-FFF2-40B4-BE49-F238E27FC236}">
                  <a16:creationId xmlns:a16="http://schemas.microsoft.com/office/drawing/2014/main" id="{D68D569C-496D-B04A-B574-049AE5561ADB}"/>
                </a:ext>
              </a:extLst>
            </p:cNvPr>
            <p:cNvSpPr txBox="1"/>
            <p:nvPr/>
          </p:nvSpPr>
          <p:spPr>
            <a:xfrm>
              <a:off x="8965530" y="2982984"/>
              <a:ext cx="1024920" cy="297558"/>
            </a:xfrm>
            <a:prstGeom prst="rect">
              <a:avLst/>
            </a:prstGeom>
            <a:noFill/>
          </p:spPr>
          <p:txBody>
            <a:bodyPr wrap="none" rtlCol="0">
              <a:spAutoFit/>
            </a:bodyPr>
            <a:lstStyle/>
            <a:p>
              <a:r>
                <a:rPr kumimoji="1" lang="zh-CN" altLang="en-US" sz="1200" dirty="0">
                  <a:solidFill>
                    <a:prstClr val="black"/>
                  </a:solidFill>
                  <a:cs typeface="+mn-ea"/>
                  <a:sym typeface="+mn-lt"/>
                </a:rPr>
                <a:t>自动化部署</a:t>
              </a:r>
            </a:p>
          </p:txBody>
        </p:sp>
        <p:sp>
          <p:nvSpPr>
            <p:cNvPr id="126" name="文本框 125">
              <a:extLst>
                <a:ext uri="{FF2B5EF4-FFF2-40B4-BE49-F238E27FC236}">
                  <a16:creationId xmlns:a16="http://schemas.microsoft.com/office/drawing/2014/main" id="{2A8ED860-B1C9-BE4D-95F2-228BCDE13F7C}"/>
                </a:ext>
              </a:extLst>
            </p:cNvPr>
            <p:cNvSpPr txBox="1"/>
            <p:nvPr/>
          </p:nvSpPr>
          <p:spPr>
            <a:xfrm>
              <a:off x="9048862" y="3171591"/>
              <a:ext cx="964652" cy="297558"/>
            </a:xfrm>
            <a:prstGeom prst="rect">
              <a:avLst/>
            </a:prstGeom>
            <a:noFill/>
          </p:spPr>
          <p:txBody>
            <a:bodyPr wrap="none" rtlCol="0">
              <a:spAutoFit/>
            </a:bodyPr>
            <a:lstStyle/>
            <a:p>
              <a:r>
                <a:rPr kumimoji="1" lang="en-US" altLang="zh-CN" sz="1200" dirty="0">
                  <a:solidFill>
                    <a:prstClr val="black"/>
                  </a:solidFill>
                  <a:cs typeface="+mn-ea"/>
                  <a:sym typeface="+mn-lt"/>
                </a:rPr>
                <a:t>Alpha</a:t>
              </a:r>
              <a:r>
                <a:rPr kumimoji="1" lang="zh-CN" altLang="en-US" sz="1200" dirty="0">
                  <a:solidFill>
                    <a:prstClr val="black"/>
                  </a:solidFill>
                  <a:cs typeface="+mn-ea"/>
                  <a:sym typeface="+mn-lt"/>
                </a:rPr>
                <a:t>测试</a:t>
              </a:r>
            </a:p>
          </p:txBody>
        </p:sp>
        <p:sp>
          <p:nvSpPr>
            <p:cNvPr id="127" name="文本框 126">
              <a:extLst>
                <a:ext uri="{FF2B5EF4-FFF2-40B4-BE49-F238E27FC236}">
                  <a16:creationId xmlns:a16="http://schemas.microsoft.com/office/drawing/2014/main" id="{4E26EDA8-5282-5A47-BB03-32A480217BB2}"/>
                </a:ext>
              </a:extLst>
            </p:cNvPr>
            <p:cNvSpPr txBox="1"/>
            <p:nvPr/>
          </p:nvSpPr>
          <p:spPr>
            <a:xfrm>
              <a:off x="9021988" y="3344492"/>
              <a:ext cx="868222" cy="297558"/>
            </a:xfrm>
            <a:prstGeom prst="rect">
              <a:avLst/>
            </a:prstGeom>
            <a:noFill/>
          </p:spPr>
          <p:txBody>
            <a:bodyPr wrap="none" rtlCol="0">
              <a:spAutoFit/>
            </a:bodyPr>
            <a:lstStyle/>
            <a:p>
              <a:r>
                <a:rPr kumimoji="1" lang="en-US" altLang="zh-CN" sz="1200" dirty="0">
                  <a:solidFill>
                    <a:prstClr val="black"/>
                  </a:solidFill>
                  <a:cs typeface="+mn-ea"/>
                  <a:sym typeface="+mn-lt"/>
                </a:rPr>
                <a:t>Beta</a:t>
              </a:r>
              <a:r>
                <a:rPr kumimoji="1" lang="zh-CN" altLang="en-US" sz="1200" dirty="0">
                  <a:solidFill>
                    <a:prstClr val="black"/>
                  </a:solidFill>
                  <a:cs typeface="+mn-ea"/>
                  <a:sym typeface="+mn-lt"/>
                </a:rPr>
                <a:t>测试</a:t>
              </a:r>
            </a:p>
          </p:txBody>
        </p:sp>
        <p:sp>
          <p:nvSpPr>
            <p:cNvPr id="128" name="文本框 127">
              <a:extLst>
                <a:ext uri="{FF2B5EF4-FFF2-40B4-BE49-F238E27FC236}">
                  <a16:creationId xmlns:a16="http://schemas.microsoft.com/office/drawing/2014/main" id="{677676D3-FE92-DB43-93E9-F1B09B24F44F}"/>
                </a:ext>
              </a:extLst>
            </p:cNvPr>
            <p:cNvSpPr txBox="1"/>
            <p:nvPr/>
          </p:nvSpPr>
          <p:spPr>
            <a:xfrm>
              <a:off x="8855290" y="3488477"/>
              <a:ext cx="1128240" cy="297558"/>
            </a:xfrm>
            <a:prstGeom prst="rect">
              <a:avLst/>
            </a:prstGeom>
            <a:noFill/>
          </p:spPr>
          <p:txBody>
            <a:bodyPr wrap="none" rtlCol="0">
              <a:spAutoFit/>
            </a:bodyPr>
            <a:lstStyle/>
            <a:p>
              <a:r>
                <a:rPr kumimoji="1" lang="en-US" altLang="zh-CN" sz="1200" dirty="0">
                  <a:solidFill>
                    <a:prstClr val="black"/>
                  </a:solidFill>
                  <a:cs typeface="+mn-ea"/>
                  <a:sym typeface="+mn-lt"/>
                </a:rPr>
                <a:t>Gamma</a:t>
              </a:r>
              <a:r>
                <a:rPr kumimoji="1" lang="zh-CN" altLang="en-US" sz="1200" dirty="0">
                  <a:solidFill>
                    <a:prstClr val="black"/>
                  </a:solidFill>
                  <a:cs typeface="+mn-ea"/>
                  <a:sym typeface="+mn-lt"/>
                </a:rPr>
                <a:t>测试</a:t>
              </a:r>
            </a:p>
          </p:txBody>
        </p:sp>
        <p:sp>
          <p:nvSpPr>
            <p:cNvPr id="130" name="椭圆 129">
              <a:extLst>
                <a:ext uri="{FF2B5EF4-FFF2-40B4-BE49-F238E27FC236}">
                  <a16:creationId xmlns:a16="http://schemas.microsoft.com/office/drawing/2014/main" id="{80AE2BCF-6DC9-AC48-B69E-C35F3A218C23}"/>
                </a:ext>
              </a:extLst>
            </p:cNvPr>
            <p:cNvSpPr/>
            <p:nvPr/>
          </p:nvSpPr>
          <p:spPr>
            <a:xfrm>
              <a:off x="8767419" y="281882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1" name="椭圆 130">
              <a:extLst>
                <a:ext uri="{FF2B5EF4-FFF2-40B4-BE49-F238E27FC236}">
                  <a16:creationId xmlns:a16="http://schemas.microsoft.com/office/drawing/2014/main" id="{75953E6A-4BF3-9A42-97D4-5A34072E4EFD}"/>
                </a:ext>
              </a:extLst>
            </p:cNvPr>
            <p:cNvSpPr/>
            <p:nvPr/>
          </p:nvSpPr>
          <p:spPr>
            <a:xfrm>
              <a:off x="8925980" y="303416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2" name="椭圆 131">
              <a:extLst>
                <a:ext uri="{FF2B5EF4-FFF2-40B4-BE49-F238E27FC236}">
                  <a16:creationId xmlns:a16="http://schemas.microsoft.com/office/drawing/2014/main" id="{FF8022ED-B6D3-EA43-A09A-746319E75BBF}"/>
                </a:ext>
              </a:extLst>
            </p:cNvPr>
            <p:cNvSpPr/>
            <p:nvPr/>
          </p:nvSpPr>
          <p:spPr>
            <a:xfrm>
              <a:off x="8990560" y="3226465"/>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3" name="椭圆 132">
              <a:extLst>
                <a:ext uri="{FF2B5EF4-FFF2-40B4-BE49-F238E27FC236}">
                  <a16:creationId xmlns:a16="http://schemas.microsoft.com/office/drawing/2014/main" id="{54BA0153-593D-DF42-ACA2-6CDE5A31B6D6}"/>
                </a:ext>
              </a:extLst>
            </p:cNvPr>
            <p:cNvSpPr/>
            <p:nvPr/>
          </p:nvSpPr>
          <p:spPr>
            <a:xfrm>
              <a:off x="8965341" y="34175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4" name="椭圆 133">
              <a:extLst>
                <a:ext uri="{FF2B5EF4-FFF2-40B4-BE49-F238E27FC236}">
                  <a16:creationId xmlns:a16="http://schemas.microsoft.com/office/drawing/2014/main" id="{8FC9D766-E57E-6E4C-BB1E-97330D2C2136}"/>
                </a:ext>
              </a:extLst>
            </p:cNvPr>
            <p:cNvSpPr/>
            <p:nvPr/>
          </p:nvSpPr>
          <p:spPr>
            <a:xfrm>
              <a:off x="8815531" y="355168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5" name="文本框 134">
              <a:extLst>
                <a:ext uri="{FF2B5EF4-FFF2-40B4-BE49-F238E27FC236}">
                  <a16:creationId xmlns:a16="http://schemas.microsoft.com/office/drawing/2014/main" id="{85C31463-62EC-6D44-9BE7-219CA7D56EAD}"/>
                </a:ext>
              </a:extLst>
            </p:cNvPr>
            <p:cNvSpPr txBox="1"/>
            <p:nvPr/>
          </p:nvSpPr>
          <p:spPr>
            <a:xfrm>
              <a:off x="8782767" y="2567106"/>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静态检查</a:t>
              </a:r>
            </a:p>
          </p:txBody>
        </p:sp>
        <p:sp>
          <p:nvSpPr>
            <p:cNvPr id="136" name="椭圆 135">
              <a:extLst>
                <a:ext uri="{FF2B5EF4-FFF2-40B4-BE49-F238E27FC236}">
                  <a16:creationId xmlns:a16="http://schemas.microsoft.com/office/drawing/2014/main" id="{F1D0B3CD-D400-F74C-8591-21330EF76A66}"/>
                </a:ext>
              </a:extLst>
            </p:cNvPr>
            <p:cNvSpPr/>
            <p:nvPr/>
          </p:nvSpPr>
          <p:spPr>
            <a:xfrm>
              <a:off x="8703667" y="2619554"/>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37" name="文本框 136">
              <a:extLst>
                <a:ext uri="{FF2B5EF4-FFF2-40B4-BE49-F238E27FC236}">
                  <a16:creationId xmlns:a16="http://schemas.microsoft.com/office/drawing/2014/main" id="{1188EA8C-277C-C544-AB24-C952ADAD0AFC}"/>
                </a:ext>
              </a:extLst>
            </p:cNvPr>
            <p:cNvSpPr txBox="1"/>
            <p:nvPr/>
          </p:nvSpPr>
          <p:spPr>
            <a:xfrm>
              <a:off x="7278493" y="6061570"/>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部署与发布</a:t>
              </a:r>
            </a:p>
          </p:txBody>
        </p:sp>
        <p:sp>
          <p:nvSpPr>
            <p:cNvPr id="139" name="文本框 138">
              <a:extLst>
                <a:ext uri="{FF2B5EF4-FFF2-40B4-BE49-F238E27FC236}">
                  <a16:creationId xmlns:a16="http://schemas.microsoft.com/office/drawing/2014/main" id="{021645E7-A624-1B4E-9182-0244B2F9B599}"/>
                </a:ext>
              </a:extLst>
            </p:cNvPr>
            <p:cNvSpPr txBox="1"/>
            <p:nvPr/>
          </p:nvSpPr>
          <p:spPr>
            <a:xfrm>
              <a:off x="10675602" y="3486715"/>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运营反馈</a:t>
              </a:r>
            </a:p>
          </p:txBody>
        </p:sp>
        <p:sp>
          <p:nvSpPr>
            <p:cNvPr id="140" name="文本框 139">
              <a:extLst>
                <a:ext uri="{FF2B5EF4-FFF2-40B4-BE49-F238E27FC236}">
                  <a16:creationId xmlns:a16="http://schemas.microsoft.com/office/drawing/2014/main" id="{02346451-90F0-3345-A276-D7877D107E6B}"/>
                </a:ext>
              </a:extLst>
            </p:cNvPr>
            <p:cNvSpPr txBox="1"/>
            <p:nvPr/>
          </p:nvSpPr>
          <p:spPr>
            <a:xfrm>
              <a:off x="10608769" y="3680222"/>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线上拨测</a:t>
              </a:r>
            </a:p>
          </p:txBody>
        </p:sp>
        <p:sp>
          <p:nvSpPr>
            <p:cNvPr id="141" name="文本框 140">
              <a:extLst>
                <a:ext uri="{FF2B5EF4-FFF2-40B4-BE49-F238E27FC236}">
                  <a16:creationId xmlns:a16="http://schemas.microsoft.com/office/drawing/2014/main" id="{5A7A42A6-685B-4742-A9F9-E4D329689276}"/>
                </a:ext>
              </a:extLst>
            </p:cNvPr>
            <p:cNvSpPr txBox="1"/>
            <p:nvPr/>
          </p:nvSpPr>
          <p:spPr>
            <a:xfrm>
              <a:off x="10434158" y="3886179"/>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运维监测</a:t>
              </a:r>
            </a:p>
          </p:txBody>
        </p:sp>
        <p:sp>
          <p:nvSpPr>
            <p:cNvPr id="142" name="文本框 141">
              <a:extLst>
                <a:ext uri="{FF2B5EF4-FFF2-40B4-BE49-F238E27FC236}">
                  <a16:creationId xmlns:a16="http://schemas.microsoft.com/office/drawing/2014/main" id="{D4DA6493-7304-3E4A-B03A-1D325350DC12}"/>
                </a:ext>
              </a:extLst>
            </p:cNvPr>
            <p:cNvSpPr txBox="1"/>
            <p:nvPr/>
          </p:nvSpPr>
          <p:spPr>
            <a:xfrm>
              <a:off x="9703640" y="5165607"/>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全量发布</a:t>
              </a:r>
            </a:p>
          </p:txBody>
        </p:sp>
        <p:sp>
          <p:nvSpPr>
            <p:cNvPr id="143" name="文本框 142">
              <a:extLst>
                <a:ext uri="{FF2B5EF4-FFF2-40B4-BE49-F238E27FC236}">
                  <a16:creationId xmlns:a16="http://schemas.microsoft.com/office/drawing/2014/main" id="{7C2CE8C7-04FE-0B48-AC9E-91D2DABFF72D}"/>
                </a:ext>
              </a:extLst>
            </p:cNvPr>
            <p:cNvSpPr txBox="1"/>
            <p:nvPr/>
          </p:nvSpPr>
          <p:spPr>
            <a:xfrm>
              <a:off x="9560092" y="5324704"/>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签发决策</a:t>
              </a:r>
            </a:p>
          </p:txBody>
        </p:sp>
        <p:sp>
          <p:nvSpPr>
            <p:cNvPr id="144" name="文本框 143">
              <a:extLst>
                <a:ext uri="{FF2B5EF4-FFF2-40B4-BE49-F238E27FC236}">
                  <a16:creationId xmlns:a16="http://schemas.microsoft.com/office/drawing/2014/main" id="{C2937117-8096-2D49-B049-8F2E25ECE67E}"/>
                </a:ext>
              </a:extLst>
            </p:cNvPr>
            <p:cNvSpPr txBox="1"/>
            <p:nvPr/>
          </p:nvSpPr>
          <p:spPr>
            <a:xfrm>
              <a:off x="9407756" y="547947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灰度发布</a:t>
              </a:r>
            </a:p>
          </p:txBody>
        </p:sp>
        <p:sp>
          <p:nvSpPr>
            <p:cNvPr id="145" name="文本框 144">
              <a:extLst>
                <a:ext uri="{FF2B5EF4-FFF2-40B4-BE49-F238E27FC236}">
                  <a16:creationId xmlns:a16="http://schemas.microsoft.com/office/drawing/2014/main" id="{5D4FCA1F-611A-554F-93C2-CCA768A874CC}"/>
                </a:ext>
              </a:extLst>
            </p:cNvPr>
            <p:cNvSpPr txBox="1"/>
            <p:nvPr/>
          </p:nvSpPr>
          <p:spPr>
            <a:xfrm>
              <a:off x="9188620" y="5640231"/>
              <a:ext cx="859611" cy="297558"/>
            </a:xfrm>
            <a:prstGeom prst="rect">
              <a:avLst/>
            </a:prstGeom>
            <a:noFill/>
          </p:spPr>
          <p:txBody>
            <a:bodyPr wrap="none" rtlCol="0">
              <a:spAutoFit/>
            </a:bodyPr>
            <a:lstStyle/>
            <a:p>
              <a:r>
                <a:rPr kumimoji="1" lang="zh-CN" altLang="en-US" sz="1200" dirty="0">
                  <a:solidFill>
                    <a:prstClr val="black"/>
                  </a:solidFill>
                  <a:cs typeface="+mn-ea"/>
                  <a:sym typeface="+mn-lt"/>
                </a:rPr>
                <a:t>发布决策</a:t>
              </a:r>
            </a:p>
          </p:txBody>
        </p:sp>
        <p:sp>
          <p:nvSpPr>
            <p:cNvPr id="146" name="文本框 145">
              <a:extLst>
                <a:ext uri="{FF2B5EF4-FFF2-40B4-BE49-F238E27FC236}">
                  <a16:creationId xmlns:a16="http://schemas.microsoft.com/office/drawing/2014/main" id="{FEF9DB28-45A8-9E40-B03B-C323A6F202F5}"/>
                </a:ext>
              </a:extLst>
            </p:cNvPr>
            <p:cNvSpPr txBox="1"/>
            <p:nvPr/>
          </p:nvSpPr>
          <p:spPr>
            <a:xfrm>
              <a:off x="8842250" y="5780803"/>
              <a:ext cx="902661" cy="297558"/>
            </a:xfrm>
            <a:prstGeom prst="rect">
              <a:avLst/>
            </a:prstGeom>
            <a:noFill/>
          </p:spPr>
          <p:txBody>
            <a:bodyPr wrap="none" rtlCol="0">
              <a:spAutoFit/>
            </a:bodyPr>
            <a:lstStyle/>
            <a:p>
              <a:r>
                <a:rPr kumimoji="1" lang="en-US" altLang="zh-CN" sz="1200" dirty="0">
                  <a:solidFill>
                    <a:prstClr val="black"/>
                  </a:solidFill>
                  <a:cs typeface="+mn-ea"/>
                  <a:sym typeface="+mn-lt"/>
                </a:rPr>
                <a:t>Dog food</a:t>
              </a:r>
              <a:endParaRPr kumimoji="1" lang="zh-CN" altLang="en-US" sz="1200" dirty="0">
                <a:solidFill>
                  <a:prstClr val="black"/>
                </a:solidFill>
                <a:cs typeface="+mn-ea"/>
                <a:sym typeface="+mn-lt"/>
              </a:endParaRPr>
            </a:p>
          </p:txBody>
        </p:sp>
        <p:sp>
          <p:nvSpPr>
            <p:cNvPr id="148" name="椭圆 147">
              <a:extLst>
                <a:ext uri="{FF2B5EF4-FFF2-40B4-BE49-F238E27FC236}">
                  <a16:creationId xmlns:a16="http://schemas.microsoft.com/office/drawing/2014/main" id="{1ADDB449-ADCE-7E40-9CA2-9EED7493C326}"/>
                </a:ext>
              </a:extLst>
            </p:cNvPr>
            <p:cNvSpPr/>
            <p:nvPr/>
          </p:nvSpPr>
          <p:spPr>
            <a:xfrm>
              <a:off x="10636052" y="353876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49" name="椭圆 148">
              <a:extLst>
                <a:ext uri="{FF2B5EF4-FFF2-40B4-BE49-F238E27FC236}">
                  <a16:creationId xmlns:a16="http://schemas.microsoft.com/office/drawing/2014/main" id="{E0CE6165-65C2-6945-9A84-9D1413FFDFB4}"/>
                </a:ext>
              </a:extLst>
            </p:cNvPr>
            <p:cNvSpPr/>
            <p:nvPr/>
          </p:nvSpPr>
          <p:spPr>
            <a:xfrm>
              <a:off x="10529671" y="373267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0" name="椭圆 149">
              <a:extLst>
                <a:ext uri="{FF2B5EF4-FFF2-40B4-BE49-F238E27FC236}">
                  <a16:creationId xmlns:a16="http://schemas.microsoft.com/office/drawing/2014/main" id="{FCAE8A5F-5A5B-8144-8807-160327EE4666}"/>
                </a:ext>
              </a:extLst>
            </p:cNvPr>
            <p:cNvSpPr/>
            <p:nvPr/>
          </p:nvSpPr>
          <p:spPr>
            <a:xfrm>
              <a:off x="10394608" y="3937362"/>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1" name="椭圆 150">
              <a:extLst>
                <a:ext uri="{FF2B5EF4-FFF2-40B4-BE49-F238E27FC236}">
                  <a16:creationId xmlns:a16="http://schemas.microsoft.com/office/drawing/2014/main" id="{5263EEA4-3F17-FA44-96E6-C861B7AB9E8B}"/>
                </a:ext>
              </a:extLst>
            </p:cNvPr>
            <p:cNvSpPr/>
            <p:nvPr/>
          </p:nvSpPr>
          <p:spPr>
            <a:xfrm>
              <a:off x="9645336" y="5220481"/>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2" name="椭圆 151">
              <a:extLst>
                <a:ext uri="{FF2B5EF4-FFF2-40B4-BE49-F238E27FC236}">
                  <a16:creationId xmlns:a16="http://schemas.microsoft.com/office/drawing/2014/main" id="{DCE169BA-C374-9B4A-9772-EE4D0EA1F3EF}"/>
                </a:ext>
              </a:extLst>
            </p:cNvPr>
            <p:cNvSpPr/>
            <p:nvPr/>
          </p:nvSpPr>
          <p:spPr>
            <a:xfrm>
              <a:off x="9503446" y="5397783"/>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3" name="椭圆 152">
              <a:extLst>
                <a:ext uri="{FF2B5EF4-FFF2-40B4-BE49-F238E27FC236}">
                  <a16:creationId xmlns:a16="http://schemas.microsoft.com/office/drawing/2014/main" id="{05D9B582-88BB-074A-A996-E34D4174B050}"/>
                </a:ext>
              </a:extLst>
            </p:cNvPr>
            <p:cNvSpPr/>
            <p:nvPr/>
          </p:nvSpPr>
          <p:spPr>
            <a:xfrm>
              <a:off x="9367996" y="554267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4" name="椭圆 153">
              <a:extLst>
                <a:ext uri="{FF2B5EF4-FFF2-40B4-BE49-F238E27FC236}">
                  <a16:creationId xmlns:a16="http://schemas.microsoft.com/office/drawing/2014/main" id="{2F690B0F-9D55-0A47-BDE8-4254ACDCA027}"/>
                </a:ext>
              </a:extLst>
            </p:cNvPr>
            <p:cNvSpPr/>
            <p:nvPr/>
          </p:nvSpPr>
          <p:spPr>
            <a:xfrm>
              <a:off x="9142567" y="570052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0" name="椭圆 159">
              <a:extLst>
                <a:ext uri="{FF2B5EF4-FFF2-40B4-BE49-F238E27FC236}">
                  <a16:creationId xmlns:a16="http://schemas.microsoft.com/office/drawing/2014/main" id="{0CD6FF3A-A25A-CA43-8B4F-CFCFCD81DF44}"/>
                </a:ext>
              </a:extLst>
            </p:cNvPr>
            <p:cNvSpPr/>
            <p:nvPr/>
          </p:nvSpPr>
          <p:spPr>
            <a:xfrm>
              <a:off x="8772186" y="5845246"/>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2" name="文本框 161">
              <a:extLst>
                <a:ext uri="{FF2B5EF4-FFF2-40B4-BE49-F238E27FC236}">
                  <a16:creationId xmlns:a16="http://schemas.microsoft.com/office/drawing/2014/main" id="{E114B26D-05BC-F846-9AAF-765EE2F77C55}"/>
                </a:ext>
              </a:extLst>
            </p:cNvPr>
            <p:cNvSpPr txBox="1"/>
            <p:nvPr/>
          </p:nvSpPr>
          <p:spPr>
            <a:xfrm>
              <a:off x="8066759" y="5161887"/>
              <a:ext cx="1686159"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生产环境（华为云）</a:t>
              </a:r>
            </a:p>
          </p:txBody>
        </p:sp>
        <p:pic>
          <p:nvPicPr>
            <p:cNvPr id="164" name="图形 163">
              <a:extLst>
                <a:ext uri="{FF2B5EF4-FFF2-40B4-BE49-F238E27FC236}">
                  <a16:creationId xmlns:a16="http://schemas.microsoft.com/office/drawing/2014/main" id="{D98AE195-F923-5B46-9F1B-0682390114E7}"/>
                </a:ext>
              </a:extLst>
            </p:cNvPr>
            <p:cNvPicPr>
              <a:picLocks noChangeAspect="1"/>
            </p:cNvPicPr>
            <p:nvPr/>
          </p:nvPicPr>
          <p:blipFill>
            <a:blip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895412" y="1813337"/>
              <a:ext cx="737401" cy="563394"/>
            </a:xfrm>
            <a:prstGeom prst="rect">
              <a:avLst/>
            </a:prstGeom>
          </p:spPr>
        </p:pic>
        <p:pic>
          <p:nvPicPr>
            <p:cNvPr id="174" name="图形 173">
              <a:extLst>
                <a:ext uri="{FF2B5EF4-FFF2-40B4-BE49-F238E27FC236}">
                  <a16:creationId xmlns:a16="http://schemas.microsoft.com/office/drawing/2014/main" id="{BA8F02E0-F1E3-CE42-8694-262159C64F18}"/>
                </a:ext>
              </a:extLst>
            </p:cNvPr>
            <p:cNvPicPr>
              <a:picLocks noChangeAspect="1"/>
            </p:cNvPicPr>
            <p:nvPr/>
          </p:nvPicPr>
          <p:blipFill>
            <a:blip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70511" y="4475235"/>
              <a:ext cx="761545" cy="703255"/>
            </a:xfrm>
            <a:prstGeom prst="rect">
              <a:avLst/>
            </a:prstGeom>
          </p:spPr>
        </p:pic>
        <p:grpSp>
          <p:nvGrpSpPr>
            <p:cNvPr id="216" name="组合 215">
              <a:extLst>
                <a:ext uri="{FF2B5EF4-FFF2-40B4-BE49-F238E27FC236}">
                  <a16:creationId xmlns:a16="http://schemas.microsoft.com/office/drawing/2014/main" id="{7AA7EFE1-E6F7-B541-BDA6-79974A147014}"/>
                </a:ext>
              </a:extLst>
            </p:cNvPr>
            <p:cNvGrpSpPr/>
            <p:nvPr/>
          </p:nvGrpSpPr>
          <p:grpSpPr>
            <a:xfrm>
              <a:off x="1592827" y="3712786"/>
              <a:ext cx="323379" cy="346781"/>
              <a:chOff x="1158430" y="3589393"/>
              <a:chExt cx="402673" cy="440627"/>
            </a:xfrm>
            <a:solidFill>
              <a:schemeClr val="accent1">
                <a:lumMod val="20000"/>
                <a:lumOff val="80000"/>
              </a:schemeClr>
            </a:solidFill>
          </p:grpSpPr>
          <p:sp>
            <p:nvSpPr>
              <p:cNvPr id="175" name="圆角矩形 174">
                <a:extLst>
                  <a:ext uri="{FF2B5EF4-FFF2-40B4-BE49-F238E27FC236}">
                    <a16:creationId xmlns:a16="http://schemas.microsoft.com/office/drawing/2014/main" id="{7B38FF26-2694-D74D-AB06-AB2CEC74B90C}"/>
                  </a:ext>
                </a:extLst>
              </p:cNvPr>
              <p:cNvSpPr/>
              <p:nvPr/>
            </p:nvSpPr>
            <p:spPr>
              <a:xfrm flipH="1">
                <a:off x="1158430" y="3667312"/>
                <a:ext cx="66546" cy="258548"/>
              </a:xfrm>
              <a:prstGeom prst="round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cxnSp>
            <p:nvCxnSpPr>
              <p:cNvPr id="177" name="直线连接符 176">
                <a:extLst>
                  <a:ext uri="{FF2B5EF4-FFF2-40B4-BE49-F238E27FC236}">
                    <a16:creationId xmlns:a16="http://schemas.microsoft.com/office/drawing/2014/main" id="{7AC9A8D8-699E-8241-9274-39B26ECC6CB1}"/>
                  </a:ext>
                </a:extLst>
              </p:cNvPr>
              <p:cNvCxnSpPr>
                <a:stCxn id="175" idx="1"/>
              </p:cNvCxnSpPr>
              <p:nvPr/>
            </p:nvCxnSpPr>
            <p:spPr>
              <a:xfrm flipV="1">
                <a:off x="1224976" y="3795679"/>
                <a:ext cx="265327" cy="906"/>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9" name="直线连接符 178">
                <a:extLst>
                  <a:ext uri="{FF2B5EF4-FFF2-40B4-BE49-F238E27FC236}">
                    <a16:creationId xmlns:a16="http://schemas.microsoft.com/office/drawing/2014/main" id="{A9DFC966-6523-D845-ABBB-5869B54ECA91}"/>
                  </a:ext>
                </a:extLst>
              </p:cNvPr>
              <p:cNvCxnSpPr>
                <a:cxnSpLocks/>
              </p:cNvCxnSpPr>
              <p:nvPr/>
            </p:nvCxnSpPr>
            <p:spPr>
              <a:xfrm flipH="1">
                <a:off x="1356545" y="3620660"/>
                <a:ext cx="767" cy="377268"/>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1" name="直线连接符 180">
                <a:extLst>
                  <a:ext uri="{FF2B5EF4-FFF2-40B4-BE49-F238E27FC236}">
                    <a16:creationId xmlns:a16="http://schemas.microsoft.com/office/drawing/2014/main" id="{E3983287-52C1-4548-A0C4-8E1B7843220F}"/>
                  </a:ext>
                </a:extLst>
              </p:cNvPr>
              <p:cNvCxnSpPr>
                <a:cxnSpLocks/>
              </p:cNvCxnSpPr>
              <p:nvPr/>
            </p:nvCxnSpPr>
            <p:spPr>
              <a:xfrm>
                <a:off x="1357312" y="3631839"/>
                <a:ext cx="1255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3" name="直线连接符 182">
                <a:extLst>
                  <a:ext uri="{FF2B5EF4-FFF2-40B4-BE49-F238E27FC236}">
                    <a16:creationId xmlns:a16="http://schemas.microsoft.com/office/drawing/2014/main" id="{6FFE47D6-8FD0-434A-B4C2-EBCA8A0B6A67}"/>
                  </a:ext>
                </a:extLst>
              </p:cNvPr>
              <p:cNvCxnSpPr/>
              <p:nvPr/>
            </p:nvCxnSpPr>
            <p:spPr>
              <a:xfrm>
                <a:off x="1357312" y="3986476"/>
                <a:ext cx="133683" cy="0"/>
              </a:xfrm>
              <a:prstGeom prst="line">
                <a:avLst/>
              </a:prstGeom>
              <a:grpFill/>
              <a:ln w="15875">
                <a:solidFill>
                  <a:srgbClr val="00B0F0"/>
                </a:solidFill>
              </a:ln>
            </p:spPr>
            <p:style>
              <a:lnRef idx="1">
                <a:schemeClr val="accent1"/>
              </a:lnRef>
              <a:fillRef idx="0">
                <a:schemeClr val="accent1"/>
              </a:fillRef>
              <a:effectRef idx="0">
                <a:schemeClr val="accent1"/>
              </a:effectRef>
              <a:fontRef idx="minor">
                <a:schemeClr val="tx1"/>
              </a:fontRef>
            </p:style>
          </p:cxnSp>
          <p:sp>
            <p:nvSpPr>
              <p:cNvPr id="185" name="椭圆 184">
                <a:extLst>
                  <a:ext uri="{FF2B5EF4-FFF2-40B4-BE49-F238E27FC236}">
                    <a16:creationId xmlns:a16="http://schemas.microsoft.com/office/drawing/2014/main" id="{8004A741-A88A-A54B-A32D-8AC94A5B5ABE}"/>
                  </a:ext>
                </a:extLst>
              </p:cNvPr>
              <p:cNvSpPr/>
              <p:nvPr/>
            </p:nvSpPr>
            <p:spPr>
              <a:xfrm>
                <a:off x="1480307" y="3589393"/>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6" name="椭圆 185">
                <a:extLst>
                  <a:ext uri="{FF2B5EF4-FFF2-40B4-BE49-F238E27FC236}">
                    <a16:creationId xmlns:a16="http://schemas.microsoft.com/office/drawing/2014/main" id="{23CE737E-C975-1C45-A6D0-76DA093E25F8}"/>
                  </a:ext>
                </a:extLst>
              </p:cNvPr>
              <p:cNvSpPr/>
              <p:nvPr/>
            </p:nvSpPr>
            <p:spPr>
              <a:xfrm>
                <a:off x="1480307" y="3760059"/>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87" name="椭圆 186">
                <a:extLst>
                  <a:ext uri="{FF2B5EF4-FFF2-40B4-BE49-F238E27FC236}">
                    <a16:creationId xmlns:a16="http://schemas.microsoft.com/office/drawing/2014/main" id="{CC5658AE-58DF-A74B-B57B-2DE669585375}"/>
                  </a:ext>
                </a:extLst>
              </p:cNvPr>
              <p:cNvSpPr/>
              <p:nvPr/>
            </p:nvSpPr>
            <p:spPr>
              <a:xfrm>
                <a:off x="1476746" y="3949224"/>
                <a:ext cx="80796" cy="80796"/>
              </a:xfrm>
              <a:prstGeom prst="ellipse">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190" name="文本框 189">
              <a:extLst>
                <a:ext uri="{FF2B5EF4-FFF2-40B4-BE49-F238E27FC236}">
                  <a16:creationId xmlns:a16="http://schemas.microsoft.com/office/drawing/2014/main" id="{C2B8144E-E694-CE4A-BA5D-5C73E44975FD}"/>
                </a:ext>
              </a:extLst>
            </p:cNvPr>
            <p:cNvSpPr txBox="1"/>
            <p:nvPr/>
          </p:nvSpPr>
          <p:spPr>
            <a:xfrm>
              <a:off x="1460768" y="4087937"/>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影响地图</a:t>
              </a:r>
            </a:p>
          </p:txBody>
        </p:sp>
        <p:grpSp>
          <p:nvGrpSpPr>
            <p:cNvPr id="215" name="组合 214">
              <a:extLst>
                <a:ext uri="{FF2B5EF4-FFF2-40B4-BE49-F238E27FC236}">
                  <a16:creationId xmlns:a16="http://schemas.microsoft.com/office/drawing/2014/main" id="{960CCD88-E611-3843-893A-826291E0D588}"/>
                </a:ext>
              </a:extLst>
            </p:cNvPr>
            <p:cNvGrpSpPr/>
            <p:nvPr/>
          </p:nvGrpSpPr>
          <p:grpSpPr>
            <a:xfrm>
              <a:off x="1576690" y="4544170"/>
              <a:ext cx="447166" cy="311618"/>
              <a:chOff x="1286881" y="4383688"/>
              <a:chExt cx="506030" cy="359835"/>
            </a:xfrm>
            <a:solidFill>
              <a:schemeClr val="accent1">
                <a:lumMod val="20000"/>
                <a:lumOff val="80000"/>
              </a:schemeClr>
            </a:solidFill>
          </p:grpSpPr>
          <p:sp>
            <p:nvSpPr>
              <p:cNvPr id="191" name="矩形 190">
                <a:extLst>
                  <a:ext uri="{FF2B5EF4-FFF2-40B4-BE49-F238E27FC236}">
                    <a16:creationId xmlns:a16="http://schemas.microsoft.com/office/drawing/2014/main" id="{E35FC94F-A0B0-0148-8FA6-6DBDDED088C6}"/>
                  </a:ext>
                </a:extLst>
              </p:cNvPr>
              <p:cNvSpPr/>
              <p:nvPr/>
            </p:nvSpPr>
            <p:spPr>
              <a:xfrm>
                <a:off x="1286881" y="4383688"/>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2" name="矩形 191">
                <a:extLst>
                  <a:ext uri="{FF2B5EF4-FFF2-40B4-BE49-F238E27FC236}">
                    <a16:creationId xmlns:a16="http://schemas.microsoft.com/office/drawing/2014/main" id="{17A35443-D5B4-0443-A718-299A04C3FD8B}"/>
                  </a:ext>
                </a:extLst>
              </p:cNvPr>
              <p:cNvSpPr/>
              <p:nvPr/>
            </p:nvSpPr>
            <p:spPr>
              <a:xfrm>
                <a:off x="1423266" y="4383688"/>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3" name="矩形 192">
                <a:extLst>
                  <a:ext uri="{FF2B5EF4-FFF2-40B4-BE49-F238E27FC236}">
                    <a16:creationId xmlns:a16="http://schemas.microsoft.com/office/drawing/2014/main" id="{A1582FCA-1FB7-D342-9321-D24AF25B7342}"/>
                  </a:ext>
                </a:extLst>
              </p:cNvPr>
              <p:cNvSpPr/>
              <p:nvPr/>
            </p:nvSpPr>
            <p:spPr>
              <a:xfrm>
                <a:off x="1637114"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4" name="矩形 193">
                <a:extLst>
                  <a:ext uri="{FF2B5EF4-FFF2-40B4-BE49-F238E27FC236}">
                    <a16:creationId xmlns:a16="http://schemas.microsoft.com/office/drawing/2014/main" id="{4ED2E8E9-2563-4543-A4DD-860FA9EF14B1}"/>
                  </a:ext>
                </a:extLst>
              </p:cNvPr>
              <p:cNvSpPr/>
              <p:nvPr/>
            </p:nvSpPr>
            <p:spPr>
              <a:xfrm>
                <a:off x="1731479" y="4383688"/>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5" name="矩形 194">
                <a:extLst>
                  <a:ext uri="{FF2B5EF4-FFF2-40B4-BE49-F238E27FC236}">
                    <a16:creationId xmlns:a16="http://schemas.microsoft.com/office/drawing/2014/main" id="{469A6497-0963-D346-A9DF-5421CFC0EE22}"/>
                  </a:ext>
                </a:extLst>
              </p:cNvPr>
              <p:cNvSpPr/>
              <p:nvPr/>
            </p:nvSpPr>
            <p:spPr>
              <a:xfrm>
                <a:off x="1286881" y="4459852"/>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6" name="矩形 195">
                <a:extLst>
                  <a:ext uri="{FF2B5EF4-FFF2-40B4-BE49-F238E27FC236}">
                    <a16:creationId xmlns:a16="http://schemas.microsoft.com/office/drawing/2014/main" id="{68431424-E932-A941-BF86-A5C43D237D80}"/>
                  </a:ext>
                </a:extLst>
              </p:cNvPr>
              <p:cNvSpPr/>
              <p:nvPr/>
            </p:nvSpPr>
            <p:spPr>
              <a:xfrm>
                <a:off x="1423266" y="4459852"/>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8" name="矩形 197">
                <a:extLst>
                  <a:ext uri="{FF2B5EF4-FFF2-40B4-BE49-F238E27FC236}">
                    <a16:creationId xmlns:a16="http://schemas.microsoft.com/office/drawing/2014/main" id="{CCF30DD1-7117-6B49-98CC-4E9C7BA4CCBD}"/>
                  </a:ext>
                </a:extLst>
              </p:cNvPr>
              <p:cNvSpPr/>
              <p:nvPr/>
            </p:nvSpPr>
            <p:spPr>
              <a:xfrm>
                <a:off x="1731479" y="4459852"/>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199" name="矩形 198">
                <a:extLst>
                  <a:ext uri="{FF2B5EF4-FFF2-40B4-BE49-F238E27FC236}">
                    <a16:creationId xmlns:a16="http://schemas.microsoft.com/office/drawing/2014/main" id="{4E804040-EEEF-4D4C-AB85-F373F14A8263}"/>
                  </a:ext>
                </a:extLst>
              </p:cNvPr>
              <p:cNvSpPr/>
              <p:nvPr/>
            </p:nvSpPr>
            <p:spPr>
              <a:xfrm>
                <a:off x="1286881" y="4544193"/>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0" name="矩形 199">
                <a:extLst>
                  <a:ext uri="{FF2B5EF4-FFF2-40B4-BE49-F238E27FC236}">
                    <a16:creationId xmlns:a16="http://schemas.microsoft.com/office/drawing/2014/main" id="{009791EE-F38F-5940-A35F-74BDACFE0504}"/>
                  </a:ext>
                </a:extLst>
              </p:cNvPr>
              <p:cNvSpPr/>
              <p:nvPr/>
            </p:nvSpPr>
            <p:spPr>
              <a:xfrm>
                <a:off x="1423266" y="4544193"/>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2" name="矩形 201">
                <a:extLst>
                  <a:ext uri="{FF2B5EF4-FFF2-40B4-BE49-F238E27FC236}">
                    <a16:creationId xmlns:a16="http://schemas.microsoft.com/office/drawing/2014/main" id="{1676E897-036E-9548-8F81-9CE2547D2A51}"/>
                  </a:ext>
                </a:extLst>
              </p:cNvPr>
              <p:cNvSpPr/>
              <p:nvPr/>
            </p:nvSpPr>
            <p:spPr>
              <a:xfrm>
                <a:off x="1731479" y="4544193"/>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3" name="矩形 202">
                <a:extLst>
                  <a:ext uri="{FF2B5EF4-FFF2-40B4-BE49-F238E27FC236}">
                    <a16:creationId xmlns:a16="http://schemas.microsoft.com/office/drawing/2014/main" id="{6968FCE1-3037-1343-A346-D3F337D1F809}"/>
                  </a:ext>
                </a:extLst>
              </p:cNvPr>
              <p:cNvSpPr/>
              <p:nvPr/>
            </p:nvSpPr>
            <p:spPr>
              <a:xfrm>
                <a:off x="1286881" y="46203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4" name="矩形 203">
                <a:extLst>
                  <a:ext uri="{FF2B5EF4-FFF2-40B4-BE49-F238E27FC236}">
                    <a16:creationId xmlns:a16="http://schemas.microsoft.com/office/drawing/2014/main" id="{8CD7070A-F7BB-B349-906B-7203C2888B22}"/>
                  </a:ext>
                </a:extLst>
              </p:cNvPr>
              <p:cNvSpPr/>
              <p:nvPr/>
            </p:nvSpPr>
            <p:spPr>
              <a:xfrm>
                <a:off x="1423266" y="46203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5" name="矩形 204">
                <a:extLst>
                  <a:ext uri="{FF2B5EF4-FFF2-40B4-BE49-F238E27FC236}">
                    <a16:creationId xmlns:a16="http://schemas.microsoft.com/office/drawing/2014/main" id="{EC0EDD95-7511-7F4E-909B-417460776B99}"/>
                  </a:ext>
                </a:extLst>
              </p:cNvPr>
              <p:cNvSpPr/>
              <p:nvPr/>
            </p:nvSpPr>
            <p:spPr>
              <a:xfrm>
                <a:off x="1637114"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6" name="矩形 205">
                <a:extLst>
                  <a:ext uri="{FF2B5EF4-FFF2-40B4-BE49-F238E27FC236}">
                    <a16:creationId xmlns:a16="http://schemas.microsoft.com/office/drawing/2014/main" id="{09EFBDD3-6A2C-1048-A01E-E34934970265}"/>
                  </a:ext>
                </a:extLst>
              </p:cNvPr>
              <p:cNvSpPr/>
              <p:nvPr/>
            </p:nvSpPr>
            <p:spPr>
              <a:xfrm>
                <a:off x="1731479" y="46203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7" name="矩形 206">
                <a:extLst>
                  <a:ext uri="{FF2B5EF4-FFF2-40B4-BE49-F238E27FC236}">
                    <a16:creationId xmlns:a16="http://schemas.microsoft.com/office/drawing/2014/main" id="{C35D7411-6651-974D-AAEA-0B847588562C}"/>
                  </a:ext>
                </a:extLst>
              </p:cNvPr>
              <p:cNvSpPr/>
              <p:nvPr/>
            </p:nvSpPr>
            <p:spPr>
              <a:xfrm>
                <a:off x="1286881" y="4700457"/>
                <a:ext cx="101949"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08" name="矩形 207">
                <a:extLst>
                  <a:ext uri="{FF2B5EF4-FFF2-40B4-BE49-F238E27FC236}">
                    <a16:creationId xmlns:a16="http://schemas.microsoft.com/office/drawing/2014/main" id="{56DA5D3E-587C-9241-9B3F-AFC83F350EAC}"/>
                  </a:ext>
                </a:extLst>
              </p:cNvPr>
              <p:cNvSpPr/>
              <p:nvPr/>
            </p:nvSpPr>
            <p:spPr>
              <a:xfrm>
                <a:off x="1423266" y="4700457"/>
                <a:ext cx="187127"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sp>
            <p:nvSpPr>
              <p:cNvPr id="210" name="矩形 209">
                <a:extLst>
                  <a:ext uri="{FF2B5EF4-FFF2-40B4-BE49-F238E27FC236}">
                    <a16:creationId xmlns:a16="http://schemas.microsoft.com/office/drawing/2014/main" id="{E6C3879E-6A0F-2441-9306-258A15ACCA63}"/>
                  </a:ext>
                </a:extLst>
              </p:cNvPr>
              <p:cNvSpPr/>
              <p:nvPr/>
            </p:nvSpPr>
            <p:spPr>
              <a:xfrm>
                <a:off x="1731479" y="4700457"/>
                <a:ext cx="61432" cy="43066"/>
              </a:xfrm>
              <a:prstGeom prst="rect">
                <a:avLst/>
              </a:prstGeom>
              <a:grp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799">
                  <a:solidFill>
                    <a:prstClr val="white"/>
                  </a:solidFill>
                  <a:cs typeface="+mn-ea"/>
                  <a:sym typeface="+mn-lt"/>
                </a:endParaRPr>
              </a:p>
            </p:txBody>
          </p:sp>
        </p:grpSp>
        <p:sp>
          <p:nvSpPr>
            <p:cNvPr id="214" name="文本框 213">
              <a:extLst>
                <a:ext uri="{FF2B5EF4-FFF2-40B4-BE49-F238E27FC236}">
                  <a16:creationId xmlns:a16="http://schemas.microsoft.com/office/drawing/2014/main" id="{BCECCBA0-8E55-3B4D-BE64-53AD4B6BFFF6}"/>
                </a:ext>
              </a:extLst>
            </p:cNvPr>
            <p:cNvSpPr txBox="1"/>
            <p:nvPr/>
          </p:nvSpPr>
          <p:spPr>
            <a:xfrm>
              <a:off x="1468243" y="4897313"/>
              <a:ext cx="859611" cy="297558"/>
            </a:xfrm>
            <a:prstGeom prst="rect">
              <a:avLst/>
            </a:prstGeom>
            <a:noFill/>
          </p:spPr>
          <p:txBody>
            <a:bodyPr wrap="none" rtlCol="0">
              <a:spAutoFit/>
            </a:bodyPr>
            <a:lstStyle/>
            <a:p>
              <a:r>
                <a:rPr kumimoji="1" lang="zh-CN" altLang="en-US" sz="1200" dirty="0">
                  <a:solidFill>
                    <a:prstClr val="white">
                      <a:lumMod val="50000"/>
                    </a:prstClr>
                  </a:solidFill>
                  <a:cs typeface="+mn-ea"/>
                  <a:sym typeface="+mn-lt"/>
                </a:rPr>
                <a:t>故事地图</a:t>
              </a:r>
            </a:p>
          </p:txBody>
        </p:sp>
        <p:sp>
          <p:nvSpPr>
            <p:cNvPr id="129" name="文本框 128">
              <a:extLst>
                <a:ext uri="{FF2B5EF4-FFF2-40B4-BE49-F238E27FC236}">
                  <a16:creationId xmlns:a16="http://schemas.microsoft.com/office/drawing/2014/main" id="{CBDC4C41-E018-D94A-B095-A5A5B2B44185}"/>
                </a:ext>
              </a:extLst>
            </p:cNvPr>
            <p:cNvSpPr txBox="1"/>
            <p:nvPr/>
          </p:nvSpPr>
          <p:spPr>
            <a:xfrm>
              <a:off x="7242438" y="4096617"/>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安全与审计</a:t>
              </a:r>
            </a:p>
          </p:txBody>
        </p:sp>
        <p:sp>
          <p:nvSpPr>
            <p:cNvPr id="155" name="文本框 154">
              <a:extLst>
                <a:ext uri="{FF2B5EF4-FFF2-40B4-BE49-F238E27FC236}">
                  <a16:creationId xmlns:a16="http://schemas.microsoft.com/office/drawing/2014/main" id="{677676D3-FE92-DB43-93E9-F1B09B24F44F}"/>
                </a:ext>
              </a:extLst>
            </p:cNvPr>
            <p:cNvSpPr txBox="1"/>
            <p:nvPr/>
          </p:nvSpPr>
          <p:spPr>
            <a:xfrm>
              <a:off x="7234122" y="4451084"/>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安全编码检查</a:t>
              </a:r>
            </a:p>
          </p:txBody>
        </p:sp>
        <p:sp>
          <p:nvSpPr>
            <p:cNvPr id="156" name="椭圆 155">
              <a:extLst>
                <a:ext uri="{FF2B5EF4-FFF2-40B4-BE49-F238E27FC236}">
                  <a16:creationId xmlns:a16="http://schemas.microsoft.com/office/drawing/2014/main" id="{8FC9D766-E57E-6E4C-BB1E-97330D2C2136}"/>
                </a:ext>
              </a:extLst>
            </p:cNvPr>
            <p:cNvSpPr/>
            <p:nvPr/>
          </p:nvSpPr>
          <p:spPr>
            <a:xfrm>
              <a:off x="7194365" y="4514290"/>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7" name="文本框 156">
              <a:extLst>
                <a:ext uri="{FF2B5EF4-FFF2-40B4-BE49-F238E27FC236}">
                  <a16:creationId xmlns:a16="http://schemas.microsoft.com/office/drawing/2014/main" id="{677676D3-FE92-DB43-93E9-F1B09B24F44F}"/>
                </a:ext>
              </a:extLst>
            </p:cNvPr>
            <p:cNvSpPr txBox="1"/>
            <p:nvPr/>
          </p:nvSpPr>
          <p:spPr>
            <a:xfrm>
              <a:off x="7181974" y="4667191"/>
              <a:ext cx="1190231" cy="297558"/>
            </a:xfrm>
            <a:prstGeom prst="rect">
              <a:avLst/>
            </a:prstGeom>
            <a:noFill/>
          </p:spPr>
          <p:txBody>
            <a:bodyPr wrap="none" rtlCol="0">
              <a:spAutoFit/>
            </a:bodyPr>
            <a:lstStyle/>
            <a:p>
              <a:r>
                <a:rPr kumimoji="1" lang="zh-CN" altLang="en-US" sz="1200" dirty="0">
                  <a:solidFill>
                    <a:prstClr val="black"/>
                  </a:solidFill>
                  <a:cs typeface="+mn-ea"/>
                  <a:sym typeface="+mn-lt"/>
                </a:rPr>
                <a:t>主机漏洞扫描</a:t>
              </a:r>
            </a:p>
          </p:txBody>
        </p:sp>
        <p:sp>
          <p:nvSpPr>
            <p:cNvPr id="158" name="椭圆 157">
              <a:extLst>
                <a:ext uri="{FF2B5EF4-FFF2-40B4-BE49-F238E27FC236}">
                  <a16:creationId xmlns:a16="http://schemas.microsoft.com/office/drawing/2014/main" id="{8FC9D766-E57E-6E4C-BB1E-97330D2C2136}"/>
                </a:ext>
              </a:extLst>
            </p:cNvPr>
            <p:cNvSpPr/>
            <p:nvPr/>
          </p:nvSpPr>
          <p:spPr>
            <a:xfrm>
              <a:off x="7142217" y="4730397"/>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59" name="文本框 158">
              <a:extLst>
                <a:ext uri="{FF2B5EF4-FFF2-40B4-BE49-F238E27FC236}">
                  <a16:creationId xmlns:a16="http://schemas.microsoft.com/office/drawing/2014/main" id="{677676D3-FE92-DB43-93E9-F1B09B24F44F}"/>
                </a:ext>
              </a:extLst>
            </p:cNvPr>
            <p:cNvSpPr txBox="1"/>
            <p:nvPr/>
          </p:nvSpPr>
          <p:spPr>
            <a:xfrm>
              <a:off x="7198030" y="4913153"/>
              <a:ext cx="1202284" cy="297558"/>
            </a:xfrm>
            <a:prstGeom prst="rect">
              <a:avLst/>
            </a:prstGeom>
            <a:noFill/>
          </p:spPr>
          <p:txBody>
            <a:bodyPr wrap="none" rtlCol="0">
              <a:spAutoFit/>
            </a:bodyPr>
            <a:lstStyle/>
            <a:p>
              <a:r>
                <a:rPr kumimoji="1" lang="en-US" altLang="zh-CN" sz="1200" dirty="0">
                  <a:solidFill>
                    <a:prstClr val="black"/>
                  </a:solidFill>
                  <a:cs typeface="+mn-ea"/>
                  <a:sym typeface="+mn-lt"/>
                </a:rPr>
                <a:t>Web</a:t>
              </a:r>
              <a:r>
                <a:rPr kumimoji="1" lang="zh-CN" altLang="en-US" sz="1200" dirty="0">
                  <a:solidFill>
                    <a:prstClr val="black"/>
                  </a:solidFill>
                  <a:cs typeface="+mn-ea"/>
                  <a:sym typeface="+mn-lt"/>
                </a:rPr>
                <a:t>漏洞扫描</a:t>
              </a:r>
            </a:p>
          </p:txBody>
        </p:sp>
        <p:sp>
          <p:nvSpPr>
            <p:cNvPr id="161" name="椭圆 160">
              <a:extLst>
                <a:ext uri="{FF2B5EF4-FFF2-40B4-BE49-F238E27FC236}">
                  <a16:creationId xmlns:a16="http://schemas.microsoft.com/office/drawing/2014/main" id="{8FC9D766-E57E-6E4C-BB1E-97330D2C2136}"/>
                </a:ext>
              </a:extLst>
            </p:cNvPr>
            <p:cNvSpPr/>
            <p:nvPr/>
          </p:nvSpPr>
          <p:spPr>
            <a:xfrm>
              <a:off x="7158274" y="4976358"/>
              <a:ext cx="79100" cy="77518"/>
            </a:xfrm>
            <a:prstGeom prst="ellipse">
              <a:avLst/>
            </a:prstGeom>
            <a:solidFill>
              <a:srgbClr val="FE67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65" name="文本框 164">
              <a:extLst>
                <a:ext uri="{FF2B5EF4-FFF2-40B4-BE49-F238E27FC236}">
                  <a16:creationId xmlns:a16="http://schemas.microsoft.com/office/drawing/2014/main" id="{CBDC4C41-E018-D94A-B095-A5A5B2B44185}"/>
                </a:ext>
              </a:extLst>
            </p:cNvPr>
            <p:cNvSpPr txBox="1"/>
            <p:nvPr/>
          </p:nvSpPr>
          <p:spPr>
            <a:xfrm>
              <a:off x="9810218" y="4865045"/>
              <a:ext cx="1438195" cy="396606"/>
            </a:xfrm>
            <a:prstGeom prst="rect">
              <a:avLst/>
            </a:prstGeom>
            <a:noFill/>
          </p:spPr>
          <p:txBody>
            <a:bodyPr wrap="none" rtlCol="0">
              <a:spAutoFit/>
            </a:bodyPr>
            <a:lstStyle/>
            <a:p>
              <a:r>
                <a:rPr kumimoji="1" lang="zh-CN" altLang="en-US" sz="1799" b="1" dirty="0">
                  <a:solidFill>
                    <a:schemeClr val="accent5"/>
                  </a:solidFill>
                  <a:cs typeface="+mn-ea"/>
                  <a:sym typeface="+mn-lt"/>
                </a:rPr>
                <a:t>运维与监测</a:t>
              </a:r>
            </a:p>
          </p:txBody>
        </p:sp>
        <p:pic>
          <p:nvPicPr>
            <p:cNvPr id="45" name="图形 44">
              <a:extLst>
                <a:ext uri="{FF2B5EF4-FFF2-40B4-BE49-F238E27FC236}">
                  <a16:creationId xmlns:a16="http://schemas.microsoft.com/office/drawing/2014/main" id="{9E75848C-825D-F147-AA42-CD605CEECB95}"/>
                </a:ext>
              </a:extLst>
            </p:cNvPr>
            <p:cNvPicPr>
              <a:picLocks noChangeAspect="1"/>
            </p:cNvPicPr>
            <p:nvPr/>
          </p:nvPicPr>
          <p:blipFill>
            <a:blip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46515" y="1900202"/>
              <a:ext cx="1481009" cy="1226655"/>
            </a:xfrm>
            <a:prstGeom prst="rect">
              <a:avLst/>
            </a:prstGeom>
          </p:spPr>
        </p:pic>
      </p:grpSp>
    </p:spTree>
    <p:extLst>
      <p:ext uri="{BB962C8B-B14F-4D97-AF65-F5344CB8AC3E}">
        <p14:creationId xmlns:p14="http://schemas.microsoft.com/office/powerpoint/2010/main" val="3427571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pPr marL="456834" indent="-456834"/>
            <a:r>
              <a:rPr lang="zh-CN" altLang="en-US" b="1" dirty="0">
                <a:latin typeface="+mn-lt"/>
                <a:ea typeface="+mn-ea"/>
                <a:cs typeface="+mn-ea"/>
                <a:sym typeface="+mn-lt"/>
              </a:rPr>
              <a:t>软件产业和交付模式发展趋势</a:t>
            </a:r>
            <a:endParaRPr lang="en-US" altLang="zh-CN" b="1" dirty="0">
              <a:latin typeface="+mn-lt"/>
              <a:ea typeface="+mn-ea"/>
              <a:cs typeface="+mn-ea"/>
              <a:sym typeface="+mn-lt"/>
            </a:endParaRPr>
          </a:p>
          <a:p>
            <a:r>
              <a:rPr lang="zh-CN" altLang="en-US" sz="2198" dirty="0">
                <a:solidFill>
                  <a:schemeClr val="bg1">
                    <a:lumMod val="50000"/>
                  </a:schemeClr>
                </a:solidFill>
                <a:latin typeface="+mn-lt"/>
                <a:ea typeface="+mn-ea"/>
                <a:cs typeface="+mn-ea"/>
                <a:sym typeface="+mn-lt"/>
              </a:rPr>
              <a:t>敏捷软件开发及</a:t>
            </a:r>
            <a:r>
              <a:rPr lang="en-US" altLang="zh-CN" sz="2198" dirty="0" err="1">
                <a:solidFill>
                  <a:schemeClr val="bg1">
                    <a:lumMod val="50000"/>
                  </a:schemeClr>
                </a:solidFill>
                <a:latin typeface="+mn-lt"/>
                <a:ea typeface="+mn-ea"/>
                <a:cs typeface="+mn-ea"/>
                <a:sym typeface="+mn-lt"/>
              </a:rPr>
              <a:t>DevOps</a:t>
            </a:r>
            <a:r>
              <a:rPr lang="zh-CN" altLang="en-US" sz="2198" dirty="0">
                <a:solidFill>
                  <a:schemeClr val="bg1">
                    <a:lumMod val="50000"/>
                  </a:schemeClr>
                </a:solidFill>
                <a:latin typeface="+mn-lt"/>
                <a:ea typeface="+mn-ea"/>
                <a:cs typeface="+mn-ea"/>
                <a:sym typeface="+mn-lt"/>
              </a:rPr>
              <a:t>思想</a:t>
            </a:r>
            <a:endParaRPr lang="en-US" altLang="zh-CN" sz="2198" dirty="0">
              <a:solidFill>
                <a:schemeClr val="bg1">
                  <a:lumMod val="50000"/>
                </a:schemeClr>
              </a:solidFill>
              <a:latin typeface="+mn-lt"/>
              <a:ea typeface="+mn-ea"/>
              <a:cs typeface="+mn-ea"/>
              <a:sym typeface="+mn-lt"/>
            </a:endParaRPr>
          </a:p>
          <a:p>
            <a:pPr marL="456834" indent="-456834"/>
            <a:r>
              <a:rPr lang="zh-CN" altLang="en-US" sz="2198" dirty="0">
                <a:solidFill>
                  <a:schemeClr val="bg1">
                    <a:lumMod val="50000"/>
                  </a:schemeClr>
                </a:solidFill>
                <a:latin typeface="+mn-lt"/>
                <a:ea typeface="+mn-ea"/>
                <a:cs typeface="+mn-ea"/>
                <a:sym typeface="+mn-lt"/>
              </a:rPr>
              <a:t>华为云</a:t>
            </a:r>
            <a:r>
              <a:rPr lang="en-US" altLang="zh-CN" sz="2198" dirty="0" err="1">
                <a:solidFill>
                  <a:schemeClr val="bg1">
                    <a:lumMod val="50000"/>
                  </a:schemeClr>
                </a:solidFill>
                <a:latin typeface="+mn-lt"/>
                <a:ea typeface="+mn-ea"/>
                <a:cs typeface="+mn-ea"/>
                <a:sym typeface="+mn-lt"/>
              </a:rPr>
              <a:t>DevCloud</a:t>
            </a:r>
            <a:r>
              <a:rPr lang="en-US" altLang="zh-CN" sz="2198" dirty="0">
                <a:solidFill>
                  <a:schemeClr val="bg1">
                    <a:lumMod val="50000"/>
                  </a:schemeClr>
                </a:solidFill>
                <a:latin typeface="+mn-lt"/>
                <a:ea typeface="+mn-ea"/>
                <a:cs typeface="+mn-ea"/>
                <a:sym typeface="+mn-lt"/>
              </a:rPr>
              <a:t> HE2E DevOps</a:t>
            </a:r>
            <a:r>
              <a:rPr lang="zh-CN" altLang="en-US" sz="2198" dirty="0">
                <a:solidFill>
                  <a:schemeClr val="bg1">
                    <a:lumMod val="50000"/>
                  </a:schemeClr>
                </a:solidFill>
                <a:latin typeface="+mn-lt"/>
                <a:ea typeface="+mn-ea"/>
                <a:cs typeface="+mn-ea"/>
                <a:sym typeface="+mn-lt"/>
              </a:rPr>
              <a:t>框架及其主要服务</a:t>
            </a:r>
            <a:endParaRPr lang="en-US" altLang="zh-CN" sz="2198" dirty="0">
              <a:solidFill>
                <a:schemeClr val="bg1">
                  <a:lumMod val="50000"/>
                </a:schemeClr>
              </a:solidFill>
              <a:latin typeface="+mn-lt"/>
              <a:ea typeface="+mn-ea"/>
              <a:cs typeface="+mn-ea"/>
              <a:sym typeface="+mn-lt"/>
            </a:endParaRPr>
          </a:p>
        </p:txBody>
      </p:sp>
    </p:spTree>
    <p:extLst>
      <p:ext uri="{BB962C8B-B14F-4D97-AF65-F5344CB8AC3E}">
        <p14:creationId xmlns:p14="http://schemas.microsoft.com/office/powerpoint/2010/main" val="3546789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1" name="图形 38">
            <a:extLst>
              <a:ext uri="{FF2B5EF4-FFF2-40B4-BE49-F238E27FC236}">
                <a16:creationId xmlns:a16="http://schemas.microsoft.com/office/drawing/2014/main" id="{8BA89DB9-15D4-7D4E-9378-6C6A5E0D2406}"/>
              </a:ext>
            </a:extLst>
          </p:cNvPr>
          <p:cNvGrpSpPr/>
          <p:nvPr/>
        </p:nvGrpSpPr>
        <p:grpSpPr>
          <a:xfrm>
            <a:off x="9146082" y="1667183"/>
            <a:ext cx="732887" cy="659556"/>
            <a:chOff x="8782848" y="1832112"/>
            <a:chExt cx="644877" cy="644877"/>
          </a:xfrm>
        </p:grpSpPr>
        <p:sp>
          <p:nvSpPr>
            <p:cNvPr id="192" name="任意形状 191">
              <a:extLst>
                <a:ext uri="{FF2B5EF4-FFF2-40B4-BE49-F238E27FC236}">
                  <a16:creationId xmlns:a16="http://schemas.microsoft.com/office/drawing/2014/main" id="{C6D9BF59-ACC4-C542-9395-BAD200E3C06A}"/>
                </a:ext>
              </a:extLst>
            </p:cNvPr>
            <p:cNvSpPr/>
            <p:nvPr/>
          </p:nvSpPr>
          <p:spPr>
            <a:xfrm>
              <a:off x="8782848" y="1832112"/>
              <a:ext cx="644877" cy="644877"/>
            </a:xfrm>
            <a:custGeom>
              <a:avLst/>
              <a:gdLst>
                <a:gd name="connsiteX0" fmla="*/ 642048 w 644876"/>
                <a:gd name="connsiteY0" fmla="*/ 325267 h 644876"/>
                <a:gd name="connsiteX1" fmla="*/ 325267 w 644876"/>
                <a:gd name="connsiteY1" fmla="*/ 642048 h 644876"/>
                <a:gd name="connsiteX2" fmla="*/ 8485 w 644876"/>
                <a:gd name="connsiteY2" fmla="*/ 325267 h 644876"/>
                <a:gd name="connsiteX3" fmla="*/ 325267 w 644876"/>
                <a:gd name="connsiteY3" fmla="*/ 8485 h 644876"/>
                <a:gd name="connsiteX4" fmla="*/ 642048 w 644876"/>
                <a:gd name="connsiteY4" fmla="*/ 325267 h 644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4876" h="644876">
                  <a:moveTo>
                    <a:pt x="642048" y="325267"/>
                  </a:moveTo>
                  <a:cubicBezTo>
                    <a:pt x="642048" y="500220"/>
                    <a:pt x="500220" y="642048"/>
                    <a:pt x="325267" y="642048"/>
                  </a:cubicBezTo>
                  <a:cubicBezTo>
                    <a:pt x="150313" y="642048"/>
                    <a:pt x="8485" y="500220"/>
                    <a:pt x="8485" y="325267"/>
                  </a:cubicBezTo>
                  <a:cubicBezTo>
                    <a:pt x="8485" y="150313"/>
                    <a:pt x="150313" y="8485"/>
                    <a:pt x="325267" y="8485"/>
                  </a:cubicBezTo>
                  <a:cubicBezTo>
                    <a:pt x="500220" y="8485"/>
                    <a:pt x="642048" y="150313"/>
                    <a:pt x="642048" y="325267"/>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3" name="任意形状 192">
              <a:extLst>
                <a:ext uri="{FF2B5EF4-FFF2-40B4-BE49-F238E27FC236}">
                  <a16:creationId xmlns:a16="http://schemas.microsoft.com/office/drawing/2014/main" id="{1AE983BE-8B3A-4A49-9D4F-BEE68E791442}"/>
                </a:ext>
              </a:extLst>
            </p:cNvPr>
            <p:cNvSpPr/>
            <p:nvPr/>
          </p:nvSpPr>
          <p:spPr>
            <a:xfrm>
              <a:off x="8859780" y="1909044"/>
              <a:ext cx="486486" cy="486486"/>
            </a:xfrm>
            <a:custGeom>
              <a:avLst/>
              <a:gdLst>
                <a:gd name="connsiteX0" fmla="*/ 488183 w 486485"/>
                <a:gd name="connsiteY0" fmla="*/ 248334 h 486485"/>
                <a:gd name="connsiteX1" fmla="*/ 248334 w 486485"/>
                <a:gd name="connsiteY1" fmla="*/ 488183 h 486485"/>
                <a:gd name="connsiteX2" fmla="*/ 8485 w 486485"/>
                <a:gd name="connsiteY2" fmla="*/ 248334 h 486485"/>
                <a:gd name="connsiteX3" fmla="*/ 248334 w 486485"/>
                <a:gd name="connsiteY3" fmla="*/ 8485 h 486485"/>
                <a:gd name="connsiteX4" fmla="*/ 488183 w 486485"/>
                <a:gd name="connsiteY4" fmla="*/ 248334 h 486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485" h="486485">
                  <a:moveTo>
                    <a:pt x="488183" y="248334"/>
                  </a:moveTo>
                  <a:cubicBezTo>
                    <a:pt x="488183" y="380799"/>
                    <a:pt x="380799" y="488183"/>
                    <a:pt x="248334" y="488183"/>
                  </a:cubicBezTo>
                  <a:cubicBezTo>
                    <a:pt x="115869" y="488183"/>
                    <a:pt x="8485" y="380799"/>
                    <a:pt x="8485" y="248334"/>
                  </a:cubicBezTo>
                  <a:cubicBezTo>
                    <a:pt x="8485" y="115869"/>
                    <a:pt x="115869" y="8485"/>
                    <a:pt x="248334" y="8485"/>
                  </a:cubicBezTo>
                  <a:cubicBezTo>
                    <a:pt x="380799" y="8485"/>
                    <a:pt x="488183" y="115869"/>
                    <a:pt x="488183" y="248334"/>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4" name="任意形状 193">
              <a:extLst>
                <a:ext uri="{FF2B5EF4-FFF2-40B4-BE49-F238E27FC236}">
                  <a16:creationId xmlns:a16="http://schemas.microsoft.com/office/drawing/2014/main" id="{BA602916-DCF6-9641-BB54-1D709202E72A}"/>
                </a:ext>
              </a:extLst>
            </p:cNvPr>
            <p:cNvSpPr/>
            <p:nvPr/>
          </p:nvSpPr>
          <p:spPr>
            <a:xfrm>
              <a:off x="8980751" y="2094678"/>
              <a:ext cx="90509" cy="158391"/>
            </a:xfrm>
            <a:custGeom>
              <a:avLst/>
              <a:gdLst>
                <a:gd name="connsiteX0" fmla="*/ 59437 w 90509"/>
                <a:gd name="connsiteY0" fmla="*/ 138592 h 158390"/>
                <a:gd name="connsiteX1" fmla="*/ 42467 w 90509"/>
                <a:gd name="connsiteY1" fmla="*/ 149906 h 158390"/>
                <a:gd name="connsiteX2" fmla="*/ 49255 w 90509"/>
                <a:gd name="connsiteY2" fmla="*/ 160088 h 158390"/>
                <a:gd name="connsiteX3" fmla="*/ 80933 w 90509"/>
                <a:gd name="connsiteY3" fmla="*/ 140855 h 158390"/>
                <a:gd name="connsiteX4" fmla="*/ 83196 w 90509"/>
                <a:gd name="connsiteY4" fmla="*/ 140855 h 158390"/>
                <a:gd name="connsiteX5" fmla="*/ 65094 w 90509"/>
                <a:gd name="connsiteY5" fmla="*/ 102388 h 158390"/>
                <a:gd name="connsiteX6" fmla="*/ 53780 w 90509"/>
                <a:gd name="connsiteY6" fmla="*/ 108045 h 158390"/>
                <a:gd name="connsiteX7" fmla="*/ 63963 w 90509"/>
                <a:gd name="connsiteY7" fmla="*/ 128410 h 158390"/>
                <a:gd name="connsiteX8" fmla="*/ 19839 w 90509"/>
                <a:gd name="connsiteY8" fmla="*/ 75236 h 158390"/>
                <a:gd name="connsiteX9" fmla="*/ 74145 w 90509"/>
                <a:gd name="connsiteY9" fmla="*/ 20930 h 158390"/>
                <a:gd name="connsiteX10" fmla="*/ 76408 w 90509"/>
                <a:gd name="connsiteY10" fmla="*/ 20930 h 158390"/>
                <a:gd name="connsiteX11" fmla="*/ 76408 w 90509"/>
                <a:gd name="connsiteY11" fmla="*/ 8485 h 158390"/>
                <a:gd name="connsiteX12" fmla="*/ 74145 w 90509"/>
                <a:gd name="connsiteY12" fmla="*/ 8485 h 158390"/>
                <a:gd name="connsiteX13" fmla="*/ 8526 w 90509"/>
                <a:gd name="connsiteY13" fmla="*/ 74104 h 158390"/>
                <a:gd name="connsiteX14" fmla="*/ 59437 w 90509"/>
                <a:gd name="connsiteY14" fmla="*/ 138592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59437" y="138592"/>
                  </a:moveTo>
                  <a:lnTo>
                    <a:pt x="42467" y="149906"/>
                  </a:lnTo>
                  <a:lnTo>
                    <a:pt x="49255" y="160088"/>
                  </a:lnTo>
                  <a:lnTo>
                    <a:pt x="80933" y="140855"/>
                  </a:lnTo>
                  <a:lnTo>
                    <a:pt x="83196" y="140855"/>
                  </a:lnTo>
                  <a:lnTo>
                    <a:pt x="65094" y="102388"/>
                  </a:lnTo>
                  <a:lnTo>
                    <a:pt x="53780" y="108045"/>
                  </a:lnTo>
                  <a:lnTo>
                    <a:pt x="63963" y="128410"/>
                  </a:lnTo>
                  <a:cubicBezTo>
                    <a:pt x="39073" y="123884"/>
                    <a:pt x="19839" y="101257"/>
                    <a:pt x="19839" y="75236"/>
                  </a:cubicBezTo>
                  <a:cubicBezTo>
                    <a:pt x="19839" y="45820"/>
                    <a:pt x="43598" y="20930"/>
                    <a:pt x="74145" y="20930"/>
                  </a:cubicBezTo>
                  <a:lnTo>
                    <a:pt x="76408" y="20930"/>
                  </a:lnTo>
                  <a:lnTo>
                    <a:pt x="76408" y="8485"/>
                  </a:lnTo>
                  <a:lnTo>
                    <a:pt x="74145" y="8485"/>
                  </a:lnTo>
                  <a:cubicBezTo>
                    <a:pt x="37941" y="8485"/>
                    <a:pt x="8526" y="37901"/>
                    <a:pt x="8526" y="74104"/>
                  </a:cubicBezTo>
                  <a:cubicBezTo>
                    <a:pt x="7394" y="105782"/>
                    <a:pt x="30022" y="131804"/>
                    <a:pt x="59437" y="13859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5" name="任意形状 194">
              <a:extLst>
                <a:ext uri="{FF2B5EF4-FFF2-40B4-BE49-F238E27FC236}">
                  <a16:creationId xmlns:a16="http://schemas.microsoft.com/office/drawing/2014/main" id="{1B8169DB-A890-4A4B-9AAB-C19CA621B1B5}"/>
                </a:ext>
              </a:extLst>
            </p:cNvPr>
            <p:cNvSpPr/>
            <p:nvPr/>
          </p:nvSpPr>
          <p:spPr>
            <a:xfrm>
              <a:off x="9134656" y="2079970"/>
              <a:ext cx="90509" cy="158391"/>
            </a:xfrm>
            <a:custGeom>
              <a:avLst/>
              <a:gdLst>
                <a:gd name="connsiteX0" fmla="*/ 39032 w 90509"/>
                <a:gd name="connsiteY0" fmla="*/ 60528 h 158390"/>
                <a:gd name="connsiteX1" fmla="*/ 28850 w 90509"/>
                <a:gd name="connsiteY1" fmla="*/ 40163 h 158390"/>
                <a:gd name="connsiteX2" fmla="*/ 72973 w 90509"/>
                <a:gd name="connsiteY2" fmla="*/ 93337 h 158390"/>
                <a:gd name="connsiteX3" fmla="*/ 18667 w 90509"/>
                <a:gd name="connsiteY3" fmla="*/ 147643 h 158390"/>
                <a:gd name="connsiteX4" fmla="*/ 16405 w 90509"/>
                <a:gd name="connsiteY4" fmla="*/ 147643 h 158390"/>
                <a:gd name="connsiteX5" fmla="*/ 16405 w 90509"/>
                <a:gd name="connsiteY5" fmla="*/ 160088 h 158390"/>
                <a:gd name="connsiteX6" fmla="*/ 18667 w 90509"/>
                <a:gd name="connsiteY6" fmla="*/ 160088 h 158390"/>
                <a:gd name="connsiteX7" fmla="*/ 84287 w 90509"/>
                <a:gd name="connsiteY7" fmla="*/ 94469 h 158390"/>
                <a:gd name="connsiteX8" fmla="*/ 32244 w 90509"/>
                <a:gd name="connsiteY8" fmla="*/ 29981 h 158390"/>
                <a:gd name="connsiteX9" fmla="*/ 49214 w 90509"/>
                <a:gd name="connsiteY9" fmla="*/ 18667 h 158390"/>
                <a:gd name="connsiteX10" fmla="*/ 42426 w 90509"/>
                <a:gd name="connsiteY10" fmla="*/ 8485 h 158390"/>
                <a:gd name="connsiteX11" fmla="*/ 10748 w 90509"/>
                <a:gd name="connsiteY11" fmla="*/ 27718 h 158390"/>
                <a:gd name="connsiteX12" fmla="*/ 8485 w 90509"/>
                <a:gd name="connsiteY12" fmla="*/ 27718 h 158390"/>
                <a:gd name="connsiteX13" fmla="*/ 26587 w 90509"/>
                <a:gd name="connsiteY13" fmla="*/ 66185 h 158390"/>
                <a:gd name="connsiteX14" fmla="*/ 39032 w 90509"/>
                <a:gd name="connsiteY14" fmla="*/ 60528 h 158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509" h="158390">
                  <a:moveTo>
                    <a:pt x="39032" y="60528"/>
                  </a:moveTo>
                  <a:lnTo>
                    <a:pt x="28850" y="40163"/>
                  </a:lnTo>
                  <a:cubicBezTo>
                    <a:pt x="53740" y="44689"/>
                    <a:pt x="72973" y="67316"/>
                    <a:pt x="72973" y="93337"/>
                  </a:cubicBezTo>
                  <a:cubicBezTo>
                    <a:pt x="72973" y="122753"/>
                    <a:pt x="49214" y="147643"/>
                    <a:pt x="18667" y="147643"/>
                  </a:cubicBezTo>
                  <a:lnTo>
                    <a:pt x="16405" y="147643"/>
                  </a:lnTo>
                  <a:lnTo>
                    <a:pt x="16405" y="160088"/>
                  </a:lnTo>
                  <a:lnTo>
                    <a:pt x="18667" y="160088"/>
                  </a:lnTo>
                  <a:cubicBezTo>
                    <a:pt x="54871" y="160088"/>
                    <a:pt x="84287" y="130672"/>
                    <a:pt x="84287" y="94469"/>
                  </a:cubicBezTo>
                  <a:cubicBezTo>
                    <a:pt x="84287" y="62791"/>
                    <a:pt x="61659" y="36769"/>
                    <a:pt x="32244" y="29981"/>
                  </a:cubicBezTo>
                  <a:lnTo>
                    <a:pt x="49214" y="18667"/>
                  </a:lnTo>
                  <a:lnTo>
                    <a:pt x="42426" y="8485"/>
                  </a:lnTo>
                  <a:lnTo>
                    <a:pt x="10748" y="27718"/>
                  </a:lnTo>
                  <a:lnTo>
                    <a:pt x="8485" y="27718"/>
                  </a:lnTo>
                  <a:lnTo>
                    <a:pt x="26587" y="66185"/>
                  </a:lnTo>
                  <a:lnTo>
                    <a:pt x="39032" y="6052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6" name="任意形状 195">
              <a:extLst>
                <a:ext uri="{FF2B5EF4-FFF2-40B4-BE49-F238E27FC236}">
                  <a16:creationId xmlns:a16="http://schemas.microsoft.com/office/drawing/2014/main" id="{CBF704C7-60FE-0344-B16D-078AF3559A20}"/>
                </a:ext>
              </a:extLst>
            </p:cNvPr>
            <p:cNvSpPr/>
            <p:nvPr/>
          </p:nvSpPr>
          <p:spPr>
            <a:xfrm>
              <a:off x="8912909" y="1953258"/>
              <a:ext cx="384663" cy="395977"/>
            </a:xfrm>
            <a:custGeom>
              <a:avLst/>
              <a:gdLst>
                <a:gd name="connsiteX0" fmla="*/ 360339 w 384663"/>
                <a:gd name="connsiteY0" fmla="*/ 265305 h 395976"/>
                <a:gd name="connsiteX1" fmla="*/ 368259 w 384663"/>
                <a:gd name="connsiteY1" fmla="*/ 213262 h 395976"/>
                <a:gd name="connsiteX2" fmla="*/ 229101 w 384663"/>
                <a:gd name="connsiteY2" fmla="*/ 41295 h 395976"/>
                <a:gd name="connsiteX3" fmla="*/ 194029 w 384663"/>
                <a:gd name="connsiteY3" fmla="*/ 8485 h 395976"/>
                <a:gd name="connsiteX4" fmla="*/ 158956 w 384663"/>
                <a:gd name="connsiteY4" fmla="*/ 40163 h 395976"/>
                <a:gd name="connsiteX5" fmla="*/ 17536 w 384663"/>
                <a:gd name="connsiteY5" fmla="*/ 212130 h 395976"/>
                <a:gd name="connsiteX6" fmla="*/ 25456 w 384663"/>
                <a:gd name="connsiteY6" fmla="*/ 265305 h 395976"/>
                <a:gd name="connsiteX7" fmla="*/ 8485 w 384663"/>
                <a:gd name="connsiteY7" fmla="*/ 295851 h 395976"/>
                <a:gd name="connsiteX8" fmla="*/ 44689 w 384663"/>
                <a:gd name="connsiteY8" fmla="*/ 332055 h 395976"/>
                <a:gd name="connsiteX9" fmla="*/ 60528 w 384663"/>
                <a:gd name="connsiteY9" fmla="*/ 328661 h 395976"/>
                <a:gd name="connsiteX10" fmla="*/ 192897 w 384663"/>
                <a:gd name="connsiteY10" fmla="*/ 388623 h 395976"/>
                <a:gd name="connsiteX11" fmla="*/ 326398 w 384663"/>
                <a:gd name="connsiteY11" fmla="*/ 327529 h 395976"/>
                <a:gd name="connsiteX12" fmla="*/ 343369 w 384663"/>
                <a:gd name="connsiteY12" fmla="*/ 332055 h 395976"/>
                <a:gd name="connsiteX13" fmla="*/ 379572 w 384663"/>
                <a:gd name="connsiteY13" fmla="*/ 295851 h 395976"/>
                <a:gd name="connsiteX14" fmla="*/ 360339 w 384663"/>
                <a:gd name="connsiteY14" fmla="*/ 265305 h 395976"/>
                <a:gd name="connsiteX15" fmla="*/ 194029 w 384663"/>
                <a:gd name="connsiteY15" fmla="*/ 63922 h 395976"/>
                <a:gd name="connsiteX16" fmla="*/ 173664 w 384663"/>
                <a:gd name="connsiteY16" fmla="*/ 43557 h 395976"/>
                <a:gd name="connsiteX17" fmla="*/ 194029 w 384663"/>
                <a:gd name="connsiteY17" fmla="*/ 23193 h 395976"/>
                <a:gd name="connsiteX18" fmla="*/ 214393 w 384663"/>
                <a:gd name="connsiteY18" fmla="*/ 43557 h 395976"/>
                <a:gd name="connsiteX19" fmla="*/ 194029 w 384663"/>
                <a:gd name="connsiteY19" fmla="*/ 63922 h 395976"/>
                <a:gd name="connsiteX20" fmla="*/ 362602 w 384663"/>
                <a:gd name="connsiteY20" fmla="*/ 295851 h 395976"/>
                <a:gd name="connsiteX21" fmla="*/ 342237 w 384663"/>
                <a:gd name="connsiteY21" fmla="*/ 316216 h 395976"/>
                <a:gd name="connsiteX22" fmla="*/ 321873 w 384663"/>
                <a:gd name="connsiteY22" fmla="*/ 295851 h 395976"/>
                <a:gd name="connsiteX23" fmla="*/ 342237 w 384663"/>
                <a:gd name="connsiteY23" fmla="*/ 275487 h 395976"/>
                <a:gd name="connsiteX24" fmla="*/ 362602 w 384663"/>
                <a:gd name="connsiteY24" fmla="*/ 295851 h 395976"/>
                <a:gd name="connsiteX25" fmla="*/ 44689 w 384663"/>
                <a:gd name="connsiteY25" fmla="*/ 275487 h 395976"/>
                <a:gd name="connsiteX26" fmla="*/ 65053 w 384663"/>
                <a:gd name="connsiteY26" fmla="*/ 295851 h 395976"/>
                <a:gd name="connsiteX27" fmla="*/ 44689 w 384663"/>
                <a:gd name="connsiteY27" fmla="*/ 316216 h 395976"/>
                <a:gd name="connsiteX28" fmla="*/ 24324 w 384663"/>
                <a:gd name="connsiteY28" fmla="*/ 295851 h 395976"/>
                <a:gd name="connsiteX29" fmla="*/ 44689 w 384663"/>
                <a:gd name="connsiteY29" fmla="*/ 275487 h 395976"/>
                <a:gd name="connsiteX30" fmla="*/ 79761 w 384663"/>
                <a:gd name="connsiteY30" fmla="*/ 295851 h 395976"/>
                <a:gd name="connsiteX31" fmla="*/ 40163 w 384663"/>
                <a:gd name="connsiteY31" fmla="*/ 260779 h 395976"/>
                <a:gd name="connsiteX32" fmla="*/ 33375 w 384663"/>
                <a:gd name="connsiteY32" fmla="*/ 213262 h 395976"/>
                <a:gd name="connsiteX33" fmla="*/ 160088 w 384663"/>
                <a:gd name="connsiteY33" fmla="*/ 57134 h 395976"/>
                <a:gd name="connsiteX34" fmla="*/ 194029 w 384663"/>
                <a:gd name="connsiteY34" fmla="*/ 80892 h 395976"/>
                <a:gd name="connsiteX35" fmla="*/ 227970 w 384663"/>
                <a:gd name="connsiteY35" fmla="*/ 57134 h 395976"/>
                <a:gd name="connsiteX36" fmla="*/ 353551 w 384663"/>
                <a:gd name="connsiteY36" fmla="*/ 213262 h 395976"/>
                <a:gd name="connsiteX37" fmla="*/ 346763 w 384663"/>
                <a:gd name="connsiteY37" fmla="*/ 260779 h 395976"/>
                <a:gd name="connsiteX38" fmla="*/ 344500 w 384663"/>
                <a:gd name="connsiteY38" fmla="*/ 260779 h 395976"/>
                <a:gd name="connsiteX39" fmla="*/ 308296 w 384663"/>
                <a:gd name="connsiteY39" fmla="*/ 296983 h 395976"/>
                <a:gd name="connsiteX40" fmla="*/ 315084 w 384663"/>
                <a:gd name="connsiteY40" fmla="*/ 318479 h 395976"/>
                <a:gd name="connsiteX41" fmla="*/ 194029 w 384663"/>
                <a:gd name="connsiteY41" fmla="*/ 373915 h 395976"/>
                <a:gd name="connsiteX42" fmla="*/ 74104 w 384663"/>
                <a:gd name="connsiteY42" fmla="*/ 319610 h 395976"/>
                <a:gd name="connsiteX43" fmla="*/ 79761 w 384663"/>
                <a:gd name="connsiteY43" fmla="*/ 295851 h 395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4663" h="395976">
                  <a:moveTo>
                    <a:pt x="360339" y="265305"/>
                  </a:moveTo>
                  <a:cubicBezTo>
                    <a:pt x="365996" y="248334"/>
                    <a:pt x="368259" y="230232"/>
                    <a:pt x="368259" y="213262"/>
                  </a:cubicBezTo>
                  <a:cubicBezTo>
                    <a:pt x="368259" y="130672"/>
                    <a:pt x="309428" y="58265"/>
                    <a:pt x="229101" y="41295"/>
                  </a:cubicBezTo>
                  <a:cubicBezTo>
                    <a:pt x="227970" y="23193"/>
                    <a:pt x="212130" y="8485"/>
                    <a:pt x="194029" y="8485"/>
                  </a:cubicBezTo>
                  <a:cubicBezTo>
                    <a:pt x="175927" y="8485"/>
                    <a:pt x="160088" y="23193"/>
                    <a:pt x="158956" y="40163"/>
                  </a:cubicBezTo>
                  <a:cubicBezTo>
                    <a:pt x="77498" y="57134"/>
                    <a:pt x="17536" y="128410"/>
                    <a:pt x="17536" y="212130"/>
                  </a:cubicBezTo>
                  <a:cubicBezTo>
                    <a:pt x="17536" y="230232"/>
                    <a:pt x="19799" y="248334"/>
                    <a:pt x="25456" y="265305"/>
                  </a:cubicBezTo>
                  <a:cubicBezTo>
                    <a:pt x="15273" y="272093"/>
                    <a:pt x="8485" y="283406"/>
                    <a:pt x="8485" y="295851"/>
                  </a:cubicBezTo>
                  <a:cubicBezTo>
                    <a:pt x="8485" y="315084"/>
                    <a:pt x="24324" y="332055"/>
                    <a:pt x="44689" y="332055"/>
                  </a:cubicBezTo>
                  <a:cubicBezTo>
                    <a:pt x="50346" y="332055"/>
                    <a:pt x="56002" y="330924"/>
                    <a:pt x="60528" y="328661"/>
                  </a:cubicBezTo>
                  <a:cubicBezTo>
                    <a:pt x="94469" y="367127"/>
                    <a:pt x="141986" y="388623"/>
                    <a:pt x="192897" y="388623"/>
                  </a:cubicBezTo>
                  <a:cubicBezTo>
                    <a:pt x="243809" y="388623"/>
                    <a:pt x="292457" y="365996"/>
                    <a:pt x="326398" y="327529"/>
                  </a:cubicBezTo>
                  <a:cubicBezTo>
                    <a:pt x="332055" y="330924"/>
                    <a:pt x="337712" y="332055"/>
                    <a:pt x="343369" y="332055"/>
                  </a:cubicBezTo>
                  <a:cubicBezTo>
                    <a:pt x="362602" y="332055"/>
                    <a:pt x="379572" y="316216"/>
                    <a:pt x="379572" y="295851"/>
                  </a:cubicBezTo>
                  <a:cubicBezTo>
                    <a:pt x="378441" y="283406"/>
                    <a:pt x="371653" y="270961"/>
                    <a:pt x="360339" y="265305"/>
                  </a:cubicBezTo>
                  <a:close/>
                  <a:moveTo>
                    <a:pt x="194029" y="63922"/>
                  </a:moveTo>
                  <a:cubicBezTo>
                    <a:pt x="182715" y="63922"/>
                    <a:pt x="173664" y="54871"/>
                    <a:pt x="173664" y="43557"/>
                  </a:cubicBezTo>
                  <a:cubicBezTo>
                    <a:pt x="173664" y="32244"/>
                    <a:pt x="182715" y="23193"/>
                    <a:pt x="194029" y="23193"/>
                  </a:cubicBezTo>
                  <a:cubicBezTo>
                    <a:pt x="205342" y="23193"/>
                    <a:pt x="214393" y="32244"/>
                    <a:pt x="214393" y="43557"/>
                  </a:cubicBezTo>
                  <a:cubicBezTo>
                    <a:pt x="214393" y="54871"/>
                    <a:pt x="205342" y="63922"/>
                    <a:pt x="194029" y="63922"/>
                  </a:cubicBezTo>
                  <a:close/>
                  <a:moveTo>
                    <a:pt x="362602" y="295851"/>
                  </a:moveTo>
                  <a:cubicBezTo>
                    <a:pt x="362602" y="307165"/>
                    <a:pt x="353551" y="316216"/>
                    <a:pt x="342237" y="316216"/>
                  </a:cubicBezTo>
                  <a:cubicBezTo>
                    <a:pt x="330924" y="316216"/>
                    <a:pt x="321873" y="307165"/>
                    <a:pt x="321873" y="295851"/>
                  </a:cubicBezTo>
                  <a:cubicBezTo>
                    <a:pt x="321873" y="284538"/>
                    <a:pt x="330924" y="275487"/>
                    <a:pt x="342237" y="275487"/>
                  </a:cubicBezTo>
                  <a:cubicBezTo>
                    <a:pt x="353551" y="275487"/>
                    <a:pt x="362602" y="284538"/>
                    <a:pt x="362602" y="295851"/>
                  </a:cubicBezTo>
                  <a:close/>
                  <a:moveTo>
                    <a:pt x="44689" y="275487"/>
                  </a:moveTo>
                  <a:cubicBezTo>
                    <a:pt x="56002" y="275487"/>
                    <a:pt x="65053" y="284538"/>
                    <a:pt x="65053" y="295851"/>
                  </a:cubicBezTo>
                  <a:cubicBezTo>
                    <a:pt x="65053" y="307165"/>
                    <a:pt x="56002" y="316216"/>
                    <a:pt x="44689" y="316216"/>
                  </a:cubicBezTo>
                  <a:cubicBezTo>
                    <a:pt x="33375" y="316216"/>
                    <a:pt x="24324" y="307165"/>
                    <a:pt x="24324" y="295851"/>
                  </a:cubicBezTo>
                  <a:cubicBezTo>
                    <a:pt x="24324" y="284538"/>
                    <a:pt x="33375" y="275487"/>
                    <a:pt x="44689" y="275487"/>
                  </a:cubicBezTo>
                  <a:close/>
                  <a:moveTo>
                    <a:pt x="79761" y="295851"/>
                  </a:moveTo>
                  <a:cubicBezTo>
                    <a:pt x="79761" y="274355"/>
                    <a:pt x="61659" y="257385"/>
                    <a:pt x="40163" y="260779"/>
                  </a:cubicBezTo>
                  <a:cubicBezTo>
                    <a:pt x="35638" y="244940"/>
                    <a:pt x="33375" y="229101"/>
                    <a:pt x="33375" y="213262"/>
                  </a:cubicBezTo>
                  <a:cubicBezTo>
                    <a:pt x="33375" y="137461"/>
                    <a:pt x="86549" y="71842"/>
                    <a:pt x="160088" y="57134"/>
                  </a:cubicBezTo>
                  <a:cubicBezTo>
                    <a:pt x="164613" y="71842"/>
                    <a:pt x="178190" y="80892"/>
                    <a:pt x="194029" y="80892"/>
                  </a:cubicBezTo>
                  <a:cubicBezTo>
                    <a:pt x="208736" y="80892"/>
                    <a:pt x="222313" y="71842"/>
                    <a:pt x="227970" y="57134"/>
                  </a:cubicBezTo>
                  <a:cubicBezTo>
                    <a:pt x="301508" y="72973"/>
                    <a:pt x="353551" y="138592"/>
                    <a:pt x="353551" y="213262"/>
                  </a:cubicBezTo>
                  <a:cubicBezTo>
                    <a:pt x="353551" y="229101"/>
                    <a:pt x="351288" y="244940"/>
                    <a:pt x="346763" y="260779"/>
                  </a:cubicBezTo>
                  <a:cubicBezTo>
                    <a:pt x="345631" y="260779"/>
                    <a:pt x="344500" y="260779"/>
                    <a:pt x="344500" y="260779"/>
                  </a:cubicBezTo>
                  <a:cubicBezTo>
                    <a:pt x="325267" y="260779"/>
                    <a:pt x="308296" y="276618"/>
                    <a:pt x="308296" y="296983"/>
                  </a:cubicBezTo>
                  <a:cubicBezTo>
                    <a:pt x="308296" y="304902"/>
                    <a:pt x="310559" y="311690"/>
                    <a:pt x="315084" y="318479"/>
                  </a:cubicBezTo>
                  <a:cubicBezTo>
                    <a:pt x="284538" y="353551"/>
                    <a:pt x="240415" y="373915"/>
                    <a:pt x="194029" y="373915"/>
                  </a:cubicBezTo>
                  <a:cubicBezTo>
                    <a:pt x="147643" y="373915"/>
                    <a:pt x="104651" y="353551"/>
                    <a:pt x="74104" y="319610"/>
                  </a:cubicBezTo>
                  <a:cubicBezTo>
                    <a:pt x="77498" y="311690"/>
                    <a:pt x="79761" y="303771"/>
                    <a:pt x="79761" y="295851"/>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7" name="任意形状 196">
              <a:extLst>
                <a:ext uri="{FF2B5EF4-FFF2-40B4-BE49-F238E27FC236}">
                  <a16:creationId xmlns:a16="http://schemas.microsoft.com/office/drawing/2014/main" id="{365A0FDD-6AF0-0042-88A9-A1A9F22B43D9}"/>
                </a:ext>
              </a:extLst>
            </p:cNvPr>
            <p:cNvSpPr/>
            <p:nvPr/>
          </p:nvSpPr>
          <p:spPr>
            <a:xfrm>
              <a:off x="9063381" y="2196501"/>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5053 h 79195"/>
                <a:gd name="connsiteX4" fmla="*/ 49214 w 79195"/>
                <a:gd name="connsiteY4" fmla="*/ 41295 h 79195"/>
                <a:gd name="connsiteX5" fmla="*/ 72973 w 79195"/>
                <a:gd name="connsiteY5" fmla="*/ 17536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7536 h 79195"/>
                <a:gd name="connsiteX10" fmla="*/ 32244 w 79195"/>
                <a:gd name="connsiteY10" fmla="*/ 41295 h 79195"/>
                <a:gd name="connsiteX11" fmla="*/ 8485 w 79195"/>
                <a:gd name="connsiteY11" fmla="*/ 65053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5053"/>
                  </a:lnTo>
                  <a:lnTo>
                    <a:pt x="49214" y="41295"/>
                  </a:lnTo>
                  <a:lnTo>
                    <a:pt x="72973" y="17536"/>
                  </a:lnTo>
                  <a:lnTo>
                    <a:pt x="63922" y="8485"/>
                  </a:lnTo>
                  <a:lnTo>
                    <a:pt x="40163" y="32244"/>
                  </a:lnTo>
                  <a:lnTo>
                    <a:pt x="16405" y="8485"/>
                  </a:lnTo>
                  <a:lnTo>
                    <a:pt x="8485" y="17536"/>
                  </a:lnTo>
                  <a:lnTo>
                    <a:pt x="32244" y="41295"/>
                  </a:lnTo>
                  <a:lnTo>
                    <a:pt x="8485" y="6505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98" name="任意形状 197">
              <a:extLst>
                <a:ext uri="{FF2B5EF4-FFF2-40B4-BE49-F238E27FC236}">
                  <a16:creationId xmlns:a16="http://schemas.microsoft.com/office/drawing/2014/main" id="{D3C3A77E-5835-F649-B519-DCE8E1E97C65}"/>
                </a:ext>
              </a:extLst>
            </p:cNvPr>
            <p:cNvSpPr/>
            <p:nvPr/>
          </p:nvSpPr>
          <p:spPr>
            <a:xfrm>
              <a:off x="9063381" y="2061869"/>
              <a:ext cx="79195" cy="79195"/>
            </a:xfrm>
            <a:custGeom>
              <a:avLst/>
              <a:gdLst>
                <a:gd name="connsiteX0" fmla="*/ 16405 w 79195"/>
                <a:gd name="connsiteY0" fmla="*/ 72973 h 79195"/>
                <a:gd name="connsiteX1" fmla="*/ 40163 w 79195"/>
                <a:gd name="connsiteY1" fmla="*/ 49214 h 79195"/>
                <a:gd name="connsiteX2" fmla="*/ 63922 w 79195"/>
                <a:gd name="connsiteY2" fmla="*/ 72973 h 79195"/>
                <a:gd name="connsiteX3" fmla="*/ 72973 w 79195"/>
                <a:gd name="connsiteY3" fmla="*/ 63922 h 79195"/>
                <a:gd name="connsiteX4" fmla="*/ 49214 w 79195"/>
                <a:gd name="connsiteY4" fmla="*/ 40163 h 79195"/>
                <a:gd name="connsiteX5" fmla="*/ 72973 w 79195"/>
                <a:gd name="connsiteY5" fmla="*/ 16405 h 79195"/>
                <a:gd name="connsiteX6" fmla="*/ 63922 w 79195"/>
                <a:gd name="connsiteY6" fmla="*/ 8485 h 79195"/>
                <a:gd name="connsiteX7" fmla="*/ 40163 w 79195"/>
                <a:gd name="connsiteY7" fmla="*/ 32244 h 79195"/>
                <a:gd name="connsiteX8" fmla="*/ 16405 w 79195"/>
                <a:gd name="connsiteY8" fmla="*/ 8485 h 79195"/>
                <a:gd name="connsiteX9" fmla="*/ 8485 w 79195"/>
                <a:gd name="connsiteY9" fmla="*/ 16405 h 79195"/>
                <a:gd name="connsiteX10" fmla="*/ 32244 w 79195"/>
                <a:gd name="connsiteY10" fmla="*/ 40163 h 79195"/>
                <a:gd name="connsiteX11" fmla="*/ 8485 w 79195"/>
                <a:gd name="connsiteY11" fmla="*/ 63922 h 7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195" h="79195">
                  <a:moveTo>
                    <a:pt x="16405" y="72973"/>
                  </a:moveTo>
                  <a:lnTo>
                    <a:pt x="40163" y="49214"/>
                  </a:lnTo>
                  <a:lnTo>
                    <a:pt x="63922" y="72973"/>
                  </a:lnTo>
                  <a:lnTo>
                    <a:pt x="72973" y="63922"/>
                  </a:lnTo>
                  <a:lnTo>
                    <a:pt x="49214" y="40163"/>
                  </a:lnTo>
                  <a:lnTo>
                    <a:pt x="72973" y="16405"/>
                  </a:lnTo>
                  <a:lnTo>
                    <a:pt x="63922" y="8485"/>
                  </a:lnTo>
                  <a:lnTo>
                    <a:pt x="40163" y="32244"/>
                  </a:lnTo>
                  <a:lnTo>
                    <a:pt x="16405" y="8485"/>
                  </a:lnTo>
                  <a:lnTo>
                    <a:pt x="8485" y="16405"/>
                  </a:lnTo>
                  <a:lnTo>
                    <a:pt x="32244" y="40163"/>
                  </a:lnTo>
                  <a:lnTo>
                    <a:pt x="8485" y="639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3" name="组合 2"/>
          <p:cNvGrpSpPr/>
          <p:nvPr/>
        </p:nvGrpSpPr>
        <p:grpSpPr>
          <a:xfrm>
            <a:off x="1024735" y="1892532"/>
            <a:ext cx="9928455" cy="4199088"/>
            <a:chOff x="694840" y="1844616"/>
            <a:chExt cx="10725020" cy="4535983"/>
          </a:xfrm>
        </p:grpSpPr>
        <p:sp>
          <p:nvSpPr>
            <p:cNvPr id="7" name="圆角矩形 6">
              <a:extLst>
                <a:ext uri="{FF2B5EF4-FFF2-40B4-BE49-F238E27FC236}">
                  <a16:creationId xmlns:a16="http://schemas.microsoft.com/office/drawing/2014/main" id="{C924EE6D-6501-4D4A-A15D-C5CDFCCF28E0}"/>
                </a:ext>
              </a:extLst>
            </p:cNvPr>
            <p:cNvSpPr/>
            <p:nvPr/>
          </p:nvSpPr>
          <p:spPr>
            <a:xfrm>
              <a:off x="10318666" y="2934389"/>
              <a:ext cx="1095843"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8" name="圆角矩形 7">
              <a:extLst>
                <a:ext uri="{FF2B5EF4-FFF2-40B4-BE49-F238E27FC236}">
                  <a16:creationId xmlns:a16="http://schemas.microsoft.com/office/drawing/2014/main" id="{ACB36BF2-9A7D-3A4E-AF6F-8EA16889F258}"/>
                </a:ext>
              </a:extLst>
            </p:cNvPr>
            <p:cNvSpPr/>
            <p:nvPr/>
          </p:nvSpPr>
          <p:spPr>
            <a:xfrm>
              <a:off x="9018157" y="2934724"/>
              <a:ext cx="1111415"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9" name="圆角矩形 8">
              <a:extLst>
                <a:ext uri="{FF2B5EF4-FFF2-40B4-BE49-F238E27FC236}">
                  <a16:creationId xmlns:a16="http://schemas.microsoft.com/office/drawing/2014/main" id="{3FE4C9CD-34C1-524A-9180-F76ABD4733A7}"/>
                </a:ext>
              </a:extLst>
            </p:cNvPr>
            <p:cNvSpPr/>
            <p:nvPr/>
          </p:nvSpPr>
          <p:spPr>
            <a:xfrm>
              <a:off x="7695753" y="2938545"/>
              <a:ext cx="1149616"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0" name="圆角矩形 9">
              <a:extLst>
                <a:ext uri="{FF2B5EF4-FFF2-40B4-BE49-F238E27FC236}">
                  <a16:creationId xmlns:a16="http://schemas.microsoft.com/office/drawing/2014/main" id="{C81EAAEF-681D-CA49-A289-2DCD7B531979}"/>
                </a:ext>
              </a:extLst>
            </p:cNvPr>
            <p:cNvSpPr/>
            <p:nvPr/>
          </p:nvSpPr>
          <p:spPr>
            <a:xfrm>
              <a:off x="5403215" y="2942388"/>
              <a:ext cx="2111056" cy="422749"/>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1" name="圆角矩形 10">
              <a:extLst>
                <a:ext uri="{FF2B5EF4-FFF2-40B4-BE49-F238E27FC236}">
                  <a16:creationId xmlns:a16="http://schemas.microsoft.com/office/drawing/2014/main" id="{C0C0C847-8B21-4940-B0C1-5F9AE0E8BC2C}"/>
                </a:ext>
              </a:extLst>
            </p:cNvPr>
            <p:cNvSpPr/>
            <p:nvPr/>
          </p:nvSpPr>
          <p:spPr>
            <a:xfrm>
              <a:off x="2193893" y="2934725"/>
              <a:ext cx="3048696" cy="439617"/>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prstClr val="black"/>
                </a:solidFill>
                <a:cs typeface="+mn-ea"/>
                <a:sym typeface="+mn-lt"/>
              </a:endParaRPr>
            </a:p>
          </p:txBody>
        </p:sp>
        <p:sp>
          <p:nvSpPr>
            <p:cNvPr id="12" name="圆角矩形 11">
              <a:extLst>
                <a:ext uri="{FF2B5EF4-FFF2-40B4-BE49-F238E27FC236}">
                  <a16:creationId xmlns:a16="http://schemas.microsoft.com/office/drawing/2014/main" id="{EF240632-4B62-5744-89FA-51ADE94AECE2}"/>
                </a:ext>
              </a:extLst>
            </p:cNvPr>
            <p:cNvSpPr/>
            <p:nvPr/>
          </p:nvSpPr>
          <p:spPr>
            <a:xfrm>
              <a:off x="698764" y="2947073"/>
              <a:ext cx="1338902" cy="432941"/>
            </a:xfrm>
            <a:prstGeom prst="roundRect">
              <a:avLst/>
            </a:prstGeom>
            <a:solidFill>
              <a:schemeClr val="accent1">
                <a:lumMod val="20000"/>
                <a:lumOff val="80000"/>
              </a:schemeClr>
            </a:solidFill>
            <a:ln w="9525" cap="flat">
              <a:noFill/>
              <a:prstDash val="solid"/>
              <a:miter/>
            </a:ln>
          </p:spPr>
          <p:txBody>
            <a:bodyPr rtlCol="0" anchor="ctr"/>
            <a:lstStyle/>
            <a:p>
              <a:endParaRPr kumimoji="1" lang="zh-CN" altLang="en-US" sz="1798" dirty="0">
                <a:solidFill>
                  <a:srgbClr val="44546A">
                    <a:lumMod val="95000"/>
                  </a:srgbClr>
                </a:solidFill>
                <a:cs typeface="+mn-ea"/>
                <a:sym typeface="+mn-lt"/>
              </a:endParaRPr>
            </a:p>
          </p:txBody>
        </p:sp>
        <p:sp>
          <p:nvSpPr>
            <p:cNvPr id="13" name="任意形状 12">
              <a:extLst>
                <a:ext uri="{FF2B5EF4-FFF2-40B4-BE49-F238E27FC236}">
                  <a16:creationId xmlns:a16="http://schemas.microsoft.com/office/drawing/2014/main" id="{487DFE34-2752-3143-8BF1-94C824900DF8}"/>
                </a:ext>
              </a:extLst>
            </p:cNvPr>
            <p:cNvSpPr/>
            <p:nvPr/>
          </p:nvSpPr>
          <p:spPr>
            <a:xfrm>
              <a:off x="9013060"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4856" y="2888456"/>
                    <a:pt x="724377"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4" name="任意形状 13">
              <a:extLst>
                <a:ext uri="{FF2B5EF4-FFF2-40B4-BE49-F238E27FC236}">
                  <a16:creationId xmlns:a16="http://schemas.microsoft.com/office/drawing/2014/main" id="{B41853AF-ADD5-564B-BD92-3285A88F3D6A}"/>
                </a:ext>
              </a:extLst>
            </p:cNvPr>
            <p:cNvSpPr/>
            <p:nvPr/>
          </p:nvSpPr>
          <p:spPr>
            <a:xfrm>
              <a:off x="10300306" y="2926064"/>
              <a:ext cx="1119554" cy="3454533"/>
            </a:xfrm>
            <a:custGeom>
              <a:avLst/>
              <a:gdLst>
                <a:gd name="connsiteX0" fmla="*/ 724377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7 w 781050"/>
                <a:gd name="connsiteY5" fmla="*/ 7144 h 2895600"/>
                <a:gd name="connsiteX6" fmla="*/ 778669 w 781050"/>
                <a:gd name="connsiteY6" fmla="*/ 61436 h 2895600"/>
                <a:gd name="connsiteX7" fmla="*/ 778669 w 781050"/>
                <a:gd name="connsiteY7" fmla="*/ 2835116 h 2895600"/>
                <a:gd name="connsiteX8" fmla="*/ 724377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7" y="2888456"/>
                  </a:moveTo>
                  <a:lnTo>
                    <a:pt x="61436" y="2888456"/>
                  </a:lnTo>
                  <a:cubicBezTo>
                    <a:pt x="31909" y="2888456"/>
                    <a:pt x="7144" y="2863691"/>
                    <a:pt x="7144" y="2834164"/>
                  </a:cubicBezTo>
                  <a:lnTo>
                    <a:pt x="7144" y="61436"/>
                  </a:lnTo>
                  <a:cubicBezTo>
                    <a:pt x="7144" y="31909"/>
                    <a:pt x="31909" y="7144"/>
                    <a:pt x="61436" y="7144"/>
                  </a:cubicBezTo>
                  <a:lnTo>
                    <a:pt x="724377" y="7144"/>
                  </a:lnTo>
                  <a:cubicBezTo>
                    <a:pt x="753904" y="7144"/>
                    <a:pt x="778669" y="31909"/>
                    <a:pt x="778669" y="61436"/>
                  </a:cubicBezTo>
                  <a:lnTo>
                    <a:pt x="778669" y="2835116"/>
                  </a:lnTo>
                  <a:cubicBezTo>
                    <a:pt x="778669" y="2864644"/>
                    <a:pt x="753904" y="2888456"/>
                    <a:pt x="724377" y="2888456"/>
                  </a:cubicBezTo>
                  <a:close/>
                </a:path>
              </a:pathLst>
            </a:custGeom>
            <a:noFill/>
            <a:ln w="9525" cap="flat">
              <a:solidFill>
                <a:srgbClr val="0070C0"/>
              </a:solidFill>
              <a:prstDash val="sysDash"/>
              <a:miter/>
            </a:ln>
          </p:spPr>
          <p:txBody>
            <a:bodyPr rtlCol="0" anchor="ctr"/>
            <a:lstStyle/>
            <a:p>
              <a:endParaRPr lang="zh-CN" altLang="en-US" sz="1798" dirty="0">
                <a:solidFill>
                  <a:prstClr val="black"/>
                </a:solidFill>
                <a:cs typeface="+mn-ea"/>
                <a:sym typeface="+mn-lt"/>
              </a:endParaRPr>
            </a:p>
          </p:txBody>
        </p:sp>
        <p:sp>
          <p:nvSpPr>
            <p:cNvPr id="15" name="任意形状 14">
              <a:extLst>
                <a:ext uri="{FF2B5EF4-FFF2-40B4-BE49-F238E27FC236}">
                  <a16:creationId xmlns:a16="http://schemas.microsoft.com/office/drawing/2014/main" id="{26324DD3-6C7E-C449-B422-2B0C2C73BC4A}"/>
                </a:ext>
              </a:extLst>
            </p:cNvPr>
            <p:cNvSpPr/>
            <p:nvPr/>
          </p:nvSpPr>
          <p:spPr>
            <a:xfrm>
              <a:off x="7690822" y="2926064"/>
              <a:ext cx="1157776" cy="3454533"/>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7" y="2864644"/>
                    <a:pt x="753904" y="2888456"/>
                    <a:pt x="724376" y="2888456"/>
                  </a:cubicBezTo>
                  <a:close/>
                </a:path>
              </a:pathLst>
            </a:custGeom>
            <a:noFill/>
            <a:ln w="9525" cap="flat">
              <a:solidFill>
                <a:srgbClr val="0070C0"/>
              </a:solidFill>
              <a:prstDash val="sysDash"/>
              <a:miter/>
            </a:ln>
          </p:spPr>
          <p:txBody>
            <a:bodyPr rtlCol="0" anchor="ctr"/>
            <a:lstStyle/>
            <a:p>
              <a:endParaRPr lang="zh-CN" altLang="en-US" sz="1798">
                <a:solidFill>
                  <a:prstClr val="black"/>
                </a:solidFill>
                <a:cs typeface="+mn-ea"/>
                <a:sym typeface="+mn-lt"/>
              </a:endParaRPr>
            </a:p>
          </p:txBody>
        </p:sp>
        <p:sp>
          <p:nvSpPr>
            <p:cNvPr id="16" name="任意形状 15">
              <a:extLst>
                <a:ext uri="{FF2B5EF4-FFF2-40B4-BE49-F238E27FC236}">
                  <a16:creationId xmlns:a16="http://schemas.microsoft.com/office/drawing/2014/main" id="{ABA663A9-9F15-D440-B57E-7E3923CB8C5E}"/>
                </a:ext>
              </a:extLst>
            </p:cNvPr>
            <p:cNvSpPr/>
            <p:nvPr/>
          </p:nvSpPr>
          <p:spPr>
            <a:xfrm>
              <a:off x="5393124" y="2926064"/>
              <a:ext cx="2129424" cy="3454533"/>
            </a:xfrm>
            <a:custGeom>
              <a:avLst/>
              <a:gdLst>
                <a:gd name="connsiteX0" fmla="*/ 1482566 w 1543050"/>
                <a:gd name="connsiteY0" fmla="*/ 2888456 h 2895600"/>
                <a:gd name="connsiteX1" fmla="*/ 61436 w 1543050"/>
                <a:gd name="connsiteY1" fmla="*/ 2888456 h 2895600"/>
                <a:gd name="connsiteX2" fmla="*/ 7144 w 1543050"/>
                <a:gd name="connsiteY2" fmla="*/ 2834164 h 2895600"/>
                <a:gd name="connsiteX3" fmla="*/ 7144 w 1543050"/>
                <a:gd name="connsiteY3" fmla="*/ 61436 h 2895600"/>
                <a:gd name="connsiteX4" fmla="*/ 61436 w 1543050"/>
                <a:gd name="connsiteY4" fmla="*/ 7144 h 2895600"/>
                <a:gd name="connsiteX5" fmla="*/ 1482566 w 1543050"/>
                <a:gd name="connsiteY5" fmla="*/ 7144 h 2895600"/>
                <a:gd name="connsiteX6" fmla="*/ 1536859 w 1543050"/>
                <a:gd name="connsiteY6" fmla="*/ 61436 h 2895600"/>
                <a:gd name="connsiteX7" fmla="*/ 1536859 w 1543050"/>
                <a:gd name="connsiteY7" fmla="*/ 2835116 h 2895600"/>
                <a:gd name="connsiteX8" fmla="*/ 1482566 w 1543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3050" h="2895600">
                  <a:moveTo>
                    <a:pt x="1482566" y="2888456"/>
                  </a:moveTo>
                  <a:lnTo>
                    <a:pt x="61436" y="2888456"/>
                  </a:lnTo>
                  <a:cubicBezTo>
                    <a:pt x="31909" y="2888456"/>
                    <a:pt x="7144" y="2863691"/>
                    <a:pt x="7144" y="2834164"/>
                  </a:cubicBezTo>
                  <a:lnTo>
                    <a:pt x="7144" y="61436"/>
                  </a:lnTo>
                  <a:cubicBezTo>
                    <a:pt x="7144" y="31909"/>
                    <a:pt x="31909" y="7144"/>
                    <a:pt x="61436" y="7144"/>
                  </a:cubicBezTo>
                  <a:lnTo>
                    <a:pt x="1482566" y="7144"/>
                  </a:lnTo>
                  <a:cubicBezTo>
                    <a:pt x="1512094" y="7144"/>
                    <a:pt x="1536859" y="31909"/>
                    <a:pt x="1536859" y="61436"/>
                  </a:cubicBezTo>
                  <a:lnTo>
                    <a:pt x="1536859" y="2835116"/>
                  </a:lnTo>
                  <a:cubicBezTo>
                    <a:pt x="1536859" y="2864644"/>
                    <a:pt x="1512094" y="2888456"/>
                    <a:pt x="1482566" y="2888456"/>
                  </a:cubicBezTo>
                  <a:close/>
                </a:path>
              </a:pathLst>
            </a:custGeom>
            <a:noFill/>
            <a:ln w="9525" cap="flat">
              <a:solidFill>
                <a:srgbClr val="0070C0"/>
              </a:solidFill>
              <a:prstDash val="sysDash"/>
              <a:miter/>
            </a:ln>
          </p:spPr>
          <p:txBody>
            <a:bodyPr rtlCol="0" anchor="ctr"/>
            <a:lstStyle/>
            <a:p>
              <a:r>
                <a:rPr lang="zh-CN" altLang="en-US" sz="1798" dirty="0">
                  <a:solidFill>
                    <a:prstClr val="black"/>
                  </a:solidFill>
                  <a:cs typeface="+mn-ea"/>
                  <a:sym typeface="+mn-lt"/>
                </a:rPr>
                <a:t>    </a:t>
              </a:r>
            </a:p>
          </p:txBody>
        </p:sp>
        <p:sp>
          <p:nvSpPr>
            <p:cNvPr id="17" name="任意形状 16">
              <a:extLst>
                <a:ext uri="{FF2B5EF4-FFF2-40B4-BE49-F238E27FC236}">
                  <a16:creationId xmlns:a16="http://schemas.microsoft.com/office/drawing/2014/main" id="{957D8CC2-444D-E54C-8B44-F717B55E0379}"/>
                </a:ext>
              </a:extLst>
            </p:cNvPr>
            <p:cNvSpPr/>
            <p:nvPr/>
          </p:nvSpPr>
          <p:spPr>
            <a:xfrm>
              <a:off x="2188203" y="2929198"/>
              <a:ext cx="3052231" cy="3451401"/>
            </a:xfrm>
            <a:custGeom>
              <a:avLst/>
              <a:gdLst>
                <a:gd name="connsiteX0" fmla="*/ 2247424 w 2305050"/>
                <a:gd name="connsiteY0" fmla="*/ 2888456 h 2895600"/>
                <a:gd name="connsiteX1" fmla="*/ 61436 w 2305050"/>
                <a:gd name="connsiteY1" fmla="*/ 2888456 h 2895600"/>
                <a:gd name="connsiteX2" fmla="*/ 7144 w 2305050"/>
                <a:gd name="connsiteY2" fmla="*/ 2834164 h 2895600"/>
                <a:gd name="connsiteX3" fmla="*/ 7144 w 2305050"/>
                <a:gd name="connsiteY3" fmla="*/ 61436 h 2895600"/>
                <a:gd name="connsiteX4" fmla="*/ 61436 w 2305050"/>
                <a:gd name="connsiteY4" fmla="*/ 7144 h 2895600"/>
                <a:gd name="connsiteX5" fmla="*/ 2247424 w 2305050"/>
                <a:gd name="connsiteY5" fmla="*/ 7144 h 2895600"/>
                <a:gd name="connsiteX6" fmla="*/ 2301716 w 2305050"/>
                <a:gd name="connsiteY6" fmla="*/ 61436 h 2895600"/>
                <a:gd name="connsiteX7" fmla="*/ 2301716 w 2305050"/>
                <a:gd name="connsiteY7" fmla="*/ 2835116 h 2895600"/>
                <a:gd name="connsiteX8" fmla="*/ 2247424 w 2305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5050" h="2895600">
                  <a:moveTo>
                    <a:pt x="2247424" y="2888456"/>
                  </a:moveTo>
                  <a:lnTo>
                    <a:pt x="61436" y="2888456"/>
                  </a:lnTo>
                  <a:cubicBezTo>
                    <a:pt x="31909" y="2888456"/>
                    <a:pt x="7144" y="2863691"/>
                    <a:pt x="7144" y="2834164"/>
                  </a:cubicBezTo>
                  <a:lnTo>
                    <a:pt x="7144" y="61436"/>
                  </a:lnTo>
                  <a:cubicBezTo>
                    <a:pt x="7144" y="31909"/>
                    <a:pt x="31909" y="7144"/>
                    <a:pt x="61436" y="7144"/>
                  </a:cubicBezTo>
                  <a:lnTo>
                    <a:pt x="2247424" y="7144"/>
                  </a:lnTo>
                  <a:cubicBezTo>
                    <a:pt x="2276951" y="7144"/>
                    <a:pt x="2301716" y="31909"/>
                    <a:pt x="2301716" y="61436"/>
                  </a:cubicBezTo>
                  <a:lnTo>
                    <a:pt x="2301716" y="2835116"/>
                  </a:lnTo>
                  <a:cubicBezTo>
                    <a:pt x="2300764" y="2864644"/>
                    <a:pt x="2276951" y="2888456"/>
                    <a:pt x="2247424" y="2888456"/>
                  </a:cubicBezTo>
                  <a:close/>
                </a:path>
              </a:pathLst>
            </a:custGeom>
            <a:noFill/>
            <a:ln w="9525" cap="flat">
              <a:solidFill>
                <a:srgbClr val="0070C0"/>
              </a:solidFill>
              <a:prstDash val="sysDash"/>
              <a:miter/>
            </a:ln>
          </p:spPr>
          <p:txBody>
            <a:bodyPr rtlCol="0" anchor="ctr"/>
            <a:lstStyle/>
            <a:p>
              <a:r>
                <a:rPr lang="zh-CN" altLang="en-US" sz="1798" dirty="0">
                  <a:solidFill>
                    <a:srgbClr val="5C7ADB"/>
                  </a:solidFill>
                  <a:cs typeface="+mn-ea"/>
                  <a:sym typeface="+mn-lt"/>
                </a:rPr>
                <a:t>              </a:t>
              </a:r>
            </a:p>
          </p:txBody>
        </p:sp>
        <p:sp>
          <p:nvSpPr>
            <p:cNvPr id="18" name="任意形状 17">
              <a:extLst>
                <a:ext uri="{FF2B5EF4-FFF2-40B4-BE49-F238E27FC236}">
                  <a16:creationId xmlns:a16="http://schemas.microsoft.com/office/drawing/2014/main" id="{2044DE35-1650-F94D-B0FC-DE735A4792C6}"/>
                </a:ext>
              </a:extLst>
            </p:cNvPr>
            <p:cNvSpPr/>
            <p:nvPr/>
          </p:nvSpPr>
          <p:spPr>
            <a:xfrm>
              <a:off x="694840" y="2934392"/>
              <a:ext cx="1342826" cy="3446207"/>
            </a:xfrm>
            <a:custGeom>
              <a:avLst/>
              <a:gdLst>
                <a:gd name="connsiteX0" fmla="*/ 724376 w 781050"/>
                <a:gd name="connsiteY0" fmla="*/ 2888456 h 2895600"/>
                <a:gd name="connsiteX1" fmla="*/ 61436 w 781050"/>
                <a:gd name="connsiteY1" fmla="*/ 2888456 h 2895600"/>
                <a:gd name="connsiteX2" fmla="*/ 7144 w 781050"/>
                <a:gd name="connsiteY2" fmla="*/ 2834164 h 2895600"/>
                <a:gd name="connsiteX3" fmla="*/ 7144 w 781050"/>
                <a:gd name="connsiteY3" fmla="*/ 61436 h 2895600"/>
                <a:gd name="connsiteX4" fmla="*/ 61436 w 781050"/>
                <a:gd name="connsiteY4" fmla="*/ 7144 h 2895600"/>
                <a:gd name="connsiteX5" fmla="*/ 724376 w 781050"/>
                <a:gd name="connsiteY5" fmla="*/ 7144 h 2895600"/>
                <a:gd name="connsiteX6" fmla="*/ 778669 w 781050"/>
                <a:gd name="connsiteY6" fmla="*/ 61436 h 2895600"/>
                <a:gd name="connsiteX7" fmla="*/ 778669 w 781050"/>
                <a:gd name="connsiteY7" fmla="*/ 2835116 h 2895600"/>
                <a:gd name="connsiteX8" fmla="*/ 724376 w 781050"/>
                <a:gd name="connsiteY8" fmla="*/ 2888456 h 28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1050" h="2895600">
                  <a:moveTo>
                    <a:pt x="724376" y="2888456"/>
                  </a:moveTo>
                  <a:lnTo>
                    <a:pt x="61436" y="2888456"/>
                  </a:lnTo>
                  <a:cubicBezTo>
                    <a:pt x="31909" y="2888456"/>
                    <a:pt x="7144" y="2863691"/>
                    <a:pt x="7144" y="2834164"/>
                  </a:cubicBezTo>
                  <a:lnTo>
                    <a:pt x="7144" y="61436"/>
                  </a:lnTo>
                  <a:cubicBezTo>
                    <a:pt x="7144" y="31909"/>
                    <a:pt x="31909" y="7144"/>
                    <a:pt x="61436" y="7144"/>
                  </a:cubicBezTo>
                  <a:lnTo>
                    <a:pt x="724376" y="7144"/>
                  </a:lnTo>
                  <a:cubicBezTo>
                    <a:pt x="753904" y="7144"/>
                    <a:pt x="778669" y="31909"/>
                    <a:pt x="778669" y="61436"/>
                  </a:cubicBezTo>
                  <a:lnTo>
                    <a:pt x="778669" y="2835116"/>
                  </a:lnTo>
                  <a:cubicBezTo>
                    <a:pt x="777716" y="2864644"/>
                    <a:pt x="753904" y="2888456"/>
                    <a:pt x="724376" y="2888456"/>
                  </a:cubicBezTo>
                  <a:close/>
                </a:path>
              </a:pathLst>
            </a:custGeom>
            <a:noFill/>
            <a:ln w="9525" cap="flat">
              <a:solidFill>
                <a:srgbClr val="0070C0"/>
              </a:solidFill>
              <a:prstDash val="sysDash"/>
              <a:miter/>
            </a:ln>
          </p:spPr>
          <p:txBody>
            <a:bodyPr rtlCol="0" anchor="ctr"/>
            <a:lstStyle/>
            <a:p>
              <a:endParaRPr kumimoji="1" lang="zh-CN" altLang="en-US" sz="1200" dirty="0">
                <a:solidFill>
                  <a:srgbClr val="70AD47">
                    <a:lumMod val="75000"/>
                  </a:srgbClr>
                </a:solidFill>
                <a:cs typeface="+mn-ea"/>
                <a:sym typeface="+mn-lt"/>
              </a:endParaRPr>
            </a:p>
          </p:txBody>
        </p:sp>
        <p:sp>
          <p:nvSpPr>
            <p:cNvPr id="19" name="文本框 18">
              <a:extLst>
                <a:ext uri="{FF2B5EF4-FFF2-40B4-BE49-F238E27FC236}">
                  <a16:creationId xmlns:a16="http://schemas.microsoft.com/office/drawing/2014/main" id="{7FA73A92-0706-2B47-AFAC-DF49DCF64380}"/>
                </a:ext>
              </a:extLst>
            </p:cNvPr>
            <p:cNvSpPr txBox="1"/>
            <p:nvPr/>
          </p:nvSpPr>
          <p:spPr>
            <a:xfrm>
              <a:off x="843257" y="4529985"/>
              <a:ext cx="109033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敏捷项目管理</a:t>
              </a:r>
            </a:p>
          </p:txBody>
        </p:sp>
        <p:sp>
          <p:nvSpPr>
            <p:cNvPr id="20" name="文本框 19">
              <a:extLst>
                <a:ext uri="{FF2B5EF4-FFF2-40B4-BE49-F238E27FC236}">
                  <a16:creationId xmlns:a16="http://schemas.microsoft.com/office/drawing/2014/main" id="{505C3113-8CF0-BC43-8828-BAC2DA54E4B7}"/>
                </a:ext>
              </a:extLst>
            </p:cNvPr>
            <p:cNvSpPr txBox="1"/>
            <p:nvPr/>
          </p:nvSpPr>
          <p:spPr>
            <a:xfrm>
              <a:off x="3345298"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代码托管</a:t>
              </a:r>
            </a:p>
          </p:txBody>
        </p:sp>
        <p:sp>
          <p:nvSpPr>
            <p:cNvPr id="21" name="文本框 20">
              <a:extLst>
                <a:ext uri="{FF2B5EF4-FFF2-40B4-BE49-F238E27FC236}">
                  <a16:creationId xmlns:a16="http://schemas.microsoft.com/office/drawing/2014/main" id="{7899FDDE-5490-324C-A3BB-26070D16F4E4}"/>
                </a:ext>
              </a:extLst>
            </p:cNvPr>
            <p:cNvSpPr txBox="1"/>
            <p:nvPr/>
          </p:nvSpPr>
          <p:spPr>
            <a:xfrm>
              <a:off x="4262115" y="4529985"/>
              <a:ext cx="723704"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代码检查</a:t>
              </a:r>
            </a:p>
          </p:txBody>
        </p:sp>
        <p:sp>
          <p:nvSpPr>
            <p:cNvPr id="22" name="文本框 21">
              <a:extLst>
                <a:ext uri="{FF2B5EF4-FFF2-40B4-BE49-F238E27FC236}">
                  <a16:creationId xmlns:a16="http://schemas.microsoft.com/office/drawing/2014/main" id="{8507BEAA-A6D4-4542-B818-8E5E43A8C67C}"/>
                </a:ext>
              </a:extLst>
            </p:cNvPr>
            <p:cNvSpPr txBox="1"/>
            <p:nvPr/>
          </p:nvSpPr>
          <p:spPr>
            <a:xfrm>
              <a:off x="5597671" y="4529985"/>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测试管理</a:t>
              </a:r>
            </a:p>
          </p:txBody>
        </p:sp>
        <p:sp>
          <p:nvSpPr>
            <p:cNvPr id="23" name="文本框 22">
              <a:extLst>
                <a:ext uri="{FF2B5EF4-FFF2-40B4-BE49-F238E27FC236}">
                  <a16:creationId xmlns:a16="http://schemas.microsoft.com/office/drawing/2014/main" id="{F1460C52-902C-194C-BFC8-2B160351303F}"/>
                </a:ext>
              </a:extLst>
            </p:cNvPr>
            <p:cNvSpPr txBox="1"/>
            <p:nvPr/>
          </p:nvSpPr>
          <p:spPr>
            <a:xfrm>
              <a:off x="6410793" y="4529985"/>
              <a:ext cx="107924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移动应用测试</a:t>
              </a:r>
            </a:p>
          </p:txBody>
        </p:sp>
        <p:sp>
          <p:nvSpPr>
            <p:cNvPr id="24" name="文本框 23">
              <a:extLst>
                <a:ext uri="{FF2B5EF4-FFF2-40B4-BE49-F238E27FC236}">
                  <a16:creationId xmlns:a16="http://schemas.microsoft.com/office/drawing/2014/main" id="{EBEA2730-E5E0-B54C-9369-EF9E2788112A}"/>
                </a:ext>
              </a:extLst>
            </p:cNvPr>
            <p:cNvSpPr txBox="1"/>
            <p:nvPr/>
          </p:nvSpPr>
          <p:spPr>
            <a:xfrm>
              <a:off x="7935072" y="5881210"/>
              <a:ext cx="80290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应用托管</a:t>
              </a:r>
            </a:p>
          </p:txBody>
        </p:sp>
        <p:sp>
          <p:nvSpPr>
            <p:cNvPr id="25" name="文本框 24">
              <a:extLst>
                <a:ext uri="{FF2B5EF4-FFF2-40B4-BE49-F238E27FC236}">
                  <a16:creationId xmlns:a16="http://schemas.microsoft.com/office/drawing/2014/main" id="{89C29AFA-7D9C-BF4C-BC2B-4C0DB0268BDD}"/>
                </a:ext>
              </a:extLst>
            </p:cNvPr>
            <p:cNvSpPr txBox="1"/>
            <p:nvPr/>
          </p:nvSpPr>
          <p:spPr>
            <a:xfrm>
              <a:off x="9203883" y="4529985"/>
              <a:ext cx="78174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监测告警</a:t>
              </a:r>
            </a:p>
          </p:txBody>
        </p:sp>
        <p:sp>
          <p:nvSpPr>
            <p:cNvPr id="26" name="文本框 25">
              <a:extLst>
                <a:ext uri="{FF2B5EF4-FFF2-40B4-BE49-F238E27FC236}">
                  <a16:creationId xmlns:a16="http://schemas.microsoft.com/office/drawing/2014/main" id="{48799723-C694-9242-8440-BA0AA454B6B4}"/>
                </a:ext>
              </a:extLst>
            </p:cNvPr>
            <p:cNvSpPr txBox="1"/>
            <p:nvPr/>
          </p:nvSpPr>
          <p:spPr>
            <a:xfrm>
              <a:off x="10495520" y="4529985"/>
              <a:ext cx="72335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数据分析</a:t>
              </a:r>
            </a:p>
          </p:txBody>
        </p:sp>
        <p:sp>
          <p:nvSpPr>
            <p:cNvPr id="27" name="矩形 26">
              <a:extLst>
                <a:ext uri="{FF2B5EF4-FFF2-40B4-BE49-F238E27FC236}">
                  <a16:creationId xmlns:a16="http://schemas.microsoft.com/office/drawing/2014/main" id="{9D57F629-ECDA-E247-88CA-6012485D7EB9}"/>
                </a:ext>
              </a:extLst>
            </p:cNvPr>
            <p:cNvSpPr/>
            <p:nvPr/>
          </p:nvSpPr>
          <p:spPr>
            <a:xfrm>
              <a:off x="2289622" y="5836206"/>
              <a:ext cx="994245" cy="299223"/>
            </a:xfrm>
            <a:prstGeom prst="rect">
              <a:avLst/>
            </a:prstGeom>
          </p:spPr>
          <p:txBody>
            <a:bodyPr wrap="square">
              <a:spAutoFit/>
            </a:bodyPr>
            <a:lstStyle/>
            <a:p>
              <a:r>
                <a:rPr kumimoji="1" lang="en-US" altLang="zh-CN" sz="1200" dirty="0" err="1">
                  <a:solidFill>
                    <a:prstClr val="black">
                      <a:lumMod val="65000"/>
                      <a:lumOff val="35000"/>
                    </a:prstClr>
                  </a:solidFill>
                  <a:cs typeface="+mn-ea"/>
                  <a:sym typeface="+mn-lt"/>
                </a:rPr>
                <a:t>CloudIDE</a:t>
              </a:r>
              <a:endParaRPr kumimoji="1" lang="zh-CN" altLang="en-US" sz="1200" dirty="0">
                <a:solidFill>
                  <a:prstClr val="black">
                    <a:lumMod val="65000"/>
                    <a:lumOff val="35000"/>
                  </a:prstClr>
                </a:solidFill>
                <a:cs typeface="+mn-ea"/>
                <a:sym typeface="+mn-lt"/>
              </a:endParaRPr>
            </a:p>
          </p:txBody>
        </p:sp>
        <p:sp>
          <p:nvSpPr>
            <p:cNvPr id="28" name="文本框 27">
              <a:extLst>
                <a:ext uri="{FF2B5EF4-FFF2-40B4-BE49-F238E27FC236}">
                  <a16:creationId xmlns:a16="http://schemas.microsoft.com/office/drawing/2014/main" id="{F53D7A27-F63F-954F-B52C-10A1073AF322}"/>
                </a:ext>
              </a:extLst>
            </p:cNvPr>
            <p:cNvSpPr txBox="1"/>
            <p:nvPr/>
          </p:nvSpPr>
          <p:spPr>
            <a:xfrm>
              <a:off x="887149" y="5883422"/>
              <a:ext cx="1078600"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极致看板协作</a:t>
              </a:r>
            </a:p>
          </p:txBody>
        </p:sp>
        <p:sp>
          <p:nvSpPr>
            <p:cNvPr id="29" name="文本框 28">
              <a:extLst>
                <a:ext uri="{FF2B5EF4-FFF2-40B4-BE49-F238E27FC236}">
                  <a16:creationId xmlns:a16="http://schemas.microsoft.com/office/drawing/2014/main" id="{D83AA0FC-A440-F746-966A-BFFC69EA437D}"/>
                </a:ext>
              </a:extLst>
            </p:cNvPr>
            <p:cNvSpPr txBox="1"/>
            <p:nvPr/>
          </p:nvSpPr>
          <p:spPr>
            <a:xfrm>
              <a:off x="2431668" y="452857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编译构建</a:t>
              </a:r>
            </a:p>
          </p:txBody>
        </p:sp>
        <p:sp>
          <p:nvSpPr>
            <p:cNvPr id="30" name="文本框 29">
              <a:extLst>
                <a:ext uri="{FF2B5EF4-FFF2-40B4-BE49-F238E27FC236}">
                  <a16:creationId xmlns:a16="http://schemas.microsoft.com/office/drawing/2014/main" id="{57D04B5F-4780-B849-B48F-14A147302CD1}"/>
                </a:ext>
              </a:extLst>
            </p:cNvPr>
            <p:cNvSpPr txBox="1"/>
            <p:nvPr/>
          </p:nvSpPr>
          <p:spPr>
            <a:xfrm>
              <a:off x="3369452" y="5883422"/>
              <a:ext cx="708793" cy="398964"/>
            </a:xfrm>
            <a:prstGeom prst="rect">
              <a:avLst/>
            </a:prstGeom>
            <a:noFill/>
          </p:spPr>
          <p:txBody>
            <a:bodyPr wrap="square" lIns="0" tIns="0" rIns="0" bIns="0" rtlCol="0">
              <a:spAutoFit/>
            </a:bodyPr>
            <a:lstStyle/>
            <a:p>
              <a:pPr algn="ctr"/>
              <a:r>
                <a:rPr kumimoji="1" lang="zh-CN" altLang="en-US" sz="1200" dirty="0">
                  <a:solidFill>
                    <a:prstClr val="black">
                      <a:lumMod val="65000"/>
                      <a:lumOff val="35000"/>
                    </a:prstClr>
                  </a:solidFill>
                  <a:cs typeface="+mn-ea"/>
                  <a:sym typeface="+mn-lt"/>
                </a:rPr>
                <a:t>华为开源</a:t>
              </a:r>
            </a:p>
            <a:p>
              <a:pPr algn="ctr"/>
              <a:r>
                <a:rPr kumimoji="1" lang="zh-CN" altLang="en-US" sz="1200" dirty="0">
                  <a:solidFill>
                    <a:prstClr val="black">
                      <a:lumMod val="65000"/>
                      <a:lumOff val="35000"/>
                    </a:prstClr>
                  </a:solidFill>
                  <a:cs typeface="+mn-ea"/>
                  <a:sym typeface="+mn-lt"/>
                </a:rPr>
                <a:t>镜像站</a:t>
              </a:r>
            </a:p>
          </p:txBody>
        </p:sp>
        <p:sp>
          <p:nvSpPr>
            <p:cNvPr id="31" name="文本框 30">
              <a:extLst>
                <a:ext uri="{FF2B5EF4-FFF2-40B4-BE49-F238E27FC236}">
                  <a16:creationId xmlns:a16="http://schemas.microsoft.com/office/drawing/2014/main" id="{3DB962C2-F9FB-AE4A-8F91-4B56FC604B70}"/>
                </a:ext>
              </a:extLst>
            </p:cNvPr>
            <p:cNvSpPr txBox="1"/>
            <p:nvPr/>
          </p:nvSpPr>
          <p:spPr>
            <a:xfrm>
              <a:off x="4220316" y="5883422"/>
              <a:ext cx="910587"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私有依赖库</a:t>
              </a:r>
            </a:p>
          </p:txBody>
        </p:sp>
        <p:sp>
          <p:nvSpPr>
            <p:cNvPr id="32" name="文本框 31">
              <a:extLst>
                <a:ext uri="{FF2B5EF4-FFF2-40B4-BE49-F238E27FC236}">
                  <a16:creationId xmlns:a16="http://schemas.microsoft.com/office/drawing/2014/main" id="{721318BE-AD82-C148-BDE6-1DBFB114E078}"/>
                </a:ext>
              </a:extLst>
            </p:cNvPr>
            <p:cNvSpPr txBox="1"/>
            <p:nvPr/>
          </p:nvSpPr>
          <p:spPr>
            <a:xfrm>
              <a:off x="5643123" y="5883422"/>
              <a:ext cx="723706"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接口测试</a:t>
              </a:r>
            </a:p>
          </p:txBody>
        </p:sp>
        <p:sp>
          <p:nvSpPr>
            <p:cNvPr id="33" name="文本框 32">
              <a:extLst>
                <a:ext uri="{FF2B5EF4-FFF2-40B4-BE49-F238E27FC236}">
                  <a16:creationId xmlns:a16="http://schemas.microsoft.com/office/drawing/2014/main" id="{88C855DC-9F37-5248-AEB9-F1E1757A34A4}"/>
                </a:ext>
              </a:extLst>
            </p:cNvPr>
            <p:cNvSpPr txBox="1"/>
            <p:nvPr/>
          </p:nvSpPr>
          <p:spPr>
            <a:xfrm>
              <a:off x="6560960" y="5883422"/>
              <a:ext cx="755819"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性能测试</a:t>
              </a:r>
            </a:p>
          </p:txBody>
        </p:sp>
        <p:sp>
          <p:nvSpPr>
            <p:cNvPr id="34" name="文本框 33">
              <a:extLst>
                <a:ext uri="{FF2B5EF4-FFF2-40B4-BE49-F238E27FC236}">
                  <a16:creationId xmlns:a16="http://schemas.microsoft.com/office/drawing/2014/main" id="{027EC5F2-7FA4-5540-B618-FF956784894A}"/>
                </a:ext>
              </a:extLst>
            </p:cNvPr>
            <p:cNvSpPr txBox="1"/>
            <p:nvPr/>
          </p:nvSpPr>
          <p:spPr>
            <a:xfrm>
              <a:off x="7896961" y="4528572"/>
              <a:ext cx="84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部署</a:t>
              </a:r>
              <a:r>
                <a:rPr kumimoji="1" lang="en-US" altLang="zh-CN" sz="1200" dirty="0">
                  <a:solidFill>
                    <a:prstClr val="black">
                      <a:lumMod val="65000"/>
                      <a:lumOff val="35000"/>
                    </a:prstClr>
                  </a:solidFill>
                  <a:cs typeface="+mn-ea"/>
                  <a:sym typeface="+mn-lt"/>
                </a:rPr>
                <a:t>/</a:t>
              </a:r>
              <a:r>
                <a:rPr kumimoji="1" lang="zh-CN" altLang="en-US" sz="1200" dirty="0">
                  <a:solidFill>
                    <a:prstClr val="black">
                      <a:lumMod val="65000"/>
                      <a:lumOff val="35000"/>
                    </a:prstClr>
                  </a:solidFill>
                  <a:cs typeface="+mn-ea"/>
                  <a:sym typeface="+mn-lt"/>
                </a:rPr>
                <a:t>发布</a:t>
              </a:r>
            </a:p>
          </p:txBody>
        </p:sp>
        <p:sp>
          <p:nvSpPr>
            <p:cNvPr id="35" name="文本框 34">
              <a:extLst>
                <a:ext uri="{FF2B5EF4-FFF2-40B4-BE49-F238E27FC236}">
                  <a16:creationId xmlns:a16="http://schemas.microsoft.com/office/drawing/2014/main" id="{0B33630D-6DDD-394E-A53F-B59D5980CF14}"/>
                </a:ext>
              </a:extLst>
            </p:cNvPr>
            <p:cNvSpPr txBox="1"/>
            <p:nvPr/>
          </p:nvSpPr>
          <p:spPr>
            <a:xfrm>
              <a:off x="9239729" y="5883422"/>
              <a:ext cx="721011"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智能运维</a:t>
              </a:r>
            </a:p>
          </p:txBody>
        </p:sp>
        <p:sp>
          <p:nvSpPr>
            <p:cNvPr id="36" name="文本框 35">
              <a:extLst>
                <a:ext uri="{FF2B5EF4-FFF2-40B4-BE49-F238E27FC236}">
                  <a16:creationId xmlns:a16="http://schemas.microsoft.com/office/drawing/2014/main" id="{5FE81648-A87E-4041-9AF6-F9180AFA50FF}"/>
                </a:ext>
              </a:extLst>
            </p:cNvPr>
            <p:cNvSpPr txBox="1"/>
            <p:nvPr/>
          </p:nvSpPr>
          <p:spPr>
            <a:xfrm>
              <a:off x="10547794" y="5883422"/>
              <a:ext cx="721852" cy="199482"/>
            </a:xfrm>
            <a:prstGeom prst="rect">
              <a:avLst/>
            </a:prstGeom>
            <a:noFill/>
          </p:spPr>
          <p:txBody>
            <a:bodyPr wrap="square" lIns="0" tIns="0" rIns="0" bIns="0" rtlCol="0">
              <a:spAutoFit/>
            </a:bodyPr>
            <a:lstStyle/>
            <a:p>
              <a:r>
                <a:rPr kumimoji="1" lang="zh-CN" altLang="en-US" sz="1200" dirty="0">
                  <a:solidFill>
                    <a:prstClr val="black">
                      <a:lumMod val="65000"/>
                      <a:lumOff val="35000"/>
                    </a:prstClr>
                  </a:solidFill>
                  <a:cs typeface="+mn-ea"/>
                  <a:sym typeface="+mn-lt"/>
                </a:rPr>
                <a:t>专业服务</a:t>
              </a:r>
            </a:p>
          </p:txBody>
        </p:sp>
        <p:sp>
          <p:nvSpPr>
            <p:cNvPr id="40" name="文本框 39">
              <a:extLst>
                <a:ext uri="{FF2B5EF4-FFF2-40B4-BE49-F238E27FC236}">
                  <a16:creationId xmlns:a16="http://schemas.microsoft.com/office/drawing/2014/main" id="{02CE1CA0-DD41-CF4F-87FC-1BF4F7B7F8BB}"/>
                </a:ext>
              </a:extLst>
            </p:cNvPr>
            <p:cNvSpPr txBox="1"/>
            <p:nvPr/>
          </p:nvSpPr>
          <p:spPr>
            <a:xfrm>
              <a:off x="4985430" y="2315221"/>
              <a:ext cx="66936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流水线</a:t>
              </a:r>
            </a:p>
          </p:txBody>
        </p:sp>
        <p:sp>
          <p:nvSpPr>
            <p:cNvPr id="41" name="圆角矩形 40">
              <a:extLst>
                <a:ext uri="{FF2B5EF4-FFF2-40B4-BE49-F238E27FC236}">
                  <a16:creationId xmlns:a16="http://schemas.microsoft.com/office/drawing/2014/main" id="{1DCC3EF9-5317-EF42-BA11-431390760757}"/>
                </a:ext>
              </a:extLst>
            </p:cNvPr>
            <p:cNvSpPr/>
            <p:nvPr/>
          </p:nvSpPr>
          <p:spPr>
            <a:xfrm>
              <a:off x="8432004" y="1844616"/>
              <a:ext cx="638860" cy="307631"/>
            </a:xfrm>
            <a:prstGeom prst="roundRect">
              <a:avLst/>
            </a:prstGeom>
            <a:solidFill>
              <a:schemeClr val="accent1">
                <a:lumMod val="20000"/>
                <a:lumOff val="80000"/>
              </a:schemeClr>
            </a:solidFill>
            <a:ln w="9525" cap="flat">
              <a:no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endParaRPr kumimoji="1" lang="zh-CN" altLang="en-US" sz="1798" dirty="0">
                <a:solidFill>
                  <a:prstClr val="black"/>
                </a:solidFill>
                <a:cs typeface="+mn-ea"/>
                <a:sym typeface="+mn-lt"/>
              </a:endParaRPr>
            </a:p>
          </p:txBody>
        </p:sp>
        <p:sp>
          <p:nvSpPr>
            <p:cNvPr id="42" name="文本框 41">
              <a:extLst>
                <a:ext uri="{FF2B5EF4-FFF2-40B4-BE49-F238E27FC236}">
                  <a16:creationId xmlns:a16="http://schemas.microsoft.com/office/drawing/2014/main" id="{FB2A45EC-B82F-9F4C-9C3E-31895724866C}"/>
                </a:ext>
              </a:extLst>
            </p:cNvPr>
            <p:cNvSpPr txBox="1"/>
            <p:nvPr/>
          </p:nvSpPr>
          <p:spPr>
            <a:xfrm>
              <a:off x="8588274" y="1898418"/>
              <a:ext cx="447888" cy="199482"/>
            </a:xfrm>
            <a:prstGeom prst="rect">
              <a:avLst/>
            </a:prstGeom>
            <a:noFill/>
          </p:spPr>
          <p:txBody>
            <a:bodyPr wrap="square" lIns="0" tIns="0" rIns="0" bIns="0" rtlCol="0">
              <a:spAutoFit/>
            </a:bodyPr>
            <a:lstStyle/>
            <a:p>
              <a:r>
                <a:rPr kumimoji="1" lang="zh-CN" altLang="en-US" sz="1200" dirty="0">
                  <a:solidFill>
                    <a:srgbClr val="231815"/>
                  </a:solidFill>
                  <a:cs typeface="+mn-ea"/>
                  <a:sym typeface="+mn-lt"/>
                </a:rPr>
                <a:t>反馈</a:t>
              </a:r>
            </a:p>
          </p:txBody>
        </p:sp>
        <p:sp>
          <p:nvSpPr>
            <p:cNvPr id="44" name="文本框 43">
              <a:extLst>
                <a:ext uri="{FF2B5EF4-FFF2-40B4-BE49-F238E27FC236}">
                  <a16:creationId xmlns:a16="http://schemas.microsoft.com/office/drawing/2014/main" id="{D95ED884-EE6E-0944-A4AA-201B9B2908B6}"/>
                </a:ext>
              </a:extLst>
            </p:cNvPr>
            <p:cNvSpPr txBox="1"/>
            <p:nvPr/>
          </p:nvSpPr>
          <p:spPr>
            <a:xfrm>
              <a:off x="6222392" y="3029652"/>
              <a:ext cx="546802"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测试</a:t>
              </a:r>
            </a:p>
          </p:txBody>
        </p:sp>
        <p:sp>
          <p:nvSpPr>
            <p:cNvPr id="45" name="文本框 44">
              <a:extLst>
                <a:ext uri="{FF2B5EF4-FFF2-40B4-BE49-F238E27FC236}">
                  <a16:creationId xmlns:a16="http://schemas.microsoft.com/office/drawing/2014/main" id="{81688C5E-FCA0-874E-99EC-20FBE1BDFA3E}"/>
                </a:ext>
              </a:extLst>
            </p:cNvPr>
            <p:cNvSpPr txBox="1"/>
            <p:nvPr/>
          </p:nvSpPr>
          <p:spPr>
            <a:xfrm>
              <a:off x="3503185" y="3029652"/>
              <a:ext cx="571458"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开发</a:t>
              </a:r>
            </a:p>
          </p:txBody>
        </p:sp>
        <p:sp>
          <p:nvSpPr>
            <p:cNvPr id="46" name="文本框 45">
              <a:extLst>
                <a:ext uri="{FF2B5EF4-FFF2-40B4-BE49-F238E27FC236}">
                  <a16:creationId xmlns:a16="http://schemas.microsoft.com/office/drawing/2014/main" id="{8582E362-1A00-4F44-A20E-04EFB8ED21C7}"/>
                </a:ext>
              </a:extLst>
            </p:cNvPr>
            <p:cNvSpPr txBox="1"/>
            <p:nvPr/>
          </p:nvSpPr>
          <p:spPr>
            <a:xfrm>
              <a:off x="870139" y="3055631"/>
              <a:ext cx="111262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需求</a:t>
              </a:r>
              <a:r>
                <a:rPr kumimoji="1" lang="en-US" altLang="zh-CN" sz="1599" dirty="0">
                  <a:solidFill>
                    <a:srgbClr val="231815"/>
                  </a:solidFill>
                  <a:cs typeface="+mn-ea"/>
                  <a:sym typeface="+mn-lt"/>
                </a:rPr>
                <a:t>/</a:t>
              </a:r>
              <a:r>
                <a:rPr kumimoji="1" lang="zh-CN" altLang="en-US" sz="1599" dirty="0">
                  <a:solidFill>
                    <a:srgbClr val="231815"/>
                  </a:solidFill>
                  <a:cs typeface="+mn-ea"/>
                  <a:sym typeface="+mn-lt"/>
                </a:rPr>
                <a:t>规划</a:t>
              </a:r>
            </a:p>
          </p:txBody>
        </p:sp>
        <p:sp>
          <p:nvSpPr>
            <p:cNvPr id="47" name="文本框 46">
              <a:extLst>
                <a:ext uri="{FF2B5EF4-FFF2-40B4-BE49-F238E27FC236}">
                  <a16:creationId xmlns:a16="http://schemas.microsoft.com/office/drawing/2014/main" id="{03593181-F477-5B47-AA48-B627E075EF3B}"/>
                </a:ext>
              </a:extLst>
            </p:cNvPr>
            <p:cNvSpPr txBox="1"/>
            <p:nvPr/>
          </p:nvSpPr>
          <p:spPr>
            <a:xfrm>
              <a:off x="8039571" y="3029652"/>
              <a:ext cx="56166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发布</a:t>
              </a:r>
            </a:p>
          </p:txBody>
        </p:sp>
        <p:sp>
          <p:nvSpPr>
            <p:cNvPr id="48" name="文本框 47">
              <a:extLst>
                <a:ext uri="{FF2B5EF4-FFF2-40B4-BE49-F238E27FC236}">
                  <a16:creationId xmlns:a16="http://schemas.microsoft.com/office/drawing/2014/main" id="{F3DACFB0-2500-F645-84A0-D4FD5B3893FB}"/>
                </a:ext>
              </a:extLst>
            </p:cNvPr>
            <p:cNvSpPr txBox="1"/>
            <p:nvPr/>
          </p:nvSpPr>
          <p:spPr>
            <a:xfrm>
              <a:off x="9351655" y="3029652"/>
              <a:ext cx="586427"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运维</a:t>
              </a:r>
            </a:p>
          </p:txBody>
        </p:sp>
        <p:sp>
          <p:nvSpPr>
            <p:cNvPr id="49" name="文本框 48">
              <a:extLst>
                <a:ext uri="{FF2B5EF4-FFF2-40B4-BE49-F238E27FC236}">
                  <a16:creationId xmlns:a16="http://schemas.microsoft.com/office/drawing/2014/main" id="{7DE937C3-C880-7842-812B-A1948AF06926}"/>
                </a:ext>
              </a:extLst>
            </p:cNvPr>
            <p:cNvSpPr txBox="1"/>
            <p:nvPr/>
          </p:nvSpPr>
          <p:spPr>
            <a:xfrm>
              <a:off x="10611108" y="3029652"/>
              <a:ext cx="525461" cy="265837"/>
            </a:xfrm>
            <a:prstGeom prst="rect">
              <a:avLst/>
            </a:prstGeom>
            <a:noFill/>
          </p:spPr>
          <p:txBody>
            <a:bodyPr wrap="square" lIns="0" tIns="0" rIns="0" bIns="0" rtlCol="0">
              <a:spAutoFit/>
            </a:bodyPr>
            <a:lstStyle/>
            <a:p>
              <a:r>
                <a:rPr kumimoji="1" lang="zh-CN" altLang="en-US" sz="1599" dirty="0">
                  <a:solidFill>
                    <a:srgbClr val="231815"/>
                  </a:solidFill>
                  <a:cs typeface="+mn-ea"/>
                  <a:sym typeface="+mn-lt"/>
                </a:rPr>
                <a:t>运营</a:t>
              </a:r>
            </a:p>
          </p:txBody>
        </p:sp>
        <p:grpSp>
          <p:nvGrpSpPr>
            <p:cNvPr id="51" name="图形 36">
              <a:extLst>
                <a:ext uri="{FF2B5EF4-FFF2-40B4-BE49-F238E27FC236}">
                  <a16:creationId xmlns:a16="http://schemas.microsoft.com/office/drawing/2014/main" id="{763E4268-3C94-9E4F-8CFA-F59AAC5BE0F7}"/>
                </a:ext>
              </a:extLst>
            </p:cNvPr>
            <p:cNvGrpSpPr/>
            <p:nvPr/>
          </p:nvGrpSpPr>
          <p:grpSpPr>
            <a:xfrm>
              <a:off x="1317256" y="4359943"/>
              <a:ext cx="43300" cy="116901"/>
              <a:chOff x="1992922" y="3913774"/>
              <a:chExt cx="38100" cy="114300"/>
            </a:xfrm>
            <a:solidFill>
              <a:srgbClr val="898989"/>
            </a:solidFill>
          </p:grpSpPr>
          <p:sp>
            <p:nvSpPr>
              <p:cNvPr id="52" name="任意形状 51">
                <a:extLst>
                  <a:ext uri="{FF2B5EF4-FFF2-40B4-BE49-F238E27FC236}">
                    <a16:creationId xmlns:a16="http://schemas.microsoft.com/office/drawing/2014/main" id="{AF1DAF56-FF2B-7148-B5F2-8698D946E9B2}"/>
                  </a:ext>
                </a:extLst>
              </p:cNvPr>
              <p:cNvSpPr/>
              <p:nvPr/>
            </p:nvSpPr>
            <p:spPr>
              <a:xfrm>
                <a:off x="1985778" y="3907180"/>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3" name="任意形状 52">
                <a:extLst>
                  <a:ext uri="{FF2B5EF4-FFF2-40B4-BE49-F238E27FC236}">
                    <a16:creationId xmlns:a16="http://schemas.microsoft.com/office/drawing/2014/main" id="{D152E817-8D42-924C-B03D-205CEB90D11A}"/>
                  </a:ext>
                </a:extLst>
              </p:cNvPr>
              <p:cNvSpPr/>
              <p:nvPr/>
            </p:nvSpPr>
            <p:spPr>
              <a:xfrm>
                <a:off x="1985778" y="399598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54" name="任意形状 53">
                <a:extLst>
                  <a:ext uri="{FF2B5EF4-FFF2-40B4-BE49-F238E27FC236}">
                    <a16:creationId xmlns:a16="http://schemas.microsoft.com/office/drawing/2014/main" id="{AACB2F95-20FA-6247-B3EB-30EDDC6A37AE}"/>
                  </a:ext>
                </a:extLst>
              </p:cNvPr>
              <p:cNvSpPr/>
              <p:nvPr/>
            </p:nvSpPr>
            <p:spPr>
              <a:xfrm>
                <a:off x="1985778" y="395202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57" name="图形 4">
              <a:extLst>
                <a:ext uri="{FF2B5EF4-FFF2-40B4-BE49-F238E27FC236}">
                  <a16:creationId xmlns:a16="http://schemas.microsoft.com/office/drawing/2014/main" id="{0A906AB8-BDE3-3B4C-9927-0ABCD0079842}"/>
                </a:ext>
              </a:extLst>
            </p:cNvPr>
            <p:cNvGrpSpPr/>
            <p:nvPr/>
          </p:nvGrpSpPr>
          <p:grpSpPr>
            <a:xfrm>
              <a:off x="973124" y="3674676"/>
              <a:ext cx="731614" cy="658412"/>
              <a:chOff x="1577952" y="3366643"/>
              <a:chExt cx="643758" cy="643758"/>
            </a:xfrm>
          </p:grpSpPr>
          <p:sp>
            <p:nvSpPr>
              <p:cNvPr id="58" name="任意形状 57">
                <a:extLst>
                  <a:ext uri="{FF2B5EF4-FFF2-40B4-BE49-F238E27FC236}">
                    <a16:creationId xmlns:a16="http://schemas.microsoft.com/office/drawing/2014/main" id="{A01E9A82-CCEB-2E4A-95E3-12F0BF5DDD0D}"/>
                  </a:ext>
                </a:extLst>
              </p:cNvPr>
              <p:cNvSpPr/>
              <p:nvPr/>
            </p:nvSpPr>
            <p:spPr>
              <a:xfrm>
                <a:off x="156933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srgbClr val="FAD3BB"/>
                  </a:solidFill>
                  <a:cs typeface="+mn-ea"/>
                  <a:sym typeface="+mn-lt"/>
                </a:endParaRPr>
              </a:p>
            </p:txBody>
          </p:sp>
          <p:sp>
            <p:nvSpPr>
              <p:cNvPr id="59" name="任意形状 58">
                <a:extLst>
                  <a:ext uri="{FF2B5EF4-FFF2-40B4-BE49-F238E27FC236}">
                    <a16:creationId xmlns:a16="http://schemas.microsoft.com/office/drawing/2014/main" id="{196AEFB8-58B9-984F-9C90-1CF4AD4E6BC7}"/>
                  </a:ext>
                </a:extLst>
              </p:cNvPr>
              <p:cNvSpPr/>
              <p:nvPr/>
            </p:nvSpPr>
            <p:spPr>
              <a:xfrm>
                <a:off x="1647501"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60" name="任意形状 59">
                <a:extLst>
                  <a:ext uri="{FF2B5EF4-FFF2-40B4-BE49-F238E27FC236}">
                    <a16:creationId xmlns:a16="http://schemas.microsoft.com/office/drawing/2014/main" id="{4A5A1801-AB1F-FF46-B289-E4BCD8EFB85D}"/>
                  </a:ext>
                </a:extLst>
              </p:cNvPr>
              <p:cNvSpPr/>
              <p:nvPr/>
            </p:nvSpPr>
            <p:spPr>
              <a:xfrm>
                <a:off x="1725671" y="3549999"/>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011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5062"/>
                    </a:lnTo>
                    <a:cubicBezTo>
                      <a:pt x="24716" y="30464"/>
                      <a:pt x="29314" y="25865"/>
                      <a:pt x="33912" y="25865"/>
                    </a:cubicBezTo>
                    <a:lnTo>
                      <a:pt x="313257" y="25865"/>
                    </a:lnTo>
                    <a:cubicBezTo>
                      <a:pt x="317856" y="25865"/>
                      <a:pt x="322454" y="30464"/>
                      <a:pt x="322454" y="3506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1" name="任意形状 60">
                <a:extLst>
                  <a:ext uri="{FF2B5EF4-FFF2-40B4-BE49-F238E27FC236}">
                    <a16:creationId xmlns:a16="http://schemas.microsoft.com/office/drawing/2014/main" id="{AE3C02D7-AFDA-4442-934A-5C6CD7F4373D}"/>
                  </a:ext>
                </a:extLst>
              </p:cNvPr>
              <p:cNvSpPr/>
              <p:nvPr/>
            </p:nvSpPr>
            <p:spPr>
              <a:xfrm>
                <a:off x="1859021" y="363276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2" name="任意形状 61">
                <a:extLst>
                  <a:ext uri="{FF2B5EF4-FFF2-40B4-BE49-F238E27FC236}">
                    <a16:creationId xmlns:a16="http://schemas.microsoft.com/office/drawing/2014/main" id="{86D084BA-FCA8-E449-99E7-4D6B27748D1B}"/>
                  </a:ext>
                </a:extLst>
              </p:cNvPr>
              <p:cNvSpPr/>
              <p:nvPr/>
            </p:nvSpPr>
            <p:spPr>
              <a:xfrm>
                <a:off x="1859021" y="3659208"/>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3" name="任意形状 62">
                <a:extLst>
                  <a:ext uri="{FF2B5EF4-FFF2-40B4-BE49-F238E27FC236}">
                    <a16:creationId xmlns:a16="http://schemas.microsoft.com/office/drawing/2014/main" id="{1DACE98A-4004-F644-9D07-E9073E4B1EDF}"/>
                  </a:ext>
                </a:extLst>
              </p:cNvPr>
              <p:cNvSpPr/>
              <p:nvPr/>
            </p:nvSpPr>
            <p:spPr>
              <a:xfrm>
                <a:off x="1793496" y="3623571"/>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3109 h 68974"/>
                  <a:gd name="connsiteX10" fmla="*/ 41959 w 68974"/>
                  <a:gd name="connsiteY10" fmla="*/ 53455 h 68974"/>
                  <a:gd name="connsiteX11" fmla="*/ 27015 w 68974"/>
                  <a:gd name="connsiteY11" fmla="*/ 53455 h 68974"/>
                  <a:gd name="connsiteX12" fmla="*/ 16669 w 68974"/>
                  <a:gd name="connsiteY12" fmla="*/ 43109 h 68974"/>
                  <a:gd name="connsiteX13" fmla="*/ 16669 w 68974"/>
                  <a:gd name="connsiteY13" fmla="*/ 28164 h 68974"/>
                  <a:gd name="connsiteX14" fmla="*/ 27015 w 68974"/>
                  <a:gd name="connsiteY14" fmla="*/ 17818 h 68974"/>
                  <a:gd name="connsiteX15" fmla="*/ 41959 w 68974"/>
                  <a:gd name="connsiteY15" fmla="*/ 17818 h 68974"/>
                  <a:gd name="connsiteX16" fmla="*/ 52305 w 68974"/>
                  <a:gd name="connsiteY16" fmla="*/ 28164 h 68974"/>
                  <a:gd name="connsiteX17" fmla="*/ 52305 w 68974"/>
                  <a:gd name="connsiteY17" fmla="*/ 4310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7818"/>
                      <a:pt x="52305" y="8622"/>
                      <a:pt x="41959" y="8622"/>
                    </a:cubicBezTo>
                    <a:close/>
                    <a:moveTo>
                      <a:pt x="52305" y="43109"/>
                    </a:moveTo>
                    <a:cubicBezTo>
                      <a:pt x="52305" y="48857"/>
                      <a:pt x="47707" y="53455"/>
                      <a:pt x="41959" y="53455"/>
                    </a:cubicBezTo>
                    <a:lnTo>
                      <a:pt x="27015" y="53455"/>
                    </a:lnTo>
                    <a:cubicBezTo>
                      <a:pt x="21267" y="53455"/>
                      <a:pt x="16669" y="48857"/>
                      <a:pt x="16669" y="43109"/>
                    </a:cubicBezTo>
                    <a:lnTo>
                      <a:pt x="16669" y="28164"/>
                    </a:lnTo>
                    <a:cubicBezTo>
                      <a:pt x="16669" y="22417"/>
                      <a:pt x="21267" y="17818"/>
                      <a:pt x="27015" y="17818"/>
                    </a:cubicBezTo>
                    <a:lnTo>
                      <a:pt x="41959" y="17818"/>
                    </a:lnTo>
                    <a:cubicBezTo>
                      <a:pt x="47707" y="17818"/>
                      <a:pt x="52305" y="22417"/>
                      <a:pt x="52305" y="28164"/>
                    </a:cubicBezTo>
                    <a:lnTo>
                      <a:pt x="52305" y="4310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4" name="任意形状 63">
                <a:extLst>
                  <a:ext uri="{FF2B5EF4-FFF2-40B4-BE49-F238E27FC236}">
                    <a16:creationId xmlns:a16="http://schemas.microsoft.com/office/drawing/2014/main" id="{6565A9D4-9604-664B-A8DF-9FFE0F9229BD}"/>
                  </a:ext>
                </a:extLst>
              </p:cNvPr>
              <p:cNvSpPr/>
              <p:nvPr/>
            </p:nvSpPr>
            <p:spPr>
              <a:xfrm>
                <a:off x="1859021" y="371093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5" name="任意形状 64">
                <a:extLst>
                  <a:ext uri="{FF2B5EF4-FFF2-40B4-BE49-F238E27FC236}">
                    <a16:creationId xmlns:a16="http://schemas.microsoft.com/office/drawing/2014/main" id="{C8143E88-0778-AE43-A865-811FC8B52EEC}"/>
                  </a:ext>
                </a:extLst>
              </p:cNvPr>
              <p:cNvSpPr/>
              <p:nvPr/>
            </p:nvSpPr>
            <p:spPr>
              <a:xfrm>
                <a:off x="1859021" y="3737379"/>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66" name="任意形状 65">
                <a:extLst>
                  <a:ext uri="{FF2B5EF4-FFF2-40B4-BE49-F238E27FC236}">
                    <a16:creationId xmlns:a16="http://schemas.microsoft.com/office/drawing/2014/main" id="{FC16E82D-88AD-FC4E-A11C-0C0432588137}"/>
                  </a:ext>
                </a:extLst>
              </p:cNvPr>
              <p:cNvSpPr/>
              <p:nvPr/>
            </p:nvSpPr>
            <p:spPr>
              <a:xfrm>
                <a:off x="1793496" y="3702892"/>
                <a:ext cx="68974" cy="68974"/>
              </a:xfrm>
              <a:custGeom>
                <a:avLst/>
                <a:gdLst>
                  <a:gd name="connsiteX0" fmla="*/ 41959 w 68974"/>
                  <a:gd name="connsiteY0" fmla="*/ 8622 h 68974"/>
                  <a:gd name="connsiteX1" fmla="*/ 27015 w 68974"/>
                  <a:gd name="connsiteY1" fmla="*/ 8622 h 68974"/>
                  <a:gd name="connsiteX2" fmla="*/ 8622 w 68974"/>
                  <a:gd name="connsiteY2" fmla="*/ 27015 h 68974"/>
                  <a:gd name="connsiteX3" fmla="*/ 8622 w 68974"/>
                  <a:gd name="connsiteY3" fmla="*/ 41959 h 68974"/>
                  <a:gd name="connsiteX4" fmla="*/ 27015 w 68974"/>
                  <a:gd name="connsiteY4" fmla="*/ 60352 h 68974"/>
                  <a:gd name="connsiteX5" fmla="*/ 41959 w 68974"/>
                  <a:gd name="connsiteY5" fmla="*/ 60352 h 68974"/>
                  <a:gd name="connsiteX6" fmla="*/ 60352 w 68974"/>
                  <a:gd name="connsiteY6" fmla="*/ 41959 h 68974"/>
                  <a:gd name="connsiteX7" fmla="*/ 60352 w 68974"/>
                  <a:gd name="connsiteY7" fmla="*/ 27015 h 68974"/>
                  <a:gd name="connsiteX8" fmla="*/ 41959 w 68974"/>
                  <a:gd name="connsiteY8" fmla="*/ 8622 h 68974"/>
                  <a:gd name="connsiteX9" fmla="*/ 52305 w 68974"/>
                  <a:gd name="connsiteY9" fmla="*/ 41959 h 68974"/>
                  <a:gd name="connsiteX10" fmla="*/ 41959 w 68974"/>
                  <a:gd name="connsiteY10" fmla="*/ 52305 h 68974"/>
                  <a:gd name="connsiteX11" fmla="*/ 27015 w 68974"/>
                  <a:gd name="connsiteY11" fmla="*/ 52305 h 68974"/>
                  <a:gd name="connsiteX12" fmla="*/ 16669 w 68974"/>
                  <a:gd name="connsiteY12" fmla="*/ 41959 h 68974"/>
                  <a:gd name="connsiteX13" fmla="*/ 16669 w 68974"/>
                  <a:gd name="connsiteY13" fmla="*/ 27015 h 68974"/>
                  <a:gd name="connsiteX14" fmla="*/ 27015 w 68974"/>
                  <a:gd name="connsiteY14" fmla="*/ 16669 h 68974"/>
                  <a:gd name="connsiteX15" fmla="*/ 41959 w 68974"/>
                  <a:gd name="connsiteY15" fmla="*/ 16669 h 68974"/>
                  <a:gd name="connsiteX16" fmla="*/ 52305 w 68974"/>
                  <a:gd name="connsiteY16" fmla="*/ 27015 h 68974"/>
                  <a:gd name="connsiteX17" fmla="*/ 52305 w 68974"/>
                  <a:gd name="connsiteY17" fmla="*/ 41959 h 6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974" h="68974">
                    <a:moveTo>
                      <a:pt x="41959" y="8622"/>
                    </a:moveTo>
                    <a:lnTo>
                      <a:pt x="27015" y="8622"/>
                    </a:lnTo>
                    <a:cubicBezTo>
                      <a:pt x="16669" y="8622"/>
                      <a:pt x="8622" y="17818"/>
                      <a:pt x="8622" y="27015"/>
                    </a:cubicBezTo>
                    <a:lnTo>
                      <a:pt x="8622" y="41959"/>
                    </a:lnTo>
                    <a:cubicBezTo>
                      <a:pt x="8622" y="52305"/>
                      <a:pt x="17818" y="60352"/>
                      <a:pt x="27015" y="60352"/>
                    </a:cubicBezTo>
                    <a:lnTo>
                      <a:pt x="41959" y="60352"/>
                    </a:lnTo>
                    <a:cubicBezTo>
                      <a:pt x="52305" y="60352"/>
                      <a:pt x="60352" y="51156"/>
                      <a:pt x="60352" y="41959"/>
                    </a:cubicBezTo>
                    <a:lnTo>
                      <a:pt x="60352" y="27015"/>
                    </a:lnTo>
                    <a:cubicBezTo>
                      <a:pt x="61502" y="16669"/>
                      <a:pt x="52305" y="8622"/>
                      <a:pt x="41959" y="8622"/>
                    </a:cubicBezTo>
                    <a:close/>
                    <a:moveTo>
                      <a:pt x="52305" y="41959"/>
                    </a:moveTo>
                    <a:cubicBezTo>
                      <a:pt x="52305" y="47707"/>
                      <a:pt x="47707" y="52305"/>
                      <a:pt x="41959" y="52305"/>
                    </a:cubicBezTo>
                    <a:lnTo>
                      <a:pt x="27015" y="52305"/>
                    </a:lnTo>
                    <a:cubicBezTo>
                      <a:pt x="21267" y="52305"/>
                      <a:pt x="16669" y="47707"/>
                      <a:pt x="16669" y="41959"/>
                    </a:cubicBezTo>
                    <a:lnTo>
                      <a:pt x="16669" y="27015"/>
                    </a:lnTo>
                    <a:cubicBezTo>
                      <a:pt x="16669" y="21267"/>
                      <a:pt x="21267" y="16669"/>
                      <a:pt x="27015" y="16669"/>
                    </a:cubicBezTo>
                    <a:lnTo>
                      <a:pt x="41959" y="16669"/>
                    </a:lnTo>
                    <a:cubicBezTo>
                      <a:pt x="47707" y="16669"/>
                      <a:pt x="52305" y="21267"/>
                      <a:pt x="52305" y="27015"/>
                    </a:cubicBezTo>
                    <a:lnTo>
                      <a:pt x="52305" y="4195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67" name="图形 6">
              <a:extLst>
                <a:ext uri="{FF2B5EF4-FFF2-40B4-BE49-F238E27FC236}">
                  <a16:creationId xmlns:a16="http://schemas.microsoft.com/office/drawing/2014/main" id="{EA90A32A-A782-9E41-B36F-47E1C83EA2E8}"/>
                </a:ext>
              </a:extLst>
            </p:cNvPr>
            <p:cNvGrpSpPr/>
            <p:nvPr/>
          </p:nvGrpSpPr>
          <p:grpSpPr>
            <a:xfrm>
              <a:off x="2467043" y="5031301"/>
              <a:ext cx="1092826" cy="670169"/>
              <a:chOff x="2851696" y="3358021"/>
              <a:chExt cx="961593" cy="655254"/>
            </a:xfrm>
          </p:grpSpPr>
          <p:sp>
            <p:nvSpPr>
              <p:cNvPr id="68" name="任意形状 67">
                <a:extLst>
                  <a:ext uri="{FF2B5EF4-FFF2-40B4-BE49-F238E27FC236}">
                    <a16:creationId xmlns:a16="http://schemas.microsoft.com/office/drawing/2014/main" id="{0BE54B1B-302E-4546-A50F-A1DAC8090E31}"/>
                  </a:ext>
                </a:extLst>
              </p:cNvPr>
              <p:cNvSpPr/>
              <p:nvPr/>
            </p:nvSpPr>
            <p:spPr>
              <a:xfrm>
                <a:off x="3353462"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69" name="任意形状 68">
                <a:extLst>
                  <a:ext uri="{FF2B5EF4-FFF2-40B4-BE49-F238E27FC236}">
                    <a16:creationId xmlns:a16="http://schemas.microsoft.com/office/drawing/2014/main" id="{212152E0-6909-4B4D-B0C3-39626D98A48E}"/>
                  </a:ext>
                </a:extLst>
              </p:cNvPr>
              <p:cNvSpPr/>
              <p:nvPr/>
            </p:nvSpPr>
            <p:spPr>
              <a:xfrm>
                <a:off x="2851696"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0" name="任意形状 69">
                <a:extLst>
                  <a:ext uri="{FF2B5EF4-FFF2-40B4-BE49-F238E27FC236}">
                    <a16:creationId xmlns:a16="http://schemas.microsoft.com/office/drawing/2014/main" id="{C4EB941A-7F6B-6345-A532-F1FF0BE42397}"/>
                  </a:ext>
                </a:extLst>
              </p:cNvPr>
              <p:cNvSpPr/>
              <p:nvPr/>
            </p:nvSpPr>
            <p:spPr>
              <a:xfrm>
                <a:off x="2929867" y="3436192"/>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1" name="任意形状 70">
                <a:extLst>
                  <a:ext uri="{FF2B5EF4-FFF2-40B4-BE49-F238E27FC236}">
                    <a16:creationId xmlns:a16="http://schemas.microsoft.com/office/drawing/2014/main" id="{A79D4038-C83B-4141-B2C5-4D532FA8D547}"/>
                  </a:ext>
                </a:extLst>
              </p:cNvPr>
              <p:cNvSpPr/>
              <p:nvPr/>
            </p:nvSpPr>
            <p:spPr>
              <a:xfrm>
                <a:off x="2994243" y="3547700"/>
                <a:ext cx="379357" cy="275896"/>
              </a:xfrm>
              <a:custGeom>
                <a:avLst/>
                <a:gdLst>
                  <a:gd name="connsiteX0" fmla="*/ 270723 w 379357"/>
                  <a:gd name="connsiteY0" fmla="*/ 198300 h 275896"/>
                  <a:gd name="connsiteX1" fmla="*/ 266125 w 379357"/>
                  <a:gd name="connsiteY1" fmla="*/ 202899 h 275896"/>
                  <a:gd name="connsiteX2" fmla="*/ 266125 w 379357"/>
                  <a:gd name="connsiteY2" fmla="*/ 210946 h 275896"/>
                  <a:gd name="connsiteX3" fmla="*/ 261527 w 379357"/>
                  <a:gd name="connsiteY3" fmla="*/ 215544 h 275896"/>
                  <a:gd name="connsiteX4" fmla="*/ 114382 w 379357"/>
                  <a:gd name="connsiteY4" fmla="*/ 215544 h 275896"/>
                  <a:gd name="connsiteX5" fmla="*/ 109784 w 379357"/>
                  <a:gd name="connsiteY5" fmla="*/ 210946 h 275896"/>
                  <a:gd name="connsiteX6" fmla="*/ 109784 w 379357"/>
                  <a:gd name="connsiteY6" fmla="*/ 202899 h 275896"/>
                  <a:gd name="connsiteX7" fmla="*/ 105185 w 379357"/>
                  <a:gd name="connsiteY7" fmla="*/ 198300 h 275896"/>
                  <a:gd name="connsiteX8" fmla="*/ 100587 w 379357"/>
                  <a:gd name="connsiteY8" fmla="*/ 202899 h 275896"/>
                  <a:gd name="connsiteX9" fmla="*/ 100587 w 379357"/>
                  <a:gd name="connsiteY9" fmla="*/ 210946 h 275896"/>
                  <a:gd name="connsiteX10" fmla="*/ 113232 w 379357"/>
                  <a:gd name="connsiteY10" fmla="*/ 223591 h 275896"/>
                  <a:gd name="connsiteX11" fmla="*/ 261527 w 379357"/>
                  <a:gd name="connsiteY11" fmla="*/ 223591 h 275896"/>
                  <a:gd name="connsiteX12" fmla="*/ 274172 w 379357"/>
                  <a:gd name="connsiteY12" fmla="*/ 210946 h 275896"/>
                  <a:gd name="connsiteX13" fmla="*/ 274172 w 379357"/>
                  <a:gd name="connsiteY13" fmla="*/ 202899 h 275896"/>
                  <a:gd name="connsiteX14" fmla="*/ 270723 w 379357"/>
                  <a:gd name="connsiteY14" fmla="*/ 198300 h 275896"/>
                  <a:gd name="connsiteX15" fmla="*/ 262676 w 379357"/>
                  <a:gd name="connsiteY15" fmla="*/ 124728 h 275896"/>
                  <a:gd name="connsiteX16" fmla="*/ 114382 w 379357"/>
                  <a:gd name="connsiteY16" fmla="*/ 124728 h 275896"/>
                  <a:gd name="connsiteX17" fmla="*/ 101737 w 379357"/>
                  <a:gd name="connsiteY17" fmla="*/ 137373 h 275896"/>
                  <a:gd name="connsiteX18" fmla="*/ 101737 w 379357"/>
                  <a:gd name="connsiteY18" fmla="*/ 145420 h 275896"/>
                  <a:gd name="connsiteX19" fmla="*/ 106335 w 379357"/>
                  <a:gd name="connsiteY19" fmla="*/ 150019 h 275896"/>
                  <a:gd name="connsiteX20" fmla="*/ 110933 w 379357"/>
                  <a:gd name="connsiteY20" fmla="*/ 145420 h 275896"/>
                  <a:gd name="connsiteX21" fmla="*/ 110933 w 379357"/>
                  <a:gd name="connsiteY21" fmla="*/ 137373 h 275896"/>
                  <a:gd name="connsiteX22" fmla="*/ 115532 w 379357"/>
                  <a:gd name="connsiteY22" fmla="*/ 132775 h 275896"/>
                  <a:gd name="connsiteX23" fmla="*/ 263826 w 379357"/>
                  <a:gd name="connsiteY23" fmla="*/ 132775 h 275896"/>
                  <a:gd name="connsiteX24" fmla="*/ 268424 w 379357"/>
                  <a:gd name="connsiteY24" fmla="*/ 137373 h 275896"/>
                  <a:gd name="connsiteX25" fmla="*/ 268424 w 379357"/>
                  <a:gd name="connsiteY25" fmla="*/ 145420 h 275896"/>
                  <a:gd name="connsiteX26" fmla="*/ 273022 w 379357"/>
                  <a:gd name="connsiteY26" fmla="*/ 150019 h 275896"/>
                  <a:gd name="connsiteX27" fmla="*/ 277621 w 379357"/>
                  <a:gd name="connsiteY27" fmla="*/ 145420 h 275896"/>
                  <a:gd name="connsiteX28" fmla="*/ 277621 w 379357"/>
                  <a:gd name="connsiteY28" fmla="*/ 137373 h 275896"/>
                  <a:gd name="connsiteX29" fmla="*/ 262676 w 379357"/>
                  <a:gd name="connsiteY29" fmla="*/ 124728 h 275896"/>
                  <a:gd name="connsiteX30" fmla="*/ 282219 w 379357"/>
                  <a:gd name="connsiteY30" fmla="*/ 75297 h 275896"/>
                  <a:gd name="connsiteX31" fmla="*/ 189104 w 379357"/>
                  <a:gd name="connsiteY31" fmla="*/ 8622 h 275896"/>
                  <a:gd name="connsiteX32" fmla="*/ 95989 w 379357"/>
                  <a:gd name="connsiteY32" fmla="*/ 75297 h 275896"/>
                  <a:gd name="connsiteX33" fmla="*/ 8622 w 379357"/>
                  <a:gd name="connsiteY33" fmla="*/ 174160 h 275896"/>
                  <a:gd name="connsiteX34" fmla="*/ 107485 w 379357"/>
                  <a:gd name="connsiteY34" fmla="*/ 273022 h 275896"/>
                  <a:gd name="connsiteX35" fmla="*/ 271873 w 379357"/>
                  <a:gd name="connsiteY35" fmla="*/ 273022 h 275896"/>
                  <a:gd name="connsiteX36" fmla="*/ 370736 w 379357"/>
                  <a:gd name="connsiteY36" fmla="*/ 174160 h 275896"/>
                  <a:gd name="connsiteX37" fmla="*/ 282219 w 379357"/>
                  <a:gd name="connsiteY37" fmla="*/ 75297 h 275896"/>
                  <a:gd name="connsiteX38" fmla="*/ 270723 w 379357"/>
                  <a:gd name="connsiteY38" fmla="*/ 255779 h 275896"/>
                  <a:gd name="connsiteX39" fmla="*/ 106335 w 379357"/>
                  <a:gd name="connsiteY39" fmla="*/ 255779 h 275896"/>
                  <a:gd name="connsiteX40" fmla="*/ 24716 w 379357"/>
                  <a:gd name="connsiteY40" fmla="*/ 174160 h 275896"/>
                  <a:gd name="connsiteX41" fmla="*/ 98288 w 379357"/>
                  <a:gd name="connsiteY41" fmla="*/ 92540 h 275896"/>
                  <a:gd name="connsiteX42" fmla="*/ 112083 w 379357"/>
                  <a:gd name="connsiteY42" fmla="*/ 81045 h 275896"/>
                  <a:gd name="connsiteX43" fmla="*/ 189104 w 379357"/>
                  <a:gd name="connsiteY43" fmla="*/ 25865 h 275896"/>
                  <a:gd name="connsiteX44" fmla="*/ 266125 w 379357"/>
                  <a:gd name="connsiteY44" fmla="*/ 81045 h 275896"/>
                  <a:gd name="connsiteX45" fmla="*/ 279920 w 379357"/>
                  <a:gd name="connsiteY45" fmla="*/ 92540 h 275896"/>
                  <a:gd name="connsiteX46" fmla="*/ 353492 w 379357"/>
                  <a:gd name="connsiteY46" fmla="*/ 174160 h 275896"/>
                  <a:gd name="connsiteX47" fmla="*/ 270723 w 379357"/>
                  <a:gd name="connsiteY47" fmla="*/ 255779 h 275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79357" h="275896">
                    <a:moveTo>
                      <a:pt x="270723" y="198300"/>
                    </a:moveTo>
                    <a:cubicBezTo>
                      <a:pt x="268424" y="198300"/>
                      <a:pt x="266125" y="200600"/>
                      <a:pt x="266125" y="202899"/>
                    </a:cubicBezTo>
                    <a:lnTo>
                      <a:pt x="266125" y="210946"/>
                    </a:lnTo>
                    <a:cubicBezTo>
                      <a:pt x="266125" y="213245"/>
                      <a:pt x="263826" y="215544"/>
                      <a:pt x="261527" y="215544"/>
                    </a:cubicBezTo>
                    <a:lnTo>
                      <a:pt x="114382" y="215544"/>
                    </a:lnTo>
                    <a:cubicBezTo>
                      <a:pt x="112083" y="215544"/>
                      <a:pt x="109784" y="213245"/>
                      <a:pt x="109784" y="210946"/>
                    </a:cubicBezTo>
                    <a:lnTo>
                      <a:pt x="109784" y="202899"/>
                    </a:lnTo>
                    <a:cubicBezTo>
                      <a:pt x="109784" y="200600"/>
                      <a:pt x="107485" y="198300"/>
                      <a:pt x="105185" y="198300"/>
                    </a:cubicBezTo>
                    <a:cubicBezTo>
                      <a:pt x="102886" y="198300"/>
                      <a:pt x="100587" y="200600"/>
                      <a:pt x="100587" y="202899"/>
                    </a:cubicBezTo>
                    <a:lnTo>
                      <a:pt x="100587" y="210946"/>
                    </a:lnTo>
                    <a:cubicBezTo>
                      <a:pt x="100587" y="217843"/>
                      <a:pt x="106335" y="223591"/>
                      <a:pt x="113232" y="223591"/>
                    </a:cubicBezTo>
                    <a:lnTo>
                      <a:pt x="261527" y="223591"/>
                    </a:lnTo>
                    <a:cubicBezTo>
                      <a:pt x="268424" y="223591"/>
                      <a:pt x="274172" y="217843"/>
                      <a:pt x="274172" y="210946"/>
                    </a:cubicBezTo>
                    <a:lnTo>
                      <a:pt x="274172" y="202899"/>
                    </a:lnTo>
                    <a:cubicBezTo>
                      <a:pt x="275322" y="200600"/>
                      <a:pt x="273022" y="198300"/>
                      <a:pt x="270723" y="198300"/>
                    </a:cubicBezTo>
                    <a:close/>
                    <a:moveTo>
                      <a:pt x="262676" y="124728"/>
                    </a:moveTo>
                    <a:lnTo>
                      <a:pt x="114382" y="124728"/>
                    </a:lnTo>
                    <a:cubicBezTo>
                      <a:pt x="107485" y="124728"/>
                      <a:pt x="101737" y="130476"/>
                      <a:pt x="101737" y="137373"/>
                    </a:cubicBezTo>
                    <a:lnTo>
                      <a:pt x="101737" y="145420"/>
                    </a:lnTo>
                    <a:cubicBezTo>
                      <a:pt x="101737" y="147719"/>
                      <a:pt x="104036" y="150019"/>
                      <a:pt x="106335" y="150019"/>
                    </a:cubicBezTo>
                    <a:cubicBezTo>
                      <a:pt x="108634" y="150019"/>
                      <a:pt x="110933" y="147719"/>
                      <a:pt x="110933" y="145420"/>
                    </a:cubicBezTo>
                    <a:lnTo>
                      <a:pt x="110933" y="137373"/>
                    </a:lnTo>
                    <a:cubicBezTo>
                      <a:pt x="110933" y="135074"/>
                      <a:pt x="113232" y="132775"/>
                      <a:pt x="115532" y="132775"/>
                    </a:cubicBezTo>
                    <a:lnTo>
                      <a:pt x="263826" y="132775"/>
                    </a:lnTo>
                    <a:cubicBezTo>
                      <a:pt x="266125" y="132775"/>
                      <a:pt x="268424" y="135074"/>
                      <a:pt x="268424" y="137373"/>
                    </a:cubicBezTo>
                    <a:lnTo>
                      <a:pt x="268424" y="145420"/>
                    </a:lnTo>
                    <a:cubicBezTo>
                      <a:pt x="268424" y="147719"/>
                      <a:pt x="270723" y="150019"/>
                      <a:pt x="273022" y="150019"/>
                    </a:cubicBezTo>
                    <a:cubicBezTo>
                      <a:pt x="275322" y="150019"/>
                      <a:pt x="277621" y="147719"/>
                      <a:pt x="277621" y="145420"/>
                    </a:cubicBezTo>
                    <a:lnTo>
                      <a:pt x="277621" y="137373"/>
                    </a:lnTo>
                    <a:cubicBezTo>
                      <a:pt x="275322" y="130476"/>
                      <a:pt x="270723" y="124728"/>
                      <a:pt x="262676" y="124728"/>
                    </a:cubicBezTo>
                    <a:close/>
                    <a:moveTo>
                      <a:pt x="282219" y="75297"/>
                    </a:moveTo>
                    <a:cubicBezTo>
                      <a:pt x="268424" y="36211"/>
                      <a:pt x="232787" y="8622"/>
                      <a:pt x="189104" y="8622"/>
                    </a:cubicBezTo>
                    <a:cubicBezTo>
                      <a:pt x="145420" y="8622"/>
                      <a:pt x="109784" y="37361"/>
                      <a:pt x="95989" y="75297"/>
                    </a:cubicBezTo>
                    <a:cubicBezTo>
                      <a:pt x="46558" y="81045"/>
                      <a:pt x="8622" y="122429"/>
                      <a:pt x="8622" y="174160"/>
                    </a:cubicBezTo>
                    <a:cubicBezTo>
                      <a:pt x="8622" y="228189"/>
                      <a:pt x="53455" y="273022"/>
                      <a:pt x="107485" y="273022"/>
                    </a:cubicBezTo>
                    <a:lnTo>
                      <a:pt x="271873" y="273022"/>
                    </a:lnTo>
                    <a:cubicBezTo>
                      <a:pt x="325903" y="273022"/>
                      <a:pt x="370736" y="228189"/>
                      <a:pt x="370736" y="174160"/>
                    </a:cubicBezTo>
                    <a:cubicBezTo>
                      <a:pt x="369586" y="123579"/>
                      <a:pt x="330501" y="81045"/>
                      <a:pt x="282219" y="75297"/>
                    </a:cubicBezTo>
                    <a:close/>
                    <a:moveTo>
                      <a:pt x="270723" y="255779"/>
                    </a:moveTo>
                    <a:lnTo>
                      <a:pt x="106335" y="255779"/>
                    </a:lnTo>
                    <a:cubicBezTo>
                      <a:pt x="61502" y="255779"/>
                      <a:pt x="24716" y="218993"/>
                      <a:pt x="24716" y="174160"/>
                    </a:cubicBezTo>
                    <a:cubicBezTo>
                      <a:pt x="24716" y="131626"/>
                      <a:pt x="55754" y="97138"/>
                      <a:pt x="98288" y="92540"/>
                    </a:cubicBezTo>
                    <a:cubicBezTo>
                      <a:pt x="105185" y="91391"/>
                      <a:pt x="110933" y="87942"/>
                      <a:pt x="112083" y="81045"/>
                    </a:cubicBezTo>
                    <a:cubicBezTo>
                      <a:pt x="123579" y="47707"/>
                      <a:pt x="155766" y="25865"/>
                      <a:pt x="189104" y="25865"/>
                    </a:cubicBezTo>
                    <a:cubicBezTo>
                      <a:pt x="224741" y="25865"/>
                      <a:pt x="255779" y="47707"/>
                      <a:pt x="266125" y="81045"/>
                    </a:cubicBezTo>
                    <a:cubicBezTo>
                      <a:pt x="268424" y="86792"/>
                      <a:pt x="274172" y="91391"/>
                      <a:pt x="279920" y="92540"/>
                    </a:cubicBezTo>
                    <a:cubicBezTo>
                      <a:pt x="322454" y="97138"/>
                      <a:pt x="353492" y="132775"/>
                      <a:pt x="353492" y="174160"/>
                    </a:cubicBezTo>
                    <a:cubicBezTo>
                      <a:pt x="353492" y="220142"/>
                      <a:pt x="316706" y="255779"/>
                      <a:pt x="270723" y="255779"/>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72" name="图形 14">
              <a:extLst>
                <a:ext uri="{FF2B5EF4-FFF2-40B4-BE49-F238E27FC236}">
                  <a16:creationId xmlns:a16="http://schemas.microsoft.com/office/drawing/2014/main" id="{6A2A5C9A-B4B9-3740-84E6-87C2A0C6D5A2}"/>
                </a:ext>
              </a:extLst>
            </p:cNvPr>
            <p:cNvGrpSpPr/>
            <p:nvPr/>
          </p:nvGrpSpPr>
          <p:grpSpPr>
            <a:xfrm>
              <a:off x="3339601" y="3674676"/>
              <a:ext cx="1097422" cy="658412"/>
              <a:chOff x="3660247" y="3366643"/>
              <a:chExt cx="965637" cy="643758"/>
            </a:xfrm>
          </p:grpSpPr>
          <p:sp>
            <p:nvSpPr>
              <p:cNvPr id="73" name="任意形状 72">
                <a:extLst>
                  <a:ext uri="{FF2B5EF4-FFF2-40B4-BE49-F238E27FC236}">
                    <a16:creationId xmlns:a16="http://schemas.microsoft.com/office/drawing/2014/main" id="{A7385478-AAE7-E449-8E42-0A4AE87582BD}"/>
                  </a:ext>
                </a:extLst>
              </p:cNvPr>
              <p:cNvSpPr/>
              <p:nvPr/>
            </p:nvSpPr>
            <p:spPr>
              <a:xfrm>
                <a:off x="4153391" y="3460887"/>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4" name="任意形状 73">
                <a:extLst>
                  <a:ext uri="{FF2B5EF4-FFF2-40B4-BE49-F238E27FC236}">
                    <a16:creationId xmlns:a16="http://schemas.microsoft.com/office/drawing/2014/main" id="{EB232BB7-8910-EA4D-9241-A6D8B259BF70}"/>
                  </a:ext>
                </a:extLst>
              </p:cNvPr>
              <p:cNvSpPr/>
              <p:nvPr/>
            </p:nvSpPr>
            <p:spPr>
              <a:xfrm>
                <a:off x="365162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75" name="任意形状 74">
                <a:extLst>
                  <a:ext uri="{FF2B5EF4-FFF2-40B4-BE49-F238E27FC236}">
                    <a16:creationId xmlns:a16="http://schemas.microsoft.com/office/drawing/2014/main" id="{E2B866F8-7F17-5F41-9FC8-29D62650ACF8}"/>
                  </a:ext>
                </a:extLst>
              </p:cNvPr>
              <p:cNvSpPr/>
              <p:nvPr/>
            </p:nvSpPr>
            <p:spPr>
              <a:xfrm>
                <a:off x="3728051" y="3434447"/>
                <a:ext cx="505810" cy="505810"/>
              </a:xfrm>
              <a:custGeom>
                <a:avLst/>
                <a:gdLst>
                  <a:gd name="connsiteX0" fmla="*/ 497783 w 505809"/>
                  <a:gd name="connsiteY0" fmla="*/ 254075 h 505809"/>
                  <a:gd name="connsiteX1" fmla="*/ 254075 w 505809"/>
                  <a:gd name="connsiteY1" fmla="*/ 497783 h 505809"/>
                  <a:gd name="connsiteX2" fmla="*/ 10367 w 505809"/>
                  <a:gd name="connsiteY2" fmla="*/ 254075 h 505809"/>
                  <a:gd name="connsiteX3" fmla="*/ 254075 w 505809"/>
                  <a:gd name="connsiteY3" fmla="*/ 10367 h 505809"/>
                  <a:gd name="connsiteX4" fmla="*/ 497783 w 505809"/>
                  <a:gd name="connsiteY4" fmla="*/ 254075 h 505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809" h="505809">
                    <a:moveTo>
                      <a:pt x="497783" y="254075"/>
                    </a:moveTo>
                    <a:cubicBezTo>
                      <a:pt x="497783" y="388671"/>
                      <a:pt x="388671" y="497783"/>
                      <a:pt x="254075" y="497783"/>
                    </a:cubicBezTo>
                    <a:cubicBezTo>
                      <a:pt x="119479" y="497783"/>
                      <a:pt x="10367" y="388671"/>
                      <a:pt x="10367" y="254075"/>
                    </a:cubicBezTo>
                    <a:cubicBezTo>
                      <a:pt x="10367" y="119479"/>
                      <a:pt x="119479" y="10367"/>
                      <a:pt x="254075" y="10367"/>
                    </a:cubicBezTo>
                    <a:cubicBezTo>
                      <a:pt x="388671" y="10367"/>
                      <a:pt x="497783" y="119479"/>
                      <a:pt x="497783" y="254075"/>
                    </a:cubicBezTo>
                    <a:close/>
                  </a:path>
                </a:pathLst>
              </a:custGeom>
              <a:solidFill>
                <a:srgbClr val="FFFFFF"/>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76" name="任意形状 75">
                <a:extLst>
                  <a:ext uri="{FF2B5EF4-FFF2-40B4-BE49-F238E27FC236}">
                    <a16:creationId xmlns:a16="http://schemas.microsoft.com/office/drawing/2014/main" id="{6930D7E3-F624-3E40-84FE-23FEC8F42AE5}"/>
                  </a:ext>
                </a:extLst>
              </p:cNvPr>
              <p:cNvSpPr/>
              <p:nvPr/>
            </p:nvSpPr>
            <p:spPr>
              <a:xfrm>
                <a:off x="3932120" y="3677601"/>
                <a:ext cx="103461" cy="149444"/>
              </a:xfrm>
              <a:custGeom>
                <a:avLst/>
                <a:gdLst>
                  <a:gd name="connsiteX0" fmla="*/ 100587 w 103461"/>
                  <a:gd name="connsiteY0" fmla="*/ 55754 h 149443"/>
                  <a:gd name="connsiteX1" fmla="*/ 60352 w 103461"/>
                  <a:gd name="connsiteY1" fmla="*/ 55754 h 149443"/>
                  <a:gd name="connsiteX2" fmla="*/ 60352 w 103461"/>
                  <a:gd name="connsiteY2" fmla="*/ 13220 h 149443"/>
                  <a:gd name="connsiteX3" fmla="*/ 55754 w 103461"/>
                  <a:gd name="connsiteY3" fmla="*/ 8622 h 149443"/>
                  <a:gd name="connsiteX4" fmla="*/ 51156 w 103461"/>
                  <a:gd name="connsiteY4" fmla="*/ 13220 h 149443"/>
                  <a:gd name="connsiteX5" fmla="*/ 51156 w 103461"/>
                  <a:gd name="connsiteY5" fmla="*/ 55754 h 149443"/>
                  <a:gd name="connsiteX6" fmla="*/ 13220 w 103461"/>
                  <a:gd name="connsiteY6" fmla="*/ 55754 h 149443"/>
                  <a:gd name="connsiteX7" fmla="*/ 8622 w 103461"/>
                  <a:gd name="connsiteY7" fmla="*/ 60352 h 149443"/>
                  <a:gd name="connsiteX8" fmla="*/ 13220 w 103461"/>
                  <a:gd name="connsiteY8" fmla="*/ 64951 h 149443"/>
                  <a:gd name="connsiteX9" fmla="*/ 51156 w 103461"/>
                  <a:gd name="connsiteY9" fmla="*/ 64951 h 149443"/>
                  <a:gd name="connsiteX10" fmla="*/ 51156 w 103461"/>
                  <a:gd name="connsiteY10" fmla="*/ 136224 h 149443"/>
                  <a:gd name="connsiteX11" fmla="*/ 55754 w 103461"/>
                  <a:gd name="connsiteY11" fmla="*/ 140822 h 149443"/>
                  <a:gd name="connsiteX12" fmla="*/ 60352 w 103461"/>
                  <a:gd name="connsiteY12" fmla="*/ 136224 h 149443"/>
                  <a:gd name="connsiteX13" fmla="*/ 60352 w 103461"/>
                  <a:gd name="connsiteY13" fmla="*/ 64951 h 149443"/>
                  <a:gd name="connsiteX14" fmla="*/ 100587 w 103461"/>
                  <a:gd name="connsiteY14" fmla="*/ 64951 h 149443"/>
                  <a:gd name="connsiteX15" fmla="*/ 105185 w 103461"/>
                  <a:gd name="connsiteY15" fmla="*/ 60352 h 149443"/>
                  <a:gd name="connsiteX16" fmla="*/ 100587 w 103461"/>
                  <a:gd name="connsiteY16" fmla="*/ 55754 h 14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461" h="149443">
                    <a:moveTo>
                      <a:pt x="100587" y="55754"/>
                    </a:moveTo>
                    <a:lnTo>
                      <a:pt x="60352" y="55754"/>
                    </a:lnTo>
                    <a:lnTo>
                      <a:pt x="60352" y="13220"/>
                    </a:lnTo>
                    <a:cubicBezTo>
                      <a:pt x="60352" y="10921"/>
                      <a:pt x="58053" y="8622"/>
                      <a:pt x="55754" y="8622"/>
                    </a:cubicBezTo>
                    <a:cubicBezTo>
                      <a:pt x="53455" y="8622"/>
                      <a:pt x="51156" y="10921"/>
                      <a:pt x="51156" y="13220"/>
                    </a:cubicBezTo>
                    <a:lnTo>
                      <a:pt x="51156" y="55754"/>
                    </a:lnTo>
                    <a:lnTo>
                      <a:pt x="13220" y="55754"/>
                    </a:lnTo>
                    <a:cubicBezTo>
                      <a:pt x="10921" y="55754"/>
                      <a:pt x="8622" y="58053"/>
                      <a:pt x="8622" y="60352"/>
                    </a:cubicBezTo>
                    <a:cubicBezTo>
                      <a:pt x="8622" y="62651"/>
                      <a:pt x="10921" y="64951"/>
                      <a:pt x="13220" y="64951"/>
                    </a:cubicBezTo>
                    <a:lnTo>
                      <a:pt x="51156" y="64951"/>
                    </a:lnTo>
                    <a:lnTo>
                      <a:pt x="51156" y="136224"/>
                    </a:lnTo>
                    <a:cubicBezTo>
                      <a:pt x="51156" y="138523"/>
                      <a:pt x="53455" y="140822"/>
                      <a:pt x="55754" y="140822"/>
                    </a:cubicBezTo>
                    <a:cubicBezTo>
                      <a:pt x="58053" y="140822"/>
                      <a:pt x="60352" y="138523"/>
                      <a:pt x="60352" y="136224"/>
                    </a:cubicBezTo>
                    <a:lnTo>
                      <a:pt x="60352" y="64951"/>
                    </a:lnTo>
                    <a:lnTo>
                      <a:pt x="100587" y="64951"/>
                    </a:lnTo>
                    <a:cubicBezTo>
                      <a:pt x="102886" y="64951"/>
                      <a:pt x="105185" y="62651"/>
                      <a:pt x="105185" y="60352"/>
                    </a:cubicBezTo>
                    <a:cubicBezTo>
                      <a:pt x="105185" y="58053"/>
                      <a:pt x="102886" y="55754"/>
                      <a:pt x="100587" y="55754"/>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7" name="任意形状 76">
                <a:extLst>
                  <a:ext uri="{FF2B5EF4-FFF2-40B4-BE49-F238E27FC236}">
                    <a16:creationId xmlns:a16="http://schemas.microsoft.com/office/drawing/2014/main" id="{B595E60D-2400-6644-9300-1FACF080B68E}"/>
                  </a:ext>
                </a:extLst>
              </p:cNvPr>
              <p:cNvSpPr/>
              <p:nvPr/>
            </p:nvSpPr>
            <p:spPr>
              <a:xfrm>
                <a:off x="3876762" y="3630469"/>
                <a:ext cx="218418" cy="241409"/>
              </a:xfrm>
              <a:custGeom>
                <a:avLst/>
                <a:gdLst>
                  <a:gd name="connsiteX0" fmla="*/ 205377 w 218417"/>
                  <a:gd name="connsiteY0" fmla="*/ 51156 h 241409"/>
                  <a:gd name="connsiteX1" fmla="*/ 120308 w 218417"/>
                  <a:gd name="connsiteY1" fmla="*/ 10921 h 241409"/>
                  <a:gd name="connsiteX2" fmla="*/ 111112 w 218417"/>
                  <a:gd name="connsiteY2" fmla="*/ 8622 h 241409"/>
                  <a:gd name="connsiteX3" fmla="*/ 101915 w 218417"/>
                  <a:gd name="connsiteY3" fmla="*/ 10921 h 241409"/>
                  <a:gd name="connsiteX4" fmla="*/ 16847 w 218417"/>
                  <a:gd name="connsiteY4" fmla="*/ 51156 h 241409"/>
                  <a:gd name="connsiteX5" fmla="*/ 8800 w 218417"/>
                  <a:gd name="connsiteY5" fmla="*/ 66100 h 241409"/>
                  <a:gd name="connsiteX6" fmla="*/ 9950 w 218417"/>
                  <a:gd name="connsiteY6" fmla="*/ 79895 h 241409"/>
                  <a:gd name="connsiteX7" fmla="*/ 39839 w 218417"/>
                  <a:gd name="connsiteY7" fmla="*/ 179907 h 241409"/>
                  <a:gd name="connsiteX8" fmla="*/ 105364 w 218417"/>
                  <a:gd name="connsiteY8" fmla="*/ 231638 h 241409"/>
                  <a:gd name="connsiteX9" fmla="*/ 111112 w 218417"/>
                  <a:gd name="connsiteY9" fmla="*/ 232787 h 241409"/>
                  <a:gd name="connsiteX10" fmla="*/ 115710 w 218417"/>
                  <a:gd name="connsiteY10" fmla="*/ 231638 h 241409"/>
                  <a:gd name="connsiteX11" fmla="*/ 181236 w 218417"/>
                  <a:gd name="connsiteY11" fmla="*/ 178758 h 241409"/>
                  <a:gd name="connsiteX12" fmla="*/ 209975 w 218417"/>
                  <a:gd name="connsiteY12" fmla="*/ 78745 h 241409"/>
                  <a:gd name="connsiteX13" fmla="*/ 211124 w 218417"/>
                  <a:gd name="connsiteY13" fmla="*/ 64951 h 241409"/>
                  <a:gd name="connsiteX14" fmla="*/ 205377 w 218417"/>
                  <a:gd name="connsiteY14" fmla="*/ 51156 h 241409"/>
                  <a:gd name="connsiteX15" fmla="*/ 201928 w 218417"/>
                  <a:gd name="connsiteY15" fmla="*/ 79895 h 241409"/>
                  <a:gd name="connsiteX16" fmla="*/ 174338 w 218417"/>
                  <a:gd name="connsiteY16" fmla="*/ 176459 h 241409"/>
                  <a:gd name="connsiteX17" fmla="*/ 113411 w 218417"/>
                  <a:gd name="connsiteY17" fmla="*/ 225890 h 241409"/>
                  <a:gd name="connsiteX18" fmla="*/ 112262 w 218417"/>
                  <a:gd name="connsiteY18" fmla="*/ 225890 h 241409"/>
                  <a:gd name="connsiteX19" fmla="*/ 111112 w 218417"/>
                  <a:gd name="connsiteY19" fmla="*/ 225890 h 241409"/>
                  <a:gd name="connsiteX20" fmla="*/ 49035 w 218417"/>
                  <a:gd name="connsiteY20" fmla="*/ 176459 h 241409"/>
                  <a:gd name="connsiteX21" fmla="*/ 20296 w 218417"/>
                  <a:gd name="connsiteY21" fmla="*/ 81045 h 241409"/>
                  <a:gd name="connsiteX22" fmla="*/ 19147 w 218417"/>
                  <a:gd name="connsiteY22" fmla="*/ 67250 h 241409"/>
                  <a:gd name="connsiteX23" fmla="*/ 21446 w 218417"/>
                  <a:gd name="connsiteY23" fmla="*/ 61502 h 241409"/>
                  <a:gd name="connsiteX24" fmla="*/ 108813 w 218417"/>
                  <a:gd name="connsiteY24" fmla="*/ 20117 h 241409"/>
                  <a:gd name="connsiteX25" fmla="*/ 112262 w 218417"/>
                  <a:gd name="connsiteY25" fmla="*/ 18968 h 241409"/>
                  <a:gd name="connsiteX26" fmla="*/ 114561 w 218417"/>
                  <a:gd name="connsiteY26" fmla="*/ 18968 h 241409"/>
                  <a:gd name="connsiteX27" fmla="*/ 201928 w 218417"/>
                  <a:gd name="connsiteY27" fmla="*/ 60352 h 241409"/>
                  <a:gd name="connsiteX28" fmla="*/ 203077 w 218417"/>
                  <a:gd name="connsiteY28" fmla="*/ 66100 h 241409"/>
                  <a:gd name="connsiteX29" fmla="*/ 201928 w 218417"/>
                  <a:gd name="connsiteY29" fmla="*/ 79895 h 24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8417" h="241409">
                    <a:moveTo>
                      <a:pt x="205377" y="51156"/>
                    </a:moveTo>
                    <a:cubicBezTo>
                      <a:pt x="169740" y="44258"/>
                      <a:pt x="136402" y="25865"/>
                      <a:pt x="120308" y="10921"/>
                    </a:cubicBezTo>
                    <a:cubicBezTo>
                      <a:pt x="118009" y="8622"/>
                      <a:pt x="113411" y="8622"/>
                      <a:pt x="111112" y="8622"/>
                    </a:cubicBezTo>
                    <a:cubicBezTo>
                      <a:pt x="108813" y="8622"/>
                      <a:pt x="104215" y="8622"/>
                      <a:pt x="101915" y="10921"/>
                    </a:cubicBezTo>
                    <a:cubicBezTo>
                      <a:pt x="85821" y="25865"/>
                      <a:pt x="52484" y="43109"/>
                      <a:pt x="16847" y="51156"/>
                    </a:cubicBezTo>
                    <a:cubicBezTo>
                      <a:pt x="12249" y="52305"/>
                      <a:pt x="7651" y="61502"/>
                      <a:pt x="8800" y="66100"/>
                    </a:cubicBezTo>
                    <a:cubicBezTo>
                      <a:pt x="8800" y="69549"/>
                      <a:pt x="9950" y="74147"/>
                      <a:pt x="9950" y="79895"/>
                    </a:cubicBezTo>
                    <a:cubicBezTo>
                      <a:pt x="12249" y="106335"/>
                      <a:pt x="16847" y="146570"/>
                      <a:pt x="39839" y="179907"/>
                    </a:cubicBezTo>
                    <a:cubicBezTo>
                      <a:pt x="53634" y="198300"/>
                      <a:pt x="75475" y="216694"/>
                      <a:pt x="105364" y="231638"/>
                    </a:cubicBezTo>
                    <a:cubicBezTo>
                      <a:pt x="106514" y="232787"/>
                      <a:pt x="108813" y="232787"/>
                      <a:pt x="111112" y="232787"/>
                    </a:cubicBezTo>
                    <a:cubicBezTo>
                      <a:pt x="113411" y="232787"/>
                      <a:pt x="115710" y="232787"/>
                      <a:pt x="115710" y="231638"/>
                    </a:cubicBezTo>
                    <a:cubicBezTo>
                      <a:pt x="145599" y="215544"/>
                      <a:pt x="166291" y="197151"/>
                      <a:pt x="181236" y="178758"/>
                    </a:cubicBezTo>
                    <a:cubicBezTo>
                      <a:pt x="203077" y="147719"/>
                      <a:pt x="207676" y="106335"/>
                      <a:pt x="209975" y="78745"/>
                    </a:cubicBezTo>
                    <a:cubicBezTo>
                      <a:pt x="209975" y="74147"/>
                      <a:pt x="211124" y="69549"/>
                      <a:pt x="211124" y="64951"/>
                    </a:cubicBezTo>
                    <a:cubicBezTo>
                      <a:pt x="212274" y="63801"/>
                      <a:pt x="211124" y="52305"/>
                      <a:pt x="205377" y="51156"/>
                    </a:cubicBezTo>
                    <a:close/>
                    <a:moveTo>
                      <a:pt x="201928" y="79895"/>
                    </a:moveTo>
                    <a:cubicBezTo>
                      <a:pt x="199629" y="106335"/>
                      <a:pt x="195030" y="147719"/>
                      <a:pt x="174338" y="176459"/>
                    </a:cubicBezTo>
                    <a:cubicBezTo>
                      <a:pt x="160543" y="193702"/>
                      <a:pt x="141001" y="210946"/>
                      <a:pt x="113411" y="225890"/>
                    </a:cubicBezTo>
                    <a:cubicBezTo>
                      <a:pt x="113411" y="225890"/>
                      <a:pt x="113411" y="225890"/>
                      <a:pt x="112262" y="225890"/>
                    </a:cubicBezTo>
                    <a:cubicBezTo>
                      <a:pt x="111112" y="225890"/>
                      <a:pt x="111112" y="225890"/>
                      <a:pt x="111112" y="225890"/>
                    </a:cubicBezTo>
                    <a:cubicBezTo>
                      <a:pt x="82373" y="210946"/>
                      <a:pt x="62830" y="193702"/>
                      <a:pt x="49035" y="176459"/>
                    </a:cubicBezTo>
                    <a:cubicBezTo>
                      <a:pt x="27194" y="145420"/>
                      <a:pt x="22595" y="106335"/>
                      <a:pt x="20296" y="81045"/>
                    </a:cubicBezTo>
                    <a:cubicBezTo>
                      <a:pt x="20296" y="75297"/>
                      <a:pt x="19147" y="70698"/>
                      <a:pt x="19147" y="67250"/>
                    </a:cubicBezTo>
                    <a:cubicBezTo>
                      <a:pt x="19147" y="66100"/>
                      <a:pt x="20296" y="62651"/>
                      <a:pt x="21446" y="61502"/>
                    </a:cubicBezTo>
                    <a:cubicBezTo>
                      <a:pt x="58232" y="53455"/>
                      <a:pt x="92719" y="36211"/>
                      <a:pt x="108813" y="20117"/>
                    </a:cubicBezTo>
                    <a:cubicBezTo>
                      <a:pt x="108813" y="20117"/>
                      <a:pt x="109962" y="18968"/>
                      <a:pt x="112262" y="18968"/>
                    </a:cubicBezTo>
                    <a:cubicBezTo>
                      <a:pt x="113411" y="18968"/>
                      <a:pt x="114561" y="18968"/>
                      <a:pt x="114561" y="18968"/>
                    </a:cubicBezTo>
                    <a:cubicBezTo>
                      <a:pt x="131804" y="33912"/>
                      <a:pt x="165142" y="53455"/>
                      <a:pt x="201928" y="60352"/>
                    </a:cubicBezTo>
                    <a:cubicBezTo>
                      <a:pt x="203077" y="61502"/>
                      <a:pt x="203077" y="64951"/>
                      <a:pt x="203077" y="66100"/>
                    </a:cubicBezTo>
                    <a:cubicBezTo>
                      <a:pt x="203077" y="69549"/>
                      <a:pt x="201928" y="74147"/>
                      <a:pt x="201928" y="79895"/>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78" name="任意形状 77">
                <a:extLst>
                  <a:ext uri="{FF2B5EF4-FFF2-40B4-BE49-F238E27FC236}">
                    <a16:creationId xmlns:a16="http://schemas.microsoft.com/office/drawing/2014/main" id="{75AB6CEB-E904-6742-96B3-1E26197E28A0}"/>
                  </a:ext>
                </a:extLst>
              </p:cNvPr>
              <p:cNvSpPr/>
              <p:nvPr/>
            </p:nvSpPr>
            <p:spPr>
              <a:xfrm>
                <a:off x="3812565" y="3545401"/>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3912 w 344870"/>
                  <a:gd name="connsiteY12" fmla="*/ 25865 h 344870"/>
                  <a:gd name="connsiteX13" fmla="*/ 313257 w 344870"/>
                  <a:gd name="connsiteY13" fmla="*/ 25865 h 344870"/>
                  <a:gd name="connsiteX14" fmla="*/ 322454 w 344870"/>
                  <a:gd name="connsiteY14" fmla="*/ 35062 h 344870"/>
                  <a:gd name="connsiteX15" fmla="*/ 322454 w 344870"/>
                  <a:gd name="connsiteY15" fmla="*/ 58053 h 344870"/>
                  <a:gd name="connsiteX16" fmla="*/ 315556 w 344870"/>
                  <a:gd name="connsiteY16" fmla="*/ 56904 h 344870"/>
                  <a:gd name="connsiteX17" fmla="*/ 36211 w 344870"/>
                  <a:gd name="connsiteY17" fmla="*/ 56904 h 344870"/>
                  <a:gd name="connsiteX18" fmla="*/ 24716 w 344870"/>
                  <a:gd name="connsiteY18" fmla="*/ 59203 h 344870"/>
                  <a:gd name="connsiteX19" fmla="*/ 24716 w 344870"/>
                  <a:gd name="connsiteY19" fmla="*/ 35062 h 344870"/>
                  <a:gd name="connsiteX20" fmla="*/ 33912 w 344870"/>
                  <a:gd name="connsiteY20" fmla="*/ 25865 h 344870"/>
                  <a:gd name="connsiteX21" fmla="*/ 312108 w 344870"/>
                  <a:gd name="connsiteY21" fmla="*/ 247732 h 344870"/>
                  <a:gd name="connsiteX22" fmla="*/ 185655 w 344870"/>
                  <a:gd name="connsiteY22" fmla="*/ 320155 h 344870"/>
                  <a:gd name="connsiteX23" fmla="*/ 163813 w 344870"/>
                  <a:gd name="connsiteY23" fmla="*/ 320155 h 344870"/>
                  <a:gd name="connsiteX24" fmla="*/ 37361 w 344870"/>
                  <a:gd name="connsiteY24" fmla="*/ 247732 h 344870"/>
                  <a:gd name="connsiteX25" fmla="*/ 25865 w 344870"/>
                  <a:gd name="connsiteY25" fmla="*/ 229339 h 344870"/>
                  <a:gd name="connsiteX26" fmla="*/ 25865 w 344870"/>
                  <a:gd name="connsiteY26" fmla="*/ 69549 h 344870"/>
                  <a:gd name="connsiteX27" fmla="*/ 37361 w 344870"/>
                  <a:gd name="connsiteY27" fmla="*/ 64951 h 344870"/>
                  <a:gd name="connsiteX28" fmla="*/ 316706 w 344870"/>
                  <a:gd name="connsiteY28" fmla="*/ 64951 h 344870"/>
                  <a:gd name="connsiteX29" fmla="*/ 323603 w 344870"/>
                  <a:gd name="connsiteY29" fmla="*/ 66100 h 344870"/>
                  <a:gd name="connsiteX30" fmla="*/ 323603 w 344870"/>
                  <a:gd name="connsiteY30" fmla="*/ 229339 h 344870"/>
                  <a:gd name="connsiteX31" fmla="*/ 312108 w 344870"/>
                  <a:gd name="connsiteY31"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0117"/>
                      <a:pt x="328202" y="8622"/>
                      <a:pt x="313257" y="8622"/>
                    </a:cubicBezTo>
                    <a:close/>
                    <a:moveTo>
                      <a:pt x="33912" y="25865"/>
                    </a:moveTo>
                    <a:lnTo>
                      <a:pt x="313257" y="25865"/>
                    </a:lnTo>
                    <a:cubicBezTo>
                      <a:pt x="317856" y="25865"/>
                      <a:pt x="322454" y="30464"/>
                      <a:pt x="322454" y="35062"/>
                    </a:cubicBezTo>
                    <a:lnTo>
                      <a:pt x="322454" y="58053"/>
                    </a:lnTo>
                    <a:cubicBezTo>
                      <a:pt x="320155" y="56904"/>
                      <a:pt x="317856" y="56904"/>
                      <a:pt x="315556" y="56904"/>
                    </a:cubicBezTo>
                    <a:lnTo>
                      <a:pt x="36211" y="56904"/>
                    </a:lnTo>
                    <a:cubicBezTo>
                      <a:pt x="31613" y="56904"/>
                      <a:pt x="28164" y="58053"/>
                      <a:pt x="24716" y="59203"/>
                    </a:cubicBezTo>
                    <a:lnTo>
                      <a:pt x="24716" y="35062"/>
                    </a:lnTo>
                    <a:cubicBezTo>
                      <a:pt x="25865" y="29314"/>
                      <a:pt x="29314" y="25865"/>
                      <a:pt x="33912" y="25865"/>
                    </a:cubicBezTo>
                    <a:close/>
                    <a:moveTo>
                      <a:pt x="312108" y="247732"/>
                    </a:moveTo>
                    <a:lnTo>
                      <a:pt x="185655" y="320155"/>
                    </a:lnTo>
                    <a:cubicBezTo>
                      <a:pt x="179907" y="323603"/>
                      <a:pt x="169561" y="323603"/>
                      <a:pt x="163813" y="320155"/>
                    </a:cubicBezTo>
                    <a:lnTo>
                      <a:pt x="37361" y="247732"/>
                    </a:lnTo>
                    <a:cubicBezTo>
                      <a:pt x="31613" y="244283"/>
                      <a:pt x="25865" y="235087"/>
                      <a:pt x="25865" y="229339"/>
                    </a:cubicBezTo>
                    <a:lnTo>
                      <a:pt x="25865" y="69549"/>
                    </a:lnTo>
                    <a:cubicBezTo>
                      <a:pt x="28164" y="66100"/>
                      <a:pt x="32763" y="64951"/>
                      <a:pt x="37361" y="64951"/>
                    </a:cubicBezTo>
                    <a:lnTo>
                      <a:pt x="316706" y="64951"/>
                    </a:lnTo>
                    <a:cubicBezTo>
                      <a:pt x="319005" y="64951"/>
                      <a:pt x="321304" y="66100"/>
                      <a:pt x="323603" y="66100"/>
                    </a:cubicBezTo>
                    <a:lnTo>
                      <a:pt x="323603" y="229339"/>
                    </a:lnTo>
                    <a:cubicBezTo>
                      <a:pt x="321304" y="235087"/>
                      <a:pt x="316706" y="244283"/>
                      <a:pt x="312108" y="24773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79" name="图形 12">
              <a:extLst>
                <a:ext uri="{FF2B5EF4-FFF2-40B4-BE49-F238E27FC236}">
                  <a16:creationId xmlns:a16="http://schemas.microsoft.com/office/drawing/2014/main" id="{586EE421-A472-1340-A9F1-5A16A9B4F324}"/>
                </a:ext>
              </a:extLst>
            </p:cNvPr>
            <p:cNvGrpSpPr/>
            <p:nvPr/>
          </p:nvGrpSpPr>
          <p:grpSpPr>
            <a:xfrm>
              <a:off x="4241859" y="3665858"/>
              <a:ext cx="744679" cy="670169"/>
              <a:chOff x="4454158" y="3358021"/>
              <a:chExt cx="655254" cy="655254"/>
            </a:xfrm>
          </p:grpSpPr>
          <p:sp>
            <p:nvSpPr>
              <p:cNvPr id="80" name="任意形状 79">
                <a:extLst>
                  <a:ext uri="{FF2B5EF4-FFF2-40B4-BE49-F238E27FC236}">
                    <a16:creationId xmlns:a16="http://schemas.microsoft.com/office/drawing/2014/main" id="{3A8BC6D6-AC73-FE42-BFE3-9AFAFBF3C7EF}"/>
                  </a:ext>
                </a:extLst>
              </p:cNvPr>
              <p:cNvSpPr/>
              <p:nvPr/>
            </p:nvSpPr>
            <p:spPr>
              <a:xfrm>
                <a:off x="445415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1" name="任意形状 80">
                <a:extLst>
                  <a:ext uri="{FF2B5EF4-FFF2-40B4-BE49-F238E27FC236}">
                    <a16:creationId xmlns:a16="http://schemas.microsoft.com/office/drawing/2014/main" id="{78D433FC-3264-5D4C-9E49-52ED854C504A}"/>
                  </a:ext>
                </a:extLst>
              </p:cNvPr>
              <p:cNvSpPr/>
              <p:nvPr/>
            </p:nvSpPr>
            <p:spPr>
              <a:xfrm>
                <a:off x="4543825" y="3437341"/>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82" name="任意形状 81">
                <a:extLst>
                  <a:ext uri="{FF2B5EF4-FFF2-40B4-BE49-F238E27FC236}">
                    <a16:creationId xmlns:a16="http://schemas.microsoft.com/office/drawing/2014/main" id="{58CEEF4C-DF65-434C-9445-B779D5D96301}"/>
                  </a:ext>
                </a:extLst>
              </p:cNvPr>
              <p:cNvSpPr/>
              <p:nvPr/>
            </p:nvSpPr>
            <p:spPr>
              <a:xfrm>
                <a:off x="4704764" y="3615524"/>
                <a:ext cx="34487" cy="34487"/>
              </a:xfrm>
              <a:custGeom>
                <a:avLst/>
                <a:gdLst>
                  <a:gd name="connsiteX0" fmla="*/ 36211 w 34487"/>
                  <a:gd name="connsiteY0" fmla="*/ 22417 h 34487"/>
                  <a:gd name="connsiteX1" fmla="*/ 22417 w 34487"/>
                  <a:gd name="connsiteY1" fmla="*/ 36211 h 34487"/>
                  <a:gd name="connsiteX2" fmla="*/ 8622 w 34487"/>
                  <a:gd name="connsiteY2" fmla="*/ 22417 h 34487"/>
                  <a:gd name="connsiteX3" fmla="*/ 22417 w 34487"/>
                  <a:gd name="connsiteY3" fmla="*/ 8622 h 34487"/>
                  <a:gd name="connsiteX4" fmla="*/ 36211 w 34487"/>
                  <a:gd name="connsiteY4" fmla="*/ 22417 h 34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7" h="34487">
                    <a:moveTo>
                      <a:pt x="36211" y="22417"/>
                    </a:moveTo>
                    <a:cubicBezTo>
                      <a:pt x="36211" y="30035"/>
                      <a:pt x="30035" y="36211"/>
                      <a:pt x="22417" y="36211"/>
                    </a:cubicBezTo>
                    <a:cubicBezTo>
                      <a:pt x="14798" y="36211"/>
                      <a:pt x="8622" y="30035"/>
                      <a:pt x="8622" y="22417"/>
                    </a:cubicBezTo>
                    <a:cubicBezTo>
                      <a:pt x="8622" y="14798"/>
                      <a:pt x="14798" y="8622"/>
                      <a:pt x="22417" y="8622"/>
                    </a:cubicBezTo>
                    <a:cubicBezTo>
                      <a:pt x="30035" y="8622"/>
                      <a:pt x="36211" y="14798"/>
                      <a:pt x="36211"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3" name="任意形状 82">
                <a:extLst>
                  <a:ext uri="{FF2B5EF4-FFF2-40B4-BE49-F238E27FC236}">
                    <a16:creationId xmlns:a16="http://schemas.microsoft.com/office/drawing/2014/main" id="{6430C328-E51D-BD45-8C6E-23BD6EE9C2B4}"/>
                  </a:ext>
                </a:extLst>
              </p:cNvPr>
              <p:cNvSpPr/>
              <p:nvPr/>
            </p:nvSpPr>
            <p:spPr>
              <a:xfrm>
                <a:off x="4670277" y="3575290"/>
                <a:ext cx="229914" cy="229914"/>
              </a:xfrm>
              <a:custGeom>
                <a:avLst/>
                <a:gdLst>
                  <a:gd name="connsiteX0" fmla="*/ 117831 w 229913"/>
                  <a:gd name="connsiteY0" fmla="*/ 8622 h 229913"/>
                  <a:gd name="connsiteX1" fmla="*/ 8622 w 229913"/>
                  <a:gd name="connsiteY1" fmla="*/ 117831 h 229913"/>
                  <a:gd name="connsiteX2" fmla="*/ 117831 w 229913"/>
                  <a:gd name="connsiteY2" fmla="*/ 227040 h 229913"/>
                  <a:gd name="connsiteX3" fmla="*/ 227040 w 229913"/>
                  <a:gd name="connsiteY3" fmla="*/ 117831 h 229913"/>
                  <a:gd name="connsiteX4" fmla="*/ 117831 w 229913"/>
                  <a:gd name="connsiteY4" fmla="*/ 8622 h 229913"/>
                  <a:gd name="connsiteX5" fmla="*/ 217843 w 229913"/>
                  <a:gd name="connsiteY5" fmla="*/ 112083 h 229913"/>
                  <a:gd name="connsiteX6" fmla="*/ 196001 w 229913"/>
                  <a:gd name="connsiteY6" fmla="*/ 112083 h 229913"/>
                  <a:gd name="connsiteX7" fmla="*/ 181057 w 229913"/>
                  <a:gd name="connsiteY7" fmla="*/ 98288 h 229913"/>
                  <a:gd name="connsiteX8" fmla="*/ 122429 w 229913"/>
                  <a:gd name="connsiteY8" fmla="*/ 51156 h 229913"/>
                  <a:gd name="connsiteX9" fmla="*/ 122429 w 229913"/>
                  <a:gd name="connsiteY9" fmla="*/ 15519 h 229913"/>
                  <a:gd name="connsiteX10" fmla="*/ 217843 w 229913"/>
                  <a:gd name="connsiteY10" fmla="*/ 112083 h 229913"/>
                  <a:gd name="connsiteX11" fmla="*/ 61502 w 229913"/>
                  <a:gd name="connsiteY11" fmla="*/ 121279 h 229913"/>
                  <a:gd name="connsiteX12" fmla="*/ 108634 w 229913"/>
                  <a:gd name="connsiteY12" fmla="*/ 121279 h 229913"/>
                  <a:gd name="connsiteX13" fmla="*/ 81045 w 229913"/>
                  <a:gd name="connsiteY13" fmla="*/ 160365 h 229913"/>
                  <a:gd name="connsiteX14" fmla="*/ 61502 w 229913"/>
                  <a:gd name="connsiteY14" fmla="*/ 121279 h 229913"/>
                  <a:gd name="connsiteX15" fmla="*/ 162664 w 229913"/>
                  <a:gd name="connsiteY15" fmla="*/ 112083 h 229913"/>
                  <a:gd name="connsiteX16" fmla="*/ 122429 w 229913"/>
                  <a:gd name="connsiteY16" fmla="*/ 112083 h 229913"/>
                  <a:gd name="connsiteX17" fmla="*/ 122429 w 229913"/>
                  <a:gd name="connsiteY17" fmla="*/ 60352 h 229913"/>
                  <a:gd name="connsiteX18" fmla="*/ 171860 w 229913"/>
                  <a:gd name="connsiteY18" fmla="*/ 101737 h 229913"/>
                  <a:gd name="connsiteX19" fmla="*/ 162664 w 229913"/>
                  <a:gd name="connsiteY19" fmla="*/ 112083 h 229913"/>
                  <a:gd name="connsiteX20" fmla="*/ 113232 w 229913"/>
                  <a:gd name="connsiteY20" fmla="*/ 112083 h 229913"/>
                  <a:gd name="connsiteX21" fmla="*/ 61502 w 229913"/>
                  <a:gd name="connsiteY21" fmla="*/ 112083 h 229913"/>
                  <a:gd name="connsiteX22" fmla="*/ 113232 w 229913"/>
                  <a:gd name="connsiteY22" fmla="*/ 60352 h 229913"/>
                  <a:gd name="connsiteX23" fmla="*/ 113232 w 229913"/>
                  <a:gd name="connsiteY23" fmla="*/ 112083 h 229913"/>
                  <a:gd name="connsiteX24" fmla="*/ 113232 w 229913"/>
                  <a:gd name="connsiteY24" fmla="*/ 131626 h 229913"/>
                  <a:gd name="connsiteX25" fmla="*/ 113232 w 229913"/>
                  <a:gd name="connsiteY25" fmla="*/ 175309 h 229913"/>
                  <a:gd name="connsiteX26" fmla="*/ 87942 w 229913"/>
                  <a:gd name="connsiteY26" fmla="*/ 167262 h 229913"/>
                  <a:gd name="connsiteX27" fmla="*/ 113232 w 229913"/>
                  <a:gd name="connsiteY27" fmla="*/ 131626 h 229913"/>
                  <a:gd name="connsiteX28" fmla="*/ 113232 w 229913"/>
                  <a:gd name="connsiteY28" fmla="*/ 182207 h 229913"/>
                  <a:gd name="connsiteX29" fmla="*/ 113232 w 229913"/>
                  <a:gd name="connsiteY29" fmla="*/ 217843 h 229913"/>
                  <a:gd name="connsiteX30" fmla="*/ 62651 w 229913"/>
                  <a:gd name="connsiteY30" fmla="*/ 201749 h 229913"/>
                  <a:gd name="connsiteX31" fmla="*/ 82194 w 229913"/>
                  <a:gd name="connsiteY31" fmla="*/ 173010 h 229913"/>
                  <a:gd name="connsiteX32" fmla="*/ 113232 w 229913"/>
                  <a:gd name="connsiteY32" fmla="*/ 182207 h 229913"/>
                  <a:gd name="connsiteX33" fmla="*/ 122429 w 229913"/>
                  <a:gd name="connsiteY33" fmla="*/ 121279 h 229913"/>
                  <a:gd name="connsiteX34" fmla="*/ 162664 w 229913"/>
                  <a:gd name="connsiteY34" fmla="*/ 121279 h 229913"/>
                  <a:gd name="connsiteX35" fmla="*/ 173010 w 229913"/>
                  <a:gd name="connsiteY35" fmla="*/ 133925 h 229913"/>
                  <a:gd name="connsiteX36" fmla="*/ 123579 w 229913"/>
                  <a:gd name="connsiteY36" fmla="*/ 175309 h 229913"/>
                  <a:gd name="connsiteX37" fmla="*/ 123579 w 229913"/>
                  <a:gd name="connsiteY37" fmla="*/ 121279 h 229913"/>
                  <a:gd name="connsiteX38" fmla="*/ 113232 w 229913"/>
                  <a:gd name="connsiteY38" fmla="*/ 16669 h 229913"/>
                  <a:gd name="connsiteX39" fmla="*/ 113232 w 229913"/>
                  <a:gd name="connsiteY39" fmla="*/ 52305 h 229913"/>
                  <a:gd name="connsiteX40" fmla="*/ 52305 w 229913"/>
                  <a:gd name="connsiteY40" fmla="*/ 113232 h 229913"/>
                  <a:gd name="connsiteX41" fmla="*/ 16669 w 229913"/>
                  <a:gd name="connsiteY41" fmla="*/ 113232 h 229913"/>
                  <a:gd name="connsiteX42" fmla="*/ 113232 w 229913"/>
                  <a:gd name="connsiteY42" fmla="*/ 16669 h 229913"/>
                  <a:gd name="connsiteX43" fmla="*/ 17818 w 229913"/>
                  <a:gd name="connsiteY43" fmla="*/ 121279 h 229913"/>
                  <a:gd name="connsiteX44" fmla="*/ 53455 w 229913"/>
                  <a:gd name="connsiteY44" fmla="*/ 121279 h 229913"/>
                  <a:gd name="connsiteX45" fmla="*/ 76446 w 229913"/>
                  <a:gd name="connsiteY45" fmla="*/ 167262 h 229913"/>
                  <a:gd name="connsiteX46" fmla="*/ 56904 w 229913"/>
                  <a:gd name="connsiteY46" fmla="*/ 196001 h 229913"/>
                  <a:gd name="connsiteX47" fmla="*/ 17818 w 229913"/>
                  <a:gd name="connsiteY47" fmla="*/ 121279 h 229913"/>
                  <a:gd name="connsiteX48" fmla="*/ 122429 w 229913"/>
                  <a:gd name="connsiteY48" fmla="*/ 217843 h 229913"/>
                  <a:gd name="connsiteX49" fmla="*/ 122429 w 229913"/>
                  <a:gd name="connsiteY49" fmla="*/ 182207 h 229913"/>
                  <a:gd name="connsiteX50" fmla="*/ 181057 w 229913"/>
                  <a:gd name="connsiteY50" fmla="*/ 135074 h 229913"/>
                  <a:gd name="connsiteX51" fmla="*/ 196001 w 229913"/>
                  <a:gd name="connsiteY51" fmla="*/ 121279 h 229913"/>
                  <a:gd name="connsiteX52" fmla="*/ 217843 w 229913"/>
                  <a:gd name="connsiteY52" fmla="*/ 121279 h 229913"/>
                  <a:gd name="connsiteX53" fmla="*/ 122429 w 229913"/>
                  <a:gd name="connsiteY53" fmla="*/ 217843 h 229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29913" h="229913">
                    <a:moveTo>
                      <a:pt x="117831" y="8622"/>
                    </a:moveTo>
                    <a:cubicBezTo>
                      <a:pt x="58053" y="8622"/>
                      <a:pt x="8622" y="56904"/>
                      <a:pt x="8622" y="117831"/>
                    </a:cubicBezTo>
                    <a:cubicBezTo>
                      <a:pt x="8622" y="178758"/>
                      <a:pt x="56904" y="227040"/>
                      <a:pt x="117831" y="227040"/>
                    </a:cubicBezTo>
                    <a:cubicBezTo>
                      <a:pt x="178758" y="227040"/>
                      <a:pt x="227040" y="178758"/>
                      <a:pt x="227040" y="117831"/>
                    </a:cubicBezTo>
                    <a:cubicBezTo>
                      <a:pt x="227040" y="56904"/>
                      <a:pt x="177608" y="8622"/>
                      <a:pt x="117831" y="8622"/>
                    </a:cubicBezTo>
                    <a:close/>
                    <a:moveTo>
                      <a:pt x="217843" y="112083"/>
                    </a:moveTo>
                    <a:lnTo>
                      <a:pt x="196001" y="112083"/>
                    </a:lnTo>
                    <a:cubicBezTo>
                      <a:pt x="193702" y="105185"/>
                      <a:pt x="187954" y="99438"/>
                      <a:pt x="181057" y="98288"/>
                    </a:cubicBezTo>
                    <a:cubicBezTo>
                      <a:pt x="173010" y="71848"/>
                      <a:pt x="150019" y="52305"/>
                      <a:pt x="122429" y="51156"/>
                    </a:cubicBezTo>
                    <a:lnTo>
                      <a:pt x="122429" y="15519"/>
                    </a:lnTo>
                    <a:cubicBezTo>
                      <a:pt x="174160" y="18968"/>
                      <a:pt x="215544" y="61502"/>
                      <a:pt x="217843" y="112083"/>
                    </a:cubicBezTo>
                    <a:close/>
                    <a:moveTo>
                      <a:pt x="61502" y="121279"/>
                    </a:moveTo>
                    <a:lnTo>
                      <a:pt x="108634" y="121279"/>
                    </a:lnTo>
                    <a:lnTo>
                      <a:pt x="81045" y="160365"/>
                    </a:lnTo>
                    <a:cubicBezTo>
                      <a:pt x="70698" y="151168"/>
                      <a:pt x="62651" y="136224"/>
                      <a:pt x="61502" y="121279"/>
                    </a:cubicBezTo>
                    <a:close/>
                    <a:moveTo>
                      <a:pt x="162664" y="112083"/>
                    </a:moveTo>
                    <a:lnTo>
                      <a:pt x="122429" y="112083"/>
                    </a:lnTo>
                    <a:lnTo>
                      <a:pt x="122429" y="60352"/>
                    </a:lnTo>
                    <a:cubicBezTo>
                      <a:pt x="145420" y="62651"/>
                      <a:pt x="166113" y="78745"/>
                      <a:pt x="171860" y="101737"/>
                    </a:cubicBezTo>
                    <a:cubicBezTo>
                      <a:pt x="167262" y="104036"/>
                      <a:pt x="163813" y="107485"/>
                      <a:pt x="162664" y="112083"/>
                    </a:cubicBezTo>
                    <a:close/>
                    <a:moveTo>
                      <a:pt x="113232" y="112083"/>
                    </a:moveTo>
                    <a:lnTo>
                      <a:pt x="61502" y="112083"/>
                    </a:lnTo>
                    <a:cubicBezTo>
                      <a:pt x="63801" y="84493"/>
                      <a:pt x="85643" y="62651"/>
                      <a:pt x="113232" y="60352"/>
                    </a:cubicBezTo>
                    <a:lnTo>
                      <a:pt x="113232" y="112083"/>
                    </a:lnTo>
                    <a:close/>
                    <a:moveTo>
                      <a:pt x="113232" y="131626"/>
                    </a:moveTo>
                    <a:lnTo>
                      <a:pt x="113232" y="175309"/>
                    </a:lnTo>
                    <a:cubicBezTo>
                      <a:pt x="104036" y="174160"/>
                      <a:pt x="95989" y="171860"/>
                      <a:pt x="87942" y="167262"/>
                    </a:cubicBezTo>
                    <a:lnTo>
                      <a:pt x="113232" y="131626"/>
                    </a:lnTo>
                    <a:close/>
                    <a:moveTo>
                      <a:pt x="113232" y="182207"/>
                    </a:moveTo>
                    <a:lnTo>
                      <a:pt x="113232" y="217843"/>
                    </a:lnTo>
                    <a:cubicBezTo>
                      <a:pt x="94839" y="216694"/>
                      <a:pt x="77596" y="210946"/>
                      <a:pt x="62651" y="201749"/>
                    </a:cubicBezTo>
                    <a:lnTo>
                      <a:pt x="82194" y="173010"/>
                    </a:lnTo>
                    <a:cubicBezTo>
                      <a:pt x="92540" y="178758"/>
                      <a:pt x="102886" y="182207"/>
                      <a:pt x="113232" y="182207"/>
                    </a:cubicBezTo>
                    <a:close/>
                    <a:moveTo>
                      <a:pt x="122429" y="121279"/>
                    </a:moveTo>
                    <a:lnTo>
                      <a:pt x="162664" y="121279"/>
                    </a:lnTo>
                    <a:cubicBezTo>
                      <a:pt x="163813" y="127027"/>
                      <a:pt x="168412" y="131626"/>
                      <a:pt x="173010" y="133925"/>
                    </a:cubicBezTo>
                    <a:cubicBezTo>
                      <a:pt x="166113" y="155766"/>
                      <a:pt x="146570" y="173010"/>
                      <a:pt x="123579" y="175309"/>
                    </a:cubicBezTo>
                    <a:lnTo>
                      <a:pt x="123579" y="121279"/>
                    </a:lnTo>
                    <a:close/>
                    <a:moveTo>
                      <a:pt x="113232" y="16669"/>
                    </a:moveTo>
                    <a:lnTo>
                      <a:pt x="113232" y="52305"/>
                    </a:lnTo>
                    <a:cubicBezTo>
                      <a:pt x="81045" y="54604"/>
                      <a:pt x="54604" y="81045"/>
                      <a:pt x="52305" y="113232"/>
                    </a:cubicBezTo>
                    <a:lnTo>
                      <a:pt x="16669" y="113232"/>
                    </a:lnTo>
                    <a:cubicBezTo>
                      <a:pt x="20117" y="61502"/>
                      <a:pt x="61502" y="18968"/>
                      <a:pt x="113232" y="16669"/>
                    </a:cubicBezTo>
                    <a:close/>
                    <a:moveTo>
                      <a:pt x="17818" y="121279"/>
                    </a:moveTo>
                    <a:lnTo>
                      <a:pt x="53455" y="121279"/>
                    </a:lnTo>
                    <a:cubicBezTo>
                      <a:pt x="54604" y="139672"/>
                      <a:pt x="63801" y="156916"/>
                      <a:pt x="76446" y="167262"/>
                    </a:cubicBezTo>
                    <a:lnTo>
                      <a:pt x="56904" y="196001"/>
                    </a:lnTo>
                    <a:cubicBezTo>
                      <a:pt x="33912" y="178758"/>
                      <a:pt x="18968" y="152318"/>
                      <a:pt x="17818" y="121279"/>
                    </a:cubicBezTo>
                    <a:close/>
                    <a:moveTo>
                      <a:pt x="122429" y="217843"/>
                    </a:moveTo>
                    <a:lnTo>
                      <a:pt x="122429" y="182207"/>
                    </a:lnTo>
                    <a:cubicBezTo>
                      <a:pt x="150019" y="179907"/>
                      <a:pt x="173010" y="160365"/>
                      <a:pt x="181057" y="135074"/>
                    </a:cubicBezTo>
                    <a:cubicBezTo>
                      <a:pt x="189104" y="133925"/>
                      <a:pt x="194852" y="129326"/>
                      <a:pt x="196001" y="121279"/>
                    </a:cubicBezTo>
                    <a:lnTo>
                      <a:pt x="217843" y="121279"/>
                    </a:lnTo>
                    <a:cubicBezTo>
                      <a:pt x="215544" y="173010"/>
                      <a:pt x="174160" y="215544"/>
                      <a:pt x="122429" y="217843"/>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4" name="任意形状 83">
                <a:extLst>
                  <a:ext uri="{FF2B5EF4-FFF2-40B4-BE49-F238E27FC236}">
                    <a16:creationId xmlns:a16="http://schemas.microsoft.com/office/drawing/2014/main" id="{50BEBD85-3258-254F-8C88-6BA2F1EA387A}"/>
                  </a:ext>
                </a:extLst>
              </p:cNvPr>
              <p:cNvSpPr/>
              <p:nvPr/>
            </p:nvSpPr>
            <p:spPr>
              <a:xfrm>
                <a:off x="4613948" y="3535055"/>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85" name="图形 10">
              <a:extLst>
                <a:ext uri="{FF2B5EF4-FFF2-40B4-BE49-F238E27FC236}">
                  <a16:creationId xmlns:a16="http://schemas.microsoft.com/office/drawing/2014/main" id="{2F3E9F2C-191B-B44F-9496-C51B3E52C553}"/>
                </a:ext>
              </a:extLst>
            </p:cNvPr>
            <p:cNvGrpSpPr/>
            <p:nvPr/>
          </p:nvGrpSpPr>
          <p:grpSpPr>
            <a:xfrm>
              <a:off x="5616257" y="3674676"/>
              <a:ext cx="1097422" cy="658412"/>
              <a:chOff x="5663509" y="3366643"/>
              <a:chExt cx="965637" cy="643758"/>
            </a:xfrm>
          </p:grpSpPr>
          <p:sp>
            <p:nvSpPr>
              <p:cNvPr id="86" name="任意形状 85">
                <a:extLst>
                  <a:ext uri="{FF2B5EF4-FFF2-40B4-BE49-F238E27FC236}">
                    <a16:creationId xmlns:a16="http://schemas.microsoft.com/office/drawing/2014/main" id="{071C8CB1-C003-054D-9217-927FC5C46B9D}"/>
                  </a:ext>
                </a:extLst>
              </p:cNvPr>
              <p:cNvSpPr/>
              <p:nvPr/>
            </p:nvSpPr>
            <p:spPr>
              <a:xfrm>
                <a:off x="6161251" y="3463186"/>
                <a:ext cx="459827" cy="459827"/>
              </a:xfrm>
              <a:custGeom>
                <a:avLst/>
                <a:gdLst>
                  <a:gd name="connsiteX0" fmla="*/ 457549 w 459827"/>
                  <a:gd name="connsiteY0" fmla="*/ 402369 h 459827"/>
                  <a:gd name="connsiteX1" fmla="*/ 402369 w 459827"/>
                  <a:gd name="connsiteY1" fmla="*/ 458698 h 459827"/>
                  <a:gd name="connsiteX2" fmla="*/ 10367 w 459827"/>
                  <a:gd name="connsiteY2" fmla="*/ 66695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2369"/>
                    </a:moveTo>
                    <a:lnTo>
                      <a:pt x="402369" y="458698"/>
                    </a:lnTo>
                    <a:lnTo>
                      <a:pt x="10367" y="66695"/>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87" name="任意形状 86">
                <a:extLst>
                  <a:ext uri="{FF2B5EF4-FFF2-40B4-BE49-F238E27FC236}">
                    <a16:creationId xmlns:a16="http://schemas.microsoft.com/office/drawing/2014/main" id="{A65141DB-875D-3F40-A51D-D174372C5AC4}"/>
                  </a:ext>
                </a:extLst>
              </p:cNvPr>
              <p:cNvSpPr/>
              <p:nvPr/>
            </p:nvSpPr>
            <p:spPr>
              <a:xfrm>
                <a:off x="5654887"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8" name="任意形状 87">
                <a:extLst>
                  <a:ext uri="{FF2B5EF4-FFF2-40B4-BE49-F238E27FC236}">
                    <a16:creationId xmlns:a16="http://schemas.microsoft.com/office/drawing/2014/main" id="{7924B902-175A-7F48-A4C7-8ED34AA858F8}"/>
                  </a:ext>
                </a:extLst>
              </p:cNvPr>
              <p:cNvSpPr/>
              <p:nvPr/>
            </p:nvSpPr>
            <p:spPr>
              <a:xfrm>
                <a:off x="5737656" y="3440790"/>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89" name="任意形状 88">
                <a:extLst>
                  <a:ext uri="{FF2B5EF4-FFF2-40B4-BE49-F238E27FC236}">
                    <a16:creationId xmlns:a16="http://schemas.microsoft.com/office/drawing/2014/main" id="{3E8ACD66-A60A-E846-9FBA-D2F8A2191008}"/>
                  </a:ext>
                </a:extLst>
              </p:cNvPr>
              <p:cNvSpPr/>
              <p:nvPr/>
            </p:nvSpPr>
            <p:spPr>
              <a:xfrm>
                <a:off x="5881352" y="3606328"/>
                <a:ext cx="206922" cy="160940"/>
              </a:xfrm>
              <a:custGeom>
                <a:avLst/>
                <a:gdLst>
                  <a:gd name="connsiteX0" fmla="*/ 185655 w 206922"/>
                  <a:gd name="connsiteY0" fmla="*/ 15519 h 160939"/>
                  <a:gd name="connsiteX1" fmla="*/ 43109 w 206922"/>
                  <a:gd name="connsiteY1" fmla="*/ 15519 h 160939"/>
                  <a:gd name="connsiteX2" fmla="*/ 31613 w 206922"/>
                  <a:gd name="connsiteY2" fmla="*/ 8622 h 160939"/>
                  <a:gd name="connsiteX3" fmla="*/ 17818 w 206922"/>
                  <a:gd name="connsiteY3" fmla="*/ 22417 h 160939"/>
                  <a:gd name="connsiteX4" fmla="*/ 31613 w 206922"/>
                  <a:gd name="connsiteY4" fmla="*/ 36211 h 160939"/>
                  <a:gd name="connsiteX5" fmla="*/ 45408 w 206922"/>
                  <a:gd name="connsiteY5" fmla="*/ 24716 h 160939"/>
                  <a:gd name="connsiteX6" fmla="*/ 185655 w 206922"/>
                  <a:gd name="connsiteY6" fmla="*/ 24716 h 160939"/>
                  <a:gd name="connsiteX7" fmla="*/ 200600 w 206922"/>
                  <a:gd name="connsiteY7" fmla="*/ 41959 h 160939"/>
                  <a:gd name="connsiteX8" fmla="*/ 200600 w 206922"/>
                  <a:gd name="connsiteY8" fmla="*/ 44258 h 160939"/>
                  <a:gd name="connsiteX9" fmla="*/ 185655 w 206922"/>
                  <a:gd name="connsiteY9" fmla="*/ 61502 h 160939"/>
                  <a:gd name="connsiteX10" fmla="*/ 74147 w 206922"/>
                  <a:gd name="connsiteY10" fmla="*/ 61502 h 160939"/>
                  <a:gd name="connsiteX11" fmla="*/ 61502 w 206922"/>
                  <a:gd name="connsiteY11" fmla="*/ 52305 h 160939"/>
                  <a:gd name="connsiteX12" fmla="*/ 48857 w 206922"/>
                  <a:gd name="connsiteY12" fmla="*/ 61502 h 160939"/>
                  <a:gd name="connsiteX13" fmla="*/ 31613 w 206922"/>
                  <a:gd name="connsiteY13" fmla="*/ 61502 h 160939"/>
                  <a:gd name="connsiteX14" fmla="*/ 8622 w 206922"/>
                  <a:gd name="connsiteY14" fmla="*/ 83344 h 160939"/>
                  <a:gd name="connsiteX15" fmla="*/ 31613 w 206922"/>
                  <a:gd name="connsiteY15" fmla="*/ 105185 h 160939"/>
                  <a:gd name="connsiteX16" fmla="*/ 141972 w 206922"/>
                  <a:gd name="connsiteY16" fmla="*/ 105185 h 160939"/>
                  <a:gd name="connsiteX17" fmla="*/ 154617 w 206922"/>
                  <a:gd name="connsiteY17" fmla="*/ 114382 h 160939"/>
                  <a:gd name="connsiteX18" fmla="*/ 167262 w 206922"/>
                  <a:gd name="connsiteY18" fmla="*/ 105185 h 160939"/>
                  <a:gd name="connsiteX19" fmla="*/ 184506 w 206922"/>
                  <a:gd name="connsiteY19" fmla="*/ 105185 h 160939"/>
                  <a:gd name="connsiteX20" fmla="*/ 199450 w 206922"/>
                  <a:gd name="connsiteY20" fmla="*/ 120130 h 160939"/>
                  <a:gd name="connsiteX21" fmla="*/ 199450 w 206922"/>
                  <a:gd name="connsiteY21" fmla="*/ 124728 h 160939"/>
                  <a:gd name="connsiteX22" fmla="*/ 184506 w 206922"/>
                  <a:gd name="connsiteY22" fmla="*/ 139672 h 160939"/>
                  <a:gd name="connsiteX23" fmla="*/ 43109 w 206922"/>
                  <a:gd name="connsiteY23" fmla="*/ 139672 h 160939"/>
                  <a:gd name="connsiteX24" fmla="*/ 30464 w 206922"/>
                  <a:gd name="connsiteY24" fmla="*/ 130476 h 160939"/>
                  <a:gd name="connsiteX25" fmla="*/ 16669 w 206922"/>
                  <a:gd name="connsiteY25" fmla="*/ 144271 h 160939"/>
                  <a:gd name="connsiteX26" fmla="*/ 30464 w 206922"/>
                  <a:gd name="connsiteY26" fmla="*/ 158066 h 160939"/>
                  <a:gd name="connsiteX27" fmla="*/ 43109 w 206922"/>
                  <a:gd name="connsiteY27" fmla="*/ 148869 h 160939"/>
                  <a:gd name="connsiteX28" fmla="*/ 184506 w 206922"/>
                  <a:gd name="connsiteY28" fmla="*/ 148869 h 160939"/>
                  <a:gd name="connsiteX29" fmla="*/ 207497 w 206922"/>
                  <a:gd name="connsiteY29" fmla="*/ 124728 h 160939"/>
                  <a:gd name="connsiteX30" fmla="*/ 207497 w 206922"/>
                  <a:gd name="connsiteY30" fmla="*/ 120130 h 160939"/>
                  <a:gd name="connsiteX31" fmla="*/ 184506 w 206922"/>
                  <a:gd name="connsiteY31" fmla="*/ 95989 h 160939"/>
                  <a:gd name="connsiteX32" fmla="*/ 167262 w 206922"/>
                  <a:gd name="connsiteY32" fmla="*/ 95989 h 160939"/>
                  <a:gd name="connsiteX33" fmla="*/ 154617 w 206922"/>
                  <a:gd name="connsiteY33" fmla="*/ 86792 h 160939"/>
                  <a:gd name="connsiteX34" fmla="*/ 141972 w 206922"/>
                  <a:gd name="connsiteY34" fmla="*/ 95989 h 160939"/>
                  <a:gd name="connsiteX35" fmla="*/ 30464 w 206922"/>
                  <a:gd name="connsiteY35" fmla="*/ 95989 h 160939"/>
                  <a:gd name="connsiteX36" fmla="*/ 15519 w 206922"/>
                  <a:gd name="connsiteY36" fmla="*/ 82194 h 160939"/>
                  <a:gd name="connsiteX37" fmla="*/ 30464 w 206922"/>
                  <a:gd name="connsiteY37" fmla="*/ 68399 h 160939"/>
                  <a:gd name="connsiteX38" fmla="*/ 47707 w 206922"/>
                  <a:gd name="connsiteY38" fmla="*/ 68399 h 160939"/>
                  <a:gd name="connsiteX39" fmla="*/ 60352 w 206922"/>
                  <a:gd name="connsiteY39" fmla="*/ 77596 h 160939"/>
                  <a:gd name="connsiteX40" fmla="*/ 72998 w 206922"/>
                  <a:gd name="connsiteY40" fmla="*/ 68399 h 160939"/>
                  <a:gd name="connsiteX41" fmla="*/ 184506 w 206922"/>
                  <a:gd name="connsiteY41" fmla="*/ 68399 h 160939"/>
                  <a:gd name="connsiteX42" fmla="*/ 207497 w 206922"/>
                  <a:gd name="connsiteY42" fmla="*/ 41959 h 160939"/>
                  <a:gd name="connsiteX43" fmla="*/ 207497 w 206922"/>
                  <a:gd name="connsiteY43" fmla="*/ 39660 h 160939"/>
                  <a:gd name="connsiteX44" fmla="*/ 185655 w 206922"/>
                  <a:gd name="connsiteY44" fmla="*/ 15519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06922" h="160939">
                    <a:moveTo>
                      <a:pt x="185655" y="15519"/>
                    </a:moveTo>
                    <a:lnTo>
                      <a:pt x="43109" y="15519"/>
                    </a:lnTo>
                    <a:cubicBezTo>
                      <a:pt x="40810" y="10921"/>
                      <a:pt x="36211" y="8622"/>
                      <a:pt x="31613" y="8622"/>
                    </a:cubicBezTo>
                    <a:cubicBezTo>
                      <a:pt x="23566" y="8622"/>
                      <a:pt x="17818" y="14370"/>
                      <a:pt x="17818" y="22417"/>
                    </a:cubicBezTo>
                    <a:cubicBezTo>
                      <a:pt x="17818" y="30464"/>
                      <a:pt x="23566" y="36211"/>
                      <a:pt x="31613" y="36211"/>
                    </a:cubicBezTo>
                    <a:cubicBezTo>
                      <a:pt x="38511" y="36211"/>
                      <a:pt x="44258" y="31613"/>
                      <a:pt x="45408" y="24716"/>
                    </a:cubicBezTo>
                    <a:lnTo>
                      <a:pt x="185655" y="24716"/>
                    </a:lnTo>
                    <a:cubicBezTo>
                      <a:pt x="193702" y="24716"/>
                      <a:pt x="200600" y="35062"/>
                      <a:pt x="200600" y="41959"/>
                    </a:cubicBezTo>
                    <a:lnTo>
                      <a:pt x="200600" y="44258"/>
                    </a:lnTo>
                    <a:cubicBezTo>
                      <a:pt x="200600" y="52305"/>
                      <a:pt x="193702" y="61502"/>
                      <a:pt x="185655" y="61502"/>
                    </a:cubicBezTo>
                    <a:lnTo>
                      <a:pt x="74147" y="61502"/>
                    </a:lnTo>
                    <a:cubicBezTo>
                      <a:pt x="71848" y="55754"/>
                      <a:pt x="67250" y="52305"/>
                      <a:pt x="61502" y="52305"/>
                    </a:cubicBezTo>
                    <a:cubicBezTo>
                      <a:pt x="55754" y="52305"/>
                      <a:pt x="51156" y="55754"/>
                      <a:pt x="48857" y="61502"/>
                    </a:cubicBezTo>
                    <a:lnTo>
                      <a:pt x="31613" y="61502"/>
                    </a:lnTo>
                    <a:cubicBezTo>
                      <a:pt x="17818" y="61502"/>
                      <a:pt x="8622" y="71848"/>
                      <a:pt x="8622" y="83344"/>
                    </a:cubicBezTo>
                    <a:cubicBezTo>
                      <a:pt x="8622" y="94839"/>
                      <a:pt x="20117" y="105185"/>
                      <a:pt x="31613" y="105185"/>
                    </a:cubicBezTo>
                    <a:lnTo>
                      <a:pt x="141972" y="105185"/>
                    </a:lnTo>
                    <a:cubicBezTo>
                      <a:pt x="144271" y="110933"/>
                      <a:pt x="148869" y="114382"/>
                      <a:pt x="154617" y="114382"/>
                    </a:cubicBezTo>
                    <a:cubicBezTo>
                      <a:pt x="160365" y="114382"/>
                      <a:pt x="164963" y="110933"/>
                      <a:pt x="167262" y="105185"/>
                    </a:cubicBezTo>
                    <a:lnTo>
                      <a:pt x="184506" y="105185"/>
                    </a:lnTo>
                    <a:cubicBezTo>
                      <a:pt x="193702" y="105185"/>
                      <a:pt x="199450" y="113232"/>
                      <a:pt x="199450" y="120130"/>
                    </a:cubicBezTo>
                    <a:lnTo>
                      <a:pt x="199450" y="124728"/>
                    </a:lnTo>
                    <a:cubicBezTo>
                      <a:pt x="199450" y="131626"/>
                      <a:pt x="192553" y="139672"/>
                      <a:pt x="184506" y="139672"/>
                    </a:cubicBezTo>
                    <a:lnTo>
                      <a:pt x="43109" y="139672"/>
                    </a:lnTo>
                    <a:cubicBezTo>
                      <a:pt x="40810" y="133925"/>
                      <a:pt x="36211" y="130476"/>
                      <a:pt x="30464" y="130476"/>
                    </a:cubicBezTo>
                    <a:cubicBezTo>
                      <a:pt x="22417" y="130476"/>
                      <a:pt x="16669" y="136224"/>
                      <a:pt x="16669" y="144271"/>
                    </a:cubicBezTo>
                    <a:cubicBezTo>
                      <a:pt x="16669" y="152318"/>
                      <a:pt x="22417" y="158066"/>
                      <a:pt x="30464" y="158066"/>
                    </a:cubicBezTo>
                    <a:cubicBezTo>
                      <a:pt x="36211" y="158066"/>
                      <a:pt x="40810" y="154617"/>
                      <a:pt x="43109" y="148869"/>
                    </a:cubicBezTo>
                    <a:lnTo>
                      <a:pt x="184506" y="148869"/>
                    </a:lnTo>
                    <a:cubicBezTo>
                      <a:pt x="198300" y="148869"/>
                      <a:pt x="207497" y="136224"/>
                      <a:pt x="207497" y="124728"/>
                    </a:cubicBezTo>
                    <a:lnTo>
                      <a:pt x="207497" y="120130"/>
                    </a:lnTo>
                    <a:cubicBezTo>
                      <a:pt x="207497" y="108634"/>
                      <a:pt x="197151" y="95989"/>
                      <a:pt x="184506" y="95989"/>
                    </a:cubicBezTo>
                    <a:lnTo>
                      <a:pt x="167262" y="95989"/>
                    </a:lnTo>
                    <a:cubicBezTo>
                      <a:pt x="164963" y="90241"/>
                      <a:pt x="160365" y="86792"/>
                      <a:pt x="154617" y="86792"/>
                    </a:cubicBezTo>
                    <a:cubicBezTo>
                      <a:pt x="148869" y="86792"/>
                      <a:pt x="144271" y="90241"/>
                      <a:pt x="141972" y="95989"/>
                    </a:cubicBezTo>
                    <a:lnTo>
                      <a:pt x="30464" y="95989"/>
                    </a:lnTo>
                    <a:cubicBezTo>
                      <a:pt x="22417" y="95989"/>
                      <a:pt x="15519" y="90241"/>
                      <a:pt x="15519" y="82194"/>
                    </a:cubicBezTo>
                    <a:cubicBezTo>
                      <a:pt x="15519" y="74147"/>
                      <a:pt x="22417" y="68399"/>
                      <a:pt x="30464" y="68399"/>
                    </a:cubicBezTo>
                    <a:lnTo>
                      <a:pt x="47707" y="68399"/>
                    </a:lnTo>
                    <a:cubicBezTo>
                      <a:pt x="50006" y="74147"/>
                      <a:pt x="54604" y="77596"/>
                      <a:pt x="60352" y="77596"/>
                    </a:cubicBezTo>
                    <a:cubicBezTo>
                      <a:pt x="66100" y="77596"/>
                      <a:pt x="70698" y="74147"/>
                      <a:pt x="72998" y="68399"/>
                    </a:cubicBezTo>
                    <a:lnTo>
                      <a:pt x="184506" y="68399"/>
                    </a:lnTo>
                    <a:cubicBezTo>
                      <a:pt x="198300" y="68399"/>
                      <a:pt x="207497" y="53455"/>
                      <a:pt x="207497" y="41959"/>
                    </a:cubicBezTo>
                    <a:lnTo>
                      <a:pt x="207497" y="39660"/>
                    </a:lnTo>
                    <a:cubicBezTo>
                      <a:pt x="208647" y="29314"/>
                      <a:pt x="198300" y="15519"/>
                      <a:pt x="185655" y="15519"/>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0" name="任意形状 89">
                <a:extLst>
                  <a:ext uri="{FF2B5EF4-FFF2-40B4-BE49-F238E27FC236}">
                    <a16:creationId xmlns:a16="http://schemas.microsoft.com/office/drawing/2014/main" id="{EBB0633C-8BD2-DC40-8CFD-8A1CB827D63C}"/>
                  </a:ext>
                </a:extLst>
              </p:cNvPr>
              <p:cNvSpPr/>
              <p:nvPr/>
            </p:nvSpPr>
            <p:spPr>
              <a:xfrm>
                <a:off x="5815827" y="3540803"/>
                <a:ext cx="344870" cy="344870"/>
              </a:xfrm>
              <a:custGeom>
                <a:avLst/>
                <a:gdLst>
                  <a:gd name="connsiteX0" fmla="*/ 31325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3257 w 344870"/>
                  <a:gd name="connsiteY11" fmla="*/ 8622 h 344870"/>
                  <a:gd name="connsiteX12" fmla="*/ 322454 w 344870"/>
                  <a:gd name="connsiteY12" fmla="*/ 230488 h 344870"/>
                  <a:gd name="connsiteX13" fmla="*/ 310958 w 344870"/>
                  <a:gd name="connsiteY13" fmla="*/ 248881 h 344870"/>
                  <a:gd name="connsiteX14" fmla="*/ 184506 w 344870"/>
                  <a:gd name="connsiteY14" fmla="*/ 321304 h 344870"/>
                  <a:gd name="connsiteX15" fmla="*/ 162664 w 344870"/>
                  <a:gd name="connsiteY15" fmla="*/ 321304 h 344870"/>
                  <a:gd name="connsiteX16" fmla="*/ 36211 w 344870"/>
                  <a:gd name="connsiteY16" fmla="*/ 248881 h 344870"/>
                  <a:gd name="connsiteX17" fmla="*/ 24716 w 344870"/>
                  <a:gd name="connsiteY17" fmla="*/ 230488 h 344870"/>
                  <a:gd name="connsiteX18" fmla="*/ 24716 w 344870"/>
                  <a:gd name="connsiteY18" fmla="*/ 35062 h 344870"/>
                  <a:gd name="connsiteX19" fmla="*/ 33912 w 344870"/>
                  <a:gd name="connsiteY19" fmla="*/ 25865 h 344870"/>
                  <a:gd name="connsiteX20" fmla="*/ 313257 w 344870"/>
                  <a:gd name="connsiteY20" fmla="*/ 25865 h 344870"/>
                  <a:gd name="connsiteX21" fmla="*/ 322454 w 344870"/>
                  <a:gd name="connsiteY21" fmla="*/ 35062 h 344870"/>
                  <a:gd name="connsiteX22" fmla="*/ 322454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3257" y="8622"/>
                    </a:moveTo>
                    <a:lnTo>
                      <a:pt x="35062" y="8622"/>
                    </a:lnTo>
                    <a:cubicBezTo>
                      <a:pt x="20117" y="8622"/>
                      <a:pt x="8622" y="21267"/>
                      <a:pt x="8622" y="35062"/>
                    </a:cubicBezTo>
                    <a:lnTo>
                      <a:pt x="8622" y="230488"/>
                    </a:lnTo>
                    <a:cubicBezTo>
                      <a:pt x="8622" y="244283"/>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39697" y="21267"/>
                      <a:pt x="328202" y="8622"/>
                      <a:pt x="313257" y="8622"/>
                    </a:cubicBezTo>
                    <a:close/>
                    <a:moveTo>
                      <a:pt x="322454" y="230488"/>
                    </a:moveTo>
                    <a:cubicBezTo>
                      <a:pt x="322454" y="237386"/>
                      <a:pt x="316706" y="245433"/>
                      <a:pt x="310958" y="248881"/>
                    </a:cubicBezTo>
                    <a:lnTo>
                      <a:pt x="184506" y="321304"/>
                    </a:lnTo>
                    <a:cubicBezTo>
                      <a:pt x="178758" y="324753"/>
                      <a:pt x="168412" y="324753"/>
                      <a:pt x="162664" y="321304"/>
                    </a:cubicBezTo>
                    <a:lnTo>
                      <a:pt x="36211" y="248881"/>
                    </a:lnTo>
                    <a:cubicBezTo>
                      <a:pt x="30464" y="245433"/>
                      <a:pt x="24716" y="236236"/>
                      <a:pt x="24716" y="230488"/>
                    </a:cubicBezTo>
                    <a:lnTo>
                      <a:pt x="24716" y="35062"/>
                    </a:lnTo>
                    <a:cubicBezTo>
                      <a:pt x="24716" y="30464"/>
                      <a:pt x="29314" y="25865"/>
                      <a:pt x="33912" y="25865"/>
                    </a:cubicBezTo>
                    <a:lnTo>
                      <a:pt x="313257" y="25865"/>
                    </a:lnTo>
                    <a:cubicBezTo>
                      <a:pt x="317856" y="25865"/>
                      <a:pt x="322454" y="30464"/>
                      <a:pt x="322454" y="35062"/>
                    </a:cubicBezTo>
                    <a:lnTo>
                      <a:pt x="322454" y="23048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91" name="图形 13">
              <a:extLst>
                <a:ext uri="{FF2B5EF4-FFF2-40B4-BE49-F238E27FC236}">
                  <a16:creationId xmlns:a16="http://schemas.microsoft.com/office/drawing/2014/main" id="{A119EC36-D6D9-7E4A-B510-29E531DDE4E7}"/>
                </a:ext>
              </a:extLst>
            </p:cNvPr>
            <p:cNvGrpSpPr/>
            <p:nvPr/>
          </p:nvGrpSpPr>
          <p:grpSpPr>
            <a:xfrm>
              <a:off x="1054551" y="5015141"/>
              <a:ext cx="731614" cy="658412"/>
              <a:chOff x="1649601" y="4677274"/>
              <a:chExt cx="643758" cy="643758"/>
            </a:xfrm>
          </p:grpSpPr>
          <p:sp>
            <p:nvSpPr>
              <p:cNvPr id="92" name="任意形状 91">
                <a:extLst>
                  <a:ext uri="{FF2B5EF4-FFF2-40B4-BE49-F238E27FC236}">
                    <a16:creationId xmlns:a16="http://schemas.microsoft.com/office/drawing/2014/main" id="{E3D4A83E-EC25-A446-BDFA-7767CA3958E5}"/>
                  </a:ext>
                </a:extLst>
              </p:cNvPr>
              <p:cNvSpPr/>
              <p:nvPr/>
            </p:nvSpPr>
            <p:spPr>
              <a:xfrm>
                <a:off x="164097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srgbClr val="FAD3BB"/>
                  </a:solidFill>
                  <a:cs typeface="+mn-ea"/>
                  <a:sym typeface="+mn-lt"/>
                </a:endParaRPr>
              </a:p>
            </p:txBody>
          </p:sp>
          <p:sp>
            <p:nvSpPr>
              <p:cNvPr id="93" name="任意形状 92">
                <a:extLst>
                  <a:ext uri="{FF2B5EF4-FFF2-40B4-BE49-F238E27FC236}">
                    <a16:creationId xmlns:a16="http://schemas.microsoft.com/office/drawing/2014/main" id="{C235E595-8357-FA44-9142-F23E280BCAF3}"/>
                  </a:ext>
                </a:extLst>
              </p:cNvPr>
              <p:cNvSpPr/>
              <p:nvPr/>
            </p:nvSpPr>
            <p:spPr>
              <a:xfrm>
                <a:off x="1719150"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4" name="任意形状 93">
                <a:extLst>
                  <a:ext uri="{FF2B5EF4-FFF2-40B4-BE49-F238E27FC236}">
                    <a16:creationId xmlns:a16="http://schemas.microsoft.com/office/drawing/2014/main" id="{F33AD595-F471-FD46-96F9-D0599840C631}"/>
                  </a:ext>
                </a:extLst>
              </p:cNvPr>
              <p:cNvSpPr/>
              <p:nvPr/>
            </p:nvSpPr>
            <p:spPr>
              <a:xfrm>
                <a:off x="1797320" y="4845686"/>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2454 w 344870"/>
                  <a:gd name="connsiteY12" fmla="*/ 229339 h 344870"/>
                  <a:gd name="connsiteX13" fmla="*/ 310958 w 344870"/>
                  <a:gd name="connsiteY13" fmla="*/ 247732 h 344870"/>
                  <a:gd name="connsiteX14" fmla="*/ 184506 w 344870"/>
                  <a:gd name="connsiteY14" fmla="*/ 320155 h 344870"/>
                  <a:gd name="connsiteX15" fmla="*/ 162664 w 344870"/>
                  <a:gd name="connsiteY15" fmla="*/ 320155 h 344870"/>
                  <a:gd name="connsiteX16" fmla="*/ 36211 w 344870"/>
                  <a:gd name="connsiteY16" fmla="*/ 247732 h 344870"/>
                  <a:gd name="connsiteX17" fmla="*/ 24716 w 344870"/>
                  <a:gd name="connsiteY17" fmla="*/ 229339 h 344870"/>
                  <a:gd name="connsiteX18" fmla="*/ 24716 w 344870"/>
                  <a:gd name="connsiteY18" fmla="*/ 33912 h 344870"/>
                  <a:gd name="connsiteX19" fmla="*/ 33912 w 344870"/>
                  <a:gd name="connsiteY19" fmla="*/ 24716 h 344870"/>
                  <a:gd name="connsiteX20" fmla="*/ 313257 w 344870"/>
                  <a:gd name="connsiteY20" fmla="*/ 24716 h 344870"/>
                  <a:gd name="connsiteX21" fmla="*/ 322454 w 344870"/>
                  <a:gd name="connsiteY21" fmla="*/ 33912 h 344870"/>
                  <a:gd name="connsiteX22" fmla="*/ 322454 w 344870"/>
                  <a:gd name="connsiteY22" fmla="*/ 229339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105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2454" y="229339"/>
                    </a:moveTo>
                    <a:cubicBezTo>
                      <a:pt x="322454" y="236236"/>
                      <a:pt x="316706" y="244283"/>
                      <a:pt x="310958" y="247732"/>
                    </a:cubicBezTo>
                    <a:lnTo>
                      <a:pt x="184506" y="320155"/>
                    </a:lnTo>
                    <a:cubicBezTo>
                      <a:pt x="178758" y="323603"/>
                      <a:pt x="168412" y="323603"/>
                      <a:pt x="162664" y="320155"/>
                    </a:cubicBezTo>
                    <a:lnTo>
                      <a:pt x="36211" y="247732"/>
                    </a:lnTo>
                    <a:cubicBezTo>
                      <a:pt x="30464" y="244283"/>
                      <a:pt x="24716" y="235087"/>
                      <a:pt x="24716" y="229339"/>
                    </a:cubicBezTo>
                    <a:lnTo>
                      <a:pt x="24716" y="33912"/>
                    </a:lnTo>
                    <a:cubicBezTo>
                      <a:pt x="24716" y="29314"/>
                      <a:pt x="29314" y="24716"/>
                      <a:pt x="33912" y="24716"/>
                    </a:cubicBezTo>
                    <a:lnTo>
                      <a:pt x="313257" y="24716"/>
                    </a:lnTo>
                    <a:cubicBezTo>
                      <a:pt x="317856" y="24716"/>
                      <a:pt x="322454" y="29314"/>
                      <a:pt x="322454" y="33912"/>
                    </a:cubicBezTo>
                    <a:lnTo>
                      <a:pt x="322454" y="229339"/>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5" name="任意形状 94">
                <a:extLst>
                  <a:ext uri="{FF2B5EF4-FFF2-40B4-BE49-F238E27FC236}">
                    <a16:creationId xmlns:a16="http://schemas.microsoft.com/office/drawing/2014/main" id="{A57E2FB4-0A99-E94D-B304-4B90D580E074}"/>
                  </a:ext>
                </a:extLst>
              </p:cNvPr>
              <p:cNvSpPr/>
              <p:nvPr/>
            </p:nvSpPr>
            <p:spPr>
              <a:xfrm>
                <a:off x="1852500" y="4900865"/>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6" name="任意形状 95">
                <a:extLst>
                  <a:ext uri="{FF2B5EF4-FFF2-40B4-BE49-F238E27FC236}">
                    <a16:creationId xmlns:a16="http://schemas.microsoft.com/office/drawing/2014/main" id="{BDA5DC0C-7D3C-7745-8FF8-0ECEA3612AED}"/>
                  </a:ext>
                </a:extLst>
              </p:cNvPr>
              <p:cNvSpPr/>
              <p:nvPr/>
            </p:nvSpPr>
            <p:spPr>
              <a:xfrm>
                <a:off x="1852500" y="492960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977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97" name="任意形状 96">
                <a:extLst>
                  <a:ext uri="{FF2B5EF4-FFF2-40B4-BE49-F238E27FC236}">
                    <a16:creationId xmlns:a16="http://schemas.microsoft.com/office/drawing/2014/main" id="{D8993EAA-21A9-3E4B-99DB-A59D10B10547}"/>
                  </a:ext>
                </a:extLst>
              </p:cNvPr>
              <p:cNvSpPr/>
              <p:nvPr/>
            </p:nvSpPr>
            <p:spPr>
              <a:xfrm>
                <a:off x="1852500" y="4957194"/>
                <a:ext cx="137948" cy="22991"/>
              </a:xfrm>
              <a:custGeom>
                <a:avLst/>
                <a:gdLst>
                  <a:gd name="connsiteX0" fmla="*/ 135074 w 137948"/>
                  <a:gd name="connsiteY0" fmla="*/ 8622 h 22991"/>
                  <a:gd name="connsiteX1" fmla="*/ 13220 w 137948"/>
                  <a:gd name="connsiteY1" fmla="*/ 8622 h 22991"/>
                  <a:gd name="connsiteX2" fmla="*/ 8622 w 137948"/>
                  <a:gd name="connsiteY2" fmla="*/ 13220 h 22991"/>
                  <a:gd name="connsiteX3" fmla="*/ 13220 w 137948"/>
                  <a:gd name="connsiteY3" fmla="*/ 17818 h 22991"/>
                  <a:gd name="connsiteX4" fmla="*/ 135074 w 137948"/>
                  <a:gd name="connsiteY4" fmla="*/ 17818 h 22991"/>
                  <a:gd name="connsiteX5" fmla="*/ 139672 w 137948"/>
                  <a:gd name="connsiteY5" fmla="*/ 13220 h 22991"/>
                  <a:gd name="connsiteX6" fmla="*/ 135074 w 137948"/>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948" h="22991">
                    <a:moveTo>
                      <a:pt x="135074" y="8622"/>
                    </a:moveTo>
                    <a:lnTo>
                      <a:pt x="13220" y="8622"/>
                    </a:lnTo>
                    <a:cubicBezTo>
                      <a:pt x="10921" y="8622"/>
                      <a:pt x="8622" y="10921"/>
                      <a:pt x="8622" y="13220"/>
                    </a:cubicBezTo>
                    <a:cubicBezTo>
                      <a:pt x="8622" y="15519"/>
                      <a:pt x="10921" y="17818"/>
                      <a:pt x="13220" y="17818"/>
                    </a:cubicBezTo>
                    <a:lnTo>
                      <a:pt x="135074" y="17818"/>
                    </a:lnTo>
                    <a:cubicBezTo>
                      <a:pt x="137373" y="17818"/>
                      <a:pt x="139672" y="15519"/>
                      <a:pt x="139672" y="13220"/>
                    </a:cubicBezTo>
                    <a:cubicBezTo>
                      <a:pt x="139672" y="10921"/>
                      <a:pt x="137373" y="8622"/>
                      <a:pt x="135074" y="8622"/>
                    </a:cubicBez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8" name="任意形状 97">
                <a:extLst>
                  <a:ext uri="{FF2B5EF4-FFF2-40B4-BE49-F238E27FC236}">
                    <a16:creationId xmlns:a16="http://schemas.microsoft.com/office/drawing/2014/main" id="{F10B8D00-6029-7442-9716-1236F93BFC84}"/>
                  </a:ext>
                </a:extLst>
              </p:cNvPr>
              <p:cNvSpPr/>
              <p:nvPr/>
            </p:nvSpPr>
            <p:spPr>
              <a:xfrm>
                <a:off x="1921474" y="4989382"/>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241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sp>
            <p:nvSpPr>
              <p:cNvPr id="99" name="任意形状 98">
                <a:extLst>
                  <a:ext uri="{FF2B5EF4-FFF2-40B4-BE49-F238E27FC236}">
                    <a16:creationId xmlns:a16="http://schemas.microsoft.com/office/drawing/2014/main" id="{B177ABD4-6998-CB43-AA80-605F0F90809F}"/>
                  </a:ext>
                </a:extLst>
              </p:cNvPr>
              <p:cNvSpPr/>
              <p:nvPr/>
            </p:nvSpPr>
            <p:spPr>
              <a:xfrm>
                <a:off x="1986999" y="5021570"/>
                <a:ext cx="91965" cy="91965"/>
              </a:xfrm>
              <a:custGeom>
                <a:avLst/>
                <a:gdLst>
                  <a:gd name="connsiteX0" fmla="*/ 59203 w 91965"/>
                  <a:gd name="connsiteY0" fmla="*/ 8622 h 91965"/>
                  <a:gd name="connsiteX1" fmla="*/ 37361 w 91965"/>
                  <a:gd name="connsiteY1" fmla="*/ 8622 h 91965"/>
                  <a:gd name="connsiteX2" fmla="*/ 8622 w 91965"/>
                  <a:gd name="connsiteY2" fmla="*/ 37361 h 91965"/>
                  <a:gd name="connsiteX3" fmla="*/ 8622 w 91965"/>
                  <a:gd name="connsiteY3" fmla="*/ 59203 h 91965"/>
                  <a:gd name="connsiteX4" fmla="*/ 37361 w 91965"/>
                  <a:gd name="connsiteY4" fmla="*/ 87942 h 91965"/>
                  <a:gd name="connsiteX5" fmla="*/ 59203 w 91965"/>
                  <a:gd name="connsiteY5" fmla="*/ 87942 h 91965"/>
                  <a:gd name="connsiteX6" fmla="*/ 87942 w 91965"/>
                  <a:gd name="connsiteY6" fmla="*/ 59203 h 91965"/>
                  <a:gd name="connsiteX7" fmla="*/ 87942 w 91965"/>
                  <a:gd name="connsiteY7" fmla="*/ 37361 h 91965"/>
                  <a:gd name="connsiteX8" fmla="*/ 59203 w 91965"/>
                  <a:gd name="connsiteY8" fmla="*/ 8622 h 91965"/>
                  <a:gd name="connsiteX9" fmla="*/ 74147 w 91965"/>
                  <a:gd name="connsiteY9" fmla="*/ 60352 h 91965"/>
                  <a:gd name="connsiteX10" fmla="*/ 59203 w 91965"/>
                  <a:gd name="connsiteY10" fmla="*/ 75297 h 91965"/>
                  <a:gd name="connsiteX11" fmla="*/ 37361 w 91965"/>
                  <a:gd name="connsiteY11" fmla="*/ 75297 h 91965"/>
                  <a:gd name="connsiteX12" fmla="*/ 22417 w 91965"/>
                  <a:gd name="connsiteY12" fmla="*/ 60352 h 91965"/>
                  <a:gd name="connsiteX13" fmla="*/ 22417 w 91965"/>
                  <a:gd name="connsiteY13" fmla="*/ 38511 h 91965"/>
                  <a:gd name="connsiteX14" fmla="*/ 37361 w 91965"/>
                  <a:gd name="connsiteY14" fmla="*/ 23566 h 91965"/>
                  <a:gd name="connsiteX15" fmla="*/ 59203 w 91965"/>
                  <a:gd name="connsiteY15" fmla="*/ 23566 h 91965"/>
                  <a:gd name="connsiteX16" fmla="*/ 74147 w 91965"/>
                  <a:gd name="connsiteY16" fmla="*/ 38511 h 91965"/>
                  <a:gd name="connsiteX17" fmla="*/ 74147 w 91965"/>
                  <a:gd name="connsiteY17" fmla="*/ 60352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965" h="91965">
                    <a:moveTo>
                      <a:pt x="59203" y="8622"/>
                    </a:moveTo>
                    <a:lnTo>
                      <a:pt x="37361" y="8622"/>
                    </a:lnTo>
                    <a:cubicBezTo>
                      <a:pt x="22417" y="8622"/>
                      <a:pt x="8622" y="22417"/>
                      <a:pt x="8622" y="37361"/>
                    </a:cubicBezTo>
                    <a:lnTo>
                      <a:pt x="8622" y="59203"/>
                    </a:lnTo>
                    <a:cubicBezTo>
                      <a:pt x="8622" y="74147"/>
                      <a:pt x="22417" y="87942"/>
                      <a:pt x="37361" y="87942"/>
                    </a:cubicBezTo>
                    <a:lnTo>
                      <a:pt x="59203" y="87942"/>
                    </a:lnTo>
                    <a:cubicBezTo>
                      <a:pt x="74147" y="87942"/>
                      <a:pt x="87942" y="74147"/>
                      <a:pt x="87942" y="59203"/>
                    </a:cubicBezTo>
                    <a:lnTo>
                      <a:pt x="87942" y="37361"/>
                    </a:lnTo>
                    <a:cubicBezTo>
                      <a:pt x="87942" y="21267"/>
                      <a:pt x="75297" y="8622"/>
                      <a:pt x="59203" y="8622"/>
                    </a:cubicBezTo>
                    <a:close/>
                    <a:moveTo>
                      <a:pt x="74147" y="60352"/>
                    </a:moveTo>
                    <a:cubicBezTo>
                      <a:pt x="74147" y="69549"/>
                      <a:pt x="67250" y="75297"/>
                      <a:pt x="59203" y="75297"/>
                    </a:cubicBezTo>
                    <a:lnTo>
                      <a:pt x="37361" y="75297"/>
                    </a:lnTo>
                    <a:cubicBezTo>
                      <a:pt x="28164" y="75297"/>
                      <a:pt x="22417" y="68399"/>
                      <a:pt x="22417" y="60352"/>
                    </a:cubicBezTo>
                    <a:lnTo>
                      <a:pt x="22417" y="38511"/>
                    </a:lnTo>
                    <a:cubicBezTo>
                      <a:pt x="22417" y="29314"/>
                      <a:pt x="29314" y="23566"/>
                      <a:pt x="37361" y="23566"/>
                    </a:cubicBezTo>
                    <a:lnTo>
                      <a:pt x="59203" y="23566"/>
                    </a:lnTo>
                    <a:cubicBezTo>
                      <a:pt x="68399" y="23566"/>
                      <a:pt x="74147" y="30464"/>
                      <a:pt x="74147" y="38511"/>
                    </a:cubicBezTo>
                    <a:lnTo>
                      <a:pt x="74147" y="60352"/>
                    </a:lnTo>
                    <a:close/>
                  </a:path>
                </a:pathLst>
              </a:custGeom>
              <a:solidFill>
                <a:srgbClr val="C7000B"/>
              </a:solidFill>
              <a:ln w="9525" cap="flat">
                <a:noFill/>
                <a:prstDash val="solid"/>
                <a:miter/>
              </a:ln>
            </p:spPr>
            <p:txBody>
              <a:bodyPr rtlCol="0" anchor="ctr"/>
              <a:lstStyle/>
              <a:p>
                <a:endParaRPr lang="zh-CN" altLang="en-US" sz="1798">
                  <a:solidFill>
                    <a:srgbClr val="C7000B"/>
                  </a:solidFill>
                  <a:cs typeface="+mn-ea"/>
                  <a:sym typeface="+mn-lt"/>
                </a:endParaRPr>
              </a:p>
            </p:txBody>
          </p:sp>
        </p:grpSp>
        <p:grpSp>
          <p:nvGrpSpPr>
            <p:cNvPr id="100" name="图形 115">
              <a:extLst>
                <a:ext uri="{FF2B5EF4-FFF2-40B4-BE49-F238E27FC236}">
                  <a16:creationId xmlns:a16="http://schemas.microsoft.com/office/drawing/2014/main" id="{7C217537-2EE6-C44B-8CCC-513DA8DCDF84}"/>
                </a:ext>
              </a:extLst>
            </p:cNvPr>
            <p:cNvGrpSpPr/>
            <p:nvPr/>
          </p:nvGrpSpPr>
          <p:grpSpPr>
            <a:xfrm>
              <a:off x="1394057" y="5702695"/>
              <a:ext cx="43300" cy="116901"/>
              <a:chOff x="1948336" y="5349525"/>
              <a:chExt cx="38100" cy="114300"/>
            </a:xfrm>
          </p:grpSpPr>
          <p:sp>
            <p:nvSpPr>
              <p:cNvPr id="101" name="任意形状 100">
                <a:extLst>
                  <a:ext uri="{FF2B5EF4-FFF2-40B4-BE49-F238E27FC236}">
                    <a16:creationId xmlns:a16="http://schemas.microsoft.com/office/drawing/2014/main" id="{51C429E2-B874-6348-965C-B2C6F34AC5C1}"/>
                  </a:ext>
                </a:extLst>
              </p:cNvPr>
              <p:cNvSpPr/>
              <p:nvPr/>
            </p:nvSpPr>
            <p:spPr>
              <a:xfrm>
                <a:off x="194119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2" name="任意形状 101">
                <a:extLst>
                  <a:ext uri="{FF2B5EF4-FFF2-40B4-BE49-F238E27FC236}">
                    <a16:creationId xmlns:a16="http://schemas.microsoft.com/office/drawing/2014/main" id="{8CDC9AE1-EF22-8F4A-8D8F-AA845B7B8F27}"/>
                  </a:ext>
                </a:extLst>
              </p:cNvPr>
              <p:cNvSpPr/>
              <p:nvPr/>
            </p:nvSpPr>
            <p:spPr>
              <a:xfrm>
                <a:off x="194119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50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3" name="任意形状 102">
                <a:extLst>
                  <a:ext uri="{FF2B5EF4-FFF2-40B4-BE49-F238E27FC236}">
                    <a16:creationId xmlns:a16="http://schemas.microsoft.com/office/drawing/2014/main" id="{1BC7FEDF-2290-9341-9CEC-F3420BE770CB}"/>
                  </a:ext>
                </a:extLst>
              </p:cNvPr>
              <p:cNvSpPr/>
              <p:nvPr/>
            </p:nvSpPr>
            <p:spPr>
              <a:xfrm>
                <a:off x="194119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alpha val="75000"/>
                </a:srgbClr>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04" name="图形 16">
              <a:extLst>
                <a:ext uri="{FF2B5EF4-FFF2-40B4-BE49-F238E27FC236}">
                  <a16:creationId xmlns:a16="http://schemas.microsoft.com/office/drawing/2014/main" id="{69C3409B-60E6-D946-8A1B-147E40063A95}"/>
                </a:ext>
              </a:extLst>
            </p:cNvPr>
            <p:cNvGrpSpPr/>
            <p:nvPr/>
          </p:nvGrpSpPr>
          <p:grpSpPr>
            <a:xfrm>
              <a:off x="6529807" y="3674676"/>
              <a:ext cx="731614" cy="658412"/>
              <a:chOff x="6467355" y="3366643"/>
              <a:chExt cx="643758" cy="643758"/>
            </a:xfrm>
          </p:grpSpPr>
          <p:sp>
            <p:nvSpPr>
              <p:cNvPr id="105" name="任意形状 104">
                <a:extLst>
                  <a:ext uri="{FF2B5EF4-FFF2-40B4-BE49-F238E27FC236}">
                    <a16:creationId xmlns:a16="http://schemas.microsoft.com/office/drawing/2014/main" id="{4773B7B0-1D79-534E-842A-F9C34053A334}"/>
                  </a:ext>
                </a:extLst>
              </p:cNvPr>
              <p:cNvSpPr/>
              <p:nvPr/>
            </p:nvSpPr>
            <p:spPr>
              <a:xfrm>
                <a:off x="6458733"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6" name="任意形状 105">
                <a:extLst>
                  <a:ext uri="{FF2B5EF4-FFF2-40B4-BE49-F238E27FC236}">
                    <a16:creationId xmlns:a16="http://schemas.microsoft.com/office/drawing/2014/main" id="{FF06B401-E6FE-A74F-9A92-0C866976F2C6}"/>
                  </a:ext>
                </a:extLst>
              </p:cNvPr>
              <p:cNvSpPr/>
              <p:nvPr/>
            </p:nvSpPr>
            <p:spPr>
              <a:xfrm>
                <a:off x="6541502"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07" name="任意形状 106">
                <a:extLst>
                  <a:ext uri="{FF2B5EF4-FFF2-40B4-BE49-F238E27FC236}">
                    <a16:creationId xmlns:a16="http://schemas.microsoft.com/office/drawing/2014/main" id="{975ABB22-BF7D-6642-84D1-CC3A431EC46F}"/>
                  </a:ext>
                </a:extLst>
              </p:cNvPr>
              <p:cNvSpPr/>
              <p:nvPr/>
            </p:nvSpPr>
            <p:spPr>
              <a:xfrm>
                <a:off x="6615680" y="3536810"/>
                <a:ext cx="344870" cy="344870"/>
              </a:xfrm>
              <a:custGeom>
                <a:avLst/>
                <a:gdLst>
                  <a:gd name="connsiteX0" fmla="*/ 185050 w 344870"/>
                  <a:gd name="connsiteY0" fmla="*/ 240229 h 344870"/>
                  <a:gd name="connsiteX1" fmla="*/ 163208 w 344870"/>
                  <a:gd name="connsiteY1" fmla="*/ 240229 h 344870"/>
                  <a:gd name="connsiteX2" fmla="*/ 163208 w 344870"/>
                  <a:gd name="connsiteY2" fmla="*/ 248276 h 344870"/>
                  <a:gd name="connsiteX3" fmla="*/ 185050 w 344870"/>
                  <a:gd name="connsiteY3" fmla="*/ 248276 h 344870"/>
                  <a:gd name="connsiteX4" fmla="*/ 185050 w 344870"/>
                  <a:gd name="connsiteY4" fmla="*/ 240229 h 344870"/>
                  <a:gd name="connsiteX5" fmla="*/ 308053 w 344870"/>
                  <a:gd name="connsiteY5" fmla="*/ 10315 h 344870"/>
                  <a:gd name="connsiteX6" fmla="*/ 40204 w 344870"/>
                  <a:gd name="connsiteY6" fmla="*/ 10315 h 344870"/>
                  <a:gd name="connsiteX7" fmla="*/ 10315 w 344870"/>
                  <a:gd name="connsiteY7" fmla="*/ 40204 h 344870"/>
                  <a:gd name="connsiteX8" fmla="*/ 10315 w 344870"/>
                  <a:gd name="connsiteY8" fmla="*/ 233331 h 344870"/>
                  <a:gd name="connsiteX9" fmla="*/ 25260 w 344870"/>
                  <a:gd name="connsiteY9" fmla="*/ 258622 h 344870"/>
                  <a:gd name="connsiteX10" fmla="*/ 158610 w 344870"/>
                  <a:gd name="connsiteY10" fmla="*/ 332194 h 344870"/>
                  <a:gd name="connsiteX11" fmla="*/ 172404 w 344870"/>
                  <a:gd name="connsiteY11" fmla="*/ 335643 h 344870"/>
                  <a:gd name="connsiteX12" fmla="*/ 186199 w 344870"/>
                  <a:gd name="connsiteY12" fmla="*/ 332194 h 344870"/>
                  <a:gd name="connsiteX13" fmla="*/ 319549 w 344870"/>
                  <a:gd name="connsiteY13" fmla="*/ 258622 h 344870"/>
                  <a:gd name="connsiteX14" fmla="*/ 334493 w 344870"/>
                  <a:gd name="connsiteY14" fmla="*/ 233331 h 344870"/>
                  <a:gd name="connsiteX15" fmla="*/ 334493 w 344870"/>
                  <a:gd name="connsiteY15" fmla="*/ 40204 h 344870"/>
                  <a:gd name="connsiteX16" fmla="*/ 308053 w 344870"/>
                  <a:gd name="connsiteY16" fmla="*/ 10315 h 344870"/>
                  <a:gd name="connsiteX17" fmla="*/ 321848 w 344870"/>
                  <a:gd name="connsiteY17" fmla="*/ 233331 h 344870"/>
                  <a:gd name="connsiteX18" fmla="*/ 313801 w 344870"/>
                  <a:gd name="connsiteY18" fmla="*/ 245977 h 344870"/>
                  <a:gd name="connsiteX19" fmla="*/ 180451 w 344870"/>
                  <a:gd name="connsiteY19" fmla="*/ 319549 h 344870"/>
                  <a:gd name="connsiteX20" fmla="*/ 167806 w 344870"/>
                  <a:gd name="connsiteY20" fmla="*/ 319549 h 344870"/>
                  <a:gd name="connsiteX21" fmla="*/ 34456 w 344870"/>
                  <a:gd name="connsiteY21" fmla="*/ 245977 h 344870"/>
                  <a:gd name="connsiteX22" fmla="*/ 26409 w 344870"/>
                  <a:gd name="connsiteY22" fmla="*/ 233331 h 344870"/>
                  <a:gd name="connsiteX23" fmla="*/ 26409 w 344870"/>
                  <a:gd name="connsiteY23" fmla="*/ 40204 h 344870"/>
                  <a:gd name="connsiteX24" fmla="*/ 40204 w 344870"/>
                  <a:gd name="connsiteY24" fmla="*/ 26409 h 344870"/>
                  <a:gd name="connsiteX25" fmla="*/ 309203 w 344870"/>
                  <a:gd name="connsiteY25" fmla="*/ 26409 h 344870"/>
                  <a:gd name="connsiteX26" fmla="*/ 322998 w 344870"/>
                  <a:gd name="connsiteY26" fmla="*/ 40204 h 344870"/>
                  <a:gd name="connsiteX27" fmla="*/ 321848 w 344870"/>
                  <a:gd name="connsiteY27" fmla="*/ 233331 h 344870"/>
                  <a:gd name="connsiteX28" fmla="*/ 321848 w 344870"/>
                  <a:gd name="connsiteY28" fmla="*/ 233331 h 344870"/>
                  <a:gd name="connsiteX29" fmla="*/ 225285 w 344870"/>
                  <a:gd name="connsiteY29" fmla="*/ 55148 h 344870"/>
                  <a:gd name="connsiteX30" fmla="*/ 121823 w 344870"/>
                  <a:gd name="connsiteY30" fmla="*/ 55148 h 344870"/>
                  <a:gd name="connsiteX31" fmla="*/ 106879 w 344870"/>
                  <a:gd name="connsiteY31" fmla="*/ 70093 h 344870"/>
                  <a:gd name="connsiteX32" fmla="*/ 106879 w 344870"/>
                  <a:gd name="connsiteY32" fmla="*/ 247126 h 344870"/>
                  <a:gd name="connsiteX33" fmla="*/ 121823 w 344870"/>
                  <a:gd name="connsiteY33" fmla="*/ 262071 h 344870"/>
                  <a:gd name="connsiteX34" fmla="*/ 225285 w 344870"/>
                  <a:gd name="connsiteY34" fmla="*/ 262071 h 344870"/>
                  <a:gd name="connsiteX35" fmla="*/ 240229 w 344870"/>
                  <a:gd name="connsiteY35" fmla="*/ 247126 h 344870"/>
                  <a:gd name="connsiteX36" fmla="*/ 240229 w 344870"/>
                  <a:gd name="connsiteY36" fmla="*/ 70093 h 344870"/>
                  <a:gd name="connsiteX37" fmla="*/ 225285 w 344870"/>
                  <a:gd name="connsiteY37" fmla="*/ 55148 h 344870"/>
                  <a:gd name="connsiteX38" fmla="*/ 232182 w 344870"/>
                  <a:gd name="connsiteY38" fmla="*/ 247126 h 344870"/>
                  <a:gd name="connsiteX39" fmla="*/ 224135 w 344870"/>
                  <a:gd name="connsiteY39" fmla="*/ 255173 h 344870"/>
                  <a:gd name="connsiteX40" fmla="*/ 120674 w 344870"/>
                  <a:gd name="connsiteY40" fmla="*/ 255173 h 344870"/>
                  <a:gd name="connsiteX41" fmla="*/ 112627 w 344870"/>
                  <a:gd name="connsiteY41" fmla="*/ 247126 h 344870"/>
                  <a:gd name="connsiteX42" fmla="*/ 112627 w 344870"/>
                  <a:gd name="connsiteY42" fmla="*/ 232182 h 344870"/>
                  <a:gd name="connsiteX43" fmla="*/ 231032 w 344870"/>
                  <a:gd name="connsiteY43" fmla="*/ 232182 h 344870"/>
                  <a:gd name="connsiteX44" fmla="*/ 231032 w 344870"/>
                  <a:gd name="connsiteY44" fmla="*/ 247126 h 344870"/>
                  <a:gd name="connsiteX45" fmla="*/ 232182 w 344870"/>
                  <a:gd name="connsiteY45" fmla="*/ 225285 h 344870"/>
                  <a:gd name="connsiteX46" fmla="*/ 113776 w 344870"/>
                  <a:gd name="connsiteY46" fmla="*/ 225285 h 344870"/>
                  <a:gd name="connsiteX47" fmla="*/ 113776 w 344870"/>
                  <a:gd name="connsiteY47" fmla="*/ 70093 h 344870"/>
                  <a:gd name="connsiteX48" fmla="*/ 121823 w 344870"/>
                  <a:gd name="connsiteY48" fmla="*/ 62046 h 344870"/>
                  <a:gd name="connsiteX49" fmla="*/ 225285 w 344870"/>
                  <a:gd name="connsiteY49" fmla="*/ 62046 h 344870"/>
                  <a:gd name="connsiteX50" fmla="*/ 233331 w 344870"/>
                  <a:gd name="connsiteY50" fmla="*/ 70093 h 344870"/>
                  <a:gd name="connsiteX51" fmla="*/ 233331 w 344870"/>
                  <a:gd name="connsiteY51" fmla="*/ 225285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44870" h="344870">
                    <a:moveTo>
                      <a:pt x="185050" y="240229"/>
                    </a:moveTo>
                    <a:lnTo>
                      <a:pt x="163208" y="240229"/>
                    </a:lnTo>
                    <a:lnTo>
                      <a:pt x="163208" y="248276"/>
                    </a:lnTo>
                    <a:lnTo>
                      <a:pt x="185050" y="248276"/>
                    </a:lnTo>
                    <a:lnTo>
                      <a:pt x="185050" y="240229"/>
                    </a:lnTo>
                    <a:close/>
                    <a:moveTo>
                      <a:pt x="308053" y="10315"/>
                    </a:moveTo>
                    <a:lnTo>
                      <a:pt x="40204" y="10315"/>
                    </a:lnTo>
                    <a:cubicBezTo>
                      <a:pt x="24110" y="10315"/>
                      <a:pt x="10315" y="22961"/>
                      <a:pt x="10315" y="40204"/>
                    </a:cubicBezTo>
                    <a:lnTo>
                      <a:pt x="10315" y="233331"/>
                    </a:lnTo>
                    <a:cubicBezTo>
                      <a:pt x="10315" y="243678"/>
                      <a:pt x="16063" y="252874"/>
                      <a:pt x="25260" y="258622"/>
                    </a:cubicBezTo>
                    <a:lnTo>
                      <a:pt x="158610" y="332194"/>
                    </a:lnTo>
                    <a:cubicBezTo>
                      <a:pt x="163208" y="334493"/>
                      <a:pt x="167806" y="335643"/>
                      <a:pt x="172404" y="335643"/>
                    </a:cubicBezTo>
                    <a:cubicBezTo>
                      <a:pt x="178152" y="335643"/>
                      <a:pt x="182750" y="334493"/>
                      <a:pt x="186199" y="332194"/>
                    </a:cubicBezTo>
                    <a:lnTo>
                      <a:pt x="319549" y="258622"/>
                    </a:lnTo>
                    <a:cubicBezTo>
                      <a:pt x="328746" y="252874"/>
                      <a:pt x="334493" y="243678"/>
                      <a:pt x="334493" y="233331"/>
                    </a:cubicBezTo>
                    <a:lnTo>
                      <a:pt x="334493" y="40204"/>
                    </a:lnTo>
                    <a:cubicBezTo>
                      <a:pt x="335643" y="22961"/>
                      <a:pt x="324147" y="10315"/>
                      <a:pt x="308053" y="10315"/>
                    </a:cubicBezTo>
                    <a:close/>
                    <a:moveTo>
                      <a:pt x="321848" y="233331"/>
                    </a:moveTo>
                    <a:cubicBezTo>
                      <a:pt x="321848" y="239079"/>
                      <a:pt x="318400" y="243678"/>
                      <a:pt x="313801" y="245977"/>
                    </a:cubicBezTo>
                    <a:lnTo>
                      <a:pt x="180451" y="319549"/>
                    </a:lnTo>
                    <a:cubicBezTo>
                      <a:pt x="175853" y="321848"/>
                      <a:pt x="171255" y="321848"/>
                      <a:pt x="167806" y="319549"/>
                    </a:cubicBezTo>
                    <a:lnTo>
                      <a:pt x="34456" y="245977"/>
                    </a:lnTo>
                    <a:cubicBezTo>
                      <a:pt x="29858" y="243678"/>
                      <a:pt x="26409" y="237930"/>
                      <a:pt x="26409" y="233331"/>
                    </a:cubicBezTo>
                    <a:lnTo>
                      <a:pt x="26409" y="40204"/>
                    </a:lnTo>
                    <a:cubicBezTo>
                      <a:pt x="26409" y="32157"/>
                      <a:pt x="32157" y="26409"/>
                      <a:pt x="40204" y="26409"/>
                    </a:cubicBezTo>
                    <a:lnTo>
                      <a:pt x="309203" y="26409"/>
                    </a:lnTo>
                    <a:cubicBezTo>
                      <a:pt x="317250" y="26409"/>
                      <a:pt x="322998" y="32157"/>
                      <a:pt x="322998" y="40204"/>
                    </a:cubicBezTo>
                    <a:lnTo>
                      <a:pt x="321848" y="233331"/>
                    </a:lnTo>
                    <a:lnTo>
                      <a:pt x="321848" y="233331"/>
                    </a:lnTo>
                    <a:close/>
                    <a:moveTo>
                      <a:pt x="225285" y="55148"/>
                    </a:moveTo>
                    <a:lnTo>
                      <a:pt x="121823" y="55148"/>
                    </a:lnTo>
                    <a:cubicBezTo>
                      <a:pt x="113776" y="55148"/>
                      <a:pt x="106879" y="62046"/>
                      <a:pt x="106879" y="70093"/>
                    </a:cubicBezTo>
                    <a:lnTo>
                      <a:pt x="106879" y="247126"/>
                    </a:lnTo>
                    <a:cubicBezTo>
                      <a:pt x="106879" y="255173"/>
                      <a:pt x="113776" y="262071"/>
                      <a:pt x="121823" y="262071"/>
                    </a:cubicBezTo>
                    <a:lnTo>
                      <a:pt x="225285" y="262071"/>
                    </a:lnTo>
                    <a:cubicBezTo>
                      <a:pt x="233331" y="262071"/>
                      <a:pt x="240229" y="255173"/>
                      <a:pt x="240229" y="247126"/>
                    </a:cubicBezTo>
                    <a:lnTo>
                      <a:pt x="240229" y="70093"/>
                    </a:lnTo>
                    <a:cubicBezTo>
                      <a:pt x="240229" y="62046"/>
                      <a:pt x="233331" y="55148"/>
                      <a:pt x="225285" y="55148"/>
                    </a:cubicBezTo>
                    <a:close/>
                    <a:moveTo>
                      <a:pt x="232182" y="247126"/>
                    </a:moveTo>
                    <a:cubicBezTo>
                      <a:pt x="232182" y="251725"/>
                      <a:pt x="228733" y="255173"/>
                      <a:pt x="224135" y="255173"/>
                    </a:cubicBezTo>
                    <a:lnTo>
                      <a:pt x="120674" y="255173"/>
                    </a:lnTo>
                    <a:cubicBezTo>
                      <a:pt x="116076" y="255173"/>
                      <a:pt x="112627" y="251725"/>
                      <a:pt x="112627" y="247126"/>
                    </a:cubicBezTo>
                    <a:lnTo>
                      <a:pt x="112627" y="232182"/>
                    </a:lnTo>
                    <a:lnTo>
                      <a:pt x="231032" y="232182"/>
                    </a:lnTo>
                    <a:lnTo>
                      <a:pt x="231032" y="247126"/>
                    </a:lnTo>
                    <a:close/>
                    <a:moveTo>
                      <a:pt x="232182" y="225285"/>
                    </a:moveTo>
                    <a:lnTo>
                      <a:pt x="113776" y="225285"/>
                    </a:lnTo>
                    <a:lnTo>
                      <a:pt x="113776" y="70093"/>
                    </a:lnTo>
                    <a:cubicBezTo>
                      <a:pt x="113776" y="65495"/>
                      <a:pt x="117225" y="62046"/>
                      <a:pt x="121823" y="62046"/>
                    </a:cubicBezTo>
                    <a:lnTo>
                      <a:pt x="225285" y="62046"/>
                    </a:lnTo>
                    <a:cubicBezTo>
                      <a:pt x="229883" y="62046"/>
                      <a:pt x="233331" y="65495"/>
                      <a:pt x="233331" y="70093"/>
                    </a:cubicBezTo>
                    <a:lnTo>
                      <a:pt x="233331" y="225285"/>
                    </a:ln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08" name="图形 8">
              <a:extLst>
                <a:ext uri="{FF2B5EF4-FFF2-40B4-BE49-F238E27FC236}">
                  <a16:creationId xmlns:a16="http://schemas.microsoft.com/office/drawing/2014/main" id="{55DDE41D-4E27-EC49-B1D6-3A7ACCDA89F8}"/>
                </a:ext>
              </a:extLst>
            </p:cNvPr>
            <p:cNvGrpSpPr/>
            <p:nvPr/>
          </p:nvGrpSpPr>
          <p:grpSpPr>
            <a:xfrm>
              <a:off x="7902561" y="5030231"/>
              <a:ext cx="731614" cy="658412"/>
              <a:chOff x="7675262" y="3366643"/>
              <a:chExt cx="643758" cy="643758"/>
            </a:xfrm>
          </p:grpSpPr>
          <p:sp>
            <p:nvSpPr>
              <p:cNvPr id="109" name="任意形状 108">
                <a:extLst>
                  <a:ext uri="{FF2B5EF4-FFF2-40B4-BE49-F238E27FC236}">
                    <a16:creationId xmlns:a16="http://schemas.microsoft.com/office/drawing/2014/main" id="{6D066DD2-4CF2-FE40-B095-090723A36D11}"/>
                  </a:ext>
                </a:extLst>
              </p:cNvPr>
              <p:cNvSpPr/>
              <p:nvPr/>
            </p:nvSpPr>
            <p:spPr>
              <a:xfrm>
                <a:off x="7666640"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0" name="任意形状 109">
                <a:extLst>
                  <a:ext uri="{FF2B5EF4-FFF2-40B4-BE49-F238E27FC236}">
                    <a16:creationId xmlns:a16="http://schemas.microsoft.com/office/drawing/2014/main" id="{6856D3E4-CAFF-7F42-975B-4EEFB5E504A1}"/>
                  </a:ext>
                </a:extLst>
              </p:cNvPr>
              <p:cNvSpPr/>
              <p:nvPr/>
            </p:nvSpPr>
            <p:spPr>
              <a:xfrm>
                <a:off x="7750559" y="3441940"/>
                <a:ext cx="482818" cy="482818"/>
              </a:xfrm>
              <a:custGeom>
                <a:avLst/>
                <a:gdLst>
                  <a:gd name="connsiteX0" fmla="*/ 484543 w 482818"/>
                  <a:gd name="connsiteY0" fmla="*/ 246582 h 482818"/>
                  <a:gd name="connsiteX1" fmla="*/ 246582 w 482818"/>
                  <a:gd name="connsiteY1" fmla="*/ 484543 h 482818"/>
                  <a:gd name="connsiteX2" fmla="*/ 8622 w 482818"/>
                  <a:gd name="connsiteY2" fmla="*/ 246582 h 482818"/>
                  <a:gd name="connsiteX3" fmla="*/ 246582 w 482818"/>
                  <a:gd name="connsiteY3" fmla="*/ 8622 h 482818"/>
                  <a:gd name="connsiteX4" fmla="*/ 484543 w 482818"/>
                  <a:gd name="connsiteY4" fmla="*/ 246582 h 482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818" h="482818">
                    <a:moveTo>
                      <a:pt x="484543" y="246582"/>
                    </a:moveTo>
                    <a:cubicBezTo>
                      <a:pt x="484543" y="378004"/>
                      <a:pt x="378004" y="484543"/>
                      <a:pt x="246582" y="484543"/>
                    </a:cubicBezTo>
                    <a:cubicBezTo>
                      <a:pt x="115160" y="484543"/>
                      <a:pt x="8622" y="378004"/>
                      <a:pt x="8622" y="246582"/>
                    </a:cubicBezTo>
                    <a:cubicBezTo>
                      <a:pt x="8622" y="115160"/>
                      <a:pt x="115160" y="8622"/>
                      <a:pt x="246582" y="8622"/>
                    </a:cubicBezTo>
                    <a:cubicBezTo>
                      <a:pt x="378004" y="8622"/>
                      <a:pt x="484543" y="115160"/>
                      <a:pt x="484543" y="24658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1" name="任意形状 110">
                <a:extLst>
                  <a:ext uri="{FF2B5EF4-FFF2-40B4-BE49-F238E27FC236}">
                    <a16:creationId xmlns:a16="http://schemas.microsoft.com/office/drawing/2014/main" id="{704C227C-A902-5F4B-A0B5-F4FEBED62950}"/>
                  </a:ext>
                </a:extLst>
              </p:cNvPr>
              <p:cNvSpPr/>
              <p:nvPr/>
            </p:nvSpPr>
            <p:spPr>
              <a:xfrm>
                <a:off x="7833328" y="3545401"/>
                <a:ext cx="333375" cy="333375"/>
              </a:xfrm>
              <a:custGeom>
                <a:avLst/>
                <a:gdLst>
                  <a:gd name="connsiteX0" fmla="*/ 308659 w 333374"/>
                  <a:gd name="connsiteY0" fmla="*/ 8622 h 333374"/>
                  <a:gd name="connsiteX1" fmla="*/ 35062 w 333374"/>
                  <a:gd name="connsiteY1" fmla="*/ 8622 h 333374"/>
                  <a:gd name="connsiteX2" fmla="*/ 8622 w 333374"/>
                  <a:gd name="connsiteY2" fmla="*/ 35062 h 333374"/>
                  <a:gd name="connsiteX3" fmla="*/ 8622 w 333374"/>
                  <a:gd name="connsiteY3" fmla="*/ 225890 h 333374"/>
                  <a:gd name="connsiteX4" fmla="*/ 28164 w 333374"/>
                  <a:gd name="connsiteY4" fmla="*/ 258078 h 333374"/>
                  <a:gd name="connsiteX5" fmla="*/ 152318 w 333374"/>
                  <a:gd name="connsiteY5" fmla="*/ 328202 h 333374"/>
                  <a:gd name="connsiteX6" fmla="*/ 171860 w 333374"/>
                  <a:gd name="connsiteY6" fmla="*/ 332800 h 333374"/>
                  <a:gd name="connsiteX7" fmla="*/ 191403 w 333374"/>
                  <a:gd name="connsiteY7" fmla="*/ 328202 h 333374"/>
                  <a:gd name="connsiteX8" fmla="*/ 314407 w 333374"/>
                  <a:gd name="connsiteY8" fmla="*/ 258078 h 333374"/>
                  <a:gd name="connsiteX9" fmla="*/ 333949 w 333374"/>
                  <a:gd name="connsiteY9" fmla="*/ 225890 h 333374"/>
                  <a:gd name="connsiteX10" fmla="*/ 333949 w 333374"/>
                  <a:gd name="connsiteY10" fmla="*/ 35062 h 333374"/>
                  <a:gd name="connsiteX11" fmla="*/ 308659 w 333374"/>
                  <a:gd name="connsiteY11" fmla="*/ 8622 h 333374"/>
                  <a:gd name="connsiteX12" fmla="*/ 316706 w 333374"/>
                  <a:gd name="connsiteY12" fmla="*/ 224741 h 333374"/>
                  <a:gd name="connsiteX13" fmla="*/ 306360 w 333374"/>
                  <a:gd name="connsiteY13" fmla="*/ 243134 h 333374"/>
                  <a:gd name="connsiteX14" fmla="*/ 183356 w 333374"/>
                  <a:gd name="connsiteY14" fmla="*/ 313257 h 333374"/>
                  <a:gd name="connsiteX15" fmla="*/ 161514 w 333374"/>
                  <a:gd name="connsiteY15" fmla="*/ 313257 h 333374"/>
                  <a:gd name="connsiteX16" fmla="*/ 37361 w 333374"/>
                  <a:gd name="connsiteY16" fmla="*/ 243134 h 333374"/>
                  <a:gd name="connsiteX17" fmla="*/ 27015 w 333374"/>
                  <a:gd name="connsiteY17" fmla="*/ 224741 h 333374"/>
                  <a:gd name="connsiteX18" fmla="*/ 27015 w 333374"/>
                  <a:gd name="connsiteY18" fmla="*/ 33912 h 333374"/>
                  <a:gd name="connsiteX19" fmla="*/ 36211 w 333374"/>
                  <a:gd name="connsiteY19" fmla="*/ 24716 h 333374"/>
                  <a:gd name="connsiteX20" fmla="*/ 309809 w 333374"/>
                  <a:gd name="connsiteY20" fmla="*/ 24716 h 333374"/>
                  <a:gd name="connsiteX21" fmla="*/ 319005 w 333374"/>
                  <a:gd name="connsiteY21" fmla="*/ 33912 h 333374"/>
                  <a:gd name="connsiteX22" fmla="*/ 316706 w 333374"/>
                  <a:gd name="connsiteY22" fmla="*/ 224741 h 333374"/>
                  <a:gd name="connsiteX23" fmla="*/ 316706 w 333374"/>
                  <a:gd name="connsiteY23" fmla="*/ 224741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5062" y="8622"/>
                    </a:lnTo>
                    <a:cubicBezTo>
                      <a:pt x="21267" y="8622"/>
                      <a:pt x="8622" y="20117"/>
                      <a:pt x="8622" y="35062"/>
                    </a:cubicBezTo>
                    <a:lnTo>
                      <a:pt x="8622" y="225890"/>
                    </a:lnTo>
                    <a:cubicBezTo>
                      <a:pt x="8622" y="237386"/>
                      <a:pt x="17818" y="253480"/>
                      <a:pt x="28164" y="258078"/>
                    </a:cubicBezTo>
                    <a:lnTo>
                      <a:pt x="152318" y="328202"/>
                    </a:lnTo>
                    <a:cubicBezTo>
                      <a:pt x="158066" y="331650"/>
                      <a:pt x="163813" y="332800"/>
                      <a:pt x="171860" y="332800"/>
                    </a:cubicBezTo>
                    <a:cubicBezTo>
                      <a:pt x="179907" y="332800"/>
                      <a:pt x="185655" y="330501"/>
                      <a:pt x="191403" y="328202"/>
                    </a:cubicBezTo>
                    <a:lnTo>
                      <a:pt x="314407" y="258078"/>
                    </a:lnTo>
                    <a:cubicBezTo>
                      <a:pt x="324753" y="251181"/>
                      <a:pt x="333949" y="237386"/>
                      <a:pt x="333949" y="225890"/>
                    </a:cubicBezTo>
                    <a:lnTo>
                      <a:pt x="333949" y="35062"/>
                    </a:lnTo>
                    <a:cubicBezTo>
                      <a:pt x="333949" y="20117"/>
                      <a:pt x="322454" y="8622"/>
                      <a:pt x="308659" y="8622"/>
                    </a:cubicBezTo>
                    <a:close/>
                    <a:moveTo>
                      <a:pt x="316706" y="224741"/>
                    </a:moveTo>
                    <a:cubicBezTo>
                      <a:pt x="316706" y="231638"/>
                      <a:pt x="310958" y="239685"/>
                      <a:pt x="306360" y="243134"/>
                    </a:cubicBezTo>
                    <a:lnTo>
                      <a:pt x="183356" y="313257"/>
                    </a:lnTo>
                    <a:cubicBezTo>
                      <a:pt x="177608" y="316706"/>
                      <a:pt x="167262" y="316706"/>
                      <a:pt x="161514" y="313257"/>
                    </a:cubicBezTo>
                    <a:lnTo>
                      <a:pt x="37361" y="243134"/>
                    </a:lnTo>
                    <a:cubicBezTo>
                      <a:pt x="31613" y="239685"/>
                      <a:pt x="27015" y="231638"/>
                      <a:pt x="27015" y="224741"/>
                    </a:cubicBezTo>
                    <a:lnTo>
                      <a:pt x="27015" y="33912"/>
                    </a:lnTo>
                    <a:cubicBezTo>
                      <a:pt x="27015" y="29314"/>
                      <a:pt x="31613" y="24716"/>
                      <a:pt x="36211" y="24716"/>
                    </a:cubicBezTo>
                    <a:lnTo>
                      <a:pt x="309809" y="24716"/>
                    </a:lnTo>
                    <a:cubicBezTo>
                      <a:pt x="314407" y="24716"/>
                      <a:pt x="319005" y="29314"/>
                      <a:pt x="319005" y="33912"/>
                    </a:cubicBezTo>
                    <a:lnTo>
                      <a:pt x="316706" y="224741"/>
                    </a:lnTo>
                    <a:lnTo>
                      <a:pt x="316706" y="22474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2" name="任意形状 111">
                <a:extLst>
                  <a:ext uri="{FF2B5EF4-FFF2-40B4-BE49-F238E27FC236}">
                    <a16:creationId xmlns:a16="http://schemas.microsoft.com/office/drawing/2014/main" id="{3D56E627-15DF-6742-997B-E235E8FA15A8}"/>
                  </a:ext>
                </a:extLst>
              </p:cNvPr>
              <p:cNvSpPr/>
              <p:nvPr/>
            </p:nvSpPr>
            <p:spPr>
              <a:xfrm>
                <a:off x="7883909" y="3587935"/>
                <a:ext cx="103461" cy="195427"/>
              </a:xfrm>
              <a:custGeom>
                <a:avLst/>
                <a:gdLst>
                  <a:gd name="connsiteX0" fmla="*/ 81045 w 103461"/>
                  <a:gd name="connsiteY0" fmla="*/ 8622 h 195426"/>
                  <a:gd name="connsiteX1" fmla="*/ 30464 w 103461"/>
                  <a:gd name="connsiteY1" fmla="*/ 8622 h 195426"/>
                  <a:gd name="connsiteX2" fmla="*/ 8622 w 103461"/>
                  <a:gd name="connsiteY2" fmla="*/ 30464 h 195426"/>
                  <a:gd name="connsiteX3" fmla="*/ 8622 w 103461"/>
                  <a:gd name="connsiteY3" fmla="*/ 167262 h 195426"/>
                  <a:gd name="connsiteX4" fmla="*/ 30464 w 103461"/>
                  <a:gd name="connsiteY4" fmla="*/ 189104 h 195426"/>
                  <a:gd name="connsiteX5" fmla="*/ 81045 w 103461"/>
                  <a:gd name="connsiteY5" fmla="*/ 189104 h 195426"/>
                  <a:gd name="connsiteX6" fmla="*/ 102886 w 103461"/>
                  <a:gd name="connsiteY6" fmla="*/ 167262 h 195426"/>
                  <a:gd name="connsiteX7" fmla="*/ 102886 w 103461"/>
                  <a:gd name="connsiteY7" fmla="*/ 30464 h 195426"/>
                  <a:gd name="connsiteX8" fmla="*/ 81045 w 103461"/>
                  <a:gd name="connsiteY8" fmla="*/ 8622 h 195426"/>
                  <a:gd name="connsiteX9" fmla="*/ 92540 w 103461"/>
                  <a:gd name="connsiteY9" fmla="*/ 167262 h 195426"/>
                  <a:gd name="connsiteX10" fmla="*/ 79895 w 103461"/>
                  <a:gd name="connsiteY10" fmla="*/ 179907 h 195426"/>
                  <a:gd name="connsiteX11" fmla="*/ 29314 w 103461"/>
                  <a:gd name="connsiteY11" fmla="*/ 179907 h 195426"/>
                  <a:gd name="connsiteX12" fmla="*/ 16669 w 103461"/>
                  <a:gd name="connsiteY12" fmla="*/ 167262 h 195426"/>
                  <a:gd name="connsiteX13" fmla="*/ 16669 w 103461"/>
                  <a:gd name="connsiteY13" fmla="*/ 30464 h 195426"/>
                  <a:gd name="connsiteX14" fmla="*/ 29314 w 103461"/>
                  <a:gd name="connsiteY14" fmla="*/ 17818 h 195426"/>
                  <a:gd name="connsiteX15" fmla="*/ 79895 w 103461"/>
                  <a:gd name="connsiteY15" fmla="*/ 17818 h 195426"/>
                  <a:gd name="connsiteX16" fmla="*/ 92540 w 103461"/>
                  <a:gd name="connsiteY16" fmla="*/ 30464 h 195426"/>
                  <a:gd name="connsiteX17" fmla="*/ 92540 w 103461"/>
                  <a:gd name="connsiteY17" fmla="*/ 167262 h 195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3461" h="195426">
                    <a:moveTo>
                      <a:pt x="81045" y="8622"/>
                    </a:moveTo>
                    <a:lnTo>
                      <a:pt x="30464" y="8622"/>
                    </a:lnTo>
                    <a:cubicBezTo>
                      <a:pt x="18968" y="8622"/>
                      <a:pt x="8622" y="17818"/>
                      <a:pt x="8622" y="30464"/>
                    </a:cubicBezTo>
                    <a:lnTo>
                      <a:pt x="8622" y="167262"/>
                    </a:lnTo>
                    <a:cubicBezTo>
                      <a:pt x="8622" y="178758"/>
                      <a:pt x="17818" y="189104"/>
                      <a:pt x="30464" y="189104"/>
                    </a:cubicBezTo>
                    <a:lnTo>
                      <a:pt x="81045" y="189104"/>
                    </a:lnTo>
                    <a:cubicBezTo>
                      <a:pt x="92540" y="189104"/>
                      <a:pt x="102886" y="179907"/>
                      <a:pt x="102886" y="167262"/>
                    </a:cubicBezTo>
                    <a:lnTo>
                      <a:pt x="102886" y="30464"/>
                    </a:lnTo>
                    <a:cubicBezTo>
                      <a:pt x="101737" y="18968"/>
                      <a:pt x="91391" y="8622"/>
                      <a:pt x="81045" y="8622"/>
                    </a:cubicBezTo>
                    <a:close/>
                    <a:moveTo>
                      <a:pt x="92540" y="167262"/>
                    </a:moveTo>
                    <a:cubicBezTo>
                      <a:pt x="92540" y="175309"/>
                      <a:pt x="86792" y="179907"/>
                      <a:pt x="79895" y="179907"/>
                    </a:cubicBezTo>
                    <a:lnTo>
                      <a:pt x="29314" y="179907"/>
                    </a:lnTo>
                    <a:cubicBezTo>
                      <a:pt x="21267" y="179907"/>
                      <a:pt x="16669" y="174160"/>
                      <a:pt x="16669" y="167262"/>
                    </a:cubicBezTo>
                    <a:lnTo>
                      <a:pt x="16669" y="30464"/>
                    </a:lnTo>
                    <a:cubicBezTo>
                      <a:pt x="16669" y="22417"/>
                      <a:pt x="22417" y="17818"/>
                      <a:pt x="29314" y="17818"/>
                    </a:cubicBezTo>
                    <a:lnTo>
                      <a:pt x="79895" y="17818"/>
                    </a:lnTo>
                    <a:cubicBezTo>
                      <a:pt x="87942" y="17818"/>
                      <a:pt x="92540" y="23566"/>
                      <a:pt x="92540" y="30464"/>
                    </a:cubicBezTo>
                    <a:lnTo>
                      <a:pt x="92540" y="16726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3" name="任意形状 112">
                <a:extLst>
                  <a:ext uri="{FF2B5EF4-FFF2-40B4-BE49-F238E27FC236}">
                    <a16:creationId xmlns:a16="http://schemas.microsoft.com/office/drawing/2014/main" id="{33623BAE-FA94-C74D-971F-D8ACDD235E79}"/>
                  </a:ext>
                </a:extLst>
              </p:cNvPr>
              <p:cNvSpPr/>
              <p:nvPr/>
            </p:nvSpPr>
            <p:spPr>
              <a:xfrm>
                <a:off x="7994267" y="3587935"/>
                <a:ext cx="126452" cy="91965"/>
              </a:xfrm>
              <a:custGeom>
                <a:avLst/>
                <a:gdLst>
                  <a:gd name="connsiteX0" fmla="*/ 98288 w 126452"/>
                  <a:gd name="connsiteY0" fmla="*/ 8622 h 91965"/>
                  <a:gd name="connsiteX1" fmla="*/ 30464 w 126452"/>
                  <a:gd name="connsiteY1" fmla="*/ 8622 h 91965"/>
                  <a:gd name="connsiteX2" fmla="*/ 8622 w 126452"/>
                  <a:gd name="connsiteY2" fmla="*/ 30464 h 91965"/>
                  <a:gd name="connsiteX3" fmla="*/ 8622 w 126452"/>
                  <a:gd name="connsiteY3" fmla="*/ 64951 h 91965"/>
                  <a:gd name="connsiteX4" fmla="*/ 30464 w 126452"/>
                  <a:gd name="connsiteY4" fmla="*/ 86792 h 91965"/>
                  <a:gd name="connsiteX5" fmla="*/ 98288 w 126452"/>
                  <a:gd name="connsiteY5" fmla="*/ 86792 h 91965"/>
                  <a:gd name="connsiteX6" fmla="*/ 120130 w 126452"/>
                  <a:gd name="connsiteY6" fmla="*/ 64951 h 91965"/>
                  <a:gd name="connsiteX7" fmla="*/ 120130 w 126452"/>
                  <a:gd name="connsiteY7" fmla="*/ 30464 h 91965"/>
                  <a:gd name="connsiteX8" fmla="*/ 98288 w 126452"/>
                  <a:gd name="connsiteY8" fmla="*/ 8622 h 91965"/>
                  <a:gd name="connsiteX9" fmla="*/ 112083 w 126452"/>
                  <a:gd name="connsiteY9" fmla="*/ 63801 h 91965"/>
                  <a:gd name="connsiteX10" fmla="*/ 99438 w 126452"/>
                  <a:gd name="connsiteY10" fmla="*/ 76446 h 91965"/>
                  <a:gd name="connsiteX11" fmla="*/ 31613 w 126452"/>
                  <a:gd name="connsiteY11" fmla="*/ 76446 h 91965"/>
                  <a:gd name="connsiteX12" fmla="*/ 18968 w 126452"/>
                  <a:gd name="connsiteY12" fmla="*/ 63801 h 91965"/>
                  <a:gd name="connsiteX13" fmla="*/ 18968 w 126452"/>
                  <a:gd name="connsiteY13" fmla="*/ 29314 h 91965"/>
                  <a:gd name="connsiteX14" fmla="*/ 31613 w 126452"/>
                  <a:gd name="connsiteY14" fmla="*/ 16669 h 91965"/>
                  <a:gd name="connsiteX15" fmla="*/ 99438 w 126452"/>
                  <a:gd name="connsiteY15" fmla="*/ 16669 h 91965"/>
                  <a:gd name="connsiteX16" fmla="*/ 112083 w 126452"/>
                  <a:gd name="connsiteY16" fmla="*/ 29314 h 91965"/>
                  <a:gd name="connsiteX17" fmla="*/ 112083 w 126452"/>
                  <a:gd name="connsiteY17" fmla="*/ 63801 h 91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91965">
                    <a:moveTo>
                      <a:pt x="98288" y="8622"/>
                    </a:moveTo>
                    <a:lnTo>
                      <a:pt x="30464" y="8622"/>
                    </a:lnTo>
                    <a:cubicBezTo>
                      <a:pt x="18968" y="8622"/>
                      <a:pt x="8622" y="17818"/>
                      <a:pt x="8622" y="30464"/>
                    </a:cubicBezTo>
                    <a:lnTo>
                      <a:pt x="8622" y="64951"/>
                    </a:lnTo>
                    <a:cubicBezTo>
                      <a:pt x="8622" y="76446"/>
                      <a:pt x="17818" y="86792"/>
                      <a:pt x="30464" y="86792"/>
                    </a:cubicBezTo>
                    <a:lnTo>
                      <a:pt x="98288" y="86792"/>
                    </a:lnTo>
                    <a:cubicBezTo>
                      <a:pt x="109784" y="86792"/>
                      <a:pt x="120130" y="77596"/>
                      <a:pt x="120130" y="64951"/>
                    </a:cubicBezTo>
                    <a:lnTo>
                      <a:pt x="120130" y="30464"/>
                    </a:lnTo>
                    <a:cubicBezTo>
                      <a:pt x="120130" y="18968"/>
                      <a:pt x="110933" y="8622"/>
                      <a:pt x="98288" y="8622"/>
                    </a:cubicBezTo>
                    <a:close/>
                    <a:moveTo>
                      <a:pt x="112083" y="63801"/>
                    </a:moveTo>
                    <a:cubicBezTo>
                      <a:pt x="112083" y="71848"/>
                      <a:pt x="106335" y="76446"/>
                      <a:pt x="99438" y="76446"/>
                    </a:cubicBezTo>
                    <a:lnTo>
                      <a:pt x="31613" y="76446"/>
                    </a:lnTo>
                    <a:cubicBezTo>
                      <a:pt x="23566" y="76446"/>
                      <a:pt x="18968" y="70698"/>
                      <a:pt x="18968" y="63801"/>
                    </a:cubicBezTo>
                    <a:lnTo>
                      <a:pt x="18968" y="29314"/>
                    </a:lnTo>
                    <a:cubicBezTo>
                      <a:pt x="18968" y="21267"/>
                      <a:pt x="24716" y="16669"/>
                      <a:pt x="31613" y="16669"/>
                    </a:cubicBezTo>
                    <a:lnTo>
                      <a:pt x="99438" y="16669"/>
                    </a:lnTo>
                    <a:cubicBezTo>
                      <a:pt x="107485" y="16669"/>
                      <a:pt x="112083" y="22417"/>
                      <a:pt x="112083" y="29314"/>
                    </a:cubicBezTo>
                    <a:lnTo>
                      <a:pt x="112083" y="6380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4" name="任意形状 113">
                <a:extLst>
                  <a:ext uri="{FF2B5EF4-FFF2-40B4-BE49-F238E27FC236}">
                    <a16:creationId xmlns:a16="http://schemas.microsoft.com/office/drawing/2014/main" id="{82AF46FA-2211-6B4F-87C5-C24D2ACEAD58}"/>
                  </a:ext>
                </a:extLst>
              </p:cNvPr>
              <p:cNvSpPr/>
              <p:nvPr/>
            </p:nvSpPr>
            <p:spPr>
              <a:xfrm>
                <a:off x="7994267" y="3682199"/>
                <a:ext cx="126452" cy="103461"/>
              </a:xfrm>
              <a:custGeom>
                <a:avLst/>
                <a:gdLst>
                  <a:gd name="connsiteX0" fmla="*/ 98288 w 126452"/>
                  <a:gd name="connsiteY0" fmla="*/ 8622 h 103461"/>
                  <a:gd name="connsiteX1" fmla="*/ 30464 w 126452"/>
                  <a:gd name="connsiteY1" fmla="*/ 8622 h 103461"/>
                  <a:gd name="connsiteX2" fmla="*/ 8622 w 126452"/>
                  <a:gd name="connsiteY2" fmla="*/ 30464 h 103461"/>
                  <a:gd name="connsiteX3" fmla="*/ 8622 w 126452"/>
                  <a:gd name="connsiteY3" fmla="*/ 72998 h 103461"/>
                  <a:gd name="connsiteX4" fmla="*/ 30464 w 126452"/>
                  <a:gd name="connsiteY4" fmla="*/ 94839 h 103461"/>
                  <a:gd name="connsiteX5" fmla="*/ 98288 w 126452"/>
                  <a:gd name="connsiteY5" fmla="*/ 94839 h 103461"/>
                  <a:gd name="connsiteX6" fmla="*/ 120130 w 126452"/>
                  <a:gd name="connsiteY6" fmla="*/ 72998 h 103461"/>
                  <a:gd name="connsiteX7" fmla="*/ 120130 w 126452"/>
                  <a:gd name="connsiteY7" fmla="*/ 30464 h 103461"/>
                  <a:gd name="connsiteX8" fmla="*/ 98288 w 126452"/>
                  <a:gd name="connsiteY8" fmla="*/ 8622 h 103461"/>
                  <a:gd name="connsiteX9" fmla="*/ 112083 w 126452"/>
                  <a:gd name="connsiteY9" fmla="*/ 72998 h 103461"/>
                  <a:gd name="connsiteX10" fmla="*/ 99438 w 126452"/>
                  <a:gd name="connsiteY10" fmla="*/ 85643 h 103461"/>
                  <a:gd name="connsiteX11" fmla="*/ 31613 w 126452"/>
                  <a:gd name="connsiteY11" fmla="*/ 85643 h 103461"/>
                  <a:gd name="connsiteX12" fmla="*/ 18968 w 126452"/>
                  <a:gd name="connsiteY12" fmla="*/ 72998 h 103461"/>
                  <a:gd name="connsiteX13" fmla="*/ 18968 w 126452"/>
                  <a:gd name="connsiteY13" fmla="*/ 30464 h 103461"/>
                  <a:gd name="connsiteX14" fmla="*/ 31613 w 126452"/>
                  <a:gd name="connsiteY14" fmla="*/ 17818 h 103461"/>
                  <a:gd name="connsiteX15" fmla="*/ 99438 w 126452"/>
                  <a:gd name="connsiteY15" fmla="*/ 17818 h 103461"/>
                  <a:gd name="connsiteX16" fmla="*/ 112083 w 126452"/>
                  <a:gd name="connsiteY16" fmla="*/ 30464 h 103461"/>
                  <a:gd name="connsiteX17" fmla="*/ 112083 w 126452"/>
                  <a:gd name="connsiteY17" fmla="*/ 72998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6452" h="103461">
                    <a:moveTo>
                      <a:pt x="98288" y="8622"/>
                    </a:moveTo>
                    <a:lnTo>
                      <a:pt x="30464" y="8622"/>
                    </a:lnTo>
                    <a:cubicBezTo>
                      <a:pt x="18968" y="8622"/>
                      <a:pt x="8622" y="17818"/>
                      <a:pt x="8622" y="30464"/>
                    </a:cubicBezTo>
                    <a:lnTo>
                      <a:pt x="8622" y="72998"/>
                    </a:lnTo>
                    <a:cubicBezTo>
                      <a:pt x="8622" y="84493"/>
                      <a:pt x="17818" y="94839"/>
                      <a:pt x="30464" y="94839"/>
                    </a:cubicBezTo>
                    <a:lnTo>
                      <a:pt x="98288" y="94839"/>
                    </a:lnTo>
                    <a:cubicBezTo>
                      <a:pt x="109784" y="94839"/>
                      <a:pt x="120130" y="85643"/>
                      <a:pt x="120130" y="72998"/>
                    </a:cubicBezTo>
                    <a:lnTo>
                      <a:pt x="120130" y="30464"/>
                    </a:lnTo>
                    <a:cubicBezTo>
                      <a:pt x="120130" y="17818"/>
                      <a:pt x="110933" y="8622"/>
                      <a:pt x="98288" y="8622"/>
                    </a:cubicBezTo>
                    <a:close/>
                    <a:moveTo>
                      <a:pt x="112083" y="72998"/>
                    </a:moveTo>
                    <a:cubicBezTo>
                      <a:pt x="112083" y="81045"/>
                      <a:pt x="106335" y="85643"/>
                      <a:pt x="99438" y="85643"/>
                    </a:cubicBezTo>
                    <a:lnTo>
                      <a:pt x="31613" y="85643"/>
                    </a:lnTo>
                    <a:cubicBezTo>
                      <a:pt x="23566" y="85643"/>
                      <a:pt x="18968" y="79895"/>
                      <a:pt x="18968" y="72998"/>
                    </a:cubicBezTo>
                    <a:lnTo>
                      <a:pt x="18968" y="30464"/>
                    </a:lnTo>
                    <a:cubicBezTo>
                      <a:pt x="18968" y="22417"/>
                      <a:pt x="24716" y="17818"/>
                      <a:pt x="31613" y="17818"/>
                    </a:cubicBezTo>
                    <a:lnTo>
                      <a:pt x="99438" y="17818"/>
                    </a:lnTo>
                    <a:cubicBezTo>
                      <a:pt x="107485" y="17818"/>
                      <a:pt x="112083" y="23566"/>
                      <a:pt x="112083" y="30464"/>
                    </a:cubicBezTo>
                    <a:lnTo>
                      <a:pt x="112083" y="72998"/>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15" name="图形 5">
              <a:extLst>
                <a:ext uri="{FF2B5EF4-FFF2-40B4-BE49-F238E27FC236}">
                  <a16:creationId xmlns:a16="http://schemas.microsoft.com/office/drawing/2014/main" id="{34B969CE-82E6-1545-8E30-C70696F60379}"/>
                </a:ext>
              </a:extLst>
            </p:cNvPr>
            <p:cNvGrpSpPr/>
            <p:nvPr/>
          </p:nvGrpSpPr>
          <p:grpSpPr>
            <a:xfrm>
              <a:off x="9198557" y="3674676"/>
              <a:ext cx="731614" cy="658412"/>
              <a:chOff x="8815627" y="3366643"/>
              <a:chExt cx="643758" cy="643758"/>
            </a:xfrm>
          </p:grpSpPr>
          <p:sp>
            <p:nvSpPr>
              <p:cNvPr id="116" name="任意形状 115">
                <a:extLst>
                  <a:ext uri="{FF2B5EF4-FFF2-40B4-BE49-F238E27FC236}">
                    <a16:creationId xmlns:a16="http://schemas.microsoft.com/office/drawing/2014/main" id="{87A7E59E-98D5-924B-9D27-9EB513A81872}"/>
                  </a:ext>
                </a:extLst>
              </p:cNvPr>
              <p:cNvSpPr/>
              <p:nvPr/>
            </p:nvSpPr>
            <p:spPr>
              <a:xfrm>
                <a:off x="8807005"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17" name="任意形状 116">
                <a:extLst>
                  <a:ext uri="{FF2B5EF4-FFF2-40B4-BE49-F238E27FC236}">
                    <a16:creationId xmlns:a16="http://schemas.microsoft.com/office/drawing/2014/main" id="{FEF11B22-5650-074E-BB1D-8B809EF5EFA7}"/>
                  </a:ext>
                </a:extLst>
              </p:cNvPr>
              <p:cNvSpPr/>
              <p:nvPr/>
            </p:nvSpPr>
            <p:spPr>
              <a:xfrm>
                <a:off x="8889774" y="3440790"/>
                <a:ext cx="494314" cy="494314"/>
              </a:xfrm>
              <a:custGeom>
                <a:avLst/>
                <a:gdLst>
                  <a:gd name="connsiteX0" fmla="*/ 486842 w 494314"/>
                  <a:gd name="connsiteY0" fmla="*/ 247732 h 494314"/>
                  <a:gd name="connsiteX1" fmla="*/ 247732 w 494314"/>
                  <a:gd name="connsiteY1" fmla="*/ 486842 h 494314"/>
                  <a:gd name="connsiteX2" fmla="*/ 8622 w 494314"/>
                  <a:gd name="connsiteY2" fmla="*/ 247732 h 494314"/>
                  <a:gd name="connsiteX3" fmla="*/ 247732 w 494314"/>
                  <a:gd name="connsiteY3" fmla="*/ 8622 h 494314"/>
                  <a:gd name="connsiteX4" fmla="*/ 486842 w 494314"/>
                  <a:gd name="connsiteY4" fmla="*/ 247732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6842" y="247732"/>
                    </a:moveTo>
                    <a:cubicBezTo>
                      <a:pt x="486842" y="379789"/>
                      <a:pt x="379789" y="486842"/>
                      <a:pt x="247732" y="486842"/>
                    </a:cubicBezTo>
                    <a:cubicBezTo>
                      <a:pt x="115675" y="486842"/>
                      <a:pt x="8622" y="379789"/>
                      <a:pt x="8622" y="247732"/>
                    </a:cubicBezTo>
                    <a:cubicBezTo>
                      <a:pt x="8622" y="115675"/>
                      <a:pt x="115675" y="8622"/>
                      <a:pt x="247732" y="8622"/>
                    </a:cubicBezTo>
                    <a:cubicBezTo>
                      <a:pt x="379789" y="8622"/>
                      <a:pt x="486842" y="115675"/>
                      <a:pt x="486842" y="247732"/>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18" name="任意形状 117">
                <a:extLst>
                  <a:ext uri="{FF2B5EF4-FFF2-40B4-BE49-F238E27FC236}">
                    <a16:creationId xmlns:a16="http://schemas.microsoft.com/office/drawing/2014/main" id="{117BAEC1-8B55-7D4B-BFD0-220BBAF49E39}"/>
                  </a:ext>
                </a:extLst>
              </p:cNvPr>
              <p:cNvSpPr/>
              <p:nvPr/>
            </p:nvSpPr>
            <p:spPr>
              <a:xfrm>
                <a:off x="8969700" y="3528763"/>
                <a:ext cx="333375" cy="310383"/>
              </a:xfrm>
              <a:custGeom>
                <a:avLst/>
                <a:gdLst>
                  <a:gd name="connsiteX0" fmla="*/ 27559 w 333374"/>
                  <a:gd name="connsiteY0" fmla="*/ 116076 h 310383"/>
                  <a:gd name="connsiteX1" fmla="*/ 35606 w 333374"/>
                  <a:gd name="connsiteY1" fmla="*/ 108029 h 310383"/>
                  <a:gd name="connsiteX2" fmla="*/ 35606 w 333374"/>
                  <a:gd name="connsiteY2" fmla="*/ 34456 h 310383"/>
                  <a:gd name="connsiteX3" fmla="*/ 43653 w 333374"/>
                  <a:gd name="connsiteY3" fmla="*/ 26409 h 310383"/>
                  <a:gd name="connsiteX4" fmla="*/ 117225 w 333374"/>
                  <a:gd name="connsiteY4" fmla="*/ 26409 h 310383"/>
                  <a:gd name="connsiteX5" fmla="*/ 125272 w 333374"/>
                  <a:gd name="connsiteY5" fmla="*/ 18362 h 310383"/>
                  <a:gd name="connsiteX6" fmla="*/ 117225 w 333374"/>
                  <a:gd name="connsiteY6" fmla="*/ 10315 h 310383"/>
                  <a:gd name="connsiteX7" fmla="*/ 43653 w 333374"/>
                  <a:gd name="connsiteY7" fmla="*/ 10315 h 310383"/>
                  <a:gd name="connsiteX8" fmla="*/ 21811 w 333374"/>
                  <a:gd name="connsiteY8" fmla="*/ 32157 h 310383"/>
                  <a:gd name="connsiteX9" fmla="*/ 21811 w 333374"/>
                  <a:gd name="connsiteY9" fmla="*/ 105729 h 310383"/>
                  <a:gd name="connsiteX10" fmla="*/ 27559 w 333374"/>
                  <a:gd name="connsiteY10" fmla="*/ 116076 h 310383"/>
                  <a:gd name="connsiteX11" fmla="*/ 116076 w 333374"/>
                  <a:gd name="connsiteY11" fmla="*/ 293109 h 310383"/>
                  <a:gd name="connsiteX12" fmla="*/ 42503 w 333374"/>
                  <a:gd name="connsiteY12" fmla="*/ 293109 h 310383"/>
                  <a:gd name="connsiteX13" fmla="*/ 34456 w 333374"/>
                  <a:gd name="connsiteY13" fmla="*/ 285062 h 310383"/>
                  <a:gd name="connsiteX14" fmla="*/ 34456 w 333374"/>
                  <a:gd name="connsiteY14" fmla="*/ 211490 h 310383"/>
                  <a:gd name="connsiteX15" fmla="*/ 26409 w 333374"/>
                  <a:gd name="connsiteY15" fmla="*/ 203443 h 310383"/>
                  <a:gd name="connsiteX16" fmla="*/ 18362 w 333374"/>
                  <a:gd name="connsiteY16" fmla="*/ 211490 h 310383"/>
                  <a:gd name="connsiteX17" fmla="*/ 18362 w 333374"/>
                  <a:gd name="connsiteY17" fmla="*/ 286212 h 310383"/>
                  <a:gd name="connsiteX18" fmla="*/ 40204 w 333374"/>
                  <a:gd name="connsiteY18" fmla="*/ 308053 h 310383"/>
                  <a:gd name="connsiteX19" fmla="*/ 113776 w 333374"/>
                  <a:gd name="connsiteY19" fmla="*/ 308053 h 310383"/>
                  <a:gd name="connsiteX20" fmla="*/ 121823 w 333374"/>
                  <a:gd name="connsiteY20" fmla="*/ 300006 h 310383"/>
                  <a:gd name="connsiteX21" fmla="*/ 116076 w 333374"/>
                  <a:gd name="connsiteY21" fmla="*/ 293109 h 310383"/>
                  <a:gd name="connsiteX22" fmla="*/ 219537 w 333374"/>
                  <a:gd name="connsiteY22" fmla="*/ 27559 h 310383"/>
                  <a:gd name="connsiteX23" fmla="*/ 293109 w 333374"/>
                  <a:gd name="connsiteY23" fmla="*/ 27559 h 310383"/>
                  <a:gd name="connsiteX24" fmla="*/ 301156 w 333374"/>
                  <a:gd name="connsiteY24" fmla="*/ 35606 h 310383"/>
                  <a:gd name="connsiteX25" fmla="*/ 301156 w 333374"/>
                  <a:gd name="connsiteY25" fmla="*/ 109178 h 310383"/>
                  <a:gd name="connsiteX26" fmla="*/ 309203 w 333374"/>
                  <a:gd name="connsiteY26" fmla="*/ 117225 h 310383"/>
                  <a:gd name="connsiteX27" fmla="*/ 317250 w 333374"/>
                  <a:gd name="connsiteY27" fmla="*/ 109178 h 310383"/>
                  <a:gd name="connsiteX28" fmla="*/ 317250 w 333374"/>
                  <a:gd name="connsiteY28" fmla="*/ 35606 h 310383"/>
                  <a:gd name="connsiteX29" fmla="*/ 295408 w 333374"/>
                  <a:gd name="connsiteY29" fmla="*/ 13764 h 310383"/>
                  <a:gd name="connsiteX30" fmla="*/ 221836 w 333374"/>
                  <a:gd name="connsiteY30" fmla="*/ 13764 h 310383"/>
                  <a:gd name="connsiteX31" fmla="*/ 213789 w 333374"/>
                  <a:gd name="connsiteY31" fmla="*/ 21811 h 310383"/>
                  <a:gd name="connsiteX32" fmla="*/ 219537 w 333374"/>
                  <a:gd name="connsiteY32" fmla="*/ 27559 h 310383"/>
                  <a:gd name="connsiteX33" fmla="*/ 322998 w 333374"/>
                  <a:gd name="connsiteY33" fmla="*/ 152862 h 310383"/>
                  <a:gd name="connsiteX34" fmla="*/ 260921 w 333374"/>
                  <a:gd name="connsiteY34" fmla="*/ 152862 h 310383"/>
                  <a:gd name="connsiteX35" fmla="*/ 257472 w 333374"/>
                  <a:gd name="connsiteY35" fmla="*/ 155161 h 310383"/>
                  <a:gd name="connsiteX36" fmla="*/ 237930 w 333374"/>
                  <a:gd name="connsiteY36" fmla="*/ 196545 h 310383"/>
                  <a:gd name="connsiteX37" fmla="*/ 204592 w 333374"/>
                  <a:gd name="connsiteY37" fmla="*/ 82738 h 310383"/>
                  <a:gd name="connsiteX38" fmla="*/ 202293 w 333374"/>
                  <a:gd name="connsiteY38" fmla="*/ 79289 h 310383"/>
                  <a:gd name="connsiteX39" fmla="*/ 198844 w 333374"/>
                  <a:gd name="connsiteY39" fmla="*/ 81589 h 310383"/>
                  <a:gd name="connsiteX40" fmla="*/ 171255 w 333374"/>
                  <a:gd name="connsiteY40" fmla="*/ 165507 h 310383"/>
                  <a:gd name="connsiteX41" fmla="*/ 156310 w 333374"/>
                  <a:gd name="connsiteY41" fmla="*/ 133319 h 310383"/>
                  <a:gd name="connsiteX42" fmla="*/ 152862 w 333374"/>
                  <a:gd name="connsiteY42" fmla="*/ 131020 h 310383"/>
                  <a:gd name="connsiteX43" fmla="*/ 149413 w 333374"/>
                  <a:gd name="connsiteY43" fmla="*/ 133319 h 310383"/>
                  <a:gd name="connsiteX44" fmla="*/ 120674 w 333374"/>
                  <a:gd name="connsiteY44" fmla="*/ 208041 h 310383"/>
                  <a:gd name="connsiteX45" fmla="*/ 90785 w 333374"/>
                  <a:gd name="connsiteY45" fmla="*/ 104580 h 310383"/>
                  <a:gd name="connsiteX46" fmla="*/ 86187 w 333374"/>
                  <a:gd name="connsiteY46" fmla="*/ 102281 h 310383"/>
                  <a:gd name="connsiteX47" fmla="*/ 82738 w 333374"/>
                  <a:gd name="connsiteY47" fmla="*/ 105729 h 310383"/>
                  <a:gd name="connsiteX48" fmla="*/ 70093 w 333374"/>
                  <a:gd name="connsiteY48" fmla="*/ 160909 h 310383"/>
                  <a:gd name="connsiteX49" fmla="*/ 13764 w 333374"/>
                  <a:gd name="connsiteY49" fmla="*/ 160909 h 310383"/>
                  <a:gd name="connsiteX50" fmla="*/ 10315 w 333374"/>
                  <a:gd name="connsiteY50" fmla="*/ 164357 h 310383"/>
                  <a:gd name="connsiteX51" fmla="*/ 13764 w 333374"/>
                  <a:gd name="connsiteY51" fmla="*/ 167806 h 310383"/>
                  <a:gd name="connsiteX52" fmla="*/ 72392 w 333374"/>
                  <a:gd name="connsiteY52" fmla="*/ 167806 h 310383"/>
                  <a:gd name="connsiteX53" fmla="*/ 75841 w 333374"/>
                  <a:gd name="connsiteY53" fmla="*/ 165507 h 310383"/>
                  <a:gd name="connsiteX54" fmla="*/ 86187 w 333374"/>
                  <a:gd name="connsiteY54" fmla="*/ 121823 h 310383"/>
                  <a:gd name="connsiteX55" fmla="*/ 114926 w 333374"/>
                  <a:gd name="connsiteY55" fmla="*/ 222985 h 310383"/>
                  <a:gd name="connsiteX56" fmla="*/ 118375 w 333374"/>
                  <a:gd name="connsiteY56" fmla="*/ 226434 h 310383"/>
                  <a:gd name="connsiteX57" fmla="*/ 118375 w 333374"/>
                  <a:gd name="connsiteY57" fmla="*/ 226434 h 310383"/>
                  <a:gd name="connsiteX58" fmla="*/ 121823 w 333374"/>
                  <a:gd name="connsiteY58" fmla="*/ 222985 h 310383"/>
                  <a:gd name="connsiteX59" fmla="*/ 150563 w 333374"/>
                  <a:gd name="connsiteY59" fmla="*/ 144815 h 310383"/>
                  <a:gd name="connsiteX60" fmla="*/ 165507 w 333374"/>
                  <a:gd name="connsiteY60" fmla="*/ 177003 h 310383"/>
                  <a:gd name="connsiteX61" fmla="*/ 168956 w 333374"/>
                  <a:gd name="connsiteY61" fmla="*/ 179302 h 310383"/>
                  <a:gd name="connsiteX62" fmla="*/ 172404 w 333374"/>
                  <a:gd name="connsiteY62" fmla="*/ 177003 h 310383"/>
                  <a:gd name="connsiteX63" fmla="*/ 198844 w 333374"/>
                  <a:gd name="connsiteY63" fmla="*/ 95383 h 310383"/>
                  <a:gd name="connsiteX64" fmla="*/ 232182 w 333374"/>
                  <a:gd name="connsiteY64" fmla="*/ 206891 h 310383"/>
                  <a:gd name="connsiteX65" fmla="*/ 235631 w 333374"/>
                  <a:gd name="connsiteY65" fmla="*/ 210340 h 310383"/>
                  <a:gd name="connsiteX66" fmla="*/ 239079 w 333374"/>
                  <a:gd name="connsiteY66" fmla="*/ 208041 h 310383"/>
                  <a:gd name="connsiteX67" fmla="*/ 260921 w 333374"/>
                  <a:gd name="connsiteY67" fmla="*/ 159759 h 310383"/>
                  <a:gd name="connsiteX68" fmla="*/ 320699 w 333374"/>
                  <a:gd name="connsiteY68" fmla="*/ 159759 h 310383"/>
                  <a:gd name="connsiteX69" fmla="*/ 324147 w 333374"/>
                  <a:gd name="connsiteY69" fmla="*/ 156310 h 310383"/>
                  <a:gd name="connsiteX70" fmla="*/ 322998 w 333374"/>
                  <a:gd name="connsiteY70" fmla="*/ 152862 h 310383"/>
                  <a:gd name="connsiteX71" fmla="*/ 308053 w 333374"/>
                  <a:gd name="connsiteY71" fmla="*/ 204592 h 310383"/>
                  <a:gd name="connsiteX72" fmla="*/ 300006 w 333374"/>
                  <a:gd name="connsiteY72" fmla="*/ 212639 h 310383"/>
                  <a:gd name="connsiteX73" fmla="*/ 300006 w 333374"/>
                  <a:gd name="connsiteY73" fmla="*/ 286212 h 310383"/>
                  <a:gd name="connsiteX74" fmla="*/ 291959 w 333374"/>
                  <a:gd name="connsiteY74" fmla="*/ 294259 h 310383"/>
                  <a:gd name="connsiteX75" fmla="*/ 218387 w 333374"/>
                  <a:gd name="connsiteY75" fmla="*/ 294259 h 310383"/>
                  <a:gd name="connsiteX76" fmla="*/ 210340 w 333374"/>
                  <a:gd name="connsiteY76" fmla="*/ 302306 h 310383"/>
                  <a:gd name="connsiteX77" fmla="*/ 218387 w 333374"/>
                  <a:gd name="connsiteY77" fmla="*/ 310353 h 310383"/>
                  <a:gd name="connsiteX78" fmla="*/ 291959 w 333374"/>
                  <a:gd name="connsiteY78" fmla="*/ 310353 h 310383"/>
                  <a:gd name="connsiteX79" fmla="*/ 313801 w 333374"/>
                  <a:gd name="connsiteY79" fmla="*/ 288511 h 310383"/>
                  <a:gd name="connsiteX80" fmla="*/ 313801 w 333374"/>
                  <a:gd name="connsiteY80" fmla="*/ 214938 h 310383"/>
                  <a:gd name="connsiteX81" fmla="*/ 308053 w 333374"/>
                  <a:gd name="connsiteY81" fmla="*/ 204592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333374" h="310383">
                    <a:moveTo>
                      <a:pt x="27559" y="116076"/>
                    </a:moveTo>
                    <a:cubicBezTo>
                      <a:pt x="32157" y="116076"/>
                      <a:pt x="35606" y="112627"/>
                      <a:pt x="35606" y="108029"/>
                    </a:cubicBezTo>
                    <a:lnTo>
                      <a:pt x="35606" y="34456"/>
                    </a:lnTo>
                    <a:cubicBezTo>
                      <a:pt x="35606" y="31008"/>
                      <a:pt x="39055" y="26409"/>
                      <a:pt x="43653" y="26409"/>
                    </a:cubicBezTo>
                    <a:lnTo>
                      <a:pt x="117225" y="26409"/>
                    </a:lnTo>
                    <a:cubicBezTo>
                      <a:pt x="121823" y="26409"/>
                      <a:pt x="125272" y="22961"/>
                      <a:pt x="125272" y="18362"/>
                    </a:cubicBezTo>
                    <a:cubicBezTo>
                      <a:pt x="125272" y="13764"/>
                      <a:pt x="121823" y="10315"/>
                      <a:pt x="117225" y="10315"/>
                    </a:cubicBezTo>
                    <a:lnTo>
                      <a:pt x="43653" y="10315"/>
                    </a:lnTo>
                    <a:cubicBezTo>
                      <a:pt x="32157" y="10315"/>
                      <a:pt x="21811" y="20661"/>
                      <a:pt x="21811" y="32157"/>
                    </a:cubicBezTo>
                    <a:lnTo>
                      <a:pt x="21811" y="105729"/>
                    </a:lnTo>
                    <a:cubicBezTo>
                      <a:pt x="20661" y="112627"/>
                      <a:pt x="22961" y="116076"/>
                      <a:pt x="27559" y="116076"/>
                    </a:cubicBezTo>
                    <a:close/>
                    <a:moveTo>
                      <a:pt x="116076" y="293109"/>
                    </a:moveTo>
                    <a:lnTo>
                      <a:pt x="42503" y="293109"/>
                    </a:lnTo>
                    <a:cubicBezTo>
                      <a:pt x="39055" y="293109"/>
                      <a:pt x="34456" y="289660"/>
                      <a:pt x="34456" y="285062"/>
                    </a:cubicBezTo>
                    <a:lnTo>
                      <a:pt x="34456" y="211490"/>
                    </a:lnTo>
                    <a:cubicBezTo>
                      <a:pt x="34456" y="206891"/>
                      <a:pt x="31008" y="203443"/>
                      <a:pt x="26409" y="203443"/>
                    </a:cubicBezTo>
                    <a:cubicBezTo>
                      <a:pt x="21811" y="203443"/>
                      <a:pt x="18362" y="206891"/>
                      <a:pt x="18362" y="211490"/>
                    </a:cubicBezTo>
                    <a:lnTo>
                      <a:pt x="18362" y="286212"/>
                    </a:lnTo>
                    <a:cubicBezTo>
                      <a:pt x="18362" y="297707"/>
                      <a:pt x="28708" y="308053"/>
                      <a:pt x="40204" y="308053"/>
                    </a:cubicBezTo>
                    <a:lnTo>
                      <a:pt x="113776" y="308053"/>
                    </a:lnTo>
                    <a:cubicBezTo>
                      <a:pt x="118375" y="308053"/>
                      <a:pt x="121823" y="304605"/>
                      <a:pt x="121823" y="300006"/>
                    </a:cubicBezTo>
                    <a:cubicBezTo>
                      <a:pt x="121823" y="295408"/>
                      <a:pt x="120674" y="293109"/>
                      <a:pt x="116076" y="293109"/>
                    </a:cubicBezTo>
                    <a:close/>
                    <a:moveTo>
                      <a:pt x="219537" y="27559"/>
                    </a:moveTo>
                    <a:lnTo>
                      <a:pt x="293109" y="27559"/>
                    </a:lnTo>
                    <a:cubicBezTo>
                      <a:pt x="296558" y="27559"/>
                      <a:pt x="301156" y="31008"/>
                      <a:pt x="301156" y="35606"/>
                    </a:cubicBezTo>
                    <a:lnTo>
                      <a:pt x="301156" y="109178"/>
                    </a:lnTo>
                    <a:cubicBezTo>
                      <a:pt x="301156" y="113776"/>
                      <a:pt x="304605" y="117225"/>
                      <a:pt x="309203" y="117225"/>
                    </a:cubicBezTo>
                    <a:cubicBezTo>
                      <a:pt x="313801" y="117225"/>
                      <a:pt x="317250" y="113776"/>
                      <a:pt x="317250" y="109178"/>
                    </a:cubicBezTo>
                    <a:lnTo>
                      <a:pt x="317250" y="35606"/>
                    </a:lnTo>
                    <a:cubicBezTo>
                      <a:pt x="317250" y="24110"/>
                      <a:pt x="306904" y="13764"/>
                      <a:pt x="295408" y="13764"/>
                    </a:cubicBezTo>
                    <a:lnTo>
                      <a:pt x="221836" y="13764"/>
                    </a:lnTo>
                    <a:cubicBezTo>
                      <a:pt x="217238" y="13764"/>
                      <a:pt x="213789" y="17213"/>
                      <a:pt x="213789" y="21811"/>
                    </a:cubicBezTo>
                    <a:cubicBezTo>
                      <a:pt x="212639" y="25260"/>
                      <a:pt x="214938" y="27559"/>
                      <a:pt x="219537" y="27559"/>
                    </a:cubicBezTo>
                    <a:close/>
                    <a:moveTo>
                      <a:pt x="322998" y="152862"/>
                    </a:moveTo>
                    <a:lnTo>
                      <a:pt x="260921" y="152862"/>
                    </a:lnTo>
                    <a:cubicBezTo>
                      <a:pt x="259772" y="152862"/>
                      <a:pt x="257472" y="154011"/>
                      <a:pt x="257472" y="155161"/>
                    </a:cubicBezTo>
                    <a:lnTo>
                      <a:pt x="237930" y="196545"/>
                    </a:lnTo>
                    <a:lnTo>
                      <a:pt x="204592" y="82738"/>
                    </a:lnTo>
                    <a:cubicBezTo>
                      <a:pt x="203443" y="81589"/>
                      <a:pt x="202293" y="79289"/>
                      <a:pt x="202293" y="79289"/>
                    </a:cubicBezTo>
                    <a:cubicBezTo>
                      <a:pt x="202293" y="79289"/>
                      <a:pt x="198844" y="80439"/>
                      <a:pt x="198844" y="81589"/>
                    </a:cubicBezTo>
                    <a:lnTo>
                      <a:pt x="171255" y="165507"/>
                    </a:lnTo>
                    <a:lnTo>
                      <a:pt x="156310" y="133319"/>
                    </a:lnTo>
                    <a:cubicBezTo>
                      <a:pt x="155161" y="132170"/>
                      <a:pt x="154011" y="131020"/>
                      <a:pt x="152862" y="131020"/>
                    </a:cubicBezTo>
                    <a:cubicBezTo>
                      <a:pt x="151712" y="131020"/>
                      <a:pt x="149413" y="132170"/>
                      <a:pt x="149413" y="133319"/>
                    </a:cubicBezTo>
                    <a:lnTo>
                      <a:pt x="120674" y="208041"/>
                    </a:lnTo>
                    <a:lnTo>
                      <a:pt x="90785" y="104580"/>
                    </a:lnTo>
                    <a:cubicBezTo>
                      <a:pt x="88486" y="104580"/>
                      <a:pt x="87336" y="102281"/>
                      <a:pt x="86187" y="102281"/>
                    </a:cubicBezTo>
                    <a:cubicBezTo>
                      <a:pt x="85037" y="102281"/>
                      <a:pt x="82738" y="103430"/>
                      <a:pt x="82738" y="105729"/>
                    </a:cubicBezTo>
                    <a:lnTo>
                      <a:pt x="70093" y="160909"/>
                    </a:lnTo>
                    <a:lnTo>
                      <a:pt x="13764" y="160909"/>
                    </a:lnTo>
                    <a:cubicBezTo>
                      <a:pt x="11465" y="160909"/>
                      <a:pt x="10315" y="162058"/>
                      <a:pt x="10315" y="164357"/>
                    </a:cubicBezTo>
                    <a:cubicBezTo>
                      <a:pt x="10315" y="166657"/>
                      <a:pt x="11465" y="167806"/>
                      <a:pt x="13764" y="167806"/>
                    </a:cubicBezTo>
                    <a:lnTo>
                      <a:pt x="72392" y="167806"/>
                    </a:lnTo>
                    <a:cubicBezTo>
                      <a:pt x="73542" y="167806"/>
                      <a:pt x="75841" y="166657"/>
                      <a:pt x="75841" y="165507"/>
                    </a:cubicBezTo>
                    <a:lnTo>
                      <a:pt x="86187" y="121823"/>
                    </a:lnTo>
                    <a:lnTo>
                      <a:pt x="114926" y="222985"/>
                    </a:lnTo>
                    <a:cubicBezTo>
                      <a:pt x="116076" y="224135"/>
                      <a:pt x="116076" y="226434"/>
                      <a:pt x="118375" y="226434"/>
                    </a:cubicBezTo>
                    <a:lnTo>
                      <a:pt x="118375" y="226434"/>
                    </a:lnTo>
                    <a:cubicBezTo>
                      <a:pt x="119524" y="226434"/>
                      <a:pt x="121823" y="224135"/>
                      <a:pt x="121823" y="222985"/>
                    </a:cubicBezTo>
                    <a:lnTo>
                      <a:pt x="150563" y="144815"/>
                    </a:lnTo>
                    <a:lnTo>
                      <a:pt x="165507" y="177003"/>
                    </a:lnTo>
                    <a:cubicBezTo>
                      <a:pt x="166657" y="178152"/>
                      <a:pt x="167806" y="179302"/>
                      <a:pt x="168956" y="179302"/>
                    </a:cubicBezTo>
                    <a:cubicBezTo>
                      <a:pt x="170105" y="179302"/>
                      <a:pt x="172404" y="178152"/>
                      <a:pt x="172404" y="177003"/>
                    </a:cubicBezTo>
                    <a:lnTo>
                      <a:pt x="198844" y="95383"/>
                    </a:lnTo>
                    <a:lnTo>
                      <a:pt x="232182" y="206891"/>
                    </a:lnTo>
                    <a:cubicBezTo>
                      <a:pt x="233331" y="208041"/>
                      <a:pt x="233331" y="209191"/>
                      <a:pt x="235631" y="210340"/>
                    </a:cubicBezTo>
                    <a:cubicBezTo>
                      <a:pt x="236780" y="210340"/>
                      <a:pt x="239079" y="209191"/>
                      <a:pt x="239079" y="208041"/>
                    </a:cubicBezTo>
                    <a:lnTo>
                      <a:pt x="260921" y="159759"/>
                    </a:lnTo>
                    <a:lnTo>
                      <a:pt x="320699" y="159759"/>
                    </a:lnTo>
                    <a:cubicBezTo>
                      <a:pt x="322998" y="159759"/>
                      <a:pt x="324147" y="158610"/>
                      <a:pt x="324147" y="156310"/>
                    </a:cubicBezTo>
                    <a:cubicBezTo>
                      <a:pt x="326446" y="154011"/>
                      <a:pt x="325297" y="152862"/>
                      <a:pt x="322998" y="152862"/>
                    </a:cubicBezTo>
                    <a:close/>
                    <a:moveTo>
                      <a:pt x="308053" y="204592"/>
                    </a:moveTo>
                    <a:cubicBezTo>
                      <a:pt x="303455" y="204592"/>
                      <a:pt x="300006" y="208041"/>
                      <a:pt x="300006" y="212639"/>
                    </a:cubicBezTo>
                    <a:lnTo>
                      <a:pt x="300006" y="286212"/>
                    </a:lnTo>
                    <a:cubicBezTo>
                      <a:pt x="300006" y="289660"/>
                      <a:pt x="296558" y="294259"/>
                      <a:pt x="291959" y="294259"/>
                    </a:cubicBezTo>
                    <a:lnTo>
                      <a:pt x="218387" y="294259"/>
                    </a:lnTo>
                    <a:cubicBezTo>
                      <a:pt x="213789" y="294259"/>
                      <a:pt x="210340" y="297707"/>
                      <a:pt x="210340" y="302306"/>
                    </a:cubicBezTo>
                    <a:cubicBezTo>
                      <a:pt x="210340" y="306904"/>
                      <a:pt x="213789" y="310353"/>
                      <a:pt x="218387" y="310353"/>
                    </a:cubicBezTo>
                    <a:lnTo>
                      <a:pt x="291959" y="310353"/>
                    </a:lnTo>
                    <a:cubicBezTo>
                      <a:pt x="303455" y="310353"/>
                      <a:pt x="313801" y="300006"/>
                      <a:pt x="313801" y="288511"/>
                    </a:cubicBezTo>
                    <a:lnTo>
                      <a:pt x="313801" y="214938"/>
                    </a:lnTo>
                    <a:cubicBezTo>
                      <a:pt x="316100" y="208041"/>
                      <a:pt x="312652" y="204592"/>
                      <a:pt x="308053" y="204592"/>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119" name="图形 2">
              <a:extLst>
                <a:ext uri="{FF2B5EF4-FFF2-40B4-BE49-F238E27FC236}">
                  <a16:creationId xmlns:a16="http://schemas.microsoft.com/office/drawing/2014/main" id="{59C09CAA-B26C-D140-8CE1-E1349CB2F4AF}"/>
                </a:ext>
              </a:extLst>
            </p:cNvPr>
            <p:cNvGrpSpPr/>
            <p:nvPr/>
          </p:nvGrpSpPr>
          <p:grpSpPr>
            <a:xfrm>
              <a:off x="10493699" y="3674676"/>
              <a:ext cx="731614" cy="658412"/>
              <a:chOff x="9955240" y="3366643"/>
              <a:chExt cx="643758" cy="643758"/>
            </a:xfrm>
          </p:grpSpPr>
          <p:sp>
            <p:nvSpPr>
              <p:cNvPr id="120" name="任意形状 119">
                <a:extLst>
                  <a:ext uri="{FF2B5EF4-FFF2-40B4-BE49-F238E27FC236}">
                    <a16:creationId xmlns:a16="http://schemas.microsoft.com/office/drawing/2014/main" id="{C45E2777-B7F4-8C45-94E0-1E5204F77664}"/>
                  </a:ext>
                </a:extLst>
              </p:cNvPr>
              <p:cNvSpPr/>
              <p:nvPr/>
            </p:nvSpPr>
            <p:spPr>
              <a:xfrm>
                <a:off x="9946618" y="3358021"/>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1" name="任意形状 120">
                <a:extLst>
                  <a:ext uri="{FF2B5EF4-FFF2-40B4-BE49-F238E27FC236}">
                    <a16:creationId xmlns:a16="http://schemas.microsoft.com/office/drawing/2014/main" id="{61AFBEBB-0398-FE43-B7E1-91D6635382B5}"/>
                  </a:ext>
                </a:extLst>
              </p:cNvPr>
              <p:cNvSpPr/>
              <p:nvPr/>
            </p:nvSpPr>
            <p:spPr>
              <a:xfrm>
                <a:off x="10028238" y="343964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22" name="任意形状 121">
                <a:extLst>
                  <a:ext uri="{FF2B5EF4-FFF2-40B4-BE49-F238E27FC236}">
                    <a16:creationId xmlns:a16="http://schemas.microsoft.com/office/drawing/2014/main" id="{9B6F912D-9947-1745-9CDE-2B90280A6CF1}"/>
                  </a:ext>
                </a:extLst>
              </p:cNvPr>
              <p:cNvSpPr/>
              <p:nvPr/>
            </p:nvSpPr>
            <p:spPr>
              <a:xfrm>
                <a:off x="10171934" y="3598281"/>
                <a:ext cx="172435" cy="103461"/>
              </a:xfrm>
              <a:custGeom>
                <a:avLst/>
                <a:gdLst>
                  <a:gd name="connsiteX0" fmla="*/ 91391 w 172435"/>
                  <a:gd name="connsiteY0" fmla="*/ 87942 h 103461"/>
                  <a:gd name="connsiteX1" fmla="*/ 161514 w 172435"/>
                  <a:gd name="connsiteY1" fmla="*/ 29314 h 103461"/>
                  <a:gd name="connsiteX2" fmla="*/ 159215 w 172435"/>
                  <a:gd name="connsiteY2" fmla="*/ 46558 h 103461"/>
                  <a:gd name="connsiteX3" fmla="*/ 169561 w 172435"/>
                  <a:gd name="connsiteY3" fmla="*/ 46558 h 103461"/>
                  <a:gd name="connsiteX4" fmla="*/ 173010 w 172435"/>
                  <a:gd name="connsiteY4" fmla="*/ 10921 h 103461"/>
                  <a:gd name="connsiteX5" fmla="*/ 138523 w 172435"/>
                  <a:gd name="connsiteY5" fmla="*/ 8622 h 103461"/>
                  <a:gd name="connsiteX6" fmla="*/ 137373 w 172435"/>
                  <a:gd name="connsiteY6" fmla="*/ 18968 h 103461"/>
                  <a:gd name="connsiteX7" fmla="*/ 153467 w 172435"/>
                  <a:gd name="connsiteY7" fmla="*/ 20117 h 103461"/>
                  <a:gd name="connsiteX8" fmla="*/ 91391 w 172435"/>
                  <a:gd name="connsiteY8" fmla="*/ 74147 h 103461"/>
                  <a:gd name="connsiteX9" fmla="*/ 60352 w 172435"/>
                  <a:gd name="connsiteY9" fmla="*/ 51156 h 103461"/>
                  <a:gd name="connsiteX10" fmla="*/ 8622 w 172435"/>
                  <a:gd name="connsiteY10" fmla="*/ 91391 h 103461"/>
                  <a:gd name="connsiteX11" fmla="*/ 15519 w 172435"/>
                  <a:gd name="connsiteY11" fmla="*/ 99438 h 103461"/>
                  <a:gd name="connsiteX12" fmla="*/ 60352 w 172435"/>
                  <a:gd name="connsiteY12" fmla="*/ 64951 h 103461"/>
                  <a:gd name="connsiteX13" fmla="*/ 90241 w 172435"/>
                  <a:gd name="connsiteY13" fmla="*/ 86792 h 103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2435" h="103461">
                    <a:moveTo>
                      <a:pt x="91391" y="87942"/>
                    </a:moveTo>
                    <a:lnTo>
                      <a:pt x="161514" y="29314"/>
                    </a:lnTo>
                    <a:lnTo>
                      <a:pt x="159215" y="46558"/>
                    </a:lnTo>
                    <a:lnTo>
                      <a:pt x="169561" y="46558"/>
                    </a:lnTo>
                    <a:lnTo>
                      <a:pt x="173010" y="10921"/>
                    </a:lnTo>
                    <a:lnTo>
                      <a:pt x="138523" y="8622"/>
                    </a:lnTo>
                    <a:lnTo>
                      <a:pt x="137373" y="18968"/>
                    </a:lnTo>
                    <a:lnTo>
                      <a:pt x="153467" y="20117"/>
                    </a:lnTo>
                    <a:lnTo>
                      <a:pt x="91391" y="74147"/>
                    </a:lnTo>
                    <a:lnTo>
                      <a:pt x="60352" y="51156"/>
                    </a:lnTo>
                    <a:lnTo>
                      <a:pt x="8622" y="91391"/>
                    </a:lnTo>
                    <a:lnTo>
                      <a:pt x="15519" y="99438"/>
                    </a:lnTo>
                    <a:lnTo>
                      <a:pt x="60352" y="64951"/>
                    </a:lnTo>
                    <a:lnTo>
                      <a:pt x="90241"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3" name="任意形状 122">
                <a:extLst>
                  <a:ext uri="{FF2B5EF4-FFF2-40B4-BE49-F238E27FC236}">
                    <a16:creationId xmlns:a16="http://schemas.microsoft.com/office/drawing/2014/main" id="{17EB27D1-CA77-5E4D-945E-EEE8BD8E5DCA}"/>
                  </a:ext>
                </a:extLst>
              </p:cNvPr>
              <p:cNvSpPr/>
              <p:nvPr/>
            </p:nvSpPr>
            <p:spPr>
              <a:xfrm>
                <a:off x="10260450" y="3697144"/>
                <a:ext cx="103461" cy="80470"/>
              </a:xfrm>
              <a:custGeom>
                <a:avLst/>
                <a:gdLst>
                  <a:gd name="connsiteX0" fmla="*/ 54604 w 103461"/>
                  <a:gd name="connsiteY0" fmla="*/ 8622 h 80469"/>
                  <a:gd name="connsiteX1" fmla="*/ 10921 w 103461"/>
                  <a:gd name="connsiteY1" fmla="*/ 37361 h 80469"/>
                  <a:gd name="connsiteX2" fmla="*/ 8622 w 103461"/>
                  <a:gd name="connsiteY2" fmla="*/ 40810 h 80469"/>
                  <a:gd name="connsiteX3" fmla="*/ 10921 w 103461"/>
                  <a:gd name="connsiteY3" fmla="*/ 44258 h 80469"/>
                  <a:gd name="connsiteX4" fmla="*/ 54604 w 103461"/>
                  <a:gd name="connsiteY4" fmla="*/ 72998 h 80469"/>
                  <a:gd name="connsiteX5" fmla="*/ 98288 w 103461"/>
                  <a:gd name="connsiteY5" fmla="*/ 44258 h 80469"/>
                  <a:gd name="connsiteX6" fmla="*/ 100587 w 103461"/>
                  <a:gd name="connsiteY6" fmla="*/ 40810 h 80469"/>
                  <a:gd name="connsiteX7" fmla="*/ 98288 w 103461"/>
                  <a:gd name="connsiteY7" fmla="*/ 37361 h 80469"/>
                  <a:gd name="connsiteX8" fmla="*/ 54604 w 103461"/>
                  <a:gd name="connsiteY8" fmla="*/ 8622 h 80469"/>
                  <a:gd name="connsiteX9" fmla="*/ 86792 w 103461"/>
                  <a:gd name="connsiteY9" fmla="*/ 39660 h 80469"/>
                  <a:gd name="connsiteX10" fmla="*/ 54604 w 103461"/>
                  <a:gd name="connsiteY10" fmla="*/ 60352 h 80469"/>
                  <a:gd name="connsiteX11" fmla="*/ 22417 w 103461"/>
                  <a:gd name="connsiteY11" fmla="*/ 39660 h 80469"/>
                  <a:gd name="connsiteX12" fmla="*/ 54604 w 103461"/>
                  <a:gd name="connsiteY12" fmla="*/ 18968 h 80469"/>
                  <a:gd name="connsiteX13" fmla="*/ 86792 w 103461"/>
                  <a:gd name="connsiteY13" fmla="*/ 3966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461" h="80469">
                    <a:moveTo>
                      <a:pt x="54604" y="8622"/>
                    </a:moveTo>
                    <a:cubicBezTo>
                      <a:pt x="30464" y="8622"/>
                      <a:pt x="13220" y="33912"/>
                      <a:pt x="10921" y="37361"/>
                    </a:cubicBezTo>
                    <a:lnTo>
                      <a:pt x="8622" y="40810"/>
                    </a:lnTo>
                    <a:lnTo>
                      <a:pt x="10921" y="44258"/>
                    </a:lnTo>
                    <a:cubicBezTo>
                      <a:pt x="13220" y="47707"/>
                      <a:pt x="30464" y="72998"/>
                      <a:pt x="54604" y="72998"/>
                    </a:cubicBezTo>
                    <a:cubicBezTo>
                      <a:pt x="78745" y="72998"/>
                      <a:pt x="97138" y="45408"/>
                      <a:pt x="98288" y="44258"/>
                    </a:cubicBezTo>
                    <a:lnTo>
                      <a:pt x="100587" y="40810"/>
                    </a:lnTo>
                    <a:lnTo>
                      <a:pt x="98288" y="37361"/>
                    </a:lnTo>
                    <a:cubicBezTo>
                      <a:pt x="97138" y="36211"/>
                      <a:pt x="78745" y="8622"/>
                      <a:pt x="54604" y="8622"/>
                    </a:cubicBezTo>
                    <a:close/>
                    <a:moveTo>
                      <a:pt x="86792" y="39660"/>
                    </a:moveTo>
                    <a:cubicBezTo>
                      <a:pt x="82194" y="45408"/>
                      <a:pt x="69549" y="60352"/>
                      <a:pt x="54604" y="60352"/>
                    </a:cubicBezTo>
                    <a:cubicBezTo>
                      <a:pt x="40810" y="60352"/>
                      <a:pt x="27015" y="46557"/>
                      <a:pt x="22417" y="39660"/>
                    </a:cubicBezTo>
                    <a:cubicBezTo>
                      <a:pt x="27015" y="33912"/>
                      <a:pt x="39660" y="18968"/>
                      <a:pt x="54604" y="18968"/>
                    </a:cubicBezTo>
                    <a:cubicBezTo>
                      <a:pt x="69549" y="18968"/>
                      <a:pt x="82194" y="33912"/>
                      <a:pt x="86792" y="396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4" name="任意形状 123">
                <a:extLst>
                  <a:ext uri="{FF2B5EF4-FFF2-40B4-BE49-F238E27FC236}">
                    <a16:creationId xmlns:a16="http://schemas.microsoft.com/office/drawing/2014/main" id="{18160507-8E69-BF44-A987-43D603FD5BA0}"/>
                  </a:ext>
                </a:extLst>
              </p:cNvPr>
              <p:cNvSpPr/>
              <p:nvPr/>
            </p:nvSpPr>
            <p:spPr>
              <a:xfrm>
                <a:off x="10288040" y="3709789"/>
                <a:ext cx="45983" cy="45983"/>
              </a:xfrm>
              <a:custGeom>
                <a:avLst/>
                <a:gdLst>
                  <a:gd name="connsiteX0" fmla="*/ 8622 w 45982"/>
                  <a:gd name="connsiteY0" fmla="*/ 27015 h 45982"/>
                  <a:gd name="connsiteX1" fmla="*/ 27015 w 45982"/>
                  <a:gd name="connsiteY1" fmla="*/ 45408 h 45982"/>
                  <a:gd name="connsiteX2" fmla="*/ 45408 w 45982"/>
                  <a:gd name="connsiteY2" fmla="*/ 27015 h 45982"/>
                  <a:gd name="connsiteX3" fmla="*/ 27015 w 45982"/>
                  <a:gd name="connsiteY3" fmla="*/ 8622 h 45982"/>
                  <a:gd name="connsiteX4" fmla="*/ 8622 w 45982"/>
                  <a:gd name="connsiteY4" fmla="*/ 27015 h 45982"/>
                  <a:gd name="connsiteX5" fmla="*/ 27015 w 45982"/>
                  <a:gd name="connsiteY5" fmla="*/ 35062 h 45982"/>
                  <a:gd name="connsiteX6" fmla="*/ 18968 w 45982"/>
                  <a:gd name="connsiteY6" fmla="*/ 27015 h 45982"/>
                  <a:gd name="connsiteX7" fmla="*/ 27015 w 45982"/>
                  <a:gd name="connsiteY7" fmla="*/ 18968 h 45982"/>
                  <a:gd name="connsiteX8" fmla="*/ 35062 w 45982"/>
                  <a:gd name="connsiteY8" fmla="*/ 27015 h 45982"/>
                  <a:gd name="connsiteX9" fmla="*/ 27015 w 45982"/>
                  <a:gd name="connsiteY9" fmla="*/ 35062 h 45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82" h="45982">
                    <a:moveTo>
                      <a:pt x="8622" y="27015"/>
                    </a:moveTo>
                    <a:cubicBezTo>
                      <a:pt x="8622" y="37361"/>
                      <a:pt x="17818" y="45408"/>
                      <a:pt x="27015" y="45408"/>
                    </a:cubicBezTo>
                    <a:cubicBezTo>
                      <a:pt x="36211" y="45408"/>
                      <a:pt x="45408" y="36211"/>
                      <a:pt x="45408" y="27015"/>
                    </a:cubicBezTo>
                    <a:cubicBezTo>
                      <a:pt x="45408" y="16669"/>
                      <a:pt x="36211" y="8622"/>
                      <a:pt x="27015" y="8622"/>
                    </a:cubicBezTo>
                    <a:cubicBezTo>
                      <a:pt x="17818" y="8622"/>
                      <a:pt x="8622" y="16669"/>
                      <a:pt x="8622" y="27015"/>
                    </a:cubicBezTo>
                    <a:close/>
                    <a:moveTo>
                      <a:pt x="27015" y="35062"/>
                    </a:moveTo>
                    <a:cubicBezTo>
                      <a:pt x="22417" y="35062"/>
                      <a:pt x="18968" y="31613"/>
                      <a:pt x="18968" y="27015"/>
                    </a:cubicBezTo>
                    <a:cubicBezTo>
                      <a:pt x="18968" y="22417"/>
                      <a:pt x="22417" y="18968"/>
                      <a:pt x="27015" y="18968"/>
                    </a:cubicBezTo>
                    <a:cubicBezTo>
                      <a:pt x="31613" y="18968"/>
                      <a:pt x="35062" y="22417"/>
                      <a:pt x="35062" y="27015"/>
                    </a:cubicBezTo>
                    <a:cubicBezTo>
                      <a:pt x="35062" y="31613"/>
                      <a:pt x="31613" y="35062"/>
                      <a:pt x="27015" y="3506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5" name="任意形状 124">
                <a:extLst>
                  <a:ext uri="{FF2B5EF4-FFF2-40B4-BE49-F238E27FC236}">
                    <a16:creationId xmlns:a16="http://schemas.microsoft.com/office/drawing/2014/main" id="{4BAFA212-0EFE-7D43-8117-46C5FD2739D1}"/>
                  </a:ext>
                </a:extLst>
              </p:cNvPr>
              <p:cNvSpPr/>
              <p:nvPr/>
            </p:nvSpPr>
            <p:spPr>
              <a:xfrm>
                <a:off x="10170784" y="3698293"/>
                <a:ext cx="22991" cy="68974"/>
              </a:xfrm>
              <a:custGeom>
                <a:avLst/>
                <a:gdLst>
                  <a:gd name="connsiteX0" fmla="*/ 8622 w 22991"/>
                  <a:gd name="connsiteY0" fmla="*/ 8622 h 68974"/>
                  <a:gd name="connsiteX1" fmla="*/ 18968 w 22991"/>
                  <a:gd name="connsiteY1" fmla="*/ 8622 h 68974"/>
                  <a:gd name="connsiteX2" fmla="*/ 18968 w 22991"/>
                  <a:gd name="connsiteY2" fmla="*/ 66100 h 68974"/>
                  <a:gd name="connsiteX3" fmla="*/ 8622 w 22991"/>
                  <a:gd name="connsiteY3" fmla="*/ 66100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6100"/>
                    </a:lnTo>
                    <a:lnTo>
                      <a:pt x="8622" y="6610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6" name="任意形状 125">
                <a:extLst>
                  <a:ext uri="{FF2B5EF4-FFF2-40B4-BE49-F238E27FC236}">
                    <a16:creationId xmlns:a16="http://schemas.microsoft.com/office/drawing/2014/main" id="{8A097AE2-9D0F-2843-9F94-80F733FA12D2}"/>
                  </a:ext>
                </a:extLst>
              </p:cNvPr>
              <p:cNvSpPr/>
              <p:nvPr/>
            </p:nvSpPr>
            <p:spPr>
              <a:xfrm>
                <a:off x="10209869" y="3668405"/>
                <a:ext cx="22991" cy="103461"/>
              </a:xfrm>
              <a:custGeom>
                <a:avLst/>
                <a:gdLst>
                  <a:gd name="connsiteX0" fmla="*/ 8622 w 22991"/>
                  <a:gd name="connsiteY0" fmla="*/ 8622 h 103461"/>
                  <a:gd name="connsiteX1" fmla="*/ 18968 w 22991"/>
                  <a:gd name="connsiteY1" fmla="*/ 8622 h 103461"/>
                  <a:gd name="connsiteX2" fmla="*/ 18968 w 22991"/>
                  <a:gd name="connsiteY2" fmla="*/ 95989 h 103461"/>
                  <a:gd name="connsiteX3" fmla="*/ 8622 w 22991"/>
                  <a:gd name="connsiteY3" fmla="*/ 95989 h 103461"/>
                </a:gdLst>
                <a:ahLst/>
                <a:cxnLst>
                  <a:cxn ang="0">
                    <a:pos x="connsiteX0" y="connsiteY0"/>
                  </a:cxn>
                  <a:cxn ang="0">
                    <a:pos x="connsiteX1" y="connsiteY1"/>
                  </a:cxn>
                  <a:cxn ang="0">
                    <a:pos x="connsiteX2" y="connsiteY2"/>
                  </a:cxn>
                  <a:cxn ang="0">
                    <a:pos x="connsiteX3" y="connsiteY3"/>
                  </a:cxn>
                </a:cxnLst>
                <a:rect l="l" t="t" r="r" b="b"/>
                <a:pathLst>
                  <a:path w="22991" h="103461">
                    <a:moveTo>
                      <a:pt x="8622" y="8622"/>
                    </a:moveTo>
                    <a:lnTo>
                      <a:pt x="18968" y="8622"/>
                    </a:lnTo>
                    <a:lnTo>
                      <a:pt x="18968" y="95989"/>
                    </a:lnTo>
                    <a:lnTo>
                      <a:pt x="8622" y="9598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7" name="任意形状 126">
                <a:extLst>
                  <a:ext uri="{FF2B5EF4-FFF2-40B4-BE49-F238E27FC236}">
                    <a16:creationId xmlns:a16="http://schemas.microsoft.com/office/drawing/2014/main" id="{0837300A-E075-0846-892B-0456E456E491}"/>
                  </a:ext>
                </a:extLst>
              </p:cNvPr>
              <p:cNvSpPr/>
              <p:nvPr/>
            </p:nvSpPr>
            <p:spPr>
              <a:xfrm>
                <a:off x="10248955" y="3679900"/>
                <a:ext cx="22991" cy="91965"/>
              </a:xfrm>
              <a:custGeom>
                <a:avLst/>
                <a:gdLst>
                  <a:gd name="connsiteX0" fmla="*/ 8622 w 22991"/>
                  <a:gd name="connsiteY0" fmla="*/ 8622 h 91965"/>
                  <a:gd name="connsiteX1" fmla="*/ 18968 w 22991"/>
                  <a:gd name="connsiteY1" fmla="*/ 8622 h 91965"/>
                  <a:gd name="connsiteX2" fmla="*/ 18968 w 22991"/>
                  <a:gd name="connsiteY2" fmla="*/ 84493 h 91965"/>
                  <a:gd name="connsiteX3" fmla="*/ 8622 w 22991"/>
                  <a:gd name="connsiteY3" fmla="*/ 84493 h 91965"/>
                </a:gdLst>
                <a:ahLst/>
                <a:cxnLst>
                  <a:cxn ang="0">
                    <a:pos x="connsiteX0" y="connsiteY0"/>
                  </a:cxn>
                  <a:cxn ang="0">
                    <a:pos x="connsiteX1" y="connsiteY1"/>
                  </a:cxn>
                  <a:cxn ang="0">
                    <a:pos x="connsiteX2" y="connsiteY2"/>
                  </a:cxn>
                  <a:cxn ang="0">
                    <a:pos x="connsiteX3" y="connsiteY3"/>
                  </a:cxn>
                </a:cxnLst>
                <a:rect l="l" t="t" r="r" b="b"/>
                <a:pathLst>
                  <a:path w="22991" h="91965">
                    <a:moveTo>
                      <a:pt x="8622" y="8622"/>
                    </a:moveTo>
                    <a:lnTo>
                      <a:pt x="18968" y="8622"/>
                    </a:lnTo>
                    <a:lnTo>
                      <a:pt x="18968" y="84493"/>
                    </a:lnTo>
                    <a:lnTo>
                      <a:pt x="8622" y="8449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8" name="任意形状 127">
                <a:extLst>
                  <a:ext uri="{FF2B5EF4-FFF2-40B4-BE49-F238E27FC236}">
                    <a16:creationId xmlns:a16="http://schemas.microsoft.com/office/drawing/2014/main" id="{B6649845-DFA1-DD40-A362-B8CF9C1EEB68}"/>
                  </a:ext>
                </a:extLst>
              </p:cNvPr>
              <p:cNvSpPr/>
              <p:nvPr/>
            </p:nvSpPr>
            <p:spPr>
              <a:xfrm>
                <a:off x="10288040" y="3654610"/>
                <a:ext cx="22991" cy="45983"/>
              </a:xfrm>
              <a:custGeom>
                <a:avLst/>
                <a:gdLst>
                  <a:gd name="connsiteX0" fmla="*/ 8622 w 22991"/>
                  <a:gd name="connsiteY0" fmla="*/ 8622 h 45982"/>
                  <a:gd name="connsiteX1" fmla="*/ 18968 w 22991"/>
                  <a:gd name="connsiteY1" fmla="*/ 8622 h 45982"/>
                  <a:gd name="connsiteX2" fmla="*/ 18968 w 22991"/>
                  <a:gd name="connsiteY2" fmla="*/ 46557 h 45982"/>
                  <a:gd name="connsiteX3" fmla="*/ 8622 w 22991"/>
                  <a:gd name="connsiteY3" fmla="*/ 46557 h 45982"/>
                </a:gdLst>
                <a:ahLst/>
                <a:cxnLst>
                  <a:cxn ang="0">
                    <a:pos x="connsiteX0" y="connsiteY0"/>
                  </a:cxn>
                  <a:cxn ang="0">
                    <a:pos x="connsiteX1" y="connsiteY1"/>
                  </a:cxn>
                  <a:cxn ang="0">
                    <a:pos x="connsiteX2" y="connsiteY2"/>
                  </a:cxn>
                  <a:cxn ang="0">
                    <a:pos x="connsiteX3" y="connsiteY3"/>
                  </a:cxn>
                </a:cxnLst>
                <a:rect l="l" t="t" r="r" b="b"/>
                <a:pathLst>
                  <a:path w="22991" h="45982">
                    <a:moveTo>
                      <a:pt x="8622" y="8622"/>
                    </a:moveTo>
                    <a:lnTo>
                      <a:pt x="18968" y="8622"/>
                    </a:lnTo>
                    <a:lnTo>
                      <a:pt x="18968" y="46557"/>
                    </a:lnTo>
                    <a:lnTo>
                      <a:pt x="8622" y="4655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29" name="任意形状 128">
                <a:extLst>
                  <a:ext uri="{FF2B5EF4-FFF2-40B4-BE49-F238E27FC236}">
                    <a16:creationId xmlns:a16="http://schemas.microsoft.com/office/drawing/2014/main" id="{49A8117B-5E24-2940-8B13-FC306232E588}"/>
                  </a:ext>
                </a:extLst>
              </p:cNvPr>
              <p:cNvSpPr/>
              <p:nvPr/>
            </p:nvSpPr>
            <p:spPr>
              <a:xfrm>
                <a:off x="10327125" y="3643114"/>
                <a:ext cx="22991" cy="68974"/>
              </a:xfrm>
              <a:custGeom>
                <a:avLst/>
                <a:gdLst>
                  <a:gd name="connsiteX0" fmla="*/ 8622 w 22991"/>
                  <a:gd name="connsiteY0" fmla="*/ 8622 h 68974"/>
                  <a:gd name="connsiteX1" fmla="*/ 18968 w 22991"/>
                  <a:gd name="connsiteY1" fmla="*/ 8622 h 68974"/>
                  <a:gd name="connsiteX2" fmla="*/ 18968 w 22991"/>
                  <a:gd name="connsiteY2" fmla="*/ 61502 h 68974"/>
                  <a:gd name="connsiteX3" fmla="*/ 8622 w 22991"/>
                  <a:gd name="connsiteY3" fmla="*/ 61502 h 68974"/>
                </a:gdLst>
                <a:ahLst/>
                <a:cxnLst>
                  <a:cxn ang="0">
                    <a:pos x="connsiteX0" y="connsiteY0"/>
                  </a:cxn>
                  <a:cxn ang="0">
                    <a:pos x="connsiteX1" y="connsiteY1"/>
                  </a:cxn>
                  <a:cxn ang="0">
                    <a:pos x="connsiteX2" y="connsiteY2"/>
                  </a:cxn>
                  <a:cxn ang="0">
                    <a:pos x="connsiteX3" y="connsiteY3"/>
                  </a:cxn>
                </a:cxnLst>
                <a:rect l="l" t="t" r="r" b="b"/>
                <a:pathLst>
                  <a:path w="22991" h="68974">
                    <a:moveTo>
                      <a:pt x="8622" y="8622"/>
                    </a:moveTo>
                    <a:lnTo>
                      <a:pt x="18968" y="8622"/>
                    </a:lnTo>
                    <a:lnTo>
                      <a:pt x="18968" y="61502"/>
                    </a:lnTo>
                    <a:lnTo>
                      <a:pt x="8622" y="6150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0" name="任意形状 129">
                <a:extLst>
                  <a:ext uri="{FF2B5EF4-FFF2-40B4-BE49-F238E27FC236}">
                    <a16:creationId xmlns:a16="http://schemas.microsoft.com/office/drawing/2014/main" id="{69C7CC25-7C01-4C45-8FC8-11C6E627924B}"/>
                  </a:ext>
                </a:extLst>
              </p:cNvPr>
              <p:cNvSpPr/>
              <p:nvPr/>
            </p:nvSpPr>
            <p:spPr>
              <a:xfrm>
                <a:off x="10102959" y="3514362"/>
                <a:ext cx="344870" cy="344870"/>
              </a:xfrm>
              <a:custGeom>
                <a:avLst/>
                <a:gdLst>
                  <a:gd name="connsiteX0" fmla="*/ 174160 w 344870"/>
                  <a:gd name="connsiteY0" fmla="*/ 8622 h 344870"/>
                  <a:gd name="connsiteX1" fmla="*/ 8622 w 344870"/>
                  <a:gd name="connsiteY1" fmla="*/ 174160 h 344870"/>
                  <a:gd name="connsiteX2" fmla="*/ 174160 w 344870"/>
                  <a:gd name="connsiteY2" fmla="*/ 339697 h 344870"/>
                  <a:gd name="connsiteX3" fmla="*/ 339697 w 344870"/>
                  <a:gd name="connsiteY3" fmla="*/ 174160 h 344870"/>
                  <a:gd name="connsiteX4" fmla="*/ 174160 w 344870"/>
                  <a:gd name="connsiteY4" fmla="*/ 8622 h 344870"/>
                  <a:gd name="connsiteX5" fmla="*/ 324753 w 344870"/>
                  <a:gd name="connsiteY5" fmla="*/ 174160 h 344870"/>
                  <a:gd name="connsiteX6" fmla="*/ 173010 w 344870"/>
                  <a:gd name="connsiteY6" fmla="*/ 325903 h 344870"/>
                  <a:gd name="connsiteX7" fmla="*/ 21267 w 344870"/>
                  <a:gd name="connsiteY7" fmla="*/ 174160 h 344870"/>
                  <a:gd name="connsiteX8" fmla="*/ 173010 w 344870"/>
                  <a:gd name="connsiteY8" fmla="*/ 22417 h 344870"/>
                  <a:gd name="connsiteX9" fmla="*/ 324753 w 344870"/>
                  <a:gd name="connsiteY9" fmla="*/ 174160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0" h="344870">
                    <a:moveTo>
                      <a:pt x="174160" y="8622"/>
                    </a:moveTo>
                    <a:cubicBezTo>
                      <a:pt x="82194" y="8622"/>
                      <a:pt x="8622" y="82194"/>
                      <a:pt x="8622" y="174160"/>
                    </a:cubicBezTo>
                    <a:cubicBezTo>
                      <a:pt x="8622" y="266125"/>
                      <a:pt x="83344" y="339697"/>
                      <a:pt x="174160" y="339697"/>
                    </a:cubicBezTo>
                    <a:cubicBezTo>
                      <a:pt x="264975" y="339697"/>
                      <a:pt x="339697" y="264975"/>
                      <a:pt x="339697" y="174160"/>
                    </a:cubicBezTo>
                    <a:cubicBezTo>
                      <a:pt x="339697" y="83344"/>
                      <a:pt x="264975" y="8622"/>
                      <a:pt x="174160" y="8622"/>
                    </a:cubicBezTo>
                    <a:close/>
                    <a:moveTo>
                      <a:pt x="324753" y="174160"/>
                    </a:moveTo>
                    <a:cubicBezTo>
                      <a:pt x="324753" y="256928"/>
                      <a:pt x="256928" y="325903"/>
                      <a:pt x="173010" y="325903"/>
                    </a:cubicBezTo>
                    <a:cubicBezTo>
                      <a:pt x="89092" y="325903"/>
                      <a:pt x="21267" y="258078"/>
                      <a:pt x="21267" y="174160"/>
                    </a:cubicBezTo>
                    <a:cubicBezTo>
                      <a:pt x="21267" y="91391"/>
                      <a:pt x="89092" y="22417"/>
                      <a:pt x="173010" y="22417"/>
                    </a:cubicBezTo>
                    <a:cubicBezTo>
                      <a:pt x="256928" y="22417"/>
                      <a:pt x="324753" y="90241"/>
                      <a:pt x="324753" y="17416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1" name="图形 21">
              <a:extLst>
                <a:ext uri="{FF2B5EF4-FFF2-40B4-BE49-F238E27FC236}">
                  <a16:creationId xmlns:a16="http://schemas.microsoft.com/office/drawing/2014/main" id="{A7C8C5C4-E951-CE43-ADCD-67834CD3D041}"/>
                </a:ext>
              </a:extLst>
            </p:cNvPr>
            <p:cNvGrpSpPr/>
            <p:nvPr/>
          </p:nvGrpSpPr>
          <p:grpSpPr>
            <a:xfrm>
              <a:off x="4251658" y="5015141"/>
              <a:ext cx="731614" cy="658412"/>
              <a:chOff x="4462780" y="4677274"/>
              <a:chExt cx="643758" cy="643758"/>
            </a:xfrm>
          </p:grpSpPr>
          <p:sp>
            <p:nvSpPr>
              <p:cNvPr id="132" name="任意形状 131">
                <a:extLst>
                  <a:ext uri="{FF2B5EF4-FFF2-40B4-BE49-F238E27FC236}">
                    <a16:creationId xmlns:a16="http://schemas.microsoft.com/office/drawing/2014/main" id="{933EDD57-E61B-8B4B-A4CD-576F820DE718}"/>
                  </a:ext>
                </a:extLst>
              </p:cNvPr>
              <p:cNvSpPr/>
              <p:nvPr/>
            </p:nvSpPr>
            <p:spPr>
              <a:xfrm>
                <a:off x="445415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3" name="任意形状 132">
                <a:extLst>
                  <a:ext uri="{FF2B5EF4-FFF2-40B4-BE49-F238E27FC236}">
                    <a16:creationId xmlns:a16="http://schemas.microsoft.com/office/drawing/2014/main" id="{29EAE5D3-838C-F547-A9F0-F9F3A3C4D22A}"/>
                  </a:ext>
                </a:extLst>
              </p:cNvPr>
              <p:cNvSpPr/>
              <p:nvPr/>
            </p:nvSpPr>
            <p:spPr>
              <a:xfrm>
                <a:off x="4542675"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4" name="任意形状 133">
                <a:extLst>
                  <a:ext uri="{FF2B5EF4-FFF2-40B4-BE49-F238E27FC236}">
                    <a16:creationId xmlns:a16="http://schemas.microsoft.com/office/drawing/2014/main" id="{928782DC-B4CA-3548-AFBA-14D8A59DDD9C}"/>
                  </a:ext>
                </a:extLst>
              </p:cNvPr>
              <p:cNvSpPr/>
              <p:nvPr/>
            </p:nvSpPr>
            <p:spPr>
              <a:xfrm>
                <a:off x="4624294" y="4846835"/>
                <a:ext cx="344870" cy="344870"/>
              </a:xfrm>
              <a:custGeom>
                <a:avLst/>
                <a:gdLst>
                  <a:gd name="connsiteX0" fmla="*/ 314407 w 344870"/>
                  <a:gd name="connsiteY0" fmla="*/ 8622 h 344870"/>
                  <a:gd name="connsiteX1" fmla="*/ 35062 w 344870"/>
                  <a:gd name="connsiteY1" fmla="*/ 8622 h 344870"/>
                  <a:gd name="connsiteX2" fmla="*/ 8622 w 344870"/>
                  <a:gd name="connsiteY2" fmla="*/ 35062 h 344870"/>
                  <a:gd name="connsiteX3" fmla="*/ 8622 w 344870"/>
                  <a:gd name="connsiteY3" fmla="*/ 230488 h 344870"/>
                  <a:gd name="connsiteX4" fmla="*/ 28164 w 344870"/>
                  <a:gd name="connsiteY4" fmla="*/ 263826 h 344870"/>
                  <a:gd name="connsiteX5" fmla="*/ 154617 w 344870"/>
                  <a:gd name="connsiteY5" fmla="*/ 336249 h 344870"/>
                  <a:gd name="connsiteX6" fmla="*/ 174160 w 344870"/>
                  <a:gd name="connsiteY6" fmla="*/ 340847 h 344870"/>
                  <a:gd name="connsiteX7" fmla="*/ 193702 w 344870"/>
                  <a:gd name="connsiteY7" fmla="*/ 336249 h 344870"/>
                  <a:gd name="connsiteX8" fmla="*/ 320155 w 344870"/>
                  <a:gd name="connsiteY8" fmla="*/ 263826 h 344870"/>
                  <a:gd name="connsiteX9" fmla="*/ 339697 w 344870"/>
                  <a:gd name="connsiteY9" fmla="*/ 230488 h 344870"/>
                  <a:gd name="connsiteX10" fmla="*/ 339697 w 344870"/>
                  <a:gd name="connsiteY10" fmla="*/ 35062 h 344870"/>
                  <a:gd name="connsiteX11" fmla="*/ 314407 w 344870"/>
                  <a:gd name="connsiteY11" fmla="*/ 8622 h 344870"/>
                  <a:gd name="connsiteX12" fmla="*/ 323603 w 344870"/>
                  <a:gd name="connsiteY12" fmla="*/ 230488 h 344870"/>
                  <a:gd name="connsiteX13" fmla="*/ 312108 w 344870"/>
                  <a:gd name="connsiteY13" fmla="*/ 248881 h 344870"/>
                  <a:gd name="connsiteX14" fmla="*/ 185655 w 344870"/>
                  <a:gd name="connsiteY14" fmla="*/ 321304 h 344870"/>
                  <a:gd name="connsiteX15" fmla="*/ 163813 w 344870"/>
                  <a:gd name="connsiteY15" fmla="*/ 321304 h 344870"/>
                  <a:gd name="connsiteX16" fmla="*/ 37361 w 344870"/>
                  <a:gd name="connsiteY16" fmla="*/ 248881 h 344870"/>
                  <a:gd name="connsiteX17" fmla="*/ 25865 w 344870"/>
                  <a:gd name="connsiteY17" fmla="*/ 230488 h 344870"/>
                  <a:gd name="connsiteX18" fmla="*/ 25865 w 344870"/>
                  <a:gd name="connsiteY18" fmla="*/ 35062 h 344870"/>
                  <a:gd name="connsiteX19" fmla="*/ 35062 w 344870"/>
                  <a:gd name="connsiteY19" fmla="*/ 25865 h 344870"/>
                  <a:gd name="connsiteX20" fmla="*/ 314407 w 344870"/>
                  <a:gd name="connsiteY20" fmla="*/ 25865 h 344870"/>
                  <a:gd name="connsiteX21" fmla="*/ 323603 w 344870"/>
                  <a:gd name="connsiteY21" fmla="*/ 35062 h 344870"/>
                  <a:gd name="connsiteX22" fmla="*/ 323603 w 344870"/>
                  <a:gd name="connsiteY22" fmla="*/ 230488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4870" h="344870">
                    <a:moveTo>
                      <a:pt x="314407" y="8622"/>
                    </a:moveTo>
                    <a:lnTo>
                      <a:pt x="35062" y="8622"/>
                    </a:lnTo>
                    <a:cubicBezTo>
                      <a:pt x="20117" y="8622"/>
                      <a:pt x="8622" y="21267"/>
                      <a:pt x="8622" y="35062"/>
                    </a:cubicBezTo>
                    <a:lnTo>
                      <a:pt x="8622" y="230488"/>
                    </a:lnTo>
                    <a:cubicBezTo>
                      <a:pt x="8622" y="243134"/>
                      <a:pt x="17818" y="258078"/>
                      <a:pt x="28164" y="263826"/>
                    </a:cubicBezTo>
                    <a:lnTo>
                      <a:pt x="154617" y="336249"/>
                    </a:lnTo>
                    <a:cubicBezTo>
                      <a:pt x="160365" y="339697"/>
                      <a:pt x="167262" y="340847"/>
                      <a:pt x="174160" y="340847"/>
                    </a:cubicBezTo>
                    <a:cubicBezTo>
                      <a:pt x="182207" y="340847"/>
                      <a:pt x="189104" y="338548"/>
                      <a:pt x="193702" y="336249"/>
                    </a:cubicBezTo>
                    <a:lnTo>
                      <a:pt x="320155" y="263826"/>
                    </a:lnTo>
                    <a:cubicBezTo>
                      <a:pt x="331650" y="256928"/>
                      <a:pt x="339697" y="243134"/>
                      <a:pt x="339697" y="230488"/>
                    </a:cubicBezTo>
                    <a:lnTo>
                      <a:pt x="339697" y="35062"/>
                    </a:lnTo>
                    <a:cubicBezTo>
                      <a:pt x="340847" y="21267"/>
                      <a:pt x="328202" y="8622"/>
                      <a:pt x="314407" y="8622"/>
                    </a:cubicBezTo>
                    <a:close/>
                    <a:moveTo>
                      <a:pt x="323603" y="230488"/>
                    </a:moveTo>
                    <a:cubicBezTo>
                      <a:pt x="323603" y="237386"/>
                      <a:pt x="317856" y="245433"/>
                      <a:pt x="312108" y="248881"/>
                    </a:cubicBezTo>
                    <a:lnTo>
                      <a:pt x="185655" y="321304"/>
                    </a:lnTo>
                    <a:cubicBezTo>
                      <a:pt x="179907" y="324753"/>
                      <a:pt x="169561" y="324753"/>
                      <a:pt x="163813" y="321304"/>
                    </a:cubicBezTo>
                    <a:lnTo>
                      <a:pt x="37361" y="248881"/>
                    </a:lnTo>
                    <a:cubicBezTo>
                      <a:pt x="31613" y="245433"/>
                      <a:pt x="25865" y="236236"/>
                      <a:pt x="25865" y="230488"/>
                    </a:cubicBezTo>
                    <a:lnTo>
                      <a:pt x="25865" y="35062"/>
                    </a:lnTo>
                    <a:cubicBezTo>
                      <a:pt x="25865" y="30464"/>
                      <a:pt x="30464" y="25865"/>
                      <a:pt x="35062" y="25865"/>
                    </a:cubicBezTo>
                    <a:lnTo>
                      <a:pt x="314407" y="25865"/>
                    </a:lnTo>
                    <a:cubicBezTo>
                      <a:pt x="319005" y="25865"/>
                      <a:pt x="323603" y="30464"/>
                      <a:pt x="323603" y="35062"/>
                    </a:cubicBezTo>
                    <a:lnTo>
                      <a:pt x="323603" y="23048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5" name="任意形状 134">
                <a:extLst>
                  <a:ext uri="{FF2B5EF4-FFF2-40B4-BE49-F238E27FC236}">
                    <a16:creationId xmlns:a16="http://schemas.microsoft.com/office/drawing/2014/main" id="{7F91AFA7-B261-2B44-A190-8FAAF9D72976}"/>
                  </a:ext>
                </a:extLst>
              </p:cNvPr>
              <p:cNvSpPr/>
              <p:nvPr/>
            </p:nvSpPr>
            <p:spPr>
              <a:xfrm>
                <a:off x="4681773" y="4882472"/>
                <a:ext cx="229914" cy="206922"/>
              </a:xfrm>
              <a:custGeom>
                <a:avLst/>
                <a:gdLst>
                  <a:gd name="connsiteX0" fmla="*/ 220142 w 229913"/>
                  <a:gd name="connsiteY0" fmla="*/ 97138 h 206922"/>
                  <a:gd name="connsiteX1" fmla="*/ 224741 w 229913"/>
                  <a:gd name="connsiteY1" fmla="*/ 90241 h 206922"/>
                  <a:gd name="connsiteX2" fmla="*/ 116681 w 229913"/>
                  <a:gd name="connsiteY2" fmla="*/ 8622 h 206922"/>
                  <a:gd name="connsiteX3" fmla="*/ 8622 w 229913"/>
                  <a:gd name="connsiteY3" fmla="*/ 90241 h 206922"/>
                  <a:gd name="connsiteX4" fmla="*/ 13220 w 229913"/>
                  <a:gd name="connsiteY4" fmla="*/ 97138 h 206922"/>
                  <a:gd name="connsiteX5" fmla="*/ 28164 w 229913"/>
                  <a:gd name="connsiteY5" fmla="*/ 85643 h 206922"/>
                  <a:gd name="connsiteX6" fmla="*/ 28164 w 229913"/>
                  <a:gd name="connsiteY6" fmla="*/ 209796 h 206922"/>
                  <a:gd name="connsiteX7" fmla="*/ 206347 w 229913"/>
                  <a:gd name="connsiteY7" fmla="*/ 209796 h 206922"/>
                  <a:gd name="connsiteX8" fmla="*/ 206347 w 229913"/>
                  <a:gd name="connsiteY8" fmla="*/ 208647 h 206922"/>
                  <a:gd name="connsiteX9" fmla="*/ 206347 w 229913"/>
                  <a:gd name="connsiteY9" fmla="*/ 193702 h 206922"/>
                  <a:gd name="connsiteX10" fmla="*/ 206347 w 229913"/>
                  <a:gd name="connsiteY10" fmla="*/ 87942 h 206922"/>
                  <a:gd name="connsiteX11" fmla="*/ 220142 w 229913"/>
                  <a:gd name="connsiteY11" fmla="*/ 97138 h 206922"/>
                  <a:gd name="connsiteX12" fmla="*/ 36211 w 229913"/>
                  <a:gd name="connsiteY12" fmla="*/ 81045 h 206922"/>
                  <a:gd name="connsiteX13" fmla="*/ 116681 w 229913"/>
                  <a:gd name="connsiteY13" fmla="*/ 18968 h 206922"/>
                  <a:gd name="connsiteX14" fmla="*/ 198300 w 229913"/>
                  <a:gd name="connsiteY14" fmla="*/ 81045 h 206922"/>
                  <a:gd name="connsiteX15" fmla="*/ 198300 w 229913"/>
                  <a:gd name="connsiteY15" fmla="*/ 202899 h 206922"/>
                  <a:gd name="connsiteX16" fmla="*/ 36211 w 229913"/>
                  <a:gd name="connsiteY16" fmla="*/ 202899 h 206922"/>
                  <a:gd name="connsiteX17" fmla="*/ 36211 w 229913"/>
                  <a:gd name="connsiteY17" fmla="*/ 81045 h 206922"/>
                  <a:gd name="connsiteX18" fmla="*/ 36211 w 229913"/>
                  <a:gd name="connsiteY18" fmla="*/ 81045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9913" h="206922">
                    <a:moveTo>
                      <a:pt x="220142" y="97138"/>
                    </a:moveTo>
                    <a:lnTo>
                      <a:pt x="224741" y="90241"/>
                    </a:lnTo>
                    <a:lnTo>
                      <a:pt x="116681" y="8622"/>
                    </a:lnTo>
                    <a:lnTo>
                      <a:pt x="8622" y="90241"/>
                    </a:lnTo>
                    <a:lnTo>
                      <a:pt x="13220" y="97138"/>
                    </a:lnTo>
                    <a:lnTo>
                      <a:pt x="28164" y="85643"/>
                    </a:lnTo>
                    <a:lnTo>
                      <a:pt x="28164" y="209796"/>
                    </a:lnTo>
                    <a:lnTo>
                      <a:pt x="206347" y="209796"/>
                    </a:lnTo>
                    <a:lnTo>
                      <a:pt x="206347" y="208647"/>
                    </a:lnTo>
                    <a:cubicBezTo>
                      <a:pt x="206347" y="200600"/>
                      <a:pt x="206347" y="194852"/>
                      <a:pt x="206347" y="193702"/>
                    </a:cubicBezTo>
                    <a:lnTo>
                      <a:pt x="206347" y="87942"/>
                    </a:lnTo>
                    <a:lnTo>
                      <a:pt x="220142" y="97138"/>
                    </a:lnTo>
                    <a:close/>
                    <a:moveTo>
                      <a:pt x="36211" y="81045"/>
                    </a:moveTo>
                    <a:lnTo>
                      <a:pt x="116681" y="18968"/>
                    </a:lnTo>
                    <a:lnTo>
                      <a:pt x="198300" y="81045"/>
                    </a:lnTo>
                    <a:lnTo>
                      <a:pt x="198300" y="202899"/>
                    </a:lnTo>
                    <a:lnTo>
                      <a:pt x="36211" y="202899"/>
                    </a:lnTo>
                    <a:lnTo>
                      <a:pt x="36211" y="81045"/>
                    </a:lnTo>
                    <a:lnTo>
                      <a:pt x="36211" y="81045"/>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36" name="任意形状 135">
                <a:extLst>
                  <a:ext uri="{FF2B5EF4-FFF2-40B4-BE49-F238E27FC236}">
                    <a16:creationId xmlns:a16="http://schemas.microsoft.com/office/drawing/2014/main" id="{57C1E4D7-7F7D-6345-9BE0-32FD85F1D263}"/>
                  </a:ext>
                </a:extLst>
              </p:cNvPr>
              <p:cNvSpPr/>
              <p:nvPr/>
            </p:nvSpPr>
            <p:spPr>
              <a:xfrm>
                <a:off x="4738102" y="4972138"/>
                <a:ext cx="45983" cy="80470"/>
              </a:xfrm>
              <a:custGeom>
                <a:avLst/>
                <a:gdLst>
                  <a:gd name="connsiteX0" fmla="*/ 35062 w 45982"/>
                  <a:gd name="connsiteY0" fmla="*/ 8622 h 80469"/>
                  <a:gd name="connsiteX1" fmla="*/ 8622 w 45982"/>
                  <a:gd name="connsiteY1" fmla="*/ 40810 h 80469"/>
                  <a:gd name="connsiteX2" fmla="*/ 35062 w 45982"/>
                  <a:gd name="connsiteY2" fmla="*/ 71848 h 80469"/>
                  <a:gd name="connsiteX3" fmla="*/ 41959 w 45982"/>
                  <a:gd name="connsiteY3" fmla="*/ 67250 h 80469"/>
                  <a:gd name="connsiteX4" fmla="*/ 20117 w 45982"/>
                  <a:gd name="connsiteY4" fmla="*/ 40810 h 80469"/>
                  <a:gd name="connsiteX5" fmla="*/ 41959 w 45982"/>
                  <a:gd name="connsiteY5" fmla="*/ 14370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35062" y="8622"/>
                    </a:moveTo>
                    <a:lnTo>
                      <a:pt x="8622" y="40810"/>
                    </a:lnTo>
                    <a:lnTo>
                      <a:pt x="35062" y="71848"/>
                    </a:lnTo>
                    <a:lnTo>
                      <a:pt x="41959" y="67250"/>
                    </a:lnTo>
                    <a:lnTo>
                      <a:pt x="20117" y="40810"/>
                    </a:lnTo>
                    <a:lnTo>
                      <a:pt x="41959" y="1437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37" name="任意形状 136">
                <a:extLst>
                  <a:ext uri="{FF2B5EF4-FFF2-40B4-BE49-F238E27FC236}">
                    <a16:creationId xmlns:a16="http://schemas.microsoft.com/office/drawing/2014/main" id="{78C96D88-EF5F-6D49-BC60-332435E0E57B}"/>
                  </a:ext>
                </a:extLst>
              </p:cNvPr>
              <p:cNvSpPr/>
              <p:nvPr/>
            </p:nvSpPr>
            <p:spPr>
              <a:xfrm>
                <a:off x="4810524" y="4972138"/>
                <a:ext cx="45983" cy="80470"/>
              </a:xfrm>
              <a:custGeom>
                <a:avLst/>
                <a:gdLst>
                  <a:gd name="connsiteX0" fmla="*/ 8622 w 45982"/>
                  <a:gd name="connsiteY0" fmla="*/ 14370 h 80469"/>
                  <a:gd name="connsiteX1" fmla="*/ 30464 w 45982"/>
                  <a:gd name="connsiteY1" fmla="*/ 40810 h 80469"/>
                  <a:gd name="connsiteX2" fmla="*/ 8622 w 45982"/>
                  <a:gd name="connsiteY2" fmla="*/ 67250 h 80469"/>
                  <a:gd name="connsiteX3" fmla="*/ 15519 w 45982"/>
                  <a:gd name="connsiteY3" fmla="*/ 71848 h 80469"/>
                  <a:gd name="connsiteX4" fmla="*/ 41959 w 45982"/>
                  <a:gd name="connsiteY4" fmla="*/ 40810 h 80469"/>
                  <a:gd name="connsiteX5" fmla="*/ 15519 w 45982"/>
                  <a:gd name="connsiteY5" fmla="*/ 8622 h 8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982" h="80469">
                    <a:moveTo>
                      <a:pt x="8622" y="14370"/>
                    </a:moveTo>
                    <a:lnTo>
                      <a:pt x="30464" y="40810"/>
                    </a:lnTo>
                    <a:lnTo>
                      <a:pt x="8622" y="67250"/>
                    </a:lnTo>
                    <a:lnTo>
                      <a:pt x="15519" y="71848"/>
                    </a:lnTo>
                    <a:lnTo>
                      <a:pt x="41959" y="40810"/>
                    </a:lnTo>
                    <a:lnTo>
                      <a:pt x="15519" y="862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38" name="图形 17">
              <a:extLst>
                <a:ext uri="{FF2B5EF4-FFF2-40B4-BE49-F238E27FC236}">
                  <a16:creationId xmlns:a16="http://schemas.microsoft.com/office/drawing/2014/main" id="{FD97917B-D178-6D45-A2C5-598F0A123E58}"/>
                </a:ext>
              </a:extLst>
            </p:cNvPr>
            <p:cNvGrpSpPr/>
            <p:nvPr/>
          </p:nvGrpSpPr>
          <p:grpSpPr>
            <a:xfrm>
              <a:off x="3343209" y="5015141"/>
              <a:ext cx="1097422" cy="658412"/>
              <a:chOff x="3663422" y="4677274"/>
              <a:chExt cx="965637" cy="643758"/>
            </a:xfrm>
          </p:grpSpPr>
          <p:sp>
            <p:nvSpPr>
              <p:cNvPr id="139" name="任意形状 138">
                <a:extLst>
                  <a:ext uri="{FF2B5EF4-FFF2-40B4-BE49-F238E27FC236}">
                    <a16:creationId xmlns:a16="http://schemas.microsoft.com/office/drawing/2014/main" id="{E1FA0F12-EF5C-1D48-BBB0-C9F74E77DB58}"/>
                  </a:ext>
                </a:extLst>
              </p:cNvPr>
              <p:cNvSpPr/>
              <p:nvPr/>
            </p:nvSpPr>
            <p:spPr>
              <a:xfrm>
                <a:off x="4161164"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0" name="任意形状 139">
                <a:extLst>
                  <a:ext uri="{FF2B5EF4-FFF2-40B4-BE49-F238E27FC236}">
                    <a16:creationId xmlns:a16="http://schemas.microsoft.com/office/drawing/2014/main" id="{C5311CDB-3530-C344-903B-2AE4324E936C}"/>
                  </a:ext>
                </a:extLst>
              </p:cNvPr>
              <p:cNvSpPr/>
              <p:nvPr/>
            </p:nvSpPr>
            <p:spPr>
              <a:xfrm>
                <a:off x="365939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1" name="任意形状 140">
                <a:extLst>
                  <a:ext uri="{FF2B5EF4-FFF2-40B4-BE49-F238E27FC236}">
                    <a16:creationId xmlns:a16="http://schemas.microsoft.com/office/drawing/2014/main" id="{10F4398C-DACB-3A42-9A4F-BB775C0CEDB8}"/>
                  </a:ext>
                </a:extLst>
              </p:cNvPr>
              <p:cNvSpPr/>
              <p:nvPr/>
            </p:nvSpPr>
            <p:spPr>
              <a:xfrm>
                <a:off x="3737569"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2" name="任意形状 141">
                <a:extLst>
                  <a:ext uri="{FF2B5EF4-FFF2-40B4-BE49-F238E27FC236}">
                    <a16:creationId xmlns:a16="http://schemas.microsoft.com/office/drawing/2014/main" id="{4788478D-D284-294F-A3BB-E9BA4B3200DD}"/>
                  </a:ext>
                </a:extLst>
              </p:cNvPr>
              <p:cNvSpPr/>
              <p:nvPr/>
            </p:nvSpPr>
            <p:spPr>
              <a:xfrm>
                <a:off x="3988175" y="4895117"/>
                <a:ext cx="91965" cy="172435"/>
              </a:xfrm>
              <a:custGeom>
                <a:avLst/>
                <a:gdLst>
                  <a:gd name="connsiteX0" fmla="*/ 90241 w 91965"/>
                  <a:gd name="connsiteY0" fmla="*/ 154617 h 172435"/>
                  <a:gd name="connsiteX1" fmla="*/ 82194 w 91965"/>
                  <a:gd name="connsiteY1" fmla="*/ 154617 h 172435"/>
                  <a:gd name="connsiteX2" fmla="*/ 82194 w 91965"/>
                  <a:gd name="connsiteY2" fmla="*/ 138523 h 172435"/>
                  <a:gd name="connsiteX3" fmla="*/ 90241 w 91965"/>
                  <a:gd name="connsiteY3" fmla="*/ 138523 h 172435"/>
                  <a:gd name="connsiteX4" fmla="*/ 90241 w 91965"/>
                  <a:gd name="connsiteY4" fmla="*/ 154617 h 172435"/>
                  <a:gd name="connsiteX5" fmla="*/ 90241 w 91965"/>
                  <a:gd name="connsiteY5" fmla="*/ 131626 h 172435"/>
                  <a:gd name="connsiteX6" fmla="*/ 82194 w 91965"/>
                  <a:gd name="connsiteY6" fmla="*/ 131626 h 172435"/>
                  <a:gd name="connsiteX7" fmla="*/ 82194 w 91965"/>
                  <a:gd name="connsiteY7" fmla="*/ 116681 h 172435"/>
                  <a:gd name="connsiteX8" fmla="*/ 90241 w 91965"/>
                  <a:gd name="connsiteY8" fmla="*/ 116681 h 172435"/>
                  <a:gd name="connsiteX9" fmla="*/ 90241 w 91965"/>
                  <a:gd name="connsiteY9" fmla="*/ 131626 h 172435"/>
                  <a:gd name="connsiteX10" fmla="*/ 90241 w 91965"/>
                  <a:gd name="connsiteY10" fmla="*/ 109784 h 172435"/>
                  <a:gd name="connsiteX11" fmla="*/ 82194 w 91965"/>
                  <a:gd name="connsiteY11" fmla="*/ 109784 h 172435"/>
                  <a:gd name="connsiteX12" fmla="*/ 82194 w 91965"/>
                  <a:gd name="connsiteY12" fmla="*/ 94839 h 172435"/>
                  <a:gd name="connsiteX13" fmla="*/ 90241 w 91965"/>
                  <a:gd name="connsiteY13" fmla="*/ 94839 h 172435"/>
                  <a:gd name="connsiteX14" fmla="*/ 90241 w 91965"/>
                  <a:gd name="connsiteY14" fmla="*/ 109784 h 172435"/>
                  <a:gd name="connsiteX15" fmla="*/ 90241 w 91965"/>
                  <a:gd name="connsiteY15" fmla="*/ 86792 h 172435"/>
                  <a:gd name="connsiteX16" fmla="*/ 82194 w 91965"/>
                  <a:gd name="connsiteY16" fmla="*/ 86792 h 172435"/>
                  <a:gd name="connsiteX17" fmla="*/ 82194 w 91965"/>
                  <a:gd name="connsiteY17" fmla="*/ 71848 h 172435"/>
                  <a:gd name="connsiteX18" fmla="*/ 90241 w 91965"/>
                  <a:gd name="connsiteY18" fmla="*/ 71848 h 172435"/>
                  <a:gd name="connsiteX19" fmla="*/ 90241 w 91965"/>
                  <a:gd name="connsiteY19" fmla="*/ 86792 h 172435"/>
                  <a:gd name="connsiteX20" fmla="*/ 90241 w 91965"/>
                  <a:gd name="connsiteY20" fmla="*/ 64951 h 172435"/>
                  <a:gd name="connsiteX21" fmla="*/ 82194 w 91965"/>
                  <a:gd name="connsiteY21" fmla="*/ 64951 h 172435"/>
                  <a:gd name="connsiteX22" fmla="*/ 82194 w 91965"/>
                  <a:gd name="connsiteY22" fmla="*/ 50006 h 172435"/>
                  <a:gd name="connsiteX23" fmla="*/ 90241 w 91965"/>
                  <a:gd name="connsiteY23" fmla="*/ 50006 h 172435"/>
                  <a:gd name="connsiteX24" fmla="*/ 90241 w 91965"/>
                  <a:gd name="connsiteY24" fmla="*/ 64951 h 172435"/>
                  <a:gd name="connsiteX25" fmla="*/ 90241 w 91965"/>
                  <a:gd name="connsiteY25" fmla="*/ 41959 h 172435"/>
                  <a:gd name="connsiteX26" fmla="*/ 82194 w 91965"/>
                  <a:gd name="connsiteY26" fmla="*/ 41959 h 172435"/>
                  <a:gd name="connsiteX27" fmla="*/ 82194 w 91965"/>
                  <a:gd name="connsiteY27" fmla="*/ 27015 h 172435"/>
                  <a:gd name="connsiteX28" fmla="*/ 90241 w 91965"/>
                  <a:gd name="connsiteY28" fmla="*/ 27015 h 172435"/>
                  <a:gd name="connsiteX29" fmla="*/ 90241 w 91965"/>
                  <a:gd name="connsiteY29" fmla="*/ 41959 h 172435"/>
                  <a:gd name="connsiteX30" fmla="*/ 10921 w 91965"/>
                  <a:gd name="connsiteY30" fmla="*/ 32763 h 172435"/>
                  <a:gd name="connsiteX31" fmla="*/ 8622 w 91965"/>
                  <a:gd name="connsiteY31" fmla="*/ 25865 h 172435"/>
                  <a:gd name="connsiteX32" fmla="*/ 12070 w 91965"/>
                  <a:gd name="connsiteY32" fmla="*/ 24716 h 172435"/>
                  <a:gd name="connsiteX33" fmla="*/ 23566 w 91965"/>
                  <a:gd name="connsiteY33" fmla="*/ 22417 h 172435"/>
                  <a:gd name="connsiteX34" fmla="*/ 24716 w 91965"/>
                  <a:gd name="connsiteY34" fmla="*/ 30464 h 172435"/>
                  <a:gd name="connsiteX35" fmla="*/ 10921 w 91965"/>
                  <a:gd name="connsiteY35" fmla="*/ 32763 h 172435"/>
                  <a:gd name="connsiteX36" fmla="*/ 10921 w 91965"/>
                  <a:gd name="connsiteY36" fmla="*/ 32763 h 172435"/>
                  <a:gd name="connsiteX37" fmla="*/ 31613 w 91965"/>
                  <a:gd name="connsiteY37" fmla="*/ 28164 h 172435"/>
                  <a:gd name="connsiteX38" fmla="*/ 30464 w 91965"/>
                  <a:gd name="connsiteY38" fmla="*/ 20117 h 172435"/>
                  <a:gd name="connsiteX39" fmla="*/ 45408 w 91965"/>
                  <a:gd name="connsiteY39" fmla="*/ 16669 h 172435"/>
                  <a:gd name="connsiteX40" fmla="*/ 46557 w 91965"/>
                  <a:gd name="connsiteY40" fmla="*/ 24716 h 172435"/>
                  <a:gd name="connsiteX41" fmla="*/ 31613 w 91965"/>
                  <a:gd name="connsiteY41" fmla="*/ 28164 h 172435"/>
                  <a:gd name="connsiteX42" fmla="*/ 53455 w 91965"/>
                  <a:gd name="connsiteY42" fmla="*/ 22417 h 172435"/>
                  <a:gd name="connsiteX43" fmla="*/ 52305 w 91965"/>
                  <a:gd name="connsiteY43" fmla="*/ 14370 h 172435"/>
                  <a:gd name="connsiteX44" fmla="*/ 67250 w 91965"/>
                  <a:gd name="connsiteY44" fmla="*/ 10921 h 172435"/>
                  <a:gd name="connsiteX45" fmla="*/ 68399 w 91965"/>
                  <a:gd name="connsiteY45" fmla="*/ 18968 h 172435"/>
                  <a:gd name="connsiteX46" fmla="*/ 53455 w 91965"/>
                  <a:gd name="connsiteY46" fmla="*/ 22417 h 172435"/>
                  <a:gd name="connsiteX47" fmla="*/ 82194 w 91965"/>
                  <a:gd name="connsiteY47" fmla="*/ 20117 h 172435"/>
                  <a:gd name="connsiteX48" fmla="*/ 78745 w 91965"/>
                  <a:gd name="connsiteY48" fmla="*/ 16669 h 172435"/>
                  <a:gd name="connsiteX49" fmla="*/ 75297 w 91965"/>
                  <a:gd name="connsiteY49" fmla="*/ 17818 h 172435"/>
                  <a:gd name="connsiteX50" fmla="*/ 74147 w 91965"/>
                  <a:gd name="connsiteY50" fmla="*/ 9771 h 172435"/>
                  <a:gd name="connsiteX51" fmla="*/ 79895 w 91965"/>
                  <a:gd name="connsiteY51" fmla="*/ 8622 h 172435"/>
                  <a:gd name="connsiteX52" fmla="*/ 91391 w 91965"/>
                  <a:gd name="connsiteY52" fmla="*/ 18968 h 172435"/>
                  <a:gd name="connsiteX53" fmla="*/ 82194 w 91965"/>
                  <a:gd name="connsiteY53" fmla="*/ 20117 h 172435"/>
                  <a:gd name="connsiteX54" fmla="*/ 12070 w 91965"/>
                  <a:gd name="connsiteY54" fmla="*/ 152318 h 172435"/>
                  <a:gd name="connsiteX55" fmla="*/ 25865 w 91965"/>
                  <a:gd name="connsiteY55" fmla="*/ 154617 h 172435"/>
                  <a:gd name="connsiteX56" fmla="*/ 23566 w 91965"/>
                  <a:gd name="connsiteY56" fmla="*/ 161514 h 172435"/>
                  <a:gd name="connsiteX57" fmla="*/ 12070 w 91965"/>
                  <a:gd name="connsiteY57" fmla="*/ 159215 h 172435"/>
                  <a:gd name="connsiteX58" fmla="*/ 8622 w 91965"/>
                  <a:gd name="connsiteY58" fmla="*/ 158066 h 172435"/>
                  <a:gd name="connsiteX59" fmla="*/ 12070 w 91965"/>
                  <a:gd name="connsiteY59" fmla="*/ 152318 h 172435"/>
                  <a:gd name="connsiteX60" fmla="*/ 12070 w 91965"/>
                  <a:gd name="connsiteY60" fmla="*/ 152318 h 172435"/>
                  <a:gd name="connsiteX61" fmla="*/ 45408 w 91965"/>
                  <a:gd name="connsiteY61" fmla="*/ 158066 h 172435"/>
                  <a:gd name="connsiteX62" fmla="*/ 44258 w 91965"/>
                  <a:gd name="connsiteY62" fmla="*/ 166113 h 172435"/>
                  <a:gd name="connsiteX63" fmla="*/ 29314 w 91965"/>
                  <a:gd name="connsiteY63" fmla="*/ 162664 h 172435"/>
                  <a:gd name="connsiteX64" fmla="*/ 30464 w 91965"/>
                  <a:gd name="connsiteY64" fmla="*/ 154617 h 172435"/>
                  <a:gd name="connsiteX65" fmla="*/ 45408 w 91965"/>
                  <a:gd name="connsiteY65" fmla="*/ 158066 h 172435"/>
                  <a:gd name="connsiteX66" fmla="*/ 68399 w 91965"/>
                  <a:gd name="connsiteY66" fmla="*/ 163813 h 172435"/>
                  <a:gd name="connsiteX67" fmla="*/ 67250 w 91965"/>
                  <a:gd name="connsiteY67" fmla="*/ 171860 h 172435"/>
                  <a:gd name="connsiteX68" fmla="*/ 52305 w 91965"/>
                  <a:gd name="connsiteY68" fmla="*/ 168412 h 172435"/>
                  <a:gd name="connsiteX69" fmla="*/ 53455 w 91965"/>
                  <a:gd name="connsiteY69" fmla="*/ 160365 h 172435"/>
                  <a:gd name="connsiteX70" fmla="*/ 68399 w 91965"/>
                  <a:gd name="connsiteY70" fmla="*/ 163813 h 172435"/>
                  <a:gd name="connsiteX71" fmla="*/ 90241 w 91965"/>
                  <a:gd name="connsiteY71" fmla="*/ 163813 h 172435"/>
                  <a:gd name="connsiteX72" fmla="*/ 78745 w 91965"/>
                  <a:gd name="connsiteY72" fmla="*/ 174160 h 172435"/>
                  <a:gd name="connsiteX73" fmla="*/ 74147 w 91965"/>
                  <a:gd name="connsiteY73" fmla="*/ 173010 h 172435"/>
                  <a:gd name="connsiteX74" fmla="*/ 75297 w 91965"/>
                  <a:gd name="connsiteY74" fmla="*/ 164963 h 172435"/>
                  <a:gd name="connsiteX75" fmla="*/ 78745 w 91965"/>
                  <a:gd name="connsiteY75" fmla="*/ 166113 h 172435"/>
                  <a:gd name="connsiteX76" fmla="*/ 82194 w 91965"/>
                  <a:gd name="connsiteY76" fmla="*/ 162664 h 172435"/>
                  <a:gd name="connsiteX77" fmla="*/ 90241 w 91965"/>
                  <a:gd name="connsiteY77" fmla="*/ 163813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91965" h="172435">
                    <a:moveTo>
                      <a:pt x="90241" y="154617"/>
                    </a:moveTo>
                    <a:lnTo>
                      <a:pt x="82194" y="154617"/>
                    </a:lnTo>
                    <a:lnTo>
                      <a:pt x="82194" y="138523"/>
                    </a:lnTo>
                    <a:lnTo>
                      <a:pt x="90241" y="138523"/>
                    </a:lnTo>
                    <a:lnTo>
                      <a:pt x="90241" y="154617"/>
                    </a:lnTo>
                    <a:close/>
                    <a:moveTo>
                      <a:pt x="90241" y="131626"/>
                    </a:moveTo>
                    <a:lnTo>
                      <a:pt x="82194" y="131626"/>
                    </a:lnTo>
                    <a:lnTo>
                      <a:pt x="82194" y="116681"/>
                    </a:lnTo>
                    <a:lnTo>
                      <a:pt x="90241" y="116681"/>
                    </a:lnTo>
                    <a:lnTo>
                      <a:pt x="90241" y="131626"/>
                    </a:lnTo>
                    <a:close/>
                    <a:moveTo>
                      <a:pt x="90241" y="109784"/>
                    </a:moveTo>
                    <a:lnTo>
                      <a:pt x="82194" y="109784"/>
                    </a:lnTo>
                    <a:lnTo>
                      <a:pt x="82194" y="94839"/>
                    </a:lnTo>
                    <a:lnTo>
                      <a:pt x="90241" y="94839"/>
                    </a:lnTo>
                    <a:lnTo>
                      <a:pt x="90241" y="109784"/>
                    </a:lnTo>
                    <a:close/>
                    <a:moveTo>
                      <a:pt x="90241" y="86792"/>
                    </a:moveTo>
                    <a:lnTo>
                      <a:pt x="82194" y="86792"/>
                    </a:lnTo>
                    <a:lnTo>
                      <a:pt x="82194" y="71848"/>
                    </a:lnTo>
                    <a:lnTo>
                      <a:pt x="90241" y="71848"/>
                    </a:lnTo>
                    <a:lnTo>
                      <a:pt x="90241" y="86792"/>
                    </a:lnTo>
                    <a:close/>
                    <a:moveTo>
                      <a:pt x="90241" y="64951"/>
                    </a:moveTo>
                    <a:lnTo>
                      <a:pt x="82194" y="64951"/>
                    </a:lnTo>
                    <a:lnTo>
                      <a:pt x="82194" y="50006"/>
                    </a:lnTo>
                    <a:lnTo>
                      <a:pt x="90241" y="50006"/>
                    </a:lnTo>
                    <a:lnTo>
                      <a:pt x="90241" y="64951"/>
                    </a:lnTo>
                    <a:close/>
                    <a:moveTo>
                      <a:pt x="90241" y="41959"/>
                    </a:moveTo>
                    <a:lnTo>
                      <a:pt x="82194" y="41959"/>
                    </a:lnTo>
                    <a:lnTo>
                      <a:pt x="82194" y="27015"/>
                    </a:lnTo>
                    <a:lnTo>
                      <a:pt x="90241" y="27015"/>
                    </a:lnTo>
                    <a:lnTo>
                      <a:pt x="90241" y="41959"/>
                    </a:lnTo>
                    <a:close/>
                    <a:moveTo>
                      <a:pt x="10921" y="32763"/>
                    </a:moveTo>
                    <a:lnTo>
                      <a:pt x="8622" y="25865"/>
                    </a:lnTo>
                    <a:cubicBezTo>
                      <a:pt x="9771" y="25865"/>
                      <a:pt x="10921" y="24716"/>
                      <a:pt x="12070" y="24716"/>
                    </a:cubicBezTo>
                    <a:lnTo>
                      <a:pt x="23566" y="22417"/>
                    </a:lnTo>
                    <a:lnTo>
                      <a:pt x="24716" y="30464"/>
                    </a:lnTo>
                    <a:lnTo>
                      <a:pt x="10921" y="32763"/>
                    </a:lnTo>
                    <a:cubicBezTo>
                      <a:pt x="12070" y="32763"/>
                      <a:pt x="10921" y="32763"/>
                      <a:pt x="10921" y="32763"/>
                    </a:cubicBezTo>
                    <a:close/>
                    <a:moveTo>
                      <a:pt x="31613" y="28164"/>
                    </a:moveTo>
                    <a:lnTo>
                      <a:pt x="30464" y="20117"/>
                    </a:lnTo>
                    <a:lnTo>
                      <a:pt x="45408" y="16669"/>
                    </a:lnTo>
                    <a:lnTo>
                      <a:pt x="46557" y="24716"/>
                    </a:lnTo>
                    <a:lnTo>
                      <a:pt x="31613" y="28164"/>
                    </a:lnTo>
                    <a:close/>
                    <a:moveTo>
                      <a:pt x="53455" y="22417"/>
                    </a:moveTo>
                    <a:lnTo>
                      <a:pt x="52305" y="14370"/>
                    </a:lnTo>
                    <a:lnTo>
                      <a:pt x="67250" y="10921"/>
                    </a:lnTo>
                    <a:lnTo>
                      <a:pt x="68399" y="18968"/>
                    </a:lnTo>
                    <a:lnTo>
                      <a:pt x="53455" y="22417"/>
                    </a:lnTo>
                    <a:close/>
                    <a:moveTo>
                      <a:pt x="82194" y="20117"/>
                    </a:moveTo>
                    <a:cubicBezTo>
                      <a:pt x="82194" y="17818"/>
                      <a:pt x="79895" y="16669"/>
                      <a:pt x="78745" y="16669"/>
                    </a:cubicBezTo>
                    <a:lnTo>
                      <a:pt x="75297" y="17818"/>
                    </a:lnTo>
                    <a:lnTo>
                      <a:pt x="74147" y="9771"/>
                    </a:lnTo>
                    <a:lnTo>
                      <a:pt x="79895" y="8622"/>
                    </a:lnTo>
                    <a:cubicBezTo>
                      <a:pt x="85643" y="8622"/>
                      <a:pt x="90241" y="13220"/>
                      <a:pt x="91391" y="18968"/>
                    </a:cubicBezTo>
                    <a:lnTo>
                      <a:pt x="82194" y="20117"/>
                    </a:lnTo>
                    <a:close/>
                    <a:moveTo>
                      <a:pt x="12070" y="152318"/>
                    </a:moveTo>
                    <a:lnTo>
                      <a:pt x="25865" y="154617"/>
                    </a:lnTo>
                    <a:lnTo>
                      <a:pt x="23566" y="161514"/>
                    </a:lnTo>
                    <a:lnTo>
                      <a:pt x="12070" y="159215"/>
                    </a:lnTo>
                    <a:cubicBezTo>
                      <a:pt x="10921" y="159215"/>
                      <a:pt x="9771" y="159215"/>
                      <a:pt x="8622" y="158066"/>
                    </a:cubicBezTo>
                    <a:lnTo>
                      <a:pt x="12070" y="152318"/>
                    </a:lnTo>
                    <a:cubicBezTo>
                      <a:pt x="10921" y="152318"/>
                      <a:pt x="12070" y="152318"/>
                      <a:pt x="12070" y="152318"/>
                    </a:cubicBezTo>
                    <a:close/>
                    <a:moveTo>
                      <a:pt x="45408" y="158066"/>
                    </a:moveTo>
                    <a:lnTo>
                      <a:pt x="44258" y="166113"/>
                    </a:lnTo>
                    <a:lnTo>
                      <a:pt x="29314" y="162664"/>
                    </a:lnTo>
                    <a:lnTo>
                      <a:pt x="30464" y="154617"/>
                    </a:lnTo>
                    <a:lnTo>
                      <a:pt x="45408" y="158066"/>
                    </a:lnTo>
                    <a:close/>
                    <a:moveTo>
                      <a:pt x="68399" y="163813"/>
                    </a:moveTo>
                    <a:lnTo>
                      <a:pt x="67250" y="171860"/>
                    </a:lnTo>
                    <a:lnTo>
                      <a:pt x="52305" y="168412"/>
                    </a:lnTo>
                    <a:lnTo>
                      <a:pt x="53455" y="160365"/>
                    </a:lnTo>
                    <a:lnTo>
                      <a:pt x="68399" y="163813"/>
                    </a:lnTo>
                    <a:close/>
                    <a:moveTo>
                      <a:pt x="90241" y="163813"/>
                    </a:moveTo>
                    <a:cubicBezTo>
                      <a:pt x="89092" y="169561"/>
                      <a:pt x="84493" y="174160"/>
                      <a:pt x="78745" y="174160"/>
                    </a:cubicBezTo>
                    <a:lnTo>
                      <a:pt x="74147" y="173010"/>
                    </a:lnTo>
                    <a:lnTo>
                      <a:pt x="75297" y="164963"/>
                    </a:lnTo>
                    <a:lnTo>
                      <a:pt x="78745" y="166113"/>
                    </a:lnTo>
                    <a:cubicBezTo>
                      <a:pt x="81045" y="166113"/>
                      <a:pt x="82194" y="164963"/>
                      <a:pt x="82194" y="162664"/>
                    </a:cubicBezTo>
                    <a:lnTo>
                      <a:pt x="90241" y="163813"/>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3" name="任意形状 142">
                <a:extLst>
                  <a:ext uri="{FF2B5EF4-FFF2-40B4-BE49-F238E27FC236}">
                    <a16:creationId xmlns:a16="http://schemas.microsoft.com/office/drawing/2014/main" id="{52A77BE4-F4F2-A14F-BB2D-0AC4A06C395E}"/>
                  </a:ext>
                </a:extLst>
              </p:cNvPr>
              <p:cNvSpPr/>
              <p:nvPr/>
            </p:nvSpPr>
            <p:spPr>
              <a:xfrm>
                <a:off x="3897359" y="4896267"/>
                <a:ext cx="103461" cy="172435"/>
              </a:xfrm>
              <a:custGeom>
                <a:avLst/>
                <a:gdLst>
                  <a:gd name="connsiteX0" fmla="*/ 20117 w 103461"/>
                  <a:gd name="connsiteY0" fmla="*/ 173010 h 172435"/>
                  <a:gd name="connsiteX1" fmla="*/ 20117 w 103461"/>
                  <a:gd name="connsiteY1" fmla="*/ 173010 h 172435"/>
                  <a:gd name="connsiteX2" fmla="*/ 8622 w 103461"/>
                  <a:gd name="connsiteY2" fmla="*/ 161514 h 172435"/>
                  <a:gd name="connsiteX3" fmla="*/ 8622 w 103461"/>
                  <a:gd name="connsiteY3" fmla="*/ 20117 h 172435"/>
                  <a:gd name="connsiteX4" fmla="*/ 20117 w 103461"/>
                  <a:gd name="connsiteY4" fmla="*/ 8622 h 172435"/>
                  <a:gd name="connsiteX5" fmla="*/ 21267 w 103461"/>
                  <a:gd name="connsiteY5" fmla="*/ 8622 h 172435"/>
                  <a:gd name="connsiteX6" fmla="*/ 87942 w 103461"/>
                  <a:gd name="connsiteY6" fmla="*/ 23566 h 172435"/>
                  <a:gd name="connsiteX7" fmla="*/ 99438 w 103461"/>
                  <a:gd name="connsiteY7" fmla="*/ 35062 h 172435"/>
                  <a:gd name="connsiteX8" fmla="*/ 99438 w 103461"/>
                  <a:gd name="connsiteY8" fmla="*/ 146570 h 172435"/>
                  <a:gd name="connsiteX9" fmla="*/ 87942 w 103461"/>
                  <a:gd name="connsiteY9" fmla="*/ 158066 h 172435"/>
                  <a:gd name="connsiteX10" fmla="*/ 20117 w 103461"/>
                  <a:gd name="connsiteY10" fmla="*/ 173010 h 172435"/>
                  <a:gd name="connsiteX11" fmla="*/ 18968 w 103461"/>
                  <a:gd name="connsiteY11" fmla="*/ 15519 h 172435"/>
                  <a:gd name="connsiteX12" fmla="*/ 15519 w 103461"/>
                  <a:gd name="connsiteY12" fmla="*/ 18968 h 172435"/>
                  <a:gd name="connsiteX13" fmla="*/ 15519 w 103461"/>
                  <a:gd name="connsiteY13" fmla="*/ 160365 h 172435"/>
                  <a:gd name="connsiteX14" fmla="*/ 18968 w 103461"/>
                  <a:gd name="connsiteY14" fmla="*/ 163813 h 172435"/>
                  <a:gd name="connsiteX15" fmla="*/ 86792 w 103461"/>
                  <a:gd name="connsiteY15" fmla="*/ 148869 h 172435"/>
                  <a:gd name="connsiteX16" fmla="*/ 90241 w 103461"/>
                  <a:gd name="connsiteY16" fmla="*/ 145420 h 172435"/>
                  <a:gd name="connsiteX17" fmla="*/ 90241 w 103461"/>
                  <a:gd name="connsiteY17" fmla="*/ 33912 h 172435"/>
                  <a:gd name="connsiteX18" fmla="*/ 86792 w 103461"/>
                  <a:gd name="connsiteY18" fmla="*/ 30464 h 172435"/>
                  <a:gd name="connsiteX19" fmla="*/ 85643 w 103461"/>
                  <a:gd name="connsiteY19" fmla="*/ 30464 h 172435"/>
                  <a:gd name="connsiteX20" fmla="*/ 18968 w 103461"/>
                  <a:gd name="connsiteY20" fmla="*/ 15519 h 172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461" h="172435">
                    <a:moveTo>
                      <a:pt x="20117" y="173010"/>
                    </a:moveTo>
                    <a:lnTo>
                      <a:pt x="20117" y="173010"/>
                    </a:lnTo>
                    <a:cubicBezTo>
                      <a:pt x="13220" y="173010"/>
                      <a:pt x="8622" y="167262"/>
                      <a:pt x="8622" y="161514"/>
                    </a:cubicBezTo>
                    <a:lnTo>
                      <a:pt x="8622" y="20117"/>
                    </a:lnTo>
                    <a:cubicBezTo>
                      <a:pt x="8622" y="13220"/>
                      <a:pt x="14370" y="8622"/>
                      <a:pt x="20117" y="8622"/>
                    </a:cubicBezTo>
                    <a:lnTo>
                      <a:pt x="21267" y="8622"/>
                    </a:lnTo>
                    <a:lnTo>
                      <a:pt x="87942" y="23566"/>
                    </a:lnTo>
                    <a:cubicBezTo>
                      <a:pt x="93690" y="23566"/>
                      <a:pt x="99438" y="29314"/>
                      <a:pt x="99438" y="35062"/>
                    </a:cubicBezTo>
                    <a:lnTo>
                      <a:pt x="99438" y="146570"/>
                    </a:lnTo>
                    <a:cubicBezTo>
                      <a:pt x="99438" y="152318"/>
                      <a:pt x="94839" y="158066"/>
                      <a:pt x="87942" y="158066"/>
                    </a:cubicBezTo>
                    <a:lnTo>
                      <a:pt x="20117" y="173010"/>
                    </a:lnTo>
                    <a:close/>
                    <a:moveTo>
                      <a:pt x="18968" y="15519"/>
                    </a:moveTo>
                    <a:cubicBezTo>
                      <a:pt x="16669" y="15519"/>
                      <a:pt x="15519" y="17818"/>
                      <a:pt x="15519" y="18968"/>
                    </a:cubicBezTo>
                    <a:lnTo>
                      <a:pt x="15519" y="160365"/>
                    </a:lnTo>
                    <a:cubicBezTo>
                      <a:pt x="15519" y="162664"/>
                      <a:pt x="16669" y="163813"/>
                      <a:pt x="18968" y="163813"/>
                    </a:cubicBezTo>
                    <a:lnTo>
                      <a:pt x="86792" y="148869"/>
                    </a:lnTo>
                    <a:cubicBezTo>
                      <a:pt x="89092" y="148869"/>
                      <a:pt x="90241" y="146570"/>
                      <a:pt x="90241" y="145420"/>
                    </a:cubicBezTo>
                    <a:lnTo>
                      <a:pt x="90241" y="33912"/>
                    </a:lnTo>
                    <a:cubicBezTo>
                      <a:pt x="90241" y="31613"/>
                      <a:pt x="87942" y="30464"/>
                      <a:pt x="86792" y="30464"/>
                    </a:cubicBezTo>
                    <a:lnTo>
                      <a:pt x="85643" y="30464"/>
                    </a:lnTo>
                    <a:lnTo>
                      <a:pt x="18968" y="15519"/>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4" name="任意形状 143">
                <a:extLst>
                  <a:ext uri="{FF2B5EF4-FFF2-40B4-BE49-F238E27FC236}">
                    <a16:creationId xmlns:a16="http://schemas.microsoft.com/office/drawing/2014/main" id="{AAC3D337-3D16-D845-8D63-D36D7F342AD9}"/>
                  </a:ext>
                </a:extLst>
              </p:cNvPr>
              <p:cNvSpPr/>
              <p:nvPr/>
            </p:nvSpPr>
            <p:spPr>
              <a:xfrm>
                <a:off x="3819188" y="4835340"/>
                <a:ext cx="333375" cy="344870"/>
              </a:xfrm>
              <a:custGeom>
                <a:avLst/>
                <a:gdLst>
                  <a:gd name="connsiteX0" fmla="*/ 307509 w 333374"/>
                  <a:gd name="connsiteY0" fmla="*/ 8622 h 344870"/>
                  <a:gd name="connsiteX1" fmla="*/ 38511 w 333374"/>
                  <a:gd name="connsiteY1" fmla="*/ 8622 h 344870"/>
                  <a:gd name="connsiteX2" fmla="*/ 8622 w 333374"/>
                  <a:gd name="connsiteY2" fmla="*/ 38511 h 344870"/>
                  <a:gd name="connsiteX3" fmla="*/ 8622 w 333374"/>
                  <a:gd name="connsiteY3" fmla="*/ 228189 h 344870"/>
                  <a:gd name="connsiteX4" fmla="*/ 23566 w 333374"/>
                  <a:gd name="connsiteY4" fmla="*/ 258078 h 344870"/>
                  <a:gd name="connsiteX5" fmla="*/ 28164 w 333374"/>
                  <a:gd name="connsiteY5" fmla="*/ 261527 h 344870"/>
                  <a:gd name="connsiteX6" fmla="*/ 135074 w 333374"/>
                  <a:gd name="connsiteY6" fmla="*/ 323603 h 344870"/>
                  <a:gd name="connsiteX7" fmla="*/ 152318 w 333374"/>
                  <a:gd name="connsiteY7" fmla="*/ 333949 h 344870"/>
                  <a:gd name="connsiteX8" fmla="*/ 170711 w 333374"/>
                  <a:gd name="connsiteY8" fmla="*/ 338548 h 344870"/>
                  <a:gd name="connsiteX9" fmla="*/ 189104 w 333374"/>
                  <a:gd name="connsiteY9" fmla="*/ 333949 h 344870"/>
                  <a:gd name="connsiteX10" fmla="*/ 206347 w 333374"/>
                  <a:gd name="connsiteY10" fmla="*/ 323603 h 344870"/>
                  <a:gd name="connsiteX11" fmla="*/ 313257 w 333374"/>
                  <a:gd name="connsiteY11" fmla="*/ 261527 h 344870"/>
                  <a:gd name="connsiteX12" fmla="*/ 317856 w 333374"/>
                  <a:gd name="connsiteY12" fmla="*/ 258078 h 344870"/>
                  <a:gd name="connsiteX13" fmla="*/ 332800 w 333374"/>
                  <a:gd name="connsiteY13" fmla="*/ 228189 h 344870"/>
                  <a:gd name="connsiteX14" fmla="*/ 332800 w 333374"/>
                  <a:gd name="connsiteY14" fmla="*/ 38511 h 344870"/>
                  <a:gd name="connsiteX15" fmla="*/ 307509 w 333374"/>
                  <a:gd name="connsiteY15" fmla="*/ 8622 h 344870"/>
                  <a:gd name="connsiteX16" fmla="*/ 312108 w 333374"/>
                  <a:gd name="connsiteY16" fmla="*/ 247732 h 344870"/>
                  <a:gd name="connsiteX17" fmla="*/ 183356 w 333374"/>
                  <a:gd name="connsiteY17" fmla="*/ 321304 h 344870"/>
                  <a:gd name="connsiteX18" fmla="*/ 161514 w 333374"/>
                  <a:gd name="connsiteY18" fmla="*/ 321304 h 344870"/>
                  <a:gd name="connsiteX19" fmla="*/ 32763 w 333374"/>
                  <a:gd name="connsiteY19" fmla="*/ 247732 h 344870"/>
                  <a:gd name="connsiteX20" fmla="*/ 21267 w 333374"/>
                  <a:gd name="connsiteY20" fmla="*/ 230488 h 344870"/>
                  <a:gd name="connsiteX21" fmla="*/ 21267 w 333374"/>
                  <a:gd name="connsiteY21" fmla="*/ 38511 h 344870"/>
                  <a:gd name="connsiteX22" fmla="*/ 36211 w 333374"/>
                  <a:gd name="connsiteY22" fmla="*/ 23566 h 344870"/>
                  <a:gd name="connsiteX23" fmla="*/ 305210 w 333374"/>
                  <a:gd name="connsiteY23" fmla="*/ 23566 h 344870"/>
                  <a:gd name="connsiteX24" fmla="*/ 320155 w 333374"/>
                  <a:gd name="connsiteY24" fmla="*/ 38511 h 344870"/>
                  <a:gd name="connsiteX25" fmla="*/ 320155 w 333374"/>
                  <a:gd name="connsiteY25" fmla="*/ 230488 h 344870"/>
                  <a:gd name="connsiteX26" fmla="*/ 312108 w 333374"/>
                  <a:gd name="connsiteY26" fmla="*/ 24773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3374" h="344870">
                    <a:moveTo>
                      <a:pt x="307509" y="8622"/>
                    </a:moveTo>
                    <a:lnTo>
                      <a:pt x="38511" y="8622"/>
                    </a:lnTo>
                    <a:cubicBezTo>
                      <a:pt x="22417" y="8622"/>
                      <a:pt x="8622" y="22417"/>
                      <a:pt x="8622" y="38511"/>
                    </a:cubicBezTo>
                    <a:lnTo>
                      <a:pt x="8622" y="228189"/>
                    </a:lnTo>
                    <a:cubicBezTo>
                      <a:pt x="8622" y="239685"/>
                      <a:pt x="15519" y="251181"/>
                      <a:pt x="23566" y="258078"/>
                    </a:cubicBezTo>
                    <a:cubicBezTo>
                      <a:pt x="24716" y="259228"/>
                      <a:pt x="27015" y="260377"/>
                      <a:pt x="28164" y="261527"/>
                    </a:cubicBezTo>
                    <a:lnTo>
                      <a:pt x="135074" y="323603"/>
                    </a:lnTo>
                    <a:lnTo>
                      <a:pt x="152318" y="333949"/>
                    </a:lnTo>
                    <a:cubicBezTo>
                      <a:pt x="158066" y="337398"/>
                      <a:pt x="164963" y="338548"/>
                      <a:pt x="170711" y="338548"/>
                    </a:cubicBezTo>
                    <a:cubicBezTo>
                      <a:pt x="176459" y="338548"/>
                      <a:pt x="185655" y="337398"/>
                      <a:pt x="189104" y="333949"/>
                    </a:cubicBezTo>
                    <a:lnTo>
                      <a:pt x="206347" y="323603"/>
                    </a:lnTo>
                    <a:lnTo>
                      <a:pt x="313257" y="261527"/>
                    </a:lnTo>
                    <a:cubicBezTo>
                      <a:pt x="314407" y="260377"/>
                      <a:pt x="316706" y="259228"/>
                      <a:pt x="317856" y="258078"/>
                    </a:cubicBezTo>
                    <a:cubicBezTo>
                      <a:pt x="327052" y="250031"/>
                      <a:pt x="332800" y="238535"/>
                      <a:pt x="332800" y="228189"/>
                    </a:cubicBezTo>
                    <a:lnTo>
                      <a:pt x="332800" y="38511"/>
                    </a:lnTo>
                    <a:cubicBezTo>
                      <a:pt x="337398" y="22417"/>
                      <a:pt x="324753" y="8622"/>
                      <a:pt x="307509" y="8622"/>
                    </a:cubicBezTo>
                    <a:close/>
                    <a:moveTo>
                      <a:pt x="312108" y="247732"/>
                    </a:moveTo>
                    <a:lnTo>
                      <a:pt x="183356" y="321304"/>
                    </a:lnTo>
                    <a:cubicBezTo>
                      <a:pt x="177608" y="324753"/>
                      <a:pt x="167262" y="324753"/>
                      <a:pt x="161514" y="321304"/>
                    </a:cubicBezTo>
                    <a:lnTo>
                      <a:pt x="32763" y="247732"/>
                    </a:lnTo>
                    <a:cubicBezTo>
                      <a:pt x="27015" y="244283"/>
                      <a:pt x="22417" y="236236"/>
                      <a:pt x="21267" y="230488"/>
                    </a:cubicBezTo>
                    <a:lnTo>
                      <a:pt x="21267" y="38511"/>
                    </a:lnTo>
                    <a:cubicBezTo>
                      <a:pt x="21267" y="30464"/>
                      <a:pt x="28164" y="23566"/>
                      <a:pt x="36211" y="23566"/>
                    </a:cubicBezTo>
                    <a:lnTo>
                      <a:pt x="305210" y="23566"/>
                    </a:lnTo>
                    <a:cubicBezTo>
                      <a:pt x="313257" y="23566"/>
                      <a:pt x="320155" y="30464"/>
                      <a:pt x="320155" y="38511"/>
                    </a:cubicBezTo>
                    <a:lnTo>
                      <a:pt x="320155" y="230488"/>
                    </a:lnTo>
                    <a:cubicBezTo>
                      <a:pt x="322454" y="237386"/>
                      <a:pt x="316706" y="245433"/>
                      <a:pt x="312108" y="247732"/>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45" name="图形 9">
              <a:extLst>
                <a:ext uri="{FF2B5EF4-FFF2-40B4-BE49-F238E27FC236}">
                  <a16:creationId xmlns:a16="http://schemas.microsoft.com/office/drawing/2014/main" id="{7E8229BA-5CC1-8642-8134-F494886DE64B}"/>
                </a:ext>
              </a:extLst>
            </p:cNvPr>
            <p:cNvGrpSpPr/>
            <p:nvPr/>
          </p:nvGrpSpPr>
          <p:grpSpPr>
            <a:xfrm>
              <a:off x="2447055" y="3713922"/>
              <a:ext cx="1097422" cy="658412"/>
              <a:chOff x="2874883" y="4677274"/>
              <a:chExt cx="965637" cy="643758"/>
            </a:xfrm>
          </p:grpSpPr>
          <p:sp>
            <p:nvSpPr>
              <p:cNvPr id="146" name="任意形状 145">
                <a:extLst>
                  <a:ext uri="{FF2B5EF4-FFF2-40B4-BE49-F238E27FC236}">
                    <a16:creationId xmlns:a16="http://schemas.microsoft.com/office/drawing/2014/main" id="{3663461B-3D96-C94C-B07A-696EE5390CB6}"/>
                  </a:ext>
                </a:extLst>
              </p:cNvPr>
              <p:cNvSpPr/>
              <p:nvPr/>
            </p:nvSpPr>
            <p:spPr>
              <a:xfrm>
                <a:off x="3368027" y="4771518"/>
                <a:ext cx="459827" cy="459827"/>
              </a:xfrm>
              <a:custGeom>
                <a:avLst/>
                <a:gdLst>
                  <a:gd name="connsiteX0" fmla="*/ 457549 w 459827"/>
                  <a:gd name="connsiteY0" fmla="*/ 401220 h 459827"/>
                  <a:gd name="connsiteX1" fmla="*/ 402369 w 459827"/>
                  <a:gd name="connsiteY1" fmla="*/ 457549 h 459827"/>
                  <a:gd name="connsiteX2" fmla="*/ 10367 w 459827"/>
                  <a:gd name="connsiteY2" fmla="*/ 65546 h 459827"/>
                  <a:gd name="connsiteX3" fmla="*/ 6554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7549" y="401220"/>
                    </a:moveTo>
                    <a:lnTo>
                      <a:pt x="402369" y="457549"/>
                    </a:lnTo>
                    <a:lnTo>
                      <a:pt x="10367" y="65546"/>
                    </a:lnTo>
                    <a:lnTo>
                      <a:pt x="6554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dirty="0">
                  <a:solidFill>
                    <a:prstClr val="black"/>
                  </a:solidFill>
                  <a:cs typeface="+mn-ea"/>
                  <a:sym typeface="+mn-lt"/>
                </a:endParaRPr>
              </a:p>
            </p:txBody>
          </p:sp>
          <p:sp>
            <p:nvSpPr>
              <p:cNvPr id="147" name="任意形状 146">
                <a:extLst>
                  <a:ext uri="{FF2B5EF4-FFF2-40B4-BE49-F238E27FC236}">
                    <a16:creationId xmlns:a16="http://schemas.microsoft.com/office/drawing/2014/main" id="{19196154-2A33-D747-9E80-E4C34FFB7E72}"/>
                  </a:ext>
                </a:extLst>
              </p:cNvPr>
              <p:cNvSpPr/>
              <p:nvPr/>
            </p:nvSpPr>
            <p:spPr>
              <a:xfrm>
                <a:off x="2866261"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48" name="任意形状 147">
                <a:extLst>
                  <a:ext uri="{FF2B5EF4-FFF2-40B4-BE49-F238E27FC236}">
                    <a16:creationId xmlns:a16="http://schemas.microsoft.com/office/drawing/2014/main" id="{50AFAAD4-A3C9-AE40-82E6-86527F217AE5}"/>
                  </a:ext>
                </a:extLst>
              </p:cNvPr>
              <p:cNvSpPr/>
              <p:nvPr/>
            </p:nvSpPr>
            <p:spPr>
              <a:xfrm>
                <a:off x="2944432" y="474682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49" name="任意形状 148">
                <a:extLst>
                  <a:ext uri="{FF2B5EF4-FFF2-40B4-BE49-F238E27FC236}">
                    <a16:creationId xmlns:a16="http://schemas.microsoft.com/office/drawing/2014/main" id="{E35126AD-4BDF-4E47-94CE-14213723CABB}"/>
                  </a:ext>
                </a:extLst>
              </p:cNvPr>
              <p:cNvSpPr/>
              <p:nvPr/>
            </p:nvSpPr>
            <p:spPr>
              <a:xfrm>
                <a:off x="3153653" y="4958343"/>
                <a:ext cx="80470" cy="22991"/>
              </a:xfrm>
              <a:custGeom>
                <a:avLst/>
                <a:gdLst>
                  <a:gd name="connsiteX0" fmla="*/ 77596 w 80469"/>
                  <a:gd name="connsiteY0" fmla="*/ 8622 h 22991"/>
                  <a:gd name="connsiteX1" fmla="*/ 13220 w 80469"/>
                  <a:gd name="connsiteY1" fmla="*/ 8622 h 22991"/>
                  <a:gd name="connsiteX2" fmla="*/ 8622 w 80469"/>
                  <a:gd name="connsiteY2" fmla="*/ 13220 h 22991"/>
                  <a:gd name="connsiteX3" fmla="*/ 13220 w 80469"/>
                  <a:gd name="connsiteY3" fmla="*/ 17818 h 22991"/>
                  <a:gd name="connsiteX4" fmla="*/ 77596 w 80469"/>
                  <a:gd name="connsiteY4" fmla="*/ 17818 h 22991"/>
                  <a:gd name="connsiteX5" fmla="*/ 82194 w 80469"/>
                  <a:gd name="connsiteY5" fmla="*/ 13220 h 22991"/>
                  <a:gd name="connsiteX6" fmla="*/ 77596 w 80469"/>
                  <a:gd name="connsiteY6"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469" h="22991">
                    <a:moveTo>
                      <a:pt x="77596" y="8622"/>
                    </a:moveTo>
                    <a:lnTo>
                      <a:pt x="13220" y="8622"/>
                    </a:lnTo>
                    <a:cubicBezTo>
                      <a:pt x="10921" y="8622"/>
                      <a:pt x="8622" y="10921"/>
                      <a:pt x="8622" y="13220"/>
                    </a:cubicBezTo>
                    <a:cubicBezTo>
                      <a:pt x="8622" y="15519"/>
                      <a:pt x="10921" y="17818"/>
                      <a:pt x="13220" y="17818"/>
                    </a:cubicBezTo>
                    <a:lnTo>
                      <a:pt x="77596" y="17818"/>
                    </a:lnTo>
                    <a:cubicBezTo>
                      <a:pt x="79895" y="17818"/>
                      <a:pt x="82194" y="15519"/>
                      <a:pt x="82194" y="13220"/>
                    </a:cubicBezTo>
                    <a:cubicBezTo>
                      <a:pt x="82194" y="9771"/>
                      <a:pt x="79895" y="8622"/>
                      <a:pt x="77596" y="862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0" name="任意形状 149">
                <a:extLst>
                  <a:ext uri="{FF2B5EF4-FFF2-40B4-BE49-F238E27FC236}">
                    <a16:creationId xmlns:a16="http://schemas.microsoft.com/office/drawing/2014/main" id="{AE06DBBF-A17B-F04C-8712-B54899AE0894}"/>
                  </a:ext>
                </a:extLst>
              </p:cNvPr>
              <p:cNvSpPr/>
              <p:nvPr/>
            </p:nvSpPr>
            <p:spPr>
              <a:xfrm>
                <a:off x="3091577" y="4920408"/>
                <a:ext cx="206922" cy="160940"/>
              </a:xfrm>
              <a:custGeom>
                <a:avLst/>
                <a:gdLst>
                  <a:gd name="connsiteX0" fmla="*/ 184506 w 206922"/>
                  <a:gd name="connsiteY0" fmla="*/ 8622 h 160939"/>
                  <a:gd name="connsiteX1" fmla="*/ 29314 w 206922"/>
                  <a:gd name="connsiteY1" fmla="*/ 8622 h 160939"/>
                  <a:gd name="connsiteX2" fmla="*/ 8622 w 206922"/>
                  <a:gd name="connsiteY2" fmla="*/ 29314 h 160939"/>
                  <a:gd name="connsiteX3" fmla="*/ 8622 w 206922"/>
                  <a:gd name="connsiteY3" fmla="*/ 132775 h 160939"/>
                  <a:gd name="connsiteX4" fmla="*/ 29314 w 206922"/>
                  <a:gd name="connsiteY4" fmla="*/ 153467 h 160939"/>
                  <a:gd name="connsiteX5" fmla="*/ 184506 w 206922"/>
                  <a:gd name="connsiteY5" fmla="*/ 153467 h 160939"/>
                  <a:gd name="connsiteX6" fmla="*/ 205198 w 206922"/>
                  <a:gd name="connsiteY6" fmla="*/ 132775 h 160939"/>
                  <a:gd name="connsiteX7" fmla="*/ 205198 w 206922"/>
                  <a:gd name="connsiteY7" fmla="*/ 29314 h 160939"/>
                  <a:gd name="connsiteX8" fmla="*/ 184506 w 206922"/>
                  <a:gd name="connsiteY8" fmla="*/ 8622 h 160939"/>
                  <a:gd name="connsiteX9" fmla="*/ 197151 w 206922"/>
                  <a:gd name="connsiteY9" fmla="*/ 131626 h 160939"/>
                  <a:gd name="connsiteX10" fmla="*/ 183356 w 206922"/>
                  <a:gd name="connsiteY10" fmla="*/ 145420 h 160939"/>
                  <a:gd name="connsiteX11" fmla="*/ 29314 w 206922"/>
                  <a:gd name="connsiteY11" fmla="*/ 145420 h 160939"/>
                  <a:gd name="connsiteX12" fmla="*/ 15519 w 206922"/>
                  <a:gd name="connsiteY12" fmla="*/ 131626 h 160939"/>
                  <a:gd name="connsiteX13" fmla="*/ 15519 w 206922"/>
                  <a:gd name="connsiteY13" fmla="*/ 28164 h 160939"/>
                  <a:gd name="connsiteX14" fmla="*/ 29314 w 206922"/>
                  <a:gd name="connsiteY14" fmla="*/ 14370 h 160939"/>
                  <a:gd name="connsiteX15" fmla="*/ 184506 w 206922"/>
                  <a:gd name="connsiteY15" fmla="*/ 14370 h 160939"/>
                  <a:gd name="connsiteX16" fmla="*/ 198300 w 206922"/>
                  <a:gd name="connsiteY16" fmla="*/ 28164 h 160939"/>
                  <a:gd name="connsiteX17" fmla="*/ 198300 w 206922"/>
                  <a:gd name="connsiteY17" fmla="*/ 131626 h 160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6922" h="160939">
                    <a:moveTo>
                      <a:pt x="184506" y="8622"/>
                    </a:moveTo>
                    <a:lnTo>
                      <a:pt x="29314" y="8622"/>
                    </a:lnTo>
                    <a:cubicBezTo>
                      <a:pt x="16669" y="8622"/>
                      <a:pt x="8622" y="18968"/>
                      <a:pt x="8622" y="29314"/>
                    </a:cubicBezTo>
                    <a:lnTo>
                      <a:pt x="8622" y="132775"/>
                    </a:lnTo>
                    <a:cubicBezTo>
                      <a:pt x="8622" y="145420"/>
                      <a:pt x="18968" y="153467"/>
                      <a:pt x="29314" y="153467"/>
                    </a:cubicBezTo>
                    <a:lnTo>
                      <a:pt x="184506" y="153467"/>
                    </a:lnTo>
                    <a:cubicBezTo>
                      <a:pt x="197151" y="153467"/>
                      <a:pt x="205198" y="143121"/>
                      <a:pt x="205198" y="132775"/>
                    </a:cubicBezTo>
                    <a:lnTo>
                      <a:pt x="205198" y="29314"/>
                    </a:lnTo>
                    <a:cubicBezTo>
                      <a:pt x="206347" y="16669"/>
                      <a:pt x="196001" y="8622"/>
                      <a:pt x="184506" y="8622"/>
                    </a:cubicBezTo>
                    <a:close/>
                    <a:moveTo>
                      <a:pt x="197151" y="131626"/>
                    </a:moveTo>
                    <a:cubicBezTo>
                      <a:pt x="197151" y="138523"/>
                      <a:pt x="191403" y="145420"/>
                      <a:pt x="183356" y="145420"/>
                    </a:cubicBezTo>
                    <a:lnTo>
                      <a:pt x="29314" y="145420"/>
                    </a:lnTo>
                    <a:cubicBezTo>
                      <a:pt x="22417" y="145420"/>
                      <a:pt x="15519" y="139672"/>
                      <a:pt x="15519" y="131626"/>
                    </a:cubicBezTo>
                    <a:lnTo>
                      <a:pt x="15519" y="28164"/>
                    </a:lnTo>
                    <a:cubicBezTo>
                      <a:pt x="15519" y="21267"/>
                      <a:pt x="21267" y="14370"/>
                      <a:pt x="29314" y="14370"/>
                    </a:cubicBezTo>
                    <a:lnTo>
                      <a:pt x="184506" y="14370"/>
                    </a:lnTo>
                    <a:cubicBezTo>
                      <a:pt x="191403" y="14370"/>
                      <a:pt x="198300" y="20117"/>
                      <a:pt x="198300" y="28164"/>
                    </a:cubicBezTo>
                    <a:lnTo>
                      <a:pt x="198300" y="131626"/>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1" name="任意形状 150">
                <a:extLst>
                  <a:ext uri="{FF2B5EF4-FFF2-40B4-BE49-F238E27FC236}">
                    <a16:creationId xmlns:a16="http://schemas.microsoft.com/office/drawing/2014/main" id="{49185D33-64C3-904C-AA64-9C549BD3CEAD}"/>
                  </a:ext>
                </a:extLst>
              </p:cNvPr>
              <p:cNvSpPr/>
              <p:nvPr/>
            </p:nvSpPr>
            <p:spPr>
              <a:xfrm>
                <a:off x="3028350" y="4854882"/>
                <a:ext cx="333375" cy="333375"/>
              </a:xfrm>
              <a:custGeom>
                <a:avLst/>
                <a:gdLst>
                  <a:gd name="connsiteX0" fmla="*/ 308659 w 333374"/>
                  <a:gd name="connsiteY0" fmla="*/ 8622 h 333374"/>
                  <a:gd name="connsiteX1" fmla="*/ 33912 w 333374"/>
                  <a:gd name="connsiteY1" fmla="*/ 8622 h 333374"/>
                  <a:gd name="connsiteX2" fmla="*/ 8622 w 333374"/>
                  <a:gd name="connsiteY2" fmla="*/ 33912 h 333374"/>
                  <a:gd name="connsiteX3" fmla="*/ 8622 w 333374"/>
                  <a:gd name="connsiteY3" fmla="*/ 225890 h 333374"/>
                  <a:gd name="connsiteX4" fmla="*/ 27015 w 333374"/>
                  <a:gd name="connsiteY4" fmla="*/ 259228 h 333374"/>
                  <a:gd name="connsiteX5" fmla="*/ 152318 w 333374"/>
                  <a:gd name="connsiteY5" fmla="*/ 330501 h 333374"/>
                  <a:gd name="connsiteX6" fmla="*/ 170711 w 333374"/>
                  <a:gd name="connsiteY6" fmla="*/ 335099 h 333374"/>
                  <a:gd name="connsiteX7" fmla="*/ 189104 w 333374"/>
                  <a:gd name="connsiteY7" fmla="*/ 330501 h 333374"/>
                  <a:gd name="connsiteX8" fmla="*/ 314407 w 333374"/>
                  <a:gd name="connsiteY8" fmla="*/ 259228 h 333374"/>
                  <a:gd name="connsiteX9" fmla="*/ 332800 w 333374"/>
                  <a:gd name="connsiteY9" fmla="*/ 225890 h 333374"/>
                  <a:gd name="connsiteX10" fmla="*/ 332800 w 333374"/>
                  <a:gd name="connsiteY10" fmla="*/ 33912 h 333374"/>
                  <a:gd name="connsiteX11" fmla="*/ 308659 w 333374"/>
                  <a:gd name="connsiteY11" fmla="*/ 8622 h 333374"/>
                  <a:gd name="connsiteX12" fmla="*/ 315556 w 333374"/>
                  <a:gd name="connsiteY12" fmla="*/ 227040 h 333374"/>
                  <a:gd name="connsiteX13" fmla="*/ 304061 w 333374"/>
                  <a:gd name="connsiteY13" fmla="*/ 244283 h 333374"/>
                  <a:gd name="connsiteX14" fmla="*/ 179907 w 333374"/>
                  <a:gd name="connsiteY14" fmla="*/ 315556 h 333374"/>
                  <a:gd name="connsiteX15" fmla="*/ 159215 w 333374"/>
                  <a:gd name="connsiteY15" fmla="*/ 315556 h 333374"/>
                  <a:gd name="connsiteX16" fmla="*/ 33912 w 333374"/>
                  <a:gd name="connsiteY16" fmla="*/ 244283 h 333374"/>
                  <a:gd name="connsiteX17" fmla="*/ 22417 w 333374"/>
                  <a:gd name="connsiteY17" fmla="*/ 227040 h 333374"/>
                  <a:gd name="connsiteX18" fmla="*/ 22417 w 333374"/>
                  <a:gd name="connsiteY18" fmla="*/ 35062 h 333374"/>
                  <a:gd name="connsiteX19" fmla="*/ 31613 w 333374"/>
                  <a:gd name="connsiteY19" fmla="*/ 25865 h 333374"/>
                  <a:gd name="connsiteX20" fmla="*/ 306360 w 333374"/>
                  <a:gd name="connsiteY20" fmla="*/ 25865 h 333374"/>
                  <a:gd name="connsiteX21" fmla="*/ 315556 w 333374"/>
                  <a:gd name="connsiteY21" fmla="*/ 35062 h 333374"/>
                  <a:gd name="connsiteX22" fmla="*/ 315556 w 333374"/>
                  <a:gd name="connsiteY22" fmla="*/ 227040 h 333374"/>
                  <a:gd name="connsiteX23" fmla="*/ 315556 w 333374"/>
                  <a:gd name="connsiteY23" fmla="*/ 22704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3374" h="333374">
                    <a:moveTo>
                      <a:pt x="308659" y="8622"/>
                    </a:moveTo>
                    <a:lnTo>
                      <a:pt x="33912" y="8622"/>
                    </a:lnTo>
                    <a:cubicBezTo>
                      <a:pt x="18968" y="8622"/>
                      <a:pt x="8622" y="20117"/>
                      <a:pt x="8622" y="33912"/>
                    </a:cubicBezTo>
                    <a:lnTo>
                      <a:pt x="8622" y="225890"/>
                    </a:lnTo>
                    <a:cubicBezTo>
                      <a:pt x="8622" y="238535"/>
                      <a:pt x="17818" y="252330"/>
                      <a:pt x="27015" y="259228"/>
                    </a:cubicBezTo>
                    <a:lnTo>
                      <a:pt x="152318" y="330501"/>
                    </a:lnTo>
                    <a:cubicBezTo>
                      <a:pt x="158066" y="333949"/>
                      <a:pt x="164963" y="335099"/>
                      <a:pt x="170711" y="335099"/>
                    </a:cubicBezTo>
                    <a:cubicBezTo>
                      <a:pt x="177608" y="335099"/>
                      <a:pt x="185655" y="333949"/>
                      <a:pt x="189104" y="330501"/>
                    </a:cubicBezTo>
                    <a:lnTo>
                      <a:pt x="314407" y="259228"/>
                    </a:lnTo>
                    <a:cubicBezTo>
                      <a:pt x="325903" y="252330"/>
                      <a:pt x="332800" y="238535"/>
                      <a:pt x="332800" y="225890"/>
                    </a:cubicBezTo>
                    <a:lnTo>
                      <a:pt x="332800" y="33912"/>
                    </a:lnTo>
                    <a:cubicBezTo>
                      <a:pt x="333949" y="20117"/>
                      <a:pt x="322454" y="8622"/>
                      <a:pt x="308659" y="8622"/>
                    </a:cubicBezTo>
                    <a:close/>
                    <a:moveTo>
                      <a:pt x="315556" y="227040"/>
                    </a:moveTo>
                    <a:cubicBezTo>
                      <a:pt x="315556" y="233937"/>
                      <a:pt x="309809" y="241984"/>
                      <a:pt x="304061" y="244283"/>
                    </a:cubicBezTo>
                    <a:lnTo>
                      <a:pt x="179907" y="315556"/>
                    </a:lnTo>
                    <a:cubicBezTo>
                      <a:pt x="174160" y="319005"/>
                      <a:pt x="164963" y="319005"/>
                      <a:pt x="159215" y="315556"/>
                    </a:cubicBezTo>
                    <a:lnTo>
                      <a:pt x="33912" y="244283"/>
                    </a:lnTo>
                    <a:cubicBezTo>
                      <a:pt x="28164" y="240834"/>
                      <a:pt x="22417" y="231638"/>
                      <a:pt x="22417" y="227040"/>
                    </a:cubicBezTo>
                    <a:lnTo>
                      <a:pt x="22417" y="35062"/>
                    </a:lnTo>
                    <a:cubicBezTo>
                      <a:pt x="22417" y="30464"/>
                      <a:pt x="25865" y="25865"/>
                      <a:pt x="31613" y="25865"/>
                    </a:cubicBezTo>
                    <a:lnTo>
                      <a:pt x="306360" y="25865"/>
                    </a:lnTo>
                    <a:cubicBezTo>
                      <a:pt x="310958" y="25865"/>
                      <a:pt x="315556" y="29314"/>
                      <a:pt x="315556" y="35062"/>
                    </a:cubicBezTo>
                    <a:lnTo>
                      <a:pt x="315556" y="227040"/>
                    </a:lnTo>
                    <a:lnTo>
                      <a:pt x="315556" y="22704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2" name="图形 107">
              <a:extLst>
                <a:ext uri="{FF2B5EF4-FFF2-40B4-BE49-F238E27FC236}">
                  <a16:creationId xmlns:a16="http://schemas.microsoft.com/office/drawing/2014/main" id="{6E9FC343-ACBA-8B4D-8B4A-55CCCADA20A3}"/>
                </a:ext>
              </a:extLst>
            </p:cNvPr>
            <p:cNvGrpSpPr/>
            <p:nvPr/>
          </p:nvGrpSpPr>
          <p:grpSpPr>
            <a:xfrm>
              <a:off x="2786553" y="4359943"/>
              <a:ext cx="43300" cy="116901"/>
              <a:chOff x="3173613" y="4036658"/>
              <a:chExt cx="38100" cy="114300"/>
            </a:xfrm>
          </p:grpSpPr>
          <p:sp>
            <p:nvSpPr>
              <p:cNvPr id="153" name="任意形状 152">
                <a:extLst>
                  <a:ext uri="{FF2B5EF4-FFF2-40B4-BE49-F238E27FC236}">
                    <a16:creationId xmlns:a16="http://schemas.microsoft.com/office/drawing/2014/main" id="{C47B60C4-300A-7848-952A-15A63EFDDC55}"/>
                  </a:ext>
                </a:extLst>
              </p:cNvPr>
              <p:cNvSpPr/>
              <p:nvPr/>
            </p:nvSpPr>
            <p:spPr>
              <a:xfrm>
                <a:off x="3166469"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4" name="任意形状 153">
                <a:extLst>
                  <a:ext uri="{FF2B5EF4-FFF2-40B4-BE49-F238E27FC236}">
                    <a16:creationId xmlns:a16="http://schemas.microsoft.com/office/drawing/2014/main" id="{C3814CB1-055A-7F42-9C08-8935E703FB3B}"/>
                  </a:ext>
                </a:extLst>
              </p:cNvPr>
              <p:cNvSpPr/>
              <p:nvPr/>
            </p:nvSpPr>
            <p:spPr>
              <a:xfrm>
                <a:off x="3166469"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5" name="任意形状 154">
                <a:extLst>
                  <a:ext uri="{FF2B5EF4-FFF2-40B4-BE49-F238E27FC236}">
                    <a16:creationId xmlns:a16="http://schemas.microsoft.com/office/drawing/2014/main" id="{484A2FFD-DB50-1C4E-AEA7-6EB28B5B9CDC}"/>
                  </a:ext>
                </a:extLst>
              </p:cNvPr>
              <p:cNvSpPr/>
              <p:nvPr/>
            </p:nvSpPr>
            <p:spPr>
              <a:xfrm>
                <a:off x="3166469"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56" name="图形 108">
              <a:extLst>
                <a:ext uri="{FF2B5EF4-FFF2-40B4-BE49-F238E27FC236}">
                  <a16:creationId xmlns:a16="http://schemas.microsoft.com/office/drawing/2014/main" id="{1159BF0A-29C6-444D-BA37-FD63C8F04A62}"/>
                </a:ext>
              </a:extLst>
            </p:cNvPr>
            <p:cNvGrpSpPr/>
            <p:nvPr/>
          </p:nvGrpSpPr>
          <p:grpSpPr>
            <a:xfrm>
              <a:off x="3700231" y="4359943"/>
              <a:ext cx="43300" cy="116901"/>
              <a:chOff x="3977571" y="4036658"/>
              <a:chExt cx="38100" cy="114300"/>
            </a:xfrm>
          </p:grpSpPr>
          <p:sp>
            <p:nvSpPr>
              <p:cNvPr id="157" name="任意形状 156">
                <a:extLst>
                  <a:ext uri="{FF2B5EF4-FFF2-40B4-BE49-F238E27FC236}">
                    <a16:creationId xmlns:a16="http://schemas.microsoft.com/office/drawing/2014/main" id="{B17364B4-C369-9F4E-9F95-E5CC97306491}"/>
                  </a:ext>
                </a:extLst>
              </p:cNvPr>
              <p:cNvSpPr/>
              <p:nvPr/>
            </p:nvSpPr>
            <p:spPr>
              <a:xfrm>
                <a:off x="39704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58" name="任意形状 157">
                <a:extLst>
                  <a:ext uri="{FF2B5EF4-FFF2-40B4-BE49-F238E27FC236}">
                    <a16:creationId xmlns:a16="http://schemas.microsoft.com/office/drawing/2014/main" id="{2EE4FD7C-C13A-2C45-B2B1-B6DE0059F6A2}"/>
                  </a:ext>
                </a:extLst>
              </p:cNvPr>
              <p:cNvSpPr/>
              <p:nvPr/>
            </p:nvSpPr>
            <p:spPr>
              <a:xfrm>
                <a:off x="39704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59" name="任意形状 158">
                <a:extLst>
                  <a:ext uri="{FF2B5EF4-FFF2-40B4-BE49-F238E27FC236}">
                    <a16:creationId xmlns:a16="http://schemas.microsoft.com/office/drawing/2014/main" id="{960CCA6D-1469-6444-9FBF-ABF34221B51F}"/>
                  </a:ext>
                </a:extLst>
              </p:cNvPr>
              <p:cNvSpPr/>
              <p:nvPr/>
            </p:nvSpPr>
            <p:spPr>
              <a:xfrm>
                <a:off x="39704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0" name="图形 109">
              <a:extLst>
                <a:ext uri="{FF2B5EF4-FFF2-40B4-BE49-F238E27FC236}">
                  <a16:creationId xmlns:a16="http://schemas.microsoft.com/office/drawing/2014/main" id="{4D76C838-E7FF-0448-8DB3-241D4B2B3FFA}"/>
                </a:ext>
              </a:extLst>
            </p:cNvPr>
            <p:cNvGrpSpPr/>
            <p:nvPr/>
          </p:nvGrpSpPr>
          <p:grpSpPr>
            <a:xfrm>
              <a:off x="4598274" y="4359943"/>
              <a:ext cx="43300" cy="116901"/>
              <a:chOff x="4767771" y="4036658"/>
              <a:chExt cx="38100" cy="114300"/>
            </a:xfrm>
          </p:grpSpPr>
          <p:sp>
            <p:nvSpPr>
              <p:cNvPr id="161" name="任意形状 160">
                <a:extLst>
                  <a:ext uri="{FF2B5EF4-FFF2-40B4-BE49-F238E27FC236}">
                    <a16:creationId xmlns:a16="http://schemas.microsoft.com/office/drawing/2014/main" id="{026F57F4-5BE7-6E45-BE35-F9E4C107A189}"/>
                  </a:ext>
                </a:extLst>
              </p:cNvPr>
              <p:cNvSpPr/>
              <p:nvPr/>
            </p:nvSpPr>
            <p:spPr>
              <a:xfrm>
                <a:off x="476062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2" name="任意形状 161">
                <a:extLst>
                  <a:ext uri="{FF2B5EF4-FFF2-40B4-BE49-F238E27FC236}">
                    <a16:creationId xmlns:a16="http://schemas.microsoft.com/office/drawing/2014/main" id="{EC933002-5D4D-F548-818B-06A99880F0A0}"/>
                  </a:ext>
                </a:extLst>
              </p:cNvPr>
              <p:cNvSpPr/>
              <p:nvPr/>
            </p:nvSpPr>
            <p:spPr>
              <a:xfrm>
                <a:off x="476062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3" name="任意形状 162">
                <a:extLst>
                  <a:ext uri="{FF2B5EF4-FFF2-40B4-BE49-F238E27FC236}">
                    <a16:creationId xmlns:a16="http://schemas.microsoft.com/office/drawing/2014/main" id="{90989CAB-E548-F34E-A7E7-FE766A80A5B7}"/>
                  </a:ext>
                </a:extLst>
              </p:cNvPr>
              <p:cNvSpPr/>
              <p:nvPr/>
            </p:nvSpPr>
            <p:spPr>
              <a:xfrm>
                <a:off x="476062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4" name="图形 116">
              <a:extLst>
                <a:ext uri="{FF2B5EF4-FFF2-40B4-BE49-F238E27FC236}">
                  <a16:creationId xmlns:a16="http://schemas.microsoft.com/office/drawing/2014/main" id="{57B89D7E-F246-9D4F-A269-D475C43C3BC6}"/>
                </a:ext>
              </a:extLst>
            </p:cNvPr>
            <p:cNvGrpSpPr/>
            <p:nvPr/>
          </p:nvGrpSpPr>
          <p:grpSpPr>
            <a:xfrm>
              <a:off x="2787485" y="5702695"/>
              <a:ext cx="43300" cy="116901"/>
              <a:chOff x="3174432" y="5349525"/>
              <a:chExt cx="38100" cy="114300"/>
            </a:xfrm>
          </p:grpSpPr>
          <p:sp>
            <p:nvSpPr>
              <p:cNvPr id="165" name="任意形状 164">
                <a:extLst>
                  <a:ext uri="{FF2B5EF4-FFF2-40B4-BE49-F238E27FC236}">
                    <a16:creationId xmlns:a16="http://schemas.microsoft.com/office/drawing/2014/main" id="{10440B31-13BE-3B47-960A-DC316EAB378A}"/>
                  </a:ext>
                </a:extLst>
              </p:cNvPr>
              <p:cNvSpPr/>
              <p:nvPr/>
            </p:nvSpPr>
            <p:spPr>
              <a:xfrm>
                <a:off x="3167288"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6" name="任意形状 165">
                <a:extLst>
                  <a:ext uri="{FF2B5EF4-FFF2-40B4-BE49-F238E27FC236}">
                    <a16:creationId xmlns:a16="http://schemas.microsoft.com/office/drawing/2014/main" id="{C81A07C0-225C-174A-92EA-8D500F309EBD}"/>
                  </a:ext>
                </a:extLst>
              </p:cNvPr>
              <p:cNvSpPr/>
              <p:nvPr/>
            </p:nvSpPr>
            <p:spPr>
              <a:xfrm>
                <a:off x="3167288"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alpha val="99000"/>
                </a:srgb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67" name="任意形状 166">
                <a:extLst>
                  <a:ext uri="{FF2B5EF4-FFF2-40B4-BE49-F238E27FC236}">
                    <a16:creationId xmlns:a16="http://schemas.microsoft.com/office/drawing/2014/main" id="{A95E6B8C-2D69-A548-AC0F-7F4682A862E7}"/>
                  </a:ext>
                </a:extLst>
              </p:cNvPr>
              <p:cNvSpPr/>
              <p:nvPr/>
            </p:nvSpPr>
            <p:spPr>
              <a:xfrm>
                <a:off x="3167288"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68" name="图形 117">
              <a:extLst>
                <a:ext uri="{FF2B5EF4-FFF2-40B4-BE49-F238E27FC236}">
                  <a16:creationId xmlns:a16="http://schemas.microsoft.com/office/drawing/2014/main" id="{26AA0597-EF7A-604A-AECA-6AF5D82DC419}"/>
                </a:ext>
              </a:extLst>
            </p:cNvPr>
            <p:cNvGrpSpPr/>
            <p:nvPr/>
          </p:nvGrpSpPr>
          <p:grpSpPr>
            <a:xfrm>
              <a:off x="3708886" y="5702695"/>
              <a:ext cx="43300" cy="116901"/>
              <a:chOff x="4005416" y="5349525"/>
              <a:chExt cx="38100" cy="114300"/>
            </a:xfrm>
          </p:grpSpPr>
          <p:sp>
            <p:nvSpPr>
              <p:cNvPr id="169" name="任意形状 168">
                <a:extLst>
                  <a:ext uri="{FF2B5EF4-FFF2-40B4-BE49-F238E27FC236}">
                    <a16:creationId xmlns:a16="http://schemas.microsoft.com/office/drawing/2014/main" id="{575CF1CA-4260-4A47-A2E7-1BC583544E60}"/>
                  </a:ext>
                </a:extLst>
              </p:cNvPr>
              <p:cNvSpPr/>
              <p:nvPr/>
            </p:nvSpPr>
            <p:spPr>
              <a:xfrm>
                <a:off x="3998272"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0" name="任意形状 169">
                <a:extLst>
                  <a:ext uri="{FF2B5EF4-FFF2-40B4-BE49-F238E27FC236}">
                    <a16:creationId xmlns:a16="http://schemas.microsoft.com/office/drawing/2014/main" id="{51AD0B7B-E4F2-CA42-AF17-22B250C0D61A}"/>
                  </a:ext>
                </a:extLst>
              </p:cNvPr>
              <p:cNvSpPr/>
              <p:nvPr/>
            </p:nvSpPr>
            <p:spPr>
              <a:xfrm>
                <a:off x="3998272"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1" name="任意形状 170">
                <a:extLst>
                  <a:ext uri="{FF2B5EF4-FFF2-40B4-BE49-F238E27FC236}">
                    <a16:creationId xmlns:a16="http://schemas.microsoft.com/office/drawing/2014/main" id="{587ED3D1-730B-9545-9992-BE6899E6A241}"/>
                  </a:ext>
                </a:extLst>
              </p:cNvPr>
              <p:cNvSpPr/>
              <p:nvPr/>
            </p:nvSpPr>
            <p:spPr>
              <a:xfrm>
                <a:off x="3998272"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172" name="图形 118">
              <a:extLst>
                <a:ext uri="{FF2B5EF4-FFF2-40B4-BE49-F238E27FC236}">
                  <a16:creationId xmlns:a16="http://schemas.microsoft.com/office/drawing/2014/main" id="{B2964824-7341-4341-A30B-FDCA3DD0EA4D}"/>
                </a:ext>
              </a:extLst>
            </p:cNvPr>
            <p:cNvGrpSpPr/>
            <p:nvPr/>
          </p:nvGrpSpPr>
          <p:grpSpPr>
            <a:xfrm>
              <a:off x="4610037" y="5702695"/>
              <a:ext cx="43300" cy="116901"/>
              <a:chOff x="4782168" y="5349525"/>
              <a:chExt cx="38100" cy="114300"/>
            </a:xfrm>
          </p:grpSpPr>
          <p:sp>
            <p:nvSpPr>
              <p:cNvPr id="173" name="任意形状 172">
                <a:extLst>
                  <a:ext uri="{FF2B5EF4-FFF2-40B4-BE49-F238E27FC236}">
                    <a16:creationId xmlns:a16="http://schemas.microsoft.com/office/drawing/2014/main" id="{3D419869-5A45-1A40-8225-A6BBDA708C26}"/>
                  </a:ext>
                </a:extLst>
              </p:cNvPr>
              <p:cNvSpPr/>
              <p:nvPr/>
            </p:nvSpPr>
            <p:spPr>
              <a:xfrm>
                <a:off x="4775024"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4" name="任意形状 173">
                <a:extLst>
                  <a:ext uri="{FF2B5EF4-FFF2-40B4-BE49-F238E27FC236}">
                    <a16:creationId xmlns:a16="http://schemas.microsoft.com/office/drawing/2014/main" id="{A58436B5-7313-B44F-B0F7-19B10AEBE014}"/>
                  </a:ext>
                </a:extLst>
              </p:cNvPr>
              <p:cNvSpPr/>
              <p:nvPr/>
            </p:nvSpPr>
            <p:spPr>
              <a:xfrm>
                <a:off x="4775024"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5" name="任意形状 174">
                <a:extLst>
                  <a:ext uri="{FF2B5EF4-FFF2-40B4-BE49-F238E27FC236}">
                    <a16:creationId xmlns:a16="http://schemas.microsoft.com/office/drawing/2014/main" id="{C4C9E651-4BA5-3C47-AD15-43103BECE2A4}"/>
                  </a:ext>
                </a:extLst>
              </p:cNvPr>
              <p:cNvSpPr/>
              <p:nvPr/>
            </p:nvSpPr>
            <p:spPr>
              <a:xfrm>
                <a:off x="4775024"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76" name="图形 18">
              <a:extLst>
                <a:ext uri="{FF2B5EF4-FFF2-40B4-BE49-F238E27FC236}">
                  <a16:creationId xmlns:a16="http://schemas.microsoft.com/office/drawing/2014/main" id="{8E681A03-2613-734B-B567-8658D360E1FA}"/>
                </a:ext>
              </a:extLst>
            </p:cNvPr>
            <p:cNvGrpSpPr/>
            <p:nvPr/>
          </p:nvGrpSpPr>
          <p:grpSpPr>
            <a:xfrm>
              <a:off x="4126502" y="2113479"/>
              <a:ext cx="731614" cy="658412"/>
              <a:chOff x="4352654" y="1823704"/>
              <a:chExt cx="643758" cy="643758"/>
            </a:xfrm>
          </p:grpSpPr>
          <p:sp>
            <p:nvSpPr>
              <p:cNvPr id="177" name="任意形状 176">
                <a:extLst>
                  <a:ext uri="{FF2B5EF4-FFF2-40B4-BE49-F238E27FC236}">
                    <a16:creationId xmlns:a16="http://schemas.microsoft.com/office/drawing/2014/main" id="{0CA251BE-38B2-5E43-A1A4-23664DED2D2D}"/>
                  </a:ext>
                </a:extLst>
              </p:cNvPr>
              <p:cNvSpPr/>
              <p:nvPr/>
            </p:nvSpPr>
            <p:spPr>
              <a:xfrm>
                <a:off x="4344032" y="181508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8" name="任意形状 177">
                <a:extLst>
                  <a:ext uri="{FF2B5EF4-FFF2-40B4-BE49-F238E27FC236}">
                    <a16:creationId xmlns:a16="http://schemas.microsoft.com/office/drawing/2014/main" id="{7E893BB6-C454-4A4B-B40B-873853BCCA40}"/>
                  </a:ext>
                </a:extLst>
              </p:cNvPr>
              <p:cNvSpPr/>
              <p:nvPr/>
            </p:nvSpPr>
            <p:spPr>
              <a:xfrm>
                <a:off x="4422203" y="1893253"/>
                <a:ext cx="494314" cy="494314"/>
              </a:xfrm>
              <a:custGeom>
                <a:avLst/>
                <a:gdLst>
                  <a:gd name="connsiteX0" fmla="*/ 496039 w 494314"/>
                  <a:gd name="connsiteY0" fmla="*/ 252330 h 494314"/>
                  <a:gd name="connsiteX1" fmla="*/ 252330 w 494314"/>
                  <a:gd name="connsiteY1" fmla="*/ 496039 h 494314"/>
                  <a:gd name="connsiteX2" fmla="*/ 8622 w 494314"/>
                  <a:gd name="connsiteY2" fmla="*/ 252330 h 494314"/>
                  <a:gd name="connsiteX3" fmla="*/ 252330 w 494314"/>
                  <a:gd name="connsiteY3" fmla="*/ 8622 h 494314"/>
                  <a:gd name="connsiteX4" fmla="*/ 496039 w 494314"/>
                  <a:gd name="connsiteY4" fmla="*/ 252330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96039" y="252330"/>
                    </a:moveTo>
                    <a:cubicBezTo>
                      <a:pt x="496039" y="386927"/>
                      <a:pt x="386927" y="496039"/>
                      <a:pt x="252330" y="496039"/>
                    </a:cubicBezTo>
                    <a:cubicBezTo>
                      <a:pt x="117734" y="496039"/>
                      <a:pt x="8622" y="386927"/>
                      <a:pt x="8622" y="252330"/>
                    </a:cubicBezTo>
                    <a:cubicBezTo>
                      <a:pt x="8622" y="117734"/>
                      <a:pt x="117734" y="8622"/>
                      <a:pt x="252330" y="8622"/>
                    </a:cubicBezTo>
                    <a:cubicBezTo>
                      <a:pt x="386927" y="8622"/>
                      <a:pt x="496039" y="117734"/>
                      <a:pt x="496039" y="252330"/>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79" name="任意形状 178">
                <a:extLst>
                  <a:ext uri="{FF2B5EF4-FFF2-40B4-BE49-F238E27FC236}">
                    <a16:creationId xmlns:a16="http://schemas.microsoft.com/office/drawing/2014/main" id="{A627CEC2-0CCB-0343-A9EA-A72F7821EFAB}"/>
                  </a:ext>
                </a:extLst>
              </p:cNvPr>
              <p:cNvSpPr/>
              <p:nvPr/>
            </p:nvSpPr>
            <p:spPr>
              <a:xfrm>
                <a:off x="4518767" y="2007060"/>
                <a:ext cx="321879" cy="321879"/>
              </a:xfrm>
              <a:custGeom>
                <a:avLst/>
                <a:gdLst>
                  <a:gd name="connsiteX0" fmla="*/ 294864 w 321879"/>
                  <a:gd name="connsiteY0" fmla="*/ 8622 h 321879"/>
                  <a:gd name="connsiteX1" fmla="*/ 32763 w 321879"/>
                  <a:gd name="connsiteY1" fmla="*/ 8622 h 321879"/>
                  <a:gd name="connsiteX2" fmla="*/ 8622 w 321879"/>
                  <a:gd name="connsiteY2" fmla="*/ 32763 h 321879"/>
                  <a:gd name="connsiteX3" fmla="*/ 8622 w 321879"/>
                  <a:gd name="connsiteY3" fmla="*/ 215544 h 321879"/>
                  <a:gd name="connsiteX4" fmla="*/ 27015 w 321879"/>
                  <a:gd name="connsiteY4" fmla="*/ 247732 h 321879"/>
                  <a:gd name="connsiteX5" fmla="*/ 145420 w 321879"/>
                  <a:gd name="connsiteY5" fmla="*/ 315556 h 321879"/>
                  <a:gd name="connsiteX6" fmla="*/ 163813 w 321879"/>
                  <a:gd name="connsiteY6" fmla="*/ 320155 h 321879"/>
                  <a:gd name="connsiteX7" fmla="*/ 182207 w 321879"/>
                  <a:gd name="connsiteY7" fmla="*/ 315556 h 321879"/>
                  <a:gd name="connsiteX8" fmla="*/ 300612 w 321879"/>
                  <a:gd name="connsiteY8" fmla="*/ 247732 h 321879"/>
                  <a:gd name="connsiteX9" fmla="*/ 319005 w 321879"/>
                  <a:gd name="connsiteY9" fmla="*/ 215544 h 321879"/>
                  <a:gd name="connsiteX10" fmla="*/ 319005 w 321879"/>
                  <a:gd name="connsiteY10" fmla="*/ 33912 h 321879"/>
                  <a:gd name="connsiteX11" fmla="*/ 294864 w 321879"/>
                  <a:gd name="connsiteY11" fmla="*/ 8622 h 321879"/>
                  <a:gd name="connsiteX12" fmla="*/ 302911 w 321879"/>
                  <a:gd name="connsiteY12" fmla="*/ 215544 h 321879"/>
                  <a:gd name="connsiteX13" fmla="*/ 292565 w 321879"/>
                  <a:gd name="connsiteY13" fmla="*/ 232787 h 321879"/>
                  <a:gd name="connsiteX14" fmla="*/ 174160 w 321879"/>
                  <a:gd name="connsiteY14" fmla="*/ 300612 h 321879"/>
                  <a:gd name="connsiteX15" fmla="*/ 153467 w 321879"/>
                  <a:gd name="connsiteY15" fmla="*/ 300612 h 321879"/>
                  <a:gd name="connsiteX16" fmla="*/ 35062 w 321879"/>
                  <a:gd name="connsiteY16" fmla="*/ 232787 h 321879"/>
                  <a:gd name="connsiteX17" fmla="*/ 24716 w 321879"/>
                  <a:gd name="connsiteY17" fmla="*/ 215544 h 321879"/>
                  <a:gd name="connsiteX18" fmla="*/ 24716 w 321879"/>
                  <a:gd name="connsiteY18" fmla="*/ 33912 h 321879"/>
                  <a:gd name="connsiteX19" fmla="*/ 32763 w 321879"/>
                  <a:gd name="connsiteY19" fmla="*/ 25865 h 321879"/>
                  <a:gd name="connsiteX20" fmla="*/ 294864 w 321879"/>
                  <a:gd name="connsiteY20" fmla="*/ 25865 h 321879"/>
                  <a:gd name="connsiteX21" fmla="*/ 302911 w 321879"/>
                  <a:gd name="connsiteY21" fmla="*/ 33912 h 321879"/>
                  <a:gd name="connsiteX22" fmla="*/ 302911 w 321879"/>
                  <a:gd name="connsiteY22" fmla="*/ 215544 h 3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21879" h="321879">
                    <a:moveTo>
                      <a:pt x="294864" y="8622"/>
                    </a:moveTo>
                    <a:lnTo>
                      <a:pt x="32763" y="8622"/>
                    </a:lnTo>
                    <a:cubicBezTo>
                      <a:pt x="18968" y="8622"/>
                      <a:pt x="8622" y="20117"/>
                      <a:pt x="8622" y="32763"/>
                    </a:cubicBezTo>
                    <a:lnTo>
                      <a:pt x="8622" y="215544"/>
                    </a:lnTo>
                    <a:cubicBezTo>
                      <a:pt x="8622" y="227040"/>
                      <a:pt x="16669" y="240834"/>
                      <a:pt x="27015" y="247732"/>
                    </a:cubicBezTo>
                    <a:lnTo>
                      <a:pt x="145420" y="315556"/>
                    </a:lnTo>
                    <a:cubicBezTo>
                      <a:pt x="150019" y="317856"/>
                      <a:pt x="156916" y="320155"/>
                      <a:pt x="163813" y="320155"/>
                    </a:cubicBezTo>
                    <a:cubicBezTo>
                      <a:pt x="170711" y="320155"/>
                      <a:pt x="177608" y="319005"/>
                      <a:pt x="182207" y="315556"/>
                    </a:cubicBezTo>
                    <a:lnTo>
                      <a:pt x="300612" y="247732"/>
                    </a:lnTo>
                    <a:cubicBezTo>
                      <a:pt x="310958" y="241984"/>
                      <a:pt x="319005" y="228189"/>
                      <a:pt x="319005" y="215544"/>
                    </a:cubicBezTo>
                    <a:lnTo>
                      <a:pt x="319005" y="33912"/>
                    </a:lnTo>
                    <a:cubicBezTo>
                      <a:pt x="320155" y="20117"/>
                      <a:pt x="308659" y="8622"/>
                      <a:pt x="294864" y="8622"/>
                    </a:cubicBezTo>
                    <a:close/>
                    <a:moveTo>
                      <a:pt x="302911" y="215544"/>
                    </a:moveTo>
                    <a:cubicBezTo>
                      <a:pt x="302911" y="221292"/>
                      <a:pt x="298313" y="230488"/>
                      <a:pt x="292565" y="232787"/>
                    </a:cubicBezTo>
                    <a:lnTo>
                      <a:pt x="174160" y="300612"/>
                    </a:lnTo>
                    <a:cubicBezTo>
                      <a:pt x="169561" y="304061"/>
                      <a:pt x="159215" y="304061"/>
                      <a:pt x="153467" y="300612"/>
                    </a:cubicBezTo>
                    <a:lnTo>
                      <a:pt x="35062" y="232787"/>
                    </a:lnTo>
                    <a:cubicBezTo>
                      <a:pt x="29314" y="229339"/>
                      <a:pt x="24716" y="221292"/>
                      <a:pt x="24716" y="215544"/>
                    </a:cubicBezTo>
                    <a:lnTo>
                      <a:pt x="24716" y="33912"/>
                    </a:lnTo>
                    <a:cubicBezTo>
                      <a:pt x="24716" y="29314"/>
                      <a:pt x="28164" y="25865"/>
                      <a:pt x="32763" y="25865"/>
                    </a:cubicBezTo>
                    <a:lnTo>
                      <a:pt x="294864" y="25865"/>
                    </a:lnTo>
                    <a:cubicBezTo>
                      <a:pt x="299462" y="25865"/>
                      <a:pt x="302911" y="29314"/>
                      <a:pt x="302911" y="33912"/>
                    </a:cubicBezTo>
                    <a:lnTo>
                      <a:pt x="302911" y="215544"/>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0" name="任意形状 179">
                <a:extLst>
                  <a:ext uri="{FF2B5EF4-FFF2-40B4-BE49-F238E27FC236}">
                    <a16:creationId xmlns:a16="http://schemas.microsoft.com/office/drawing/2014/main" id="{700A01A4-CF76-A64F-8B2A-048A46EF4418}"/>
                  </a:ext>
                </a:extLst>
              </p:cNvPr>
              <p:cNvSpPr/>
              <p:nvPr/>
            </p:nvSpPr>
            <p:spPr>
              <a:xfrm>
                <a:off x="4561301" y="2094427"/>
                <a:ext cx="241409" cy="114957"/>
              </a:xfrm>
              <a:custGeom>
                <a:avLst/>
                <a:gdLst>
                  <a:gd name="connsiteX0" fmla="*/ 222441 w 241409"/>
                  <a:gd name="connsiteY0" fmla="*/ 47707 h 114956"/>
                  <a:gd name="connsiteX1" fmla="*/ 208647 w 241409"/>
                  <a:gd name="connsiteY1" fmla="*/ 61502 h 114956"/>
                  <a:gd name="connsiteX2" fmla="*/ 216694 w 241409"/>
                  <a:gd name="connsiteY2" fmla="*/ 74147 h 114956"/>
                  <a:gd name="connsiteX3" fmla="*/ 171860 w 241409"/>
                  <a:gd name="connsiteY3" fmla="*/ 108634 h 114956"/>
                  <a:gd name="connsiteX4" fmla="*/ 127027 w 241409"/>
                  <a:gd name="connsiteY4" fmla="*/ 74147 h 114956"/>
                  <a:gd name="connsiteX5" fmla="*/ 135074 w 241409"/>
                  <a:gd name="connsiteY5" fmla="*/ 61502 h 114956"/>
                  <a:gd name="connsiteX6" fmla="*/ 123579 w 241409"/>
                  <a:gd name="connsiteY6" fmla="*/ 48857 h 114956"/>
                  <a:gd name="connsiteX7" fmla="*/ 71848 w 241409"/>
                  <a:gd name="connsiteY7" fmla="*/ 8622 h 114956"/>
                  <a:gd name="connsiteX8" fmla="*/ 20117 w 241409"/>
                  <a:gd name="connsiteY8" fmla="*/ 48857 h 114956"/>
                  <a:gd name="connsiteX9" fmla="*/ 8622 w 241409"/>
                  <a:gd name="connsiteY9" fmla="*/ 61502 h 114956"/>
                  <a:gd name="connsiteX10" fmla="*/ 22417 w 241409"/>
                  <a:gd name="connsiteY10" fmla="*/ 75297 h 114956"/>
                  <a:gd name="connsiteX11" fmla="*/ 36211 w 241409"/>
                  <a:gd name="connsiteY11" fmla="*/ 61502 h 114956"/>
                  <a:gd name="connsiteX12" fmla="*/ 28164 w 241409"/>
                  <a:gd name="connsiteY12" fmla="*/ 48857 h 114956"/>
                  <a:gd name="connsiteX13" fmla="*/ 72998 w 241409"/>
                  <a:gd name="connsiteY13" fmla="*/ 14370 h 114956"/>
                  <a:gd name="connsiteX14" fmla="*/ 117831 w 241409"/>
                  <a:gd name="connsiteY14" fmla="*/ 48857 h 114956"/>
                  <a:gd name="connsiteX15" fmla="*/ 109784 w 241409"/>
                  <a:gd name="connsiteY15" fmla="*/ 61502 h 114956"/>
                  <a:gd name="connsiteX16" fmla="*/ 121279 w 241409"/>
                  <a:gd name="connsiteY16" fmla="*/ 74147 h 114956"/>
                  <a:gd name="connsiteX17" fmla="*/ 173010 w 241409"/>
                  <a:gd name="connsiteY17" fmla="*/ 114382 h 114956"/>
                  <a:gd name="connsiteX18" fmla="*/ 224741 w 241409"/>
                  <a:gd name="connsiteY18" fmla="*/ 74147 h 114956"/>
                  <a:gd name="connsiteX19" fmla="*/ 236236 w 241409"/>
                  <a:gd name="connsiteY19" fmla="*/ 61502 h 114956"/>
                  <a:gd name="connsiteX20" fmla="*/ 222441 w 241409"/>
                  <a:gd name="connsiteY20" fmla="*/ 47707 h 114956"/>
                  <a:gd name="connsiteX21" fmla="*/ 20117 w 241409"/>
                  <a:gd name="connsiteY21" fmla="*/ 67250 h 114956"/>
                  <a:gd name="connsiteX22" fmla="*/ 13220 w 241409"/>
                  <a:gd name="connsiteY22" fmla="*/ 60352 h 114956"/>
                  <a:gd name="connsiteX23" fmla="*/ 20117 w 241409"/>
                  <a:gd name="connsiteY23" fmla="*/ 53455 h 114956"/>
                  <a:gd name="connsiteX24" fmla="*/ 27015 w 241409"/>
                  <a:gd name="connsiteY24" fmla="*/ 60352 h 114956"/>
                  <a:gd name="connsiteX25" fmla="*/ 20117 w 241409"/>
                  <a:gd name="connsiteY25" fmla="*/ 67250 h 114956"/>
                  <a:gd name="connsiteX26" fmla="*/ 114382 w 241409"/>
                  <a:gd name="connsiteY26" fmla="*/ 60352 h 114956"/>
                  <a:gd name="connsiteX27" fmla="*/ 121279 w 241409"/>
                  <a:gd name="connsiteY27" fmla="*/ 53455 h 114956"/>
                  <a:gd name="connsiteX28" fmla="*/ 128177 w 241409"/>
                  <a:gd name="connsiteY28" fmla="*/ 60352 h 114956"/>
                  <a:gd name="connsiteX29" fmla="*/ 121279 w 241409"/>
                  <a:gd name="connsiteY29" fmla="*/ 67250 h 114956"/>
                  <a:gd name="connsiteX30" fmla="*/ 114382 w 241409"/>
                  <a:gd name="connsiteY30" fmla="*/ 60352 h 114956"/>
                  <a:gd name="connsiteX31" fmla="*/ 222441 w 241409"/>
                  <a:gd name="connsiteY31" fmla="*/ 67250 h 114956"/>
                  <a:gd name="connsiteX32" fmla="*/ 215544 w 241409"/>
                  <a:gd name="connsiteY32" fmla="*/ 60352 h 114956"/>
                  <a:gd name="connsiteX33" fmla="*/ 222441 w 241409"/>
                  <a:gd name="connsiteY33" fmla="*/ 53455 h 114956"/>
                  <a:gd name="connsiteX34" fmla="*/ 229339 w 241409"/>
                  <a:gd name="connsiteY34" fmla="*/ 60352 h 114956"/>
                  <a:gd name="connsiteX35" fmla="*/ 222441 w 241409"/>
                  <a:gd name="connsiteY35" fmla="*/ 67250 h 11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41409" h="114956">
                    <a:moveTo>
                      <a:pt x="222441" y="47707"/>
                    </a:moveTo>
                    <a:cubicBezTo>
                      <a:pt x="215544" y="47707"/>
                      <a:pt x="208647" y="53455"/>
                      <a:pt x="208647" y="61502"/>
                    </a:cubicBezTo>
                    <a:cubicBezTo>
                      <a:pt x="208647" y="67250"/>
                      <a:pt x="212095" y="71848"/>
                      <a:pt x="216694" y="74147"/>
                    </a:cubicBezTo>
                    <a:cubicBezTo>
                      <a:pt x="210946" y="93690"/>
                      <a:pt x="192553" y="108634"/>
                      <a:pt x="171860" y="108634"/>
                    </a:cubicBezTo>
                    <a:cubicBezTo>
                      <a:pt x="151168" y="108634"/>
                      <a:pt x="131626" y="94839"/>
                      <a:pt x="127027" y="74147"/>
                    </a:cubicBezTo>
                    <a:cubicBezTo>
                      <a:pt x="131626" y="71848"/>
                      <a:pt x="135074" y="67250"/>
                      <a:pt x="135074" y="61502"/>
                    </a:cubicBezTo>
                    <a:cubicBezTo>
                      <a:pt x="135074" y="54604"/>
                      <a:pt x="129326" y="48857"/>
                      <a:pt x="123579" y="48857"/>
                    </a:cubicBezTo>
                    <a:cubicBezTo>
                      <a:pt x="117831" y="25865"/>
                      <a:pt x="95989" y="8622"/>
                      <a:pt x="71848" y="8622"/>
                    </a:cubicBezTo>
                    <a:cubicBezTo>
                      <a:pt x="47707" y="8622"/>
                      <a:pt x="25865" y="25865"/>
                      <a:pt x="20117" y="48857"/>
                    </a:cubicBezTo>
                    <a:cubicBezTo>
                      <a:pt x="13220" y="50006"/>
                      <a:pt x="8622" y="55754"/>
                      <a:pt x="8622" y="61502"/>
                    </a:cubicBezTo>
                    <a:cubicBezTo>
                      <a:pt x="8622" y="68399"/>
                      <a:pt x="14370" y="75297"/>
                      <a:pt x="22417" y="75297"/>
                    </a:cubicBezTo>
                    <a:cubicBezTo>
                      <a:pt x="29314" y="75297"/>
                      <a:pt x="36211" y="69549"/>
                      <a:pt x="36211" y="61502"/>
                    </a:cubicBezTo>
                    <a:cubicBezTo>
                      <a:pt x="36211" y="55754"/>
                      <a:pt x="32763" y="51156"/>
                      <a:pt x="28164" y="48857"/>
                    </a:cubicBezTo>
                    <a:cubicBezTo>
                      <a:pt x="33912" y="29314"/>
                      <a:pt x="52305" y="14370"/>
                      <a:pt x="72998" y="14370"/>
                    </a:cubicBezTo>
                    <a:cubicBezTo>
                      <a:pt x="94839" y="14370"/>
                      <a:pt x="113232" y="28164"/>
                      <a:pt x="117831" y="48857"/>
                    </a:cubicBezTo>
                    <a:cubicBezTo>
                      <a:pt x="113232" y="51156"/>
                      <a:pt x="109784" y="55754"/>
                      <a:pt x="109784" y="61502"/>
                    </a:cubicBezTo>
                    <a:cubicBezTo>
                      <a:pt x="109784" y="68399"/>
                      <a:pt x="115532" y="74147"/>
                      <a:pt x="121279" y="74147"/>
                    </a:cubicBezTo>
                    <a:cubicBezTo>
                      <a:pt x="127027" y="97138"/>
                      <a:pt x="148869" y="114382"/>
                      <a:pt x="173010" y="114382"/>
                    </a:cubicBezTo>
                    <a:cubicBezTo>
                      <a:pt x="197151" y="114382"/>
                      <a:pt x="218993" y="97138"/>
                      <a:pt x="224741" y="74147"/>
                    </a:cubicBezTo>
                    <a:cubicBezTo>
                      <a:pt x="231638" y="72998"/>
                      <a:pt x="236236" y="67250"/>
                      <a:pt x="236236" y="61502"/>
                    </a:cubicBezTo>
                    <a:cubicBezTo>
                      <a:pt x="236236" y="53455"/>
                      <a:pt x="230488" y="47707"/>
                      <a:pt x="222441" y="47707"/>
                    </a:cubicBezTo>
                    <a:close/>
                    <a:moveTo>
                      <a:pt x="20117" y="67250"/>
                    </a:moveTo>
                    <a:cubicBezTo>
                      <a:pt x="16669" y="67250"/>
                      <a:pt x="13220" y="63801"/>
                      <a:pt x="13220" y="60352"/>
                    </a:cubicBezTo>
                    <a:cubicBezTo>
                      <a:pt x="13220" y="56904"/>
                      <a:pt x="16669" y="53455"/>
                      <a:pt x="20117" y="53455"/>
                    </a:cubicBezTo>
                    <a:cubicBezTo>
                      <a:pt x="23566" y="53455"/>
                      <a:pt x="27015" y="56904"/>
                      <a:pt x="27015" y="60352"/>
                    </a:cubicBezTo>
                    <a:cubicBezTo>
                      <a:pt x="27015" y="63801"/>
                      <a:pt x="24716" y="67250"/>
                      <a:pt x="20117" y="67250"/>
                    </a:cubicBezTo>
                    <a:close/>
                    <a:moveTo>
                      <a:pt x="114382" y="60352"/>
                    </a:moveTo>
                    <a:cubicBezTo>
                      <a:pt x="114382" y="56904"/>
                      <a:pt x="117831" y="53455"/>
                      <a:pt x="121279" y="53455"/>
                    </a:cubicBezTo>
                    <a:cubicBezTo>
                      <a:pt x="124728" y="53455"/>
                      <a:pt x="128177" y="56904"/>
                      <a:pt x="128177" y="60352"/>
                    </a:cubicBezTo>
                    <a:cubicBezTo>
                      <a:pt x="128177" y="63801"/>
                      <a:pt x="124728" y="67250"/>
                      <a:pt x="121279" y="67250"/>
                    </a:cubicBezTo>
                    <a:cubicBezTo>
                      <a:pt x="117831" y="67250"/>
                      <a:pt x="114382" y="63801"/>
                      <a:pt x="114382" y="60352"/>
                    </a:cubicBezTo>
                    <a:close/>
                    <a:moveTo>
                      <a:pt x="222441" y="67250"/>
                    </a:moveTo>
                    <a:cubicBezTo>
                      <a:pt x="218993" y="67250"/>
                      <a:pt x="215544" y="63801"/>
                      <a:pt x="215544" y="60352"/>
                    </a:cubicBezTo>
                    <a:cubicBezTo>
                      <a:pt x="215544" y="56904"/>
                      <a:pt x="218993" y="53455"/>
                      <a:pt x="222441" y="53455"/>
                    </a:cubicBezTo>
                    <a:cubicBezTo>
                      <a:pt x="225890" y="53455"/>
                      <a:pt x="229339" y="56904"/>
                      <a:pt x="229339" y="60352"/>
                    </a:cubicBezTo>
                    <a:cubicBezTo>
                      <a:pt x="229339" y="63801"/>
                      <a:pt x="225890" y="67250"/>
                      <a:pt x="222441" y="67250"/>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1" name="任意形状 180">
                <a:extLst>
                  <a:ext uri="{FF2B5EF4-FFF2-40B4-BE49-F238E27FC236}">
                    <a16:creationId xmlns:a16="http://schemas.microsoft.com/office/drawing/2014/main" id="{C515EC51-A8F7-2242-8B36-B419EBEB0561}"/>
                  </a:ext>
                </a:extLst>
              </p:cNvPr>
              <p:cNvSpPr/>
              <p:nvPr/>
            </p:nvSpPr>
            <p:spPr>
              <a:xfrm>
                <a:off x="4759026" y="2110521"/>
                <a:ext cx="22991" cy="22991"/>
              </a:xfrm>
              <a:custGeom>
                <a:avLst/>
                <a:gdLst>
                  <a:gd name="connsiteX0" fmla="*/ 12070 w 22991"/>
                  <a:gd name="connsiteY0" fmla="*/ 15519 h 22991"/>
                  <a:gd name="connsiteX1" fmla="*/ 15519 w 22991"/>
                  <a:gd name="connsiteY1" fmla="*/ 21267 h 22991"/>
                  <a:gd name="connsiteX2" fmla="*/ 16669 w 22991"/>
                  <a:gd name="connsiteY2" fmla="*/ 24716 h 22991"/>
                  <a:gd name="connsiteX3" fmla="*/ 22417 w 22991"/>
                  <a:gd name="connsiteY3" fmla="*/ 21267 h 22991"/>
                  <a:gd name="connsiteX4" fmla="*/ 21267 w 22991"/>
                  <a:gd name="connsiteY4" fmla="*/ 17818 h 22991"/>
                  <a:gd name="connsiteX5" fmla="*/ 16669 w 22991"/>
                  <a:gd name="connsiteY5" fmla="*/ 10921 h 22991"/>
                  <a:gd name="connsiteX6" fmla="*/ 14370 w 22991"/>
                  <a:gd name="connsiteY6" fmla="*/ 8622 h 22991"/>
                  <a:gd name="connsiteX7" fmla="*/ 8622 w 22991"/>
                  <a:gd name="connsiteY7" fmla="*/ 13220 h 22991"/>
                  <a:gd name="connsiteX8" fmla="*/ 12070 w 22991"/>
                  <a:gd name="connsiteY8" fmla="*/ 15519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2070" y="15519"/>
                    </a:moveTo>
                    <a:cubicBezTo>
                      <a:pt x="13220" y="17818"/>
                      <a:pt x="14370" y="18968"/>
                      <a:pt x="15519" y="21267"/>
                    </a:cubicBezTo>
                    <a:lnTo>
                      <a:pt x="16669" y="24716"/>
                    </a:lnTo>
                    <a:lnTo>
                      <a:pt x="22417" y="21267"/>
                    </a:lnTo>
                    <a:lnTo>
                      <a:pt x="21267" y="17818"/>
                    </a:lnTo>
                    <a:cubicBezTo>
                      <a:pt x="20117" y="15519"/>
                      <a:pt x="18968" y="13220"/>
                      <a:pt x="16669" y="10921"/>
                    </a:cubicBezTo>
                    <a:lnTo>
                      <a:pt x="14370" y="8622"/>
                    </a:lnTo>
                    <a:lnTo>
                      <a:pt x="8622" y="13220"/>
                    </a:lnTo>
                    <a:lnTo>
                      <a:pt x="12070" y="15519"/>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2" name="任意形状 181">
                <a:extLst>
                  <a:ext uri="{FF2B5EF4-FFF2-40B4-BE49-F238E27FC236}">
                    <a16:creationId xmlns:a16="http://schemas.microsoft.com/office/drawing/2014/main" id="{15089782-4C27-9045-ADE1-28EF0160C5E7}"/>
                  </a:ext>
                </a:extLst>
              </p:cNvPr>
              <p:cNvSpPr/>
              <p:nvPr/>
            </p:nvSpPr>
            <p:spPr>
              <a:xfrm>
                <a:off x="4688903" y="2096726"/>
                <a:ext cx="34487" cy="22991"/>
              </a:xfrm>
              <a:custGeom>
                <a:avLst/>
                <a:gdLst>
                  <a:gd name="connsiteX0" fmla="*/ 15519 w 34487"/>
                  <a:gd name="connsiteY0" fmla="*/ 21267 h 22991"/>
                  <a:gd name="connsiteX1" fmla="*/ 25865 w 34487"/>
                  <a:gd name="connsiteY1" fmla="*/ 15519 h 22991"/>
                  <a:gd name="connsiteX2" fmla="*/ 29314 w 34487"/>
                  <a:gd name="connsiteY2" fmla="*/ 14370 h 22991"/>
                  <a:gd name="connsiteX3" fmla="*/ 27015 w 34487"/>
                  <a:gd name="connsiteY3" fmla="*/ 8622 h 22991"/>
                  <a:gd name="connsiteX4" fmla="*/ 23566 w 34487"/>
                  <a:gd name="connsiteY4" fmla="*/ 9771 h 22991"/>
                  <a:gd name="connsiteX5" fmla="*/ 10921 w 34487"/>
                  <a:gd name="connsiteY5" fmla="*/ 16669 h 22991"/>
                  <a:gd name="connsiteX6" fmla="*/ 8622 w 34487"/>
                  <a:gd name="connsiteY6" fmla="*/ 18968 h 22991"/>
                  <a:gd name="connsiteX7" fmla="*/ 13220 w 34487"/>
                  <a:gd name="connsiteY7" fmla="*/ 24716 h 22991"/>
                  <a:gd name="connsiteX8" fmla="*/ 15519 w 34487"/>
                  <a:gd name="connsiteY8" fmla="*/ 2126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21267"/>
                    </a:moveTo>
                    <a:cubicBezTo>
                      <a:pt x="18968" y="18968"/>
                      <a:pt x="22417" y="16669"/>
                      <a:pt x="25865" y="15519"/>
                    </a:cubicBezTo>
                    <a:lnTo>
                      <a:pt x="29314" y="14370"/>
                    </a:lnTo>
                    <a:lnTo>
                      <a:pt x="27015" y="8622"/>
                    </a:lnTo>
                    <a:lnTo>
                      <a:pt x="23566" y="9771"/>
                    </a:lnTo>
                    <a:cubicBezTo>
                      <a:pt x="18968" y="12070"/>
                      <a:pt x="15519" y="14370"/>
                      <a:pt x="10921" y="16669"/>
                    </a:cubicBezTo>
                    <a:lnTo>
                      <a:pt x="8622" y="18968"/>
                    </a:lnTo>
                    <a:lnTo>
                      <a:pt x="13220" y="24716"/>
                    </a:lnTo>
                    <a:lnTo>
                      <a:pt x="15519" y="21267"/>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3" name="任意形状 182">
                <a:extLst>
                  <a:ext uri="{FF2B5EF4-FFF2-40B4-BE49-F238E27FC236}">
                    <a16:creationId xmlns:a16="http://schemas.microsoft.com/office/drawing/2014/main" id="{BF403F9D-DAC5-4C40-A259-0F3FB28F1DC4}"/>
                  </a:ext>
                </a:extLst>
              </p:cNvPr>
              <p:cNvSpPr/>
              <p:nvPr/>
            </p:nvSpPr>
            <p:spPr>
              <a:xfrm>
                <a:off x="4715343" y="2092415"/>
                <a:ext cx="34487" cy="22991"/>
              </a:xfrm>
              <a:custGeom>
                <a:avLst/>
                <a:gdLst>
                  <a:gd name="connsiteX0" fmla="*/ 12070 w 34487"/>
                  <a:gd name="connsiteY0" fmla="*/ 16381 h 22991"/>
                  <a:gd name="connsiteX1" fmla="*/ 24716 w 34487"/>
                  <a:gd name="connsiteY1" fmla="*/ 16381 h 22991"/>
                  <a:gd name="connsiteX2" fmla="*/ 28164 w 34487"/>
                  <a:gd name="connsiteY2" fmla="*/ 16381 h 22991"/>
                  <a:gd name="connsiteX3" fmla="*/ 29314 w 34487"/>
                  <a:gd name="connsiteY3" fmla="*/ 9484 h 22991"/>
                  <a:gd name="connsiteX4" fmla="*/ 25865 w 34487"/>
                  <a:gd name="connsiteY4" fmla="*/ 9484 h 22991"/>
                  <a:gd name="connsiteX5" fmla="*/ 12070 w 34487"/>
                  <a:gd name="connsiteY5" fmla="*/ 9484 h 22991"/>
                  <a:gd name="connsiteX6" fmla="*/ 8622 w 34487"/>
                  <a:gd name="connsiteY6" fmla="*/ 9484 h 22991"/>
                  <a:gd name="connsiteX7" fmla="*/ 9771 w 34487"/>
                  <a:gd name="connsiteY7" fmla="*/ 16381 h 22991"/>
                  <a:gd name="connsiteX8" fmla="*/ 12070 w 34487"/>
                  <a:gd name="connsiteY8" fmla="*/ 1638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2070" y="16381"/>
                    </a:moveTo>
                    <a:cubicBezTo>
                      <a:pt x="16669" y="16381"/>
                      <a:pt x="20117" y="16381"/>
                      <a:pt x="24716" y="16381"/>
                    </a:cubicBezTo>
                    <a:lnTo>
                      <a:pt x="28164" y="16381"/>
                    </a:lnTo>
                    <a:lnTo>
                      <a:pt x="29314" y="9484"/>
                    </a:lnTo>
                    <a:lnTo>
                      <a:pt x="25865" y="9484"/>
                    </a:lnTo>
                    <a:cubicBezTo>
                      <a:pt x="21267" y="8334"/>
                      <a:pt x="16669" y="8334"/>
                      <a:pt x="12070" y="9484"/>
                    </a:cubicBezTo>
                    <a:lnTo>
                      <a:pt x="8622" y="9484"/>
                    </a:lnTo>
                    <a:lnTo>
                      <a:pt x="9771" y="16381"/>
                    </a:lnTo>
                    <a:lnTo>
                      <a:pt x="12070" y="16381"/>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4" name="任意形状 183">
                <a:extLst>
                  <a:ext uri="{FF2B5EF4-FFF2-40B4-BE49-F238E27FC236}">
                    <a16:creationId xmlns:a16="http://schemas.microsoft.com/office/drawing/2014/main" id="{5587B90E-E2BC-9E42-AA0E-44EE717CE990}"/>
                  </a:ext>
                </a:extLst>
              </p:cNvPr>
              <p:cNvSpPr/>
              <p:nvPr/>
            </p:nvSpPr>
            <p:spPr>
              <a:xfrm>
                <a:off x="4739484" y="2095577"/>
                <a:ext cx="34487" cy="22991"/>
              </a:xfrm>
              <a:custGeom>
                <a:avLst/>
                <a:gdLst>
                  <a:gd name="connsiteX0" fmla="*/ 22417 w 34487"/>
                  <a:gd name="connsiteY0" fmla="*/ 22417 h 22991"/>
                  <a:gd name="connsiteX1" fmla="*/ 24716 w 34487"/>
                  <a:gd name="connsiteY1" fmla="*/ 24716 h 22991"/>
                  <a:gd name="connsiteX2" fmla="*/ 29314 w 34487"/>
                  <a:gd name="connsiteY2" fmla="*/ 18968 h 22991"/>
                  <a:gd name="connsiteX3" fmla="*/ 27015 w 34487"/>
                  <a:gd name="connsiteY3" fmla="*/ 16669 h 22991"/>
                  <a:gd name="connsiteX4" fmla="*/ 14370 w 34487"/>
                  <a:gd name="connsiteY4" fmla="*/ 9771 h 22991"/>
                  <a:gd name="connsiteX5" fmla="*/ 10921 w 34487"/>
                  <a:gd name="connsiteY5" fmla="*/ 8622 h 22991"/>
                  <a:gd name="connsiteX6" fmla="*/ 8622 w 34487"/>
                  <a:gd name="connsiteY6" fmla="*/ 15519 h 22991"/>
                  <a:gd name="connsiteX7" fmla="*/ 12070 w 34487"/>
                  <a:gd name="connsiteY7" fmla="*/ 16669 h 22991"/>
                  <a:gd name="connsiteX8" fmla="*/ 22417 w 34487"/>
                  <a:gd name="connsiteY8" fmla="*/ 22417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22417"/>
                    </a:moveTo>
                    <a:lnTo>
                      <a:pt x="24716" y="24716"/>
                    </a:lnTo>
                    <a:lnTo>
                      <a:pt x="29314" y="18968"/>
                    </a:lnTo>
                    <a:lnTo>
                      <a:pt x="27015" y="16669"/>
                    </a:lnTo>
                    <a:cubicBezTo>
                      <a:pt x="23566" y="14370"/>
                      <a:pt x="18968" y="12070"/>
                      <a:pt x="14370" y="9771"/>
                    </a:cubicBezTo>
                    <a:lnTo>
                      <a:pt x="10921" y="8622"/>
                    </a:lnTo>
                    <a:lnTo>
                      <a:pt x="8622" y="15519"/>
                    </a:lnTo>
                    <a:lnTo>
                      <a:pt x="12070" y="16669"/>
                    </a:lnTo>
                    <a:cubicBezTo>
                      <a:pt x="15519" y="17818"/>
                      <a:pt x="18968" y="20117"/>
                      <a:pt x="22417" y="22417"/>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185" name="任意形状 184">
                <a:extLst>
                  <a:ext uri="{FF2B5EF4-FFF2-40B4-BE49-F238E27FC236}">
                    <a16:creationId xmlns:a16="http://schemas.microsoft.com/office/drawing/2014/main" id="{BF58C097-3585-E04A-95C0-76E44F68605E}"/>
                  </a:ext>
                </a:extLst>
              </p:cNvPr>
              <p:cNvSpPr/>
              <p:nvPr/>
            </p:nvSpPr>
            <p:spPr>
              <a:xfrm>
                <a:off x="4676257" y="2110521"/>
                <a:ext cx="22991" cy="34487"/>
              </a:xfrm>
              <a:custGeom>
                <a:avLst/>
                <a:gdLst>
                  <a:gd name="connsiteX0" fmla="*/ 15519 w 22991"/>
                  <a:gd name="connsiteY0" fmla="*/ 21267 h 34487"/>
                  <a:gd name="connsiteX1" fmla="*/ 18968 w 22991"/>
                  <a:gd name="connsiteY1" fmla="*/ 15519 h 34487"/>
                  <a:gd name="connsiteX2" fmla="*/ 21267 w 22991"/>
                  <a:gd name="connsiteY2" fmla="*/ 13220 h 34487"/>
                  <a:gd name="connsiteX3" fmla="*/ 15519 w 22991"/>
                  <a:gd name="connsiteY3" fmla="*/ 8622 h 34487"/>
                  <a:gd name="connsiteX4" fmla="*/ 14370 w 22991"/>
                  <a:gd name="connsiteY4" fmla="*/ 12070 h 34487"/>
                  <a:gd name="connsiteX5" fmla="*/ 9771 w 22991"/>
                  <a:gd name="connsiteY5" fmla="*/ 18968 h 34487"/>
                  <a:gd name="connsiteX6" fmla="*/ 8622 w 22991"/>
                  <a:gd name="connsiteY6" fmla="*/ 22417 h 34487"/>
                  <a:gd name="connsiteX7" fmla="*/ 14370 w 22991"/>
                  <a:gd name="connsiteY7" fmla="*/ 25865 h 34487"/>
                  <a:gd name="connsiteX8" fmla="*/ 15519 w 22991"/>
                  <a:gd name="connsiteY8" fmla="*/ 21267 h 34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34487">
                    <a:moveTo>
                      <a:pt x="15519" y="21267"/>
                    </a:moveTo>
                    <a:cubicBezTo>
                      <a:pt x="16669" y="18968"/>
                      <a:pt x="17818" y="17818"/>
                      <a:pt x="18968" y="15519"/>
                    </a:cubicBezTo>
                    <a:lnTo>
                      <a:pt x="21267" y="13220"/>
                    </a:lnTo>
                    <a:lnTo>
                      <a:pt x="15519" y="8622"/>
                    </a:lnTo>
                    <a:lnTo>
                      <a:pt x="14370" y="12070"/>
                    </a:lnTo>
                    <a:cubicBezTo>
                      <a:pt x="13220" y="14370"/>
                      <a:pt x="10921" y="16669"/>
                      <a:pt x="9771" y="18968"/>
                    </a:cubicBezTo>
                    <a:lnTo>
                      <a:pt x="8622" y="22417"/>
                    </a:lnTo>
                    <a:lnTo>
                      <a:pt x="14370" y="25865"/>
                    </a:lnTo>
                    <a:lnTo>
                      <a:pt x="15519" y="21267"/>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6" name="任意形状 185">
                <a:extLst>
                  <a:ext uri="{FF2B5EF4-FFF2-40B4-BE49-F238E27FC236}">
                    <a16:creationId xmlns:a16="http://schemas.microsoft.com/office/drawing/2014/main" id="{88C0B409-7DCA-F342-AD56-31D8A7185C3E}"/>
                  </a:ext>
                </a:extLst>
              </p:cNvPr>
              <p:cNvSpPr/>
              <p:nvPr/>
            </p:nvSpPr>
            <p:spPr>
              <a:xfrm>
                <a:off x="4576245" y="2165700"/>
                <a:ext cx="22991" cy="22991"/>
              </a:xfrm>
              <a:custGeom>
                <a:avLst/>
                <a:gdLst>
                  <a:gd name="connsiteX0" fmla="*/ 18968 w 22991"/>
                  <a:gd name="connsiteY0" fmla="*/ 17818 h 22991"/>
                  <a:gd name="connsiteX1" fmla="*/ 15519 w 22991"/>
                  <a:gd name="connsiteY1" fmla="*/ 12070 h 22991"/>
                  <a:gd name="connsiteX2" fmla="*/ 14370 w 22991"/>
                  <a:gd name="connsiteY2" fmla="*/ 8622 h 22991"/>
                  <a:gd name="connsiteX3" fmla="*/ 8622 w 22991"/>
                  <a:gd name="connsiteY3" fmla="*/ 12070 h 22991"/>
                  <a:gd name="connsiteX4" fmla="*/ 9771 w 22991"/>
                  <a:gd name="connsiteY4" fmla="*/ 15519 h 22991"/>
                  <a:gd name="connsiteX5" fmla="*/ 14370 w 22991"/>
                  <a:gd name="connsiteY5" fmla="*/ 22417 h 22991"/>
                  <a:gd name="connsiteX6" fmla="*/ 16669 w 22991"/>
                  <a:gd name="connsiteY6" fmla="*/ 24716 h 22991"/>
                  <a:gd name="connsiteX7" fmla="*/ 22417 w 22991"/>
                  <a:gd name="connsiteY7" fmla="*/ 20117 h 22991"/>
                  <a:gd name="connsiteX8" fmla="*/ 18968 w 22991"/>
                  <a:gd name="connsiteY8" fmla="*/ 17818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8968" y="17818"/>
                    </a:moveTo>
                    <a:cubicBezTo>
                      <a:pt x="17818" y="15519"/>
                      <a:pt x="16669" y="14370"/>
                      <a:pt x="15519" y="12070"/>
                    </a:cubicBezTo>
                    <a:lnTo>
                      <a:pt x="14370" y="8622"/>
                    </a:lnTo>
                    <a:lnTo>
                      <a:pt x="8622" y="12070"/>
                    </a:lnTo>
                    <a:lnTo>
                      <a:pt x="9771" y="15519"/>
                    </a:lnTo>
                    <a:cubicBezTo>
                      <a:pt x="10921" y="17818"/>
                      <a:pt x="12070" y="20117"/>
                      <a:pt x="14370" y="22417"/>
                    </a:cubicBezTo>
                    <a:lnTo>
                      <a:pt x="16669" y="24716"/>
                    </a:lnTo>
                    <a:lnTo>
                      <a:pt x="22417" y="20117"/>
                    </a:lnTo>
                    <a:lnTo>
                      <a:pt x="18968" y="17818"/>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7" name="任意形状 186">
                <a:extLst>
                  <a:ext uri="{FF2B5EF4-FFF2-40B4-BE49-F238E27FC236}">
                    <a16:creationId xmlns:a16="http://schemas.microsoft.com/office/drawing/2014/main" id="{2C4F4A99-0DDD-3F4E-8075-081A25A52190}"/>
                  </a:ext>
                </a:extLst>
              </p:cNvPr>
              <p:cNvSpPr/>
              <p:nvPr/>
            </p:nvSpPr>
            <p:spPr>
              <a:xfrm>
                <a:off x="4638322" y="2181794"/>
                <a:ext cx="34487" cy="22991"/>
              </a:xfrm>
              <a:custGeom>
                <a:avLst/>
                <a:gdLst>
                  <a:gd name="connsiteX0" fmla="*/ 22417 w 34487"/>
                  <a:gd name="connsiteY0" fmla="*/ 9771 h 22991"/>
                  <a:gd name="connsiteX1" fmla="*/ 12070 w 34487"/>
                  <a:gd name="connsiteY1" fmla="*/ 15519 h 22991"/>
                  <a:gd name="connsiteX2" fmla="*/ 8622 w 34487"/>
                  <a:gd name="connsiteY2" fmla="*/ 16669 h 22991"/>
                  <a:gd name="connsiteX3" fmla="*/ 10921 w 34487"/>
                  <a:gd name="connsiteY3" fmla="*/ 22417 h 22991"/>
                  <a:gd name="connsiteX4" fmla="*/ 14370 w 34487"/>
                  <a:gd name="connsiteY4" fmla="*/ 21267 h 22991"/>
                  <a:gd name="connsiteX5" fmla="*/ 27015 w 34487"/>
                  <a:gd name="connsiteY5" fmla="*/ 14370 h 22991"/>
                  <a:gd name="connsiteX6" fmla="*/ 29314 w 34487"/>
                  <a:gd name="connsiteY6" fmla="*/ 12070 h 22991"/>
                  <a:gd name="connsiteX7" fmla="*/ 24716 w 34487"/>
                  <a:gd name="connsiteY7" fmla="*/ 8622 h 22991"/>
                  <a:gd name="connsiteX8" fmla="*/ 22417 w 34487"/>
                  <a:gd name="connsiteY8" fmla="*/ 977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22417" y="9771"/>
                    </a:moveTo>
                    <a:cubicBezTo>
                      <a:pt x="18968" y="12070"/>
                      <a:pt x="15519" y="14370"/>
                      <a:pt x="12070" y="15519"/>
                    </a:cubicBezTo>
                    <a:lnTo>
                      <a:pt x="8622" y="16669"/>
                    </a:lnTo>
                    <a:lnTo>
                      <a:pt x="10921" y="22417"/>
                    </a:lnTo>
                    <a:lnTo>
                      <a:pt x="14370" y="21267"/>
                    </a:lnTo>
                    <a:cubicBezTo>
                      <a:pt x="18968" y="18968"/>
                      <a:pt x="22417" y="16669"/>
                      <a:pt x="27015" y="14370"/>
                    </a:cubicBezTo>
                    <a:lnTo>
                      <a:pt x="29314" y="12070"/>
                    </a:lnTo>
                    <a:lnTo>
                      <a:pt x="24716" y="8622"/>
                    </a:lnTo>
                    <a:lnTo>
                      <a:pt x="22417" y="9771"/>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8" name="任意形状 187">
                <a:extLst>
                  <a:ext uri="{FF2B5EF4-FFF2-40B4-BE49-F238E27FC236}">
                    <a16:creationId xmlns:a16="http://schemas.microsoft.com/office/drawing/2014/main" id="{7F4367DA-2CDA-934A-9821-D91EC0ABD2C5}"/>
                  </a:ext>
                </a:extLst>
              </p:cNvPr>
              <p:cNvSpPr/>
              <p:nvPr/>
            </p:nvSpPr>
            <p:spPr>
              <a:xfrm>
                <a:off x="4613031" y="2192140"/>
                <a:ext cx="34487" cy="22991"/>
              </a:xfrm>
              <a:custGeom>
                <a:avLst/>
                <a:gdLst>
                  <a:gd name="connsiteX0" fmla="*/ 25865 w 34487"/>
                  <a:gd name="connsiteY0" fmla="*/ 8622 h 22991"/>
                  <a:gd name="connsiteX1" fmla="*/ 13220 w 34487"/>
                  <a:gd name="connsiteY1" fmla="*/ 8622 h 22991"/>
                  <a:gd name="connsiteX2" fmla="*/ 9771 w 34487"/>
                  <a:gd name="connsiteY2" fmla="*/ 8622 h 22991"/>
                  <a:gd name="connsiteX3" fmla="*/ 8622 w 34487"/>
                  <a:gd name="connsiteY3" fmla="*/ 15519 h 22991"/>
                  <a:gd name="connsiteX4" fmla="*/ 12070 w 34487"/>
                  <a:gd name="connsiteY4" fmla="*/ 15519 h 22991"/>
                  <a:gd name="connsiteX5" fmla="*/ 18968 w 34487"/>
                  <a:gd name="connsiteY5" fmla="*/ 15519 h 22991"/>
                  <a:gd name="connsiteX6" fmla="*/ 25865 w 34487"/>
                  <a:gd name="connsiteY6" fmla="*/ 15519 h 22991"/>
                  <a:gd name="connsiteX7" fmla="*/ 29314 w 34487"/>
                  <a:gd name="connsiteY7" fmla="*/ 15519 h 22991"/>
                  <a:gd name="connsiteX8" fmla="*/ 28164 w 34487"/>
                  <a:gd name="connsiteY8" fmla="*/ 8622 h 22991"/>
                  <a:gd name="connsiteX9" fmla="*/ 25865 w 34487"/>
                  <a:gd name="connsiteY9" fmla="*/ 8622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7" h="22991">
                    <a:moveTo>
                      <a:pt x="25865" y="8622"/>
                    </a:moveTo>
                    <a:cubicBezTo>
                      <a:pt x="21267" y="8622"/>
                      <a:pt x="17818" y="8622"/>
                      <a:pt x="13220" y="8622"/>
                    </a:cubicBezTo>
                    <a:lnTo>
                      <a:pt x="9771" y="8622"/>
                    </a:lnTo>
                    <a:lnTo>
                      <a:pt x="8622" y="15519"/>
                    </a:lnTo>
                    <a:lnTo>
                      <a:pt x="12070" y="15519"/>
                    </a:lnTo>
                    <a:cubicBezTo>
                      <a:pt x="14370" y="15519"/>
                      <a:pt x="16669" y="15519"/>
                      <a:pt x="18968" y="15519"/>
                    </a:cubicBezTo>
                    <a:cubicBezTo>
                      <a:pt x="21267" y="15519"/>
                      <a:pt x="23566" y="15519"/>
                      <a:pt x="25865" y="15519"/>
                    </a:cubicBezTo>
                    <a:lnTo>
                      <a:pt x="29314" y="15519"/>
                    </a:lnTo>
                    <a:lnTo>
                      <a:pt x="28164" y="8622"/>
                    </a:lnTo>
                    <a:lnTo>
                      <a:pt x="25865" y="8622"/>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89" name="任意形状 188">
                <a:extLst>
                  <a:ext uri="{FF2B5EF4-FFF2-40B4-BE49-F238E27FC236}">
                    <a16:creationId xmlns:a16="http://schemas.microsoft.com/office/drawing/2014/main" id="{3F316EBC-8556-A442-B46A-1D5B5731F219}"/>
                  </a:ext>
                </a:extLst>
              </p:cNvPr>
              <p:cNvSpPr/>
              <p:nvPr/>
            </p:nvSpPr>
            <p:spPr>
              <a:xfrm>
                <a:off x="4587741" y="2180645"/>
                <a:ext cx="34487" cy="22991"/>
              </a:xfrm>
              <a:custGeom>
                <a:avLst/>
                <a:gdLst>
                  <a:gd name="connsiteX0" fmla="*/ 15519 w 34487"/>
                  <a:gd name="connsiteY0" fmla="*/ 10921 h 22991"/>
                  <a:gd name="connsiteX1" fmla="*/ 13220 w 34487"/>
                  <a:gd name="connsiteY1" fmla="*/ 8622 h 22991"/>
                  <a:gd name="connsiteX2" fmla="*/ 8622 w 34487"/>
                  <a:gd name="connsiteY2" fmla="*/ 14370 h 22991"/>
                  <a:gd name="connsiteX3" fmla="*/ 10921 w 34487"/>
                  <a:gd name="connsiteY3" fmla="*/ 16669 h 22991"/>
                  <a:gd name="connsiteX4" fmla="*/ 23566 w 34487"/>
                  <a:gd name="connsiteY4" fmla="*/ 23566 h 22991"/>
                  <a:gd name="connsiteX5" fmla="*/ 27015 w 34487"/>
                  <a:gd name="connsiteY5" fmla="*/ 24716 h 22991"/>
                  <a:gd name="connsiteX6" fmla="*/ 29314 w 34487"/>
                  <a:gd name="connsiteY6" fmla="*/ 18968 h 22991"/>
                  <a:gd name="connsiteX7" fmla="*/ 25865 w 34487"/>
                  <a:gd name="connsiteY7" fmla="*/ 17818 h 22991"/>
                  <a:gd name="connsiteX8" fmla="*/ 15519 w 34487"/>
                  <a:gd name="connsiteY8" fmla="*/ 10921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487" h="22991">
                    <a:moveTo>
                      <a:pt x="15519" y="10921"/>
                    </a:moveTo>
                    <a:lnTo>
                      <a:pt x="13220" y="8622"/>
                    </a:lnTo>
                    <a:lnTo>
                      <a:pt x="8622" y="14370"/>
                    </a:lnTo>
                    <a:lnTo>
                      <a:pt x="10921" y="16669"/>
                    </a:lnTo>
                    <a:cubicBezTo>
                      <a:pt x="14370" y="18968"/>
                      <a:pt x="18968" y="21267"/>
                      <a:pt x="23566" y="23566"/>
                    </a:cubicBezTo>
                    <a:lnTo>
                      <a:pt x="27015" y="24716"/>
                    </a:lnTo>
                    <a:lnTo>
                      <a:pt x="29314" y="18968"/>
                    </a:lnTo>
                    <a:lnTo>
                      <a:pt x="25865" y="17818"/>
                    </a:lnTo>
                    <a:cubicBezTo>
                      <a:pt x="22417" y="15519"/>
                      <a:pt x="18968" y="14370"/>
                      <a:pt x="15519" y="10921"/>
                    </a:cubicBez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190" name="任意形状 189">
                <a:extLst>
                  <a:ext uri="{FF2B5EF4-FFF2-40B4-BE49-F238E27FC236}">
                    <a16:creationId xmlns:a16="http://schemas.microsoft.com/office/drawing/2014/main" id="{F2E051AC-CBE2-8844-8AFC-975C20C2C4E2}"/>
                  </a:ext>
                </a:extLst>
              </p:cNvPr>
              <p:cNvSpPr/>
              <p:nvPr/>
            </p:nvSpPr>
            <p:spPr>
              <a:xfrm>
                <a:off x="4659014" y="2165700"/>
                <a:ext cx="22991" cy="22991"/>
              </a:xfrm>
              <a:custGeom>
                <a:avLst/>
                <a:gdLst>
                  <a:gd name="connsiteX0" fmla="*/ 14370 w 22991"/>
                  <a:gd name="connsiteY0" fmla="*/ 12070 h 22991"/>
                  <a:gd name="connsiteX1" fmla="*/ 10921 w 22991"/>
                  <a:gd name="connsiteY1" fmla="*/ 17818 h 22991"/>
                  <a:gd name="connsiteX2" fmla="*/ 8622 w 22991"/>
                  <a:gd name="connsiteY2" fmla="*/ 20117 h 22991"/>
                  <a:gd name="connsiteX3" fmla="*/ 14370 w 22991"/>
                  <a:gd name="connsiteY3" fmla="*/ 24716 h 22991"/>
                  <a:gd name="connsiteX4" fmla="*/ 16669 w 22991"/>
                  <a:gd name="connsiteY4" fmla="*/ 22417 h 22991"/>
                  <a:gd name="connsiteX5" fmla="*/ 21267 w 22991"/>
                  <a:gd name="connsiteY5" fmla="*/ 15519 h 22991"/>
                  <a:gd name="connsiteX6" fmla="*/ 22417 w 22991"/>
                  <a:gd name="connsiteY6" fmla="*/ 12070 h 22991"/>
                  <a:gd name="connsiteX7" fmla="*/ 16669 w 22991"/>
                  <a:gd name="connsiteY7" fmla="*/ 8622 h 22991"/>
                  <a:gd name="connsiteX8" fmla="*/ 14370 w 22991"/>
                  <a:gd name="connsiteY8" fmla="*/ 12070 h 22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91" h="22991">
                    <a:moveTo>
                      <a:pt x="14370" y="12070"/>
                    </a:moveTo>
                    <a:cubicBezTo>
                      <a:pt x="13220" y="14370"/>
                      <a:pt x="12070" y="15519"/>
                      <a:pt x="10921" y="17818"/>
                    </a:cubicBezTo>
                    <a:lnTo>
                      <a:pt x="8622" y="20117"/>
                    </a:lnTo>
                    <a:lnTo>
                      <a:pt x="14370" y="24716"/>
                    </a:lnTo>
                    <a:lnTo>
                      <a:pt x="16669" y="22417"/>
                    </a:lnTo>
                    <a:cubicBezTo>
                      <a:pt x="17818" y="20117"/>
                      <a:pt x="20117" y="17818"/>
                      <a:pt x="21267" y="15519"/>
                    </a:cubicBezTo>
                    <a:lnTo>
                      <a:pt x="22417" y="12070"/>
                    </a:lnTo>
                    <a:lnTo>
                      <a:pt x="16669" y="8622"/>
                    </a:lnTo>
                    <a:lnTo>
                      <a:pt x="14370" y="12070"/>
                    </a:lnTo>
                    <a:close/>
                  </a:path>
                </a:pathLst>
              </a:custGeom>
              <a:solidFill>
                <a:srgbClr val="C7000B"/>
              </a:solidFill>
              <a:ln w="9525"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199" name="图形 19">
              <a:extLst>
                <a:ext uri="{FF2B5EF4-FFF2-40B4-BE49-F238E27FC236}">
                  <a16:creationId xmlns:a16="http://schemas.microsoft.com/office/drawing/2014/main" id="{543DD4A3-404F-9F4E-9E8D-F842CF5E703A}"/>
                </a:ext>
              </a:extLst>
            </p:cNvPr>
            <p:cNvGrpSpPr/>
            <p:nvPr/>
          </p:nvGrpSpPr>
          <p:grpSpPr>
            <a:xfrm>
              <a:off x="5616257" y="5015141"/>
              <a:ext cx="1097422" cy="658412"/>
              <a:chOff x="5663509" y="4677274"/>
              <a:chExt cx="965637" cy="643758"/>
            </a:xfrm>
          </p:grpSpPr>
          <p:sp>
            <p:nvSpPr>
              <p:cNvPr id="200" name="任意形状 199">
                <a:extLst>
                  <a:ext uri="{FF2B5EF4-FFF2-40B4-BE49-F238E27FC236}">
                    <a16:creationId xmlns:a16="http://schemas.microsoft.com/office/drawing/2014/main" id="{83705075-A36C-7148-B4D0-FF1FBFC772BD}"/>
                  </a:ext>
                </a:extLst>
              </p:cNvPr>
              <p:cNvSpPr/>
              <p:nvPr/>
            </p:nvSpPr>
            <p:spPr>
              <a:xfrm>
                <a:off x="6153204" y="4773817"/>
                <a:ext cx="459827" cy="459827"/>
              </a:xfrm>
              <a:custGeom>
                <a:avLst/>
                <a:gdLst>
                  <a:gd name="connsiteX0" fmla="*/ 450651 w 459827"/>
                  <a:gd name="connsiteY0" fmla="*/ 396621 h 459827"/>
                  <a:gd name="connsiteX1" fmla="*/ 396621 w 459827"/>
                  <a:gd name="connsiteY1" fmla="*/ 450651 h 459827"/>
                  <a:gd name="connsiteX2" fmla="*/ 10367 w 459827"/>
                  <a:gd name="connsiteY2" fmla="*/ 65546 h 459827"/>
                  <a:gd name="connsiteX3" fmla="*/ 64396 w 459827"/>
                  <a:gd name="connsiteY3" fmla="*/ 10367 h 459827"/>
                </a:gdLst>
                <a:ahLst/>
                <a:cxnLst>
                  <a:cxn ang="0">
                    <a:pos x="connsiteX0" y="connsiteY0"/>
                  </a:cxn>
                  <a:cxn ang="0">
                    <a:pos x="connsiteX1" y="connsiteY1"/>
                  </a:cxn>
                  <a:cxn ang="0">
                    <a:pos x="connsiteX2" y="connsiteY2"/>
                  </a:cxn>
                  <a:cxn ang="0">
                    <a:pos x="connsiteX3" y="connsiteY3"/>
                  </a:cxn>
                </a:cxnLst>
                <a:rect l="l" t="t" r="r" b="b"/>
                <a:pathLst>
                  <a:path w="459827" h="459827">
                    <a:moveTo>
                      <a:pt x="450651" y="396621"/>
                    </a:moveTo>
                    <a:lnTo>
                      <a:pt x="396621" y="450651"/>
                    </a:lnTo>
                    <a:lnTo>
                      <a:pt x="10367" y="65546"/>
                    </a:lnTo>
                    <a:lnTo>
                      <a:pt x="64396" y="10367"/>
                    </a:lnTo>
                    <a:close/>
                  </a:path>
                </a:pathLst>
              </a:custGeom>
              <a:solidFill>
                <a:schemeClr val="accent1">
                  <a:lumMod val="20000"/>
                  <a:lumOff val="80000"/>
                </a:schemeClr>
              </a:solidFill>
              <a:ln w="11453" cap="flat">
                <a:noFill/>
                <a:prstDash val="solid"/>
                <a:miter/>
              </a:ln>
            </p:spPr>
            <p:txBody>
              <a:bodyPr rtlCol="0" anchor="ctr"/>
              <a:lstStyle/>
              <a:p>
                <a:endParaRPr lang="zh-CN" altLang="en-US" sz="1798">
                  <a:solidFill>
                    <a:prstClr val="black"/>
                  </a:solidFill>
                  <a:cs typeface="+mn-ea"/>
                  <a:sym typeface="+mn-lt"/>
                </a:endParaRPr>
              </a:p>
            </p:txBody>
          </p:sp>
          <p:sp>
            <p:nvSpPr>
              <p:cNvPr id="201" name="任意形状 200">
                <a:extLst>
                  <a:ext uri="{FF2B5EF4-FFF2-40B4-BE49-F238E27FC236}">
                    <a16:creationId xmlns:a16="http://schemas.microsoft.com/office/drawing/2014/main" id="{113D0FD8-7429-0A4B-A927-D6B93092EACF}"/>
                  </a:ext>
                </a:extLst>
              </p:cNvPr>
              <p:cNvSpPr/>
              <p:nvPr/>
            </p:nvSpPr>
            <p:spPr>
              <a:xfrm>
                <a:off x="5654887" y="466980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2" name="任意形状 201">
                <a:extLst>
                  <a:ext uri="{FF2B5EF4-FFF2-40B4-BE49-F238E27FC236}">
                    <a16:creationId xmlns:a16="http://schemas.microsoft.com/office/drawing/2014/main" id="{823EF07A-843E-1D4F-A035-36226993F1D1}"/>
                  </a:ext>
                </a:extLst>
              </p:cNvPr>
              <p:cNvSpPr/>
              <p:nvPr/>
            </p:nvSpPr>
            <p:spPr>
              <a:xfrm>
                <a:off x="5736507" y="4751421"/>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3" name="任意形状 202">
                <a:extLst>
                  <a:ext uri="{FF2B5EF4-FFF2-40B4-BE49-F238E27FC236}">
                    <a16:creationId xmlns:a16="http://schemas.microsoft.com/office/drawing/2014/main" id="{69BDF2D5-CBF5-1A42-B951-45672D72E961}"/>
                  </a:ext>
                </a:extLst>
              </p:cNvPr>
              <p:cNvSpPr/>
              <p:nvPr/>
            </p:nvSpPr>
            <p:spPr>
              <a:xfrm>
                <a:off x="5820425" y="4849134"/>
                <a:ext cx="333375" cy="333375"/>
              </a:xfrm>
              <a:custGeom>
                <a:avLst/>
                <a:gdLst>
                  <a:gd name="connsiteX0" fmla="*/ 309809 w 333374"/>
                  <a:gd name="connsiteY0" fmla="*/ 8622 h 333374"/>
                  <a:gd name="connsiteX1" fmla="*/ 35062 w 333374"/>
                  <a:gd name="connsiteY1" fmla="*/ 8622 h 333374"/>
                  <a:gd name="connsiteX2" fmla="*/ 8622 w 333374"/>
                  <a:gd name="connsiteY2" fmla="*/ 35062 h 333374"/>
                  <a:gd name="connsiteX3" fmla="*/ 8622 w 333374"/>
                  <a:gd name="connsiteY3" fmla="*/ 227040 h 333374"/>
                  <a:gd name="connsiteX4" fmla="*/ 28164 w 333374"/>
                  <a:gd name="connsiteY4" fmla="*/ 259228 h 333374"/>
                  <a:gd name="connsiteX5" fmla="*/ 152318 w 333374"/>
                  <a:gd name="connsiteY5" fmla="*/ 330501 h 333374"/>
                  <a:gd name="connsiteX6" fmla="*/ 171860 w 333374"/>
                  <a:gd name="connsiteY6" fmla="*/ 335099 h 333374"/>
                  <a:gd name="connsiteX7" fmla="*/ 191403 w 333374"/>
                  <a:gd name="connsiteY7" fmla="*/ 330501 h 333374"/>
                  <a:gd name="connsiteX8" fmla="*/ 315556 w 333374"/>
                  <a:gd name="connsiteY8" fmla="*/ 259228 h 333374"/>
                  <a:gd name="connsiteX9" fmla="*/ 335099 w 333374"/>
                  <a:gd name="connsiteY9" fmla="*/ 227040 h 333374"/>
                  <a:gd name="connsiteX10" fmla="*/ 335099 w 333374"/>
                  <a:gd name="connsiteY10" fmla="*/ 33912 h 333374"/>
                  <a:gd name="connsiteX11" fmla="*/ 309809 w 333374"/>
                  <a:gd name="connsiteY11" fmla="*/ 8622 h 333374"/>
                  <a:gd name="connsiteX12" fmla="*/ 317856 w 333374"/>
                  <a:gd name="connsiteY12" fmla="*/ 225890 h 333374"/>
                  <a:gd name="connsiteX13" fmla="*/ 307509 w 333374"/>
                  <a:gd name="connsiteY13" fmla="*/ 244283 h 333374"/>
                  <a:gd name="connsiteX14" fmla="*/ 183356 w 333374"/>
                  <a:gd name="connsiteY14" fmla="*/ 315556 h 333374"/>
                  <a:gd name="connsiteX15" fmla="*/ 161514 w 333374"/>
                  <a:gd name="connsiteY15" fmla="*/ 315556 h 333374"/>
                  <a:gd name="connsiteX16" fmla="*/ 37361 w 333374"/>
                  <a:gd name="connsiteY16" fmla="*/ 244283 h 333374"/>
                  <a:gd name="connsiteX17" fmla="*/ 27015 w 333374"/>
                  <a:gd name="connsiteY17" fmla="*/ 225890 h 333374"/>
                  <a:gd name="connsiteX18" fmla="*/ 27015 w 333374"/>
                  <a:gd name="connsiteY18" fmla="*/ 33912 h 333374"/>
                  <a:gd name="connsiteX19" fmla="*/ 36211 w 333374"/>
                  <a:gd name="connsiteY19" fmla="*/ 24716 h 333374"/>
                  <a:gd name="connsiteX20" fmla="*/ 310958 w 333374"/>
                  <a:gd name="connsiteY20" fmla="*/ 24716 h 333374"/>
                  <a:gd name="connsiteX21" fmla="*/ 320155 w 333374"/>
                  <a:gd name="connsiteY21" fmla="*/ 33912 h 333374"/>
                  <a:gd name="connsiteX22" fmla="*/ 320155 w 333374"/>
                  <a:gd name="connsiteY22"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33374" h="333374">
                    <a:moveTo>
                      <a:pt x="309809" y="8622"/>
                    </a:moveTo>
                    <a:lnTo>
                      <a:pt x="35062" y="8622"/>
                    </a:lnTo>
                    <a:cubicBezTo>
                      <a:pt x="21267" y="8622"/>
                      <a:pt x="8622" y="20117"/>
                      <a:pt x="8622" y="35062"/>
                    </a:cubicBezTo>
                    <a:lnTo>
                      <a:pt x="8622" y="227040"/>
                    </a:lnTo>
                    <a:cubicBezTo>
                      <a:pt x="8622" y="239685"/>
                      <a:pt x="17818" y="254629"/>
                      <a:pt x="28164" y="259228"/>
                    </a:cubicBezTo>
                    <a:lnTo>
                      <a:pt x="152318" y="330501"/>
                    </a:lnTo>
                    <a:cubicBezTo>
                      <a:pt x="158066" y="333949"/>
                      <a:pt x="163813" y="335099"/>
                      <a:pt x="171860" y="335099"/>
                    </a:cubicBezTo>
                    <a:cubicBezTo>
                      <a:pt x="179907" y="335099"/>
                      <a:pt x="185655" y="332800"/>
                      <a:pt x="191403" y="330501"/>
                    </a:cubicBezTo>
                    <a:lnTo>
                      <a:pt x="315556" y="259228"/>
                    </a:lnTo>
                    <a:cubicBezTo>
                      <a:pt x="325903" y="252330"/>
                      <a:pt x="335099" y="238535"/>
                      <a:pt x="335099" y="227040"/>
                    </a:cubicBezTo>
                    <a:lnTo>
                      <a:pt x="335099" y="33912"/>
                    </a:lnTo>
                    <a:cubicBezTo>
                      <a:pt x="335099" y="20117"/>
                      <a:pt x="323603" y="8622"/>
                      <a:pt x="309809" y="8622"/>
                    </a:cubicBezTo>
                    <a:close/>
                    <a:moveTo>
                      <a:pt x="317856" y="225890"/>
                    </a:moveTo>
                    <a:cubicBezTo>
                      <a:pt x="317856" y="232788"/>
                      <a:pt x="312108" y="240834"/>
                      <a:pt x="307509" y="244283"/>
                    </a:cubicBezTo>
                    <a:lnTo>
                      <a:pt x="183356" y="315556"/>
                    </a:lnTo>
                    <a:cubicBezTo>
                      <a:pt x="177608" y="319005"/>
                      <a:pt x="167262" y="319005"/>
                      <a:pt x="161514" y="315556"/>
                    </a:cubicBezTo>
                    <a:lnTo>
                      <a:pt x="37361" y="244283"/>
                    </a:lnTo>
                    <a:cubicBezTo>
                      <a:pt x="31613" y="240834"/>
                      <a:pt x="27015" y="232788"/>
                      <a:pt x="27015" y="225890"/>
                    </a:cubicBezTo>
                    <a:lnTo>
                      <a:pt x="27015" y="33912"/>
                    </a:lnTo>
                    <a:cubicBezTo>
                      <a:pt x="27015" y="29314"/>
                      <a:pt x="31613" y="24716"/>
                      <a:pt x="36211" y="24716"/>
                    </a:cubicBezTo>
                    <a:lnTo>
                      <a:pt x="310958" y="24716"/>
                    </a:lnTo>
                    <a:cubicBezTo>
                      <a:pt x="315556" y="24716"/>
                      <a:pt x="320155" y="29314"/>
                      <a:pt x="320155" y="33912"/>
                    </a:cubicBezTo>
                    <a:lnTo>
                      <a:pt x="32015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4" name="任意形状 203">
                <a:extLst>
                  <a:ext uri="{FF2B5EF4-FFF2-40B4-BE49-F238E27FC236}">
                    <a16:creationId xmlns:a16="http://schemas.microsoft.com/office/drawing/2014/main" id="{700C29D6-9E6D-FB4D-B0DA-50171A43833A}"/>
                  </a:ext>
                </a:extLst>
              </p:cNvPr>
              <p:cNvSpPr/>
              <p:nvPr/>
            </p:nvSpPr>
            <p:spPr>
              <a:xfrm>
                <a:off x="5882502" y="4891668"/>
                <a:ext cx="206922" cy="206922"/>
              </a:xfrm>
              <a:custGeom>
                <a:avLst/>
                <a:gdLst>
                  <a:gd name="connsiteX0" fmla="*/ 176459 w 206922"/>
                  <a:gd name="connsiteY0" fmla="*/ 155766 h 206922"/>
                  <a:gd name="connsiteX1" fmla="*/ 152318 w 206922"/>
                  <a:gd name="connsiteY1" fmla="*/ 174160 h 206922"/>
                  <a:gd name="connsiteX2" fmla="*/ 108634 w 206922"/>
                  <a:gd name="connsiteY2" fmla="*/ 174160 h 206922"/>
                  <a:gd name="connsiteX3" fmla="*/ 108634 w 206922"/>
                  <a:gd name="connsiteY3" fmla="*/ 131626 h 206922"/>
                  <a:gd name="connsiteX4" fmla="*/ 116681 w 206922"/>
                  <a:gd name="connsiteY4" fmla="*/ 129326 h 206922"/>
                  <a:gd name="connsiteX5" fmla="*/ 130476 w 206922"/>
                  <a:gd name="connsiteY5" fmla="*/ 114382 h 206922"/>
                  <a:gd name="connsiteX6" fmla="*/ 183356 w 206922"/>
                  <a:gd name="connsiteY6" fmla="*/ 114382 h 206922"/>
                  <a:gd name="connsiteX7" fmla="*/ 183356 w 206922"/>
                  <a:gd name="connsiteY7" fmla="*/ 61502 h 206922"/>
                  <a:gd name="connsiteX8" fmla="*/ 204048 w 206922"/>
                  <a:gd name="connsiteY8" fmla="*/ 37361 h 206922"/>
                  <a:gd name="connsiteX9" fmla="*/ 179907 w 206922"/>
                  <a:gd name="connsiteY9" fmla="*/ 13220 h 206922"/>
                  <a:gd name="connsiteX10" fmla="*/ 155766 w 206922"/>
                  <a:gd name="connsiteY10" fmla="*/ 37361 h 206922"/>
                  <a:gd name="connsiteX11" fmla="*/ 174160 w 206922"/>
                  <a:gd name="connsiteY11" fmla="*/ 61502 h 206922"/>
                  <a:gd name="connsiteX12" fmla="*/ 174160 w 206922"/>
                  <a:gd name="connsiteY12" fmla="*/ 105185 h 206922"/>
                  <a:gd name="connsiteX13" fmla="*/ 131626 w 206922"/>
                  <a:gd name="connsiteY13" fmla="*/ 105185 h 206922"/>
                  <a:gd name="connsiteX14" fmla="*/ 108634 w 206922"/>
                  <a:gd name="connsiteY14" fmla="*/ 82194 h 206922"/>
                  <a:gd name="connsiteX15" fmla="*/ 108634 w 206922"/>
                  <a:gd name="connsiteY15" fmla="*/ 31613 h 206922"/>
                  <a:gd name="connsiteX16" fmla="*/ 56904 w 206922"/>
                  <a:gd name="connsiteY16" fmla="*/ 31613 h 206922"/>
                  <a:gd name="connsiteX17" fmla="*/ 32763 w 206922"/>
                  <a:gd name="connsiteY17" fmla="*/ 8622 h 206922"/>
                  <a:gd name="connsiteX18" fmla="*/ 8622 w 206922"/>
                  <a:gd name="connsiteY18" fmla="*/ 32763 h 206922"/>
                  <a:gd name="connsiteX19" fmla="*/ 32763 w 206922"/>
                  <a:gd name="connsiteY19" fmla="*/ 56904 h 206922"/>
                  <a:gd name="connsiteX20" fmla="*/ 55754 w 206922"/>
                  <a:gd name="connsiteY20" fmla="*/ 39660 h 206922"/>
                  <a:gd name="connsiteX21" fmla="*/ 99438 w 206922"/>
                  <a:gd name="connsiteY21" fmla="*/ 39660 h 206922"/>
                  <a:gd name="connsiteX22" fmla="*/ 99438 w 206922"/>
                  <a:gd name="connsiteY22" fmla="*/ 82194 h 206922"/>
                  <a:gd name="connsiteX23" fmla="*/ 99438 w 206922"/>
                  <a:gd name="connsiteY23" fmla="*/ 82194 h 206922"/>
                  <a:gd name="connsiteX24" fmla="*/ 83344 w 206922"/>
                  <a:gd name="connsiteY24" fmla="*/ 104036 h 206922"/>
                  <a:gd name="connsiteX25" fmla="*/ 33912 w 206922"/>
                  <a:gd name="connsiteY25" fmla="*/ 104036 h 206922"/>
                  <a:gd name="connsiteX26" fmla="*/ 33912 w 206922"/>
                  <a:gd name="connsiteY26" fmla="*/ 155766 h 206922"/>
                  <a:gd name="connsiteX27" fmla="*/ 10921 w 206922"/>
                  <a:gd name="connsiteY27" fmla="*/ 179907 h 206922"/>
                  <a:gd name="connsiteX28" fmla="*/ 35062 w 206922"/>
                  <a:gd name="connsiteY28" fmla="*/ 204048 h 206922"/>
                  <a:gd name="connsiteX29" fmla="*/ 59203 w 206922"/>
                  <a:gd name="connsiteY29" fmla="*/ 179907 h 206922"/>
                  <a:gd name="connsiteX30" fmla="*/ 41959 w 206922"/>
                  <a:gd name="connsiteY30" fmla="*/ 156916 h 206922"/>
                  <a:gd name="connsiteX31" fmla="*/ 41959 w 206922"/>
                  <a:gd name="connsiteY31" fmla="*/ 113232 h 206922"/>
                  <a:gd name="connsiteX32" fmla="*/ 84493 w 206922"/>
                  <a:gd name="connsiteY32" fmla="*/ 113232 h 206922"/>
                  <a:gd name="connsiteX33" fmla="*/ 100587 w 206922"/>
                  <a:gd name="connsiteY33" fmla="*/ 129326 h 206922"/>
                  <a:gd name="connsiteX34" fmla="*/ 100587 w 206922"/>
                  <a:gd name="connsiteY34" fmla="*/ 181057 h 206922"/>
                  <a:gd name="connsiteX35" fmla="*/ 152318 w 206922"/>
                  <a:gd name="connsiteY35" fmla="*/ 181057 h 206922"/>
                  <a:gd name="connsiteX36" fmla="*/ 176459 w 206922"/>
                  <a:gd name="connsiteY36" fmla="*/ 201749 h 206922"/>
                  <a:gd name="connsiteX37" fmla="*/ 200600 w 206922"/>
                  <a:gd name="connsiteY37" fmla="*/ 177608 h 206922"/>
                  <a:gd name="connsiteX38" fmla="*/ 176459 w 206922"/>
                  <a:gd name="connsiteY38" fmla="*/ 155766 h 206922"/>
                  <a:gd name="connsiteX39" fmla="*/ 166113 w 206922"/>
                  <a:gd name="connsiteY39" fmla="*/ 38511 h 206922"/>
                  <a:gd name="connsiteX40" fmla="*/ 181057 w 206922"/>
                  <a:gd name="connsiteY40" fmla="*/ 23566 h 206922"/>
                  <a:gd name="connsiteX41" fmla="*/ 196001 w 206922"/>
                  <a:gd name="connsiteY41" fmla="*/ 38511 h 206922"/>
                  <a:gd name="connsiteX42" fmla="*/ 181057 w 206922"/>
                  <a:gd name="connsiteY42" fmla="*/ 53455 h 206922"/>
                  <a:gd name="connsiteX43" fmla="*/ 166113 w 206922"/>
                  <a:gd name="connsiteY43" fmla="*/ 38511 h 206922"/>
                  <a:gd name="connsiteX44" fmla="*/ 35062 w 206922"/>
                  <a:gd name="connsiteY44" fmla="*/ 50006 h 206922"/>
                  <a:gd name="connsiteX45" fmla="*/ 20117 w 206922"/>
                  <a:gd name="connsiteY45" fmla="*/ 35062 h 206922"/>
                  <a:gd name="connsiteX46" fmla="*/ 35062 w 206922"/>
                  <a:gd name="connsiteY46" fmla="*/ 20117 h 206922"/>
                  <a:gd name="connsiteX47" fmla="*/ 50006 w 206922"/>
                  <a:gd name="connsiteY47" fmla="*/ 35062 h 206922"/>
                  <a:gd name="connsiteX48" fmla="*/ 35062 w 206922"/>
                  <a:gd name="connsiteY48" fmla="*/ 50006 h 206922"/>
                  <a:gd name="connsiteX49" fmla="*/ 50006 w 206922"/>
                  <a:gd name="connsiteY49" fmla="*/ 179907 h 206922"/>
                  <a:gd name="connsiteX50" fmla="*/ 35062 w 206922"/>
                  <a:gd name="connsiteY50" fmla="*/ 194852 h 206922"/>
                  <a:gd name="connsiteX51" fmla="*/ 20117 w 206922"/>
                  <a:gd name="connsiteY51" fmla="*/ 179907 h 206922"/>
                  <a:gd name="connsiteX52" fmla="*/ 35062 w 206922"/>
                  <a:gd name="connsiteY52" fmla="*/ 164963 h 206922"/>
                  <a:gd name="connsiteX53" fmla="*/ 50006 w 206922"/>
                  <a:gd name="connsiteY53" fmla="*/ 179907 h 206922"/>
                  <a:gd name="connsiteX54" fmla="*/ 107485 w 206922"/>
                  <a:gd name="connsiteY54" fmla="*/ 92540 h 206922"/>
                  <a:gd name="connsiteX55" fmla="*/ 122429 w 206922"/>
                  <a:gd name="connsiteY55" fmla="*/ 107485 h 206922"/>
                  <a:gd name="connsiteX56" fmla="*/ 117831 w 206922"/>
                  <a:gd name="connsiteY56" fmla="*/ 117831 h 206922"/>
                  <a:gd name="connsiteX57" fmla="*/ 107485 w 206922"/>
                  <a:gd name="connsiteY57" fmla="*/ 122429 h 206922"/>
                  <a:gd name="connsiteX58" fmla="*/ 92540 w 206922"/>
                  <a:gd name="connsiteY58" fmla="*/ 107485 h 206922"/>
                  <a:gd name="connsiteX59" fmla="*/ 101737 w 206922"/>
                  <a:gd name="connsiteY59" fmla="*/ 93690 h 206922"/>
                  <a:gd name="connsiteX60" fmla="*/ 107485 w 206922"/>
                  <a:gd name="connsiteY60" fmla="*/ 92540 h 206922"/>
                  <a:gd name="connsiteX61" fmla="*/ 176459 w 206922"/>
                  <a:gd name="connsiteY61" fmla="*/ 194852 h 206922"/>
                  <a:gd name="connsiteX62" fmla="*/ 161514 w 206922"/>
                  <a:gd name="connsiteY62" fmla="*/ 179907 h 206922"/>
                  <a:gd name="connsiteX63" fmla="*/ 176459 w 206922"/>
                  <a:gd name="connsiteY63" fmla="*/ 164963 h 206922"/>
                  <a:gd name="connsiteX64" fmla="*/ 191403 w 206922"/>
                  <a:gd name="connsiteY64" fmla="*/ 179907 h 206922"/>
                  <a:gd name="connsiteX65" fmla="*/ 176459 w 206922"/>
                  <a:gd name="connsiteY65" fmla="*/ 194852 h 206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206922" h="206922">
                    <a:moveTo>
                      <a:pt x="176459" y="155766"/>
                    </a:moveTo>
                    <a:cubicBezTo>
                      <a:pt x="164963" y="155766"/>
                      <a:pt x="155766" y="163813"/>
                      <a:pt x="152318" y="174160"/>
                    </a:cubicBezTo>
                    <a:lnTo>
                      <a:pt x="108634" y="174160"/>
                    </a:lnTo>
                    <a:lnTo>
                      <a:pt x="108634" y="131626"/>
                    </a:lnTo>
                    <a:cubicBezTo>
                      <a:pt x="110933" y="131626"/>
                      <a:pt x="114382" y="130476"/>
                      <a:pt x="116681" y="129326"/>
                    </a:cubicBezTo>
                    <a:cubicBezTo>
                      <a:pt x="123579" y="127027"/>
                      <a:pt x="128177" y="121279"/>
                      <a:pt x="130476" y="114382"/>
                    </a:cubicBezTo>
                    <a:lnTo>
                      <a:pt x="183356" y="114382"/>
                    </a:lnTo>
                    <a:lnTo>
                      <a:pt x="183356" y="61502"/>
                    </a:lnTo>
                    <a:cubicBezTo>
                      <a:pt x="194852" y="59203"/>
                      <a:pt x="204048" y="50006"/>
                      <a:pt x="204048" y="37361"/>
                    </a:cubicBezTo>
                    <a:cubicBezTo>
                      <a:pt x="204048" y="24716"/>
                      <a:pt x="193702" y="13220"/>
                      <a:pt x="179907" y="13220"/>
                    </a:cubicBezTo>
                    <a:cubicBezTo>
                      <a:pt x="167262" y="13220"/>
                      <a:pt x="155766" y="23566"/>
                      <a:pt x="155766" y="37361"/>
                    </a:cubicBezTo>
                    <a:cubicBezTo>
                      <a:pt x="155766" y="48857"/>
                      <a:pt x="163813" y="58053"/>
                      <a:pt x="174160" y="61502"/>
                    </a:cubicBezTo>
                    <a:lnTo>
                      <a:pt x="174160" y="105185"/>
                    </a:lnTo>
                    <a:lnTo>
                      <a:pt x="131626" y="105185"/>
                    </a:lnTo>
                    <a:cubicBezTo>
                      <a:pt x="130476" y="93690"/>
                      <a:pt x="121279" y="83344"/>
                      <a:pt x="108634" y="82194"/>
                    </a:cubicBezTo>
                    <a:lnTo>
                      <a:pt x="108634" y="31613"/>
                    </a:lnTo>
                    <a:lnTo>
                      <a:pt x="56904" y="31613"/>
                    </a:lnTo>
                    <a:cubicBezTo>
                      <a:pt x="55754" y="18968"/>
                      <a:pt x="46558" y="8622"/>
                      <a:pt x="32763" y="8622"/>
                    </a:cubicBezTo>
                    <a:cubicBezTo>
                      <a:pt x="20117" y="8622"/>
                      <a:pt x="8622" y="18968"/>
                      <a:pt x="8622" y="32763"/>
                    </a:cubicBezTo>
                    <a:cubicBezTo>
                      <a:pt x="8622" y="45408"/>
                      <a:pt x="18968" y="56904"/>
                      <a:pt x="32763" y="56904"/>
                    </a:cubicBezTo>
                    <a:cubicBezTo>
                      <a:pt x="43109" y="56904"/>
                      <a:pt x="52305" y="48857"/>
                      <a:pt x="55754" y="39660"/>
                    </a:cubicBezTo>
                    <a:lnTo>
                      <a:pt x="99438" y="39660"/>
                    </a:lnTo>
                    <a:lnTo>
                      <a:pt x="99438" y="82194"/>
                    </a:lnTo>
                    <a:lnTo>
                      <a:pt x="99438" y="82194"/>
                    </a:lnTo>
                    <a:cubicBezTo>
                      <a:pt x="89092" y="85643"/>
                      <a:pt x="83344" y="92540"/>
                      <a:pt x="83344" y="104036"/>
                    </a:cubicBezTo>
                    <a:lnTo>
                      <a:pt x="33912" y="104036"/>
                    </a:lnTo>
                    <a:lnTo>
                      <a:pt x="33912" y="155766"/>
                    </a:lnTo>
                    <a:cubicBezTo>
                      <a:pt x="21267" y="156916"/>
                      <a:pt x="10921" y="166113"/>
                      <a:pt x="10921" y="179907"/>
                    </a:cubicBezTo>
                    <a:cubicBezTo>
                      <a:pt x="10921" y="193702"/>
                      <a:pt x="21267" y="204048"/>
                      <a:pt x="35062" y="204048"/>
                    </a:cubicBezTo>
                    <a:cubicBezTo>
                      <a:pt x="47707" y="204048"/>
                      <a:pt x="59203" y="193702"/>
                      <a:pt x="59203" y="179907"/>
                    </a:cubicBezTo>
                    <a:cubicBezTo>
                      <a:pt x="59203" y="169561"/>
                      <a:pt x="51156" y="160365"/>
                      <a:pt x="41959" y="156916"/>
                    </a:cubicBezTo>
                    <a:lnTo>
                      <a:pt x="41959" y="113232"/>
                    </a:lnTo>
                    <a:lnTo>
                      <a:pt x="84493" y="113232"/>
                    </a:lnTo>
                    <a:cubicBezTo>
                      <a:pt x="86792" y="121279"/>
                      <a:pt x="93690" y="125878"/>
                      <a:pt x="100587" y="129326"/>
                    </a:cubicBezTo>
                    <a:lnTo>
                      <a:pt x="100587" y="181057"/>
                    </a:lnTo>
                    <a:lnTo>
                      <a:pt x="152318" y="181057"/>
                    </a:lnTo>
                    <a:cubicBezTo>
                      <a:pt x="154617" y="192553"/>
                      <a:pt x="163813" y="201749"/>
                      <a:pt x="176459" y="201749"/>
                    </a:cubicBezTo>
                    <a:cubicBezTo>
                      <a:pt x="189104" y="201749"/>
                      <a:pt x="200600" y="191403"/>
                      <a:pt x="200600" y="177608"/>
                    </a:cubicBezTo>
                    <a:cubicBezTo>
                      <a:pt x="201749" y="166113"/>
                      <a:pt x="190253" y="155766"/>
                      <a:pt x="176459" y="155766"/>
                    </a:cubicBezTo>
                    <a:close/>
                    <a:moveTo>
                      <a:pt x="166113" y="38511"/>
                    </a:moveTo>
                    <a:cubicBezTo>
                      <a:pt x="166113" y="29314"/>
                      <a:pt x="173010" y="23566"/>
                      <a:pt x="181057" y="23566"/>
                    </a:cubicBezTo>
                    <a:cubicBezTo>
                      <a:pt x="190253" y="23566"/>
                      <a:pt x="196001" y="30464"/>
                      <a:pt x="196001" y="38511"/>
                    </a:cubicBezTo>
                    <a:cubicBezTo>
                      <a:pt x="196001" y="47707"/>
                      <a:pt x="189104" y="53455"/>
                      <a:pt x="181057" y="53455"/>
                    </a:cubicBezTo>
                    <a:cubicBezTo>
                      <a:pt x="171860" y="53455"/>
                      <a:pt x="166113" y="47707"/>
                      <a:pt x="166113" y="38511"/>
                    </a:cubicBezTo>
                    <a:close/>
                    <a:moveTo>
                      <a:pt x="35062" y="50006"/>
                    </a:moveTo>
                    <a:cubicBezTo>
                      <a:pt x="25865" y="50006"/>
                      <a:pt x="20117" y="43109"/>
                      <a:pt x="20117" y="35062"/>
                    </a:cubicBezTo>
                    <a:cubicBezTo>
                      <a:pt x="20117" y="25865"/>
                      <a:pt x="27015" y="20117"/>
                      <a:pt x="35062" y="20117"/>
                    </a:cubicBezTo>
                    <a:cubicBezTo>
                      <a:pt x="43109" y="20117"/>
                      <a:pt x="50006" y="27015"/>
                      <a:pt x="50006" y="35062"/>
                    </a:cubicBezTo>
                    <a:cubicBezTo>
                      <a:pt x="50006" y="43109"/>
                      <a:pt x="43109" y="50006"/>
                      <a:pt x="35062" y="50006"/>
                    </a:cubicBezTo>
                    <a:close/>
                    <a:moveTo>
                      <a:pt x="50006" y="179907"/>
                    </a:moveTo>
                    <a:cubicBezTo>
                      <a:pt x="50006" y="189104"/>
                      <a:pt x="43109" y="194852"/>
                      <a:pt x="35062" y="194852"/>
                    </a:cubicBezTo>
                    <a:cubicBezTo>
                      <a:pt x="27015" y="194852"/>
                      <a:pt x="20117" y="187954"/>
                      <a:pt x="20117" y="179907"/>
                    </a:cubicBezTo>
                    <a:cubicBezTo>
                      <a:pt x="20117" y="171860"/>
                      <a:pt x="27015" y="164963"/>
                      <a:pt x="35062" y="164963"/>
                    </a:cubicBezTo>
                    <a:cubicBezTo>
                      <a:pt x="43109" y="164963"/>
                      <a:pt x="50006" y="171860"/>
                      <a:pt x="50006" y="179907"/>
                    </a:cubicBezTo>
                    <a:close/>
                    <a:moveTo>
                      <a:pt x="107485" y="92540"/>
                    </a:moveTo>
                    <a:cubicBezTo>
                      <a:pt x="116681" y="92540"/>
                      <a:pt x="122429" y="99438"/>
                      <a:pt x="122429" y="107485"/>
                    </a:cubicBezTo>
                    <a:cubicBezTo>
                      <a:pt x="122429" y="112083"/>
                      <a:pt x="121279" y="115532"/>
                      <a:pt x="117831" y="117831"/>
                    </a:cubicBezTo>
                    <a:cubicBezTo>
                      <a:pt x="114382" y="121279"/>
                      <a:pt x="110933" y="122429"/>
                      <a:pt x="107485" y="122429"/>
                    </a:cubicBezTo>
                    <a:cubicBezTo>
                      <a:pt x="98288" y="122429"/>
                      <a:pt x="92540" y="115532"/>
                      <a:pt x="92540" y="107485"/>
                    </a:cubicBezTo>
                    <a:cubicBezTo>
                      <a:pt x="92540" y="100587"/>
                      <a:pt x="95989" y="95989"/>
                      <a:pt x="101737" y="93690"/>
                    </a:cubicBezTo>
                    <a:cubicBezTo>
                      <a:pt x="104036" y="92540"/>
                      <a:pt x="105185" y="92540"/>
                      <a:pt x="107485" y="92540"/>
                    </a:cubicBezTo>
                    <a:close/>
                    <a:moveTo>
                      <a:pt x="176459" y="194852"/>
                    </a:moveTo>
                    <a:cubicBezTo>
                      <a:pt x="167262" y="194852"/>
                      <a:pt x="161514" y="187954"/>
                      <a:pt x="161514" y="179907"/>
                    </a:cubicBezTo>
                    <a:cubicBezTo>
                      <a:pt x="161514" y="171860"/>
                      <a:pt x="168412" y="164963"/>
                      <a:pt x="176459" y="164963"/>
                    </a:cubicBezTo>
                    <a:cubicBezTo>
                      <a:pt x="184506" y="164963"/>
                      <a:pt x="191403" y="171860"/>
                      <a:pt x="191403" y="179907"/>
                    </a:cubicBezTo>
                    <a:cubicBezTo>
                      <a:pt x="191403" y="187954"/>
                      <a:pt x="185655" y="194852"/>
                      <a:pt x="176459" y="194852"/>
                    </a:cubicBez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05" name="图形 25">
              <a:extLst>
                <a:ext uri="{FF2B5EF4-FFF2-40B4-BE49-F238E27FC236}">
                  <a16:creationId xmlns:a16="http://schemas.microsoft.com/office/drawing/2014/main" id="{BA443227-DE8A-D64B-8799-F229436CE6F9}"/>
                </a:ext>
              </a:extLst>
            </p:cNvPr>
            <p:cNvGrpSpPr/>
            <p:nvPr/>
          </p:nvGrpSpPr>
          <p:grpSpPr>
            <a:xfrm>
              <a:off x="6522165" y="5015141"/>
              <a:ext cx="731614" cy="658412"/>
              <a:chOff x="6460631" y="4677274"/>
              <a:chExt cx="643758" cy="643758"/>
            </a:xfrm>
          </p:grpSpPr>
          <p:sp>
            <p:nvSpPr>
              <p:cNvPr id="206" name="任意形状 205">
                <a:extLst>
                  <a:ext uri="{FF2B5EF4-FFF2-40B4-BE49-F238E27FC236}">
                    <a16:creationId xmlns:a16="http://schemas.microsoft.com/office/drawing/2014/main" id="{59456AFC-91F7-AB4A-864E-3EE994862B06}"/>
                  </a:ext>
                </a:extLst>
              </p:cNvPr>
              <p:cNvSpPr/>
              <p:nvPr/>
            </p:nvSpPr>
            <p:spPr>
              <a:xfrm>
                <a:off x="6453159"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7" name="任意形状 206">
                <a:extLst>
                  <a:ext uri="{FF2B5EF4-FFF2-40B4-BE49-F238E27FC236}">
                    <a16:creationId xmlns:a16="http://schemas.microsoft.com/office/drawing/2014/main" id="{7D6C9BF0-7BEF-EF46-8E39-685895F14909}"/>
                  </a:ext>
                </a:extLst>
              </p:cNvPr>
              <p:cNvSpPr/>
              <p:nvPr/>
            </p:nvSpPr>
            <p:spPr>
              <a:xfrm>
                <a:off x="653477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08" name="任意形状 207">
                <a:extLst>
                  <a:ext uri="{FF2B5EF4-FFF2-40B4-BE49-F238E27FC236}">
                    <a16:creationId xmlns:a16="http://schemas.microsoft.com/office/drawing/2014/main" id="{023E620B-A91B-E24F-A6CE-FC737D84E3D0}"/>
                  </a:ext>
                </a:extLst>
              </p:cNvPr>
              <p:cNvSpPr/>
              <p:nvPr/>
            </p:nvSpPr>
            <p:spPr>
              <a:xfrm>
                <a:off x="6607806" y="4855488"/>
                <a:ext cx="344870" cy="344870"/>
              </a:xfrm>
              <a:custGeom>
                <a:avLst/>
                <a:gdLst>
                  <a:gd name="connsiteX0" fmla="*/ 309203 w 344870"/>
                  <a:gd name="connsiteY0" fmla="*/ 10315 h 344870"/>
                  <a:gd name="connsiteX1" fmla="*/ 40204 w 344870"/>
                  <a:gd name="connsiteY1" fmla="*/ 10315 h 344870"/>
                  <a:gd name="connsiteX2" fmla="*/ 10315 w 344870"/>
                  <a:gd name="connsiteY2" fmla="*/ 40204 h 344870"/>
                  <a:gd name="connsiteX3" fmla="*/ 10315 w 344870"/>
                  <a:gd name="connsiteY3" fmla="*/ 234481 h 344870"/>
                  <a:gd name="connsiteX4" fmla="*/ 25260 w 344870"/>
                  <a:gd name="connsiteY4" fmla="*/ 259772 h 344870"/>
                  <a:gd name="connsiteX5" fmla="*/ 159759 w 344870"/>
                  <a:gd name="connsiteY5" fmla="*/ 333344 h 344870"/>
                  <a:gd name="connsiteX6" fmla="*/ 173554 w 344870"/>
                  <a:gd name="connsiteY6" fmla="*/ 336793 h 344870"/>
                  <a:gd name="connsiteX7" fmla="*/ 187349 w 344870"/>
                  <a:gd name="connsiteY7" fmla="*/ 333344 h 344870"/>
                  <a:gd name="connsiteX8" fmla="*/ 322998 w 344870"/>
                  <a:gd name="connsiteY8" fmla="*/ 258622 h 344870"/>
                  <a:gd name="connsiteX9" fmla="*/ 337942 w 344870"/>
                  <a:gd name="connsiteY9" fmla="*/ 233331 h 344870"/>
                  <a:gd name="connsiteX10" fmla="*/ 337942 w 344870"/>
                  <a:gd name="connsiteY10" fmla="*/ 40204 h 344870"/>
                  <a:gd name="connsiteX11" fmla="*/ 309203 w 344870"/>
                  <a:gd name="connsiteY11" fmla="*/ 10315 h 344870"/>
                  <a:gd name="connsiteX12" fmla="*/ 324147 w 344870"/>
                  <a:gd name="connsiteY12" fmla="*/ 233331 h 344870"/>
                  <a:gd name="connsiteX13" fmla="*/ 316100 w 344870"/>
                  <a:gd name="connsiteY13" fmla="*/ 245977 h 344870"/>
                  <a:gd name="connsiteX14" fmla="*/ 181601 w 344870"/>
                  <a:gd name="connsiteY14" fmla="*/ 319549 h 344870"/>
                  <a:gd name="connsiteX15" fmla="*/ 168956 w 344870"/>
                  <a:gd name="connsiteY15" fmla="*/ 319549 h 344870"/>
                  <a:gd name="connsiteX16" fmla="*/ 34456 w 344870"/>
                  <a:gd name="connsiteY16" fmla="*/ 247126 h 344870"/>
                  <a:gd name="connsiteX17" fmla="*/ 26409 w 344870"/>
                  <a:gd name="connsiteY17" fmla="*/ 234481 h 344870"/>
                  <a:gd name="connsiteX18" fmla="*/ 26409 w 344870"/>
                  <a:gd name="connsiteY18" fmla="*/ 40204 h 344870"/>
                  <a:gd name="connsiteX19" fmla="*/ 40204 w 344870"/>
                  <a:gd name="connsiteY19" fmla="*/ 26409 h 344870"/>
                  <a:gd name="connsiteX20" fmla="*/ 309203 w 344870"/>
                  <a:gd name="connsiteY20" fmla="*/ 26409 h 344870"/>
                  <a:gd name="connsiteX21" fmla="*/ 322998 w 344870"/>
                  <a:gd name="connsiteY21" fmla="*/ 40204 h 344870"/>
                  <a:gd name="connsiteX22" fmla="*/ 324147 w 344870"/>
                  <a:gd name="connsiteY22" fmla="*/ 233331 h 344870"/>
                  <a:gd name="connsiteX23" fmla="*/ 324147 w 344870"/>
                  <a:gd name="connsiteY23" fmla="*/ 233331 h 344870"/>
                  <a:gd name="connsiteX24" fmla="*/ 254024 w 344870"/>
                  <a:gd name="connsiteY24" fmla="*/ 194246 h 344870"/>
                  <a:gd name="connsiteX25" fmla="*/ 262071 w 344870"/>
                  <a:gd name="connsiteY25" fmla="*/ 188498 h 344870"/>
                  <a:gd name="connsiteX26" fmla="*/ 189648 w 344870"/>
                  <a:gd name="connsiteY26" fmla="*/ 82738 h 344870"/>
                  <a:gd name="connsiteX27" fmla="*/ 186199 w 344870"/>
                  <a:gd name="connsiteY27" fmla="*/ 87336 h 344870"/>
                  <a:gd name="connsiteX28" fmla="*/ 127571 w 344870"/>
                  <a:gd name="connsiteY28" fmla="*/ 151712 h 344870"/>
                  <a:gd name="connsiteX29" fmla="*/ 112627 w 344870"/>
                  <a:gd name="connsiteY29" fmla="*/ 167806 h 344870"/>
                  <a:gd name="connsiteX30" fmla="*/ 110328 w 344870"/>
                  <a:gd name="connsiteY30" fmla="*/ 170105 h 344870"/>
                  <a:gd name="connsiteX31" fmla="*/ 110328 w 344870"/>
                  <a:gd name="connsiteY31" fmla="*/ 170105 h 344870"/>
                  <a:gd name="connsiteX32" fmla="*/ 116076 w 344870"/>
                  <a:gd name="connsiteY32" fmla="*/ 178152 h 344870"/>
                  <a:gd name="connsiteX33" fmla="*/ 189648 w 344870"/>
                  <a:gd name="connsiteY33" fmla="*/ 98832 h 344870"/>
                  <a:gd name="connsiteX34" fmla="*/ 254024 w 344870"/>
                  <a:gd name="connsiteY34" fmla="*/ 194246 h 344870"/>
                  <a:gd name="connsiteX35" fmla="*/ 248276 w 344870"/>
                  <a:gd name="connsiteY35" fmla="*/ 114926 h 344870"/>
                  <a:gd name="connsiteX36" fmla="*/ 240229 w 344870"/>
                  <a:gd name="connsiteY36" fmla="*/ 110328 h 344870"/>
                  <a:gd name="connsiteX37" fmla="*/ 136768 w 344870"/>
                  <a:gd name="connsiteY37" fmla="*/ 222985 h 344870"/>
                  <a:gd name="connsiteX38" fmla="*/ 243678 w 344870"/>
                  <a:gd name="connsiteY38" fmla="*/ 222985 h 344870"/>
                  <a:gd name="connsiteX39" fmla="*/ 243678 w 344870"/>
                  <a:gd name="connsiteY39" fmla="*/ 213789 h 344870"/>
                  <a:gd name="connsiteX40" fmla="*/ 156310 w 344870"/>
                  <a:gd name="connsiteY40" fmla="*/ 213789 h 344870"/>
                  <a:gd name="connsiteX41" fmla="*/ 248276 w 344870"/>
                  <a:gd name="connsiteY41" fmla="*/ 114926 h 344870"/>
                  <a:gd name="connsiteX42" fmla="*/ 90785 w 344870"/>
                  <a:gd name="connsiteY42" fmla="*/ 213789 h 344870"/>
                  <a:gd name="connsiteX43" fmla="*/ 64345 w 344870"/>
                  <a:gd name="connsiteY43" fmla="*/ 187349 h 344870"/>
                  <a:gd name="connsiteX44" fmla="*/ 90785 w 344870"/>
                  <a:gd name="connsiteY44" fmla="*/ 160909 h 344870"/>
                  <a:gd name="connsiteX45" fmla="*/ 117225 w 344870"/>
                  <a:gd name="connsiteY45" fmla="*/ 187349 h 344870"/>
                  <a:gd name="connsiteX46" fmla="*/ 90785 w 344870"/>
                  <a:gd name="connsiteY46" fmla="*/ 213789 h 344870"/>
                  <a:gd name="connsiteX47" fmla="*/ 90785 w 344870"/>
                  <a:gd name="connsiteY47" fmla="*/ 205742 h 344870"/>
                  <a:gd name="connsiteX48" fmla="*/ 108029 w 344870"/>
                  <a:gd name="connsiteY48" fmla="*/ 188498 h 344870"/>
                  <a:gd name="connsiteX49" fmla="*/ 90785 w 344870"/>
                  <a:gd name="connsiteY49" fmla="*/ 171255 h 344870"/>
                  <a:gd name="connsiteX50" fmla="*/ 73542 w 344870"/>
                  <a:gd name="connsiteY50" fmla="*/ 188498 h 344870"/>
                  <a:gd name="connsiteX51" fmla="*/ 90785 w 344870"/>
                  <a:gd name="connsiteY51" fmla="*/ 205742 h 344870"/>
                  <a:gd name="connsiteX52" fmla="*/ 258622 w 344870"/>
                  <a:gd name="connsiteY52" fmla="*/ 117225 h 344870"/>
                  <a:gd name="connsiteX53" fmla="*/ 232182 w 344870"/>
                  <a:gd name="connsiteY53" fmla="*/ 90785 h 344870"/>
                  <a:gd name="connsiteX54" fmla="*/ 258622 w 344870"/>
                  <a:gd name="connsiteY54" fmla="*/ 64345 h 344870"/>
                  <a:gd name="connsiteX55" fmla="*/ 285062 w 344870"/>
                  <a:gd name="connsiteY55" fmla="*/ 90785 h 344870"/>
                  <a:gd name="connsiteX56" fmla="*/ 258622 w 344870"/>
                  <a:gd name="connsiteY56" fmla="*/ 117225 h 344870"/>
                  <a:gd name="connsiteX57" fmla="*/ 258622 w 344870"/>
                  <a:gd name="connsiteY57" fmla="*/ 108029 h 344870"/>
                  <a:gd name="connsiteX58" fmla="*/ 275866 w 344870"/>
                  <a:gd name="connsiteY58" fmla="*/ 90785 h 344870"/>
                  <a:gd name="connsiteX59" fmla="*/ 258622 w 344870"/>
                  <a:gd name="connsiteY59" fmla="*/ 73542 h 344870"/>
                  <a:gd name="connsiteX60" fmla="*/ 241378 w 344870"/>
                  <a:gd name="connsiteY60" fmla="*/ 90785 h 344870"/>
                  <a:gd name="connsiteX61" fmla="*/ 258622 w 344870"/>
                  <a:gd name="connsiteY61" fmla="*/ 108029 h 344870"/>
                  <a:gd name="connsiteX62" fmla="*/ 266669 w 344870"/>
                  <a:gd name="connsiteY62" fmla="*/ 240229 h 344870"/>
                  <a:gd name="connsiteX63" fmla="*/ 240229 w 344870"/>
                  <a:gd name="connsiteY63" fmla="*/ 213789 h 344870"/>
                  <a:gd name="connsiteX64" fmla="*/ 266669 w 344870"/>
                  <a:gd name="connsiteY64" fmla="*/ 187349 h 344870"/>
                  <a:gd name="connsiteX65" fmla="*/ 293109 w 344870"/>
                  <a:gd name="connsiteY65" fmla="*/ 213789 h 344870"/>
                  <a:gd name="connsiteX66" fmla="*/ 266669 w 344870"/>
                  <a:gd name="connsiteY66" fmla="*/ 240229 h 344870"/>
                  <a:gd name="connsiteX67" fmla="*/ 266669 w 344870"/>
                  <a:gd name="connsiteY67" fmla="*/ 232182 h 344870"/>
                  <a:gd name="connsiteX68" fmla="*/ 283912 w 344870"/>
                  <a:gd name="connsiteY68" fmla="*/ 214938 h 344870"/>
                  <a:gd name="connsiteX69" fmla="*/ 266669 w 344870"/>
                  <a:gd name="connsiteY69" fmla="*/ 197695 h 344870"/>
                  <a:gd name="connsiteX70" fmla="*/ 249425 w 344870"/>
                  <a:gd name="connsiteY70" fmla="*/ 214938 h 344870"/>
                  <a:gd name="connsiteX71" fmla="*/ 266669 w 344870"/>
                  <a:gd name="connsiteY71" fmla="*/ 232182 h 344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44870" h="344870">
                    <a:moveTo>
                      <a:pt x="309203" y="10315"/>
                    </a:moveTo>
                    <a:lnTo>
                      <a:pt x="40204" y="10315"/>
                    </a:lnTo>
                    <a:cubicBezTo>
                      <a:pt x="24110" y="10315"/>
                      <a:pt x="10315" y="22961"/>
                      <a:pt x="10315" y="40204"/>
                    </a:cubicBezTo>
                    <a:lnTo>
                      <a:pt x="10315" y="234481"/>
                    </a:lnTo>
                    <a:cubicBezTo>
                      <a:pt x="10315" y="244827"/>
                      <a:pt x="16063" y="254024"/>
                      <a:pt x="25260" y="259772"/>
                    </a:cubicBezTo>
                    <a:lnTo>
                      <a:pt x="159759" y="333344"/>
                    </a:lnTo>
                    <a:cubicBezTo>
                      <a:pt x="164357" y="335643"/>
                      <a:pt x="168956" y="336793"/>
                      <a:pt x="173554" y="336793"/>
                    </a:cubicBezTo>
                    <a:cubicBezTo>
                      <a:pt x="178152" y="336793"/>
                      <a:pt x="183900" y="335643"/>
                      <a:pt x="187349" y="333344"/>
                    </a:cubicBezTo>
                    <a:lnTo>
                      <a:pt x="322998" y="258622"/>
                    </a:lnTo>
                    <a:cubicBezTo>
                      <a:pt x="332194" y="252874"/>
                      <a:pt x="337942" y="243678"/>
                      <a:pt x="337942" y="233331"/>
                    </a:cubicBezTo>
                    <a:lnTo>
                      <a:pt x="337942" y="40204"/>
                    </a:lnTo>
                    <a:cubicBezTo>
                      <a:pt x="337942" y="22961"/>
                      <a:pt x="326447" y="10315"/>
                      <a:pt x="309203" y="10315"/>
                    </a:cubicBezTo>
                    <a:close/>
                    <a:moveTo>
                      <a:pt x="324147" y="233331"/>
                    </a:moveTo>
                    <a:cubicBezTo>
                      <a:pt x="324147" y="239079"/>
                      <a:pt x="320699" y="243678"/>
                      <a:pt x="316100" y="245977"/>
                    </a:cubicBezTo>
                    <a:lnTo>
                      <a:pt x="181601" y="319549"/>
                    </a:lnTo>
                    <a:cubicBezTo>
                      <a:pt x="177003" y="321848"/>
                      <a:pt x="172404" y="321848"/>
                      <a:pt x="168956" y="319549"/>
                    </a:cubicBezTo>
                    <a:lnTo>
                      <a:pt x="34456" y="247126"/>
                    </a:lnTo>
                    <a:cubicBezTo>
                      <a:pt x="29858" y="244827"/>
                      <a:pt x="26409" y="239079"/>
                      <a:pt x="26409" y="234481"/>
                    </a:cubicBezTo>
                    <a:lnTo>
                      <a:pt x="26409" y="40204"/>
                    </a:lnTo>
                    <a:cubicBezTo>
                      <a:pt x="26409" y="32157"/>
                      <a:pt x="32157" y="26409"/>
                      <a:pt x="40204" y="26409"/>
                    </a:cubicBezTo>
                    <a:lnTo>
                      <a:pt x="309203" y="26409"/>
                    </a:lnTo>
                    <a:cubicBezTo>
                      <a:pt x="317250" y="26409"/>
                      <a:pt x="322998" y="32157"/>
                      <a:pt x="322998" y="40204"/>
                    </a:cubicBezTo>
                    <a:lnTo>
                      <a:pt x="324147" y="233331"/>
                    </a:lnTo>
                    <a:lnTo>
                      <a:pt x="324147" y="233331"/>
                    </a:lnTo>
                    <a:close/>
                    <a:moveTo>
                      <a:pt x="254024" y="194246"/>
                    </a:moveTo>
                    <a:lnTo>
                      <a:pt x="262071" y="188498"/>
                    </a:lnTo>
                    <a:lnTo>
                      <a:pt x="189648" y="82738"/>
                    </a:lnTo>
                    <a:lnTo>
                      <a:pt x="186199" y="87336"/>
                    </a:lnTo>
                    <a:cubicBezTo>
                      <a:pt x="160909" y="116076"/>
                      <a:pt x="141366" y="137917"/>
                      <a:pt x="127571" y="151712"/>
                    </a:cubicBezTo>
                    <a:cubicBezTo>
                      <a:pt x="120674" y="159759"/>
                      <a:pt x="116076" y="163208"/>
                      <a:pt x="112627" y="167806"/>
                    </a:cubicBezTo>
                    <a:cubicBezTo>
                      <a:pt x="110328" y="170105"/>
                      <a:pt x="111477" y="168956"/>
                      <a:pt x="110328" y="170105"/>
                    </a:cubicBezTo>
                    <a:cubicBezTo>
                      <a:pt x="112627" y="174704"/>
                      <a:pt x="116076" y="174704"/>
                      <a:pt x="110328" y="170105"/>
                    </a:cubicBezTo>
                    <a:lnTo>
                      <a:pt x="116076" y="178152"/>
                    </a:lnTo>
                    <a:cubicBezTo>
                      <a:pt x="121823" y="178152"/>
                      <a:pt x="135618" y="158610"/>
                      <a:pt x="189648" y="98832"/>
                    </a:cubicBezTo>
                    <a:lnTo>
                      <a:pt x="254024" y="194246"/>
                    </a:lnTo>
                    <a:close/>
                    <a:moveTo>
                      <a:pt x="248276" y="114926"/>
                    </a:moveTo>
                    <a:lnTo>
                      <a:pt x="240229" y="110328"/>
                    </a:lnTo>
                    <a:lnTo>
                      <a:pt x="136768" y="222985"/>
                    </a:lnTo>
                    <a:lnTo>
                      <a:pt x="243678" y="222985"/>
                    </a:lnTo>
                    <a:lnTo>
                      <a:pt x="243678" y="213789"/>
                    </a:lnTo>
                    <a:lnTo>
                      <a:pt x="156310" y="213789"/>
                    </a:lnTo>
                    <a:lnTo>
                      <a:pt x="248276" y="114926"/>
                    </a:lnTo>
                    <a:close/>
                    <a:moveTo>
                      <a:pt x="90785" y="213789"/>
                    </a:moveTo>
                    <a:cubicBezTo>
                      <a:pt x="76990" y="213789"/>
                      <a:pt x="64345" y="202293"/>
                      <a:pt x="64345" y="187349"/>
                    </a:cubicBezTo>
                    <a:cubicBezTo>
                      <a:pt x="64345" y="173554"/>
                      <a:pt x="75841" y="160909"/>
                      <a:pt x="90785" y="160909"/>
                    </a:cubicBezTo>
                    <a:cubicBezTo>
                      <a:pt x="104580" y="160909"/>
                      <a:pt x="117225" y="172404"/>
                      <a:pt x="117225" y="187349"/>
                    </a:cubicBezTo>
                    <a:cubicBezTo>
                      <a:pt x="117225" y="202293"/>
                      <a:pt x="104580" y="213789"/>
                      <a:pt x="90785" y="213789"/>
                    </a:cubicBezTo>
                    <a:close/>
                    <a:moveTo>
                      <a:pt x="90785" y="205742"/>
                    </a:moveTo>
                    <a:cubicBezTo>
                      <a:pt x="101131" y="205742"/>
                      <a:pt x="108029" y="197695"/>
                      <a:pt x="108029" y="188498"/>
                    </a:cubicBezTo>
                    <a:cubicBezTo>
                      <a:pt x="108029" y="178152"/>
                      <a:pt x="99982" y="171255"/>
                      <a:pt x="90785" y="171255"/>
                    </a:cubicBezTo>
                    <a:cubicBezTo>
                      <a:pt x="80439" y="171255"/>
                      <a:pt x="73542" y="179302"/>
                      <a:pt x="73542" y="188498"/>
                    </a:cubicBezTo>
                    <a:cubicBezTo>
                      <a:pt x="73542" y="196545"/>
                      <a:pt x="80439" y="205742"/>
                      <a:pt x="90785" y="205742"/>
                    </a:cubicBezTo>
                    <a:close/>
                    <a:moveTo>
                      <a:pt x="258622" y="117225"/>
                    </a:moveTo>
                    <a:cubicBezTo>
                      <a:pt x="244827" y="117225"/>
                      <a:pt x="232182" y="105729"/>
                      <a:pt x="232182" y="90785"/>
                    </a:cubicBezTo>
                    <a:cubicBezTo>
                      <a:pt x="232182" y="75841"/>
                      <a:pt x="243678" y="64345"/>
                      <a:pt x="258622" y="64345"/>
                    </a:cubicBezTo>
                    <a:cubicBezTo>
                      <a:pt x="272417" y="64345"/>
                      <a:pt x="285062" y="75841"/>
                      <a:pt x="285062" y="90785"/>
                    </a:cubicBezTo>
                    <a:cubicBezTo>
                      <a:pt x="285062" y="105729"/>
                      <a:pt x="272417" y="117225"/>
                      <a:pt x="258622" y="117225"/>
                    </a:cubicBezTo>
                    <a:close/>
                    <a:moveTo>
                      <a:pt x="258622" y="108029"/>
                    </a:moveTo>
                    <a:cubicBezTo>
                      <a:pt x="268968" y="108029"/>
                      <a:pt x="275866" y="99982"/>
                      <a:pt x="275866" y="90785"/>
                    </a:cubicBezTo>
                    <a:cubicBezTo>
                      <a:pt x="275866" y="80439"/>
                      <a:pt x="267819" y="73542"/>
                      <a:pt x="258622" y="73542"/>
                    </a:cubicBezTo>
                    <a:cubicBezTo>
                      <a:pt x="248276" y="73542"/>
                      <a:pt x="241378" y="81589"/>
                      <a:pt x="241378" y="90785"/>
                    </a:cubicBezTo>
                    <a:cubicBezTo>
                      <a:pt x="241378" y="99982"/>
                      <a:pt x="248276" y="108029"/>
                      <a:pt x="258622" y="108029"/>
                    </a:cubicBezTo>
                    <a:close/>
                    <a:moveTo>
                      <a:pt x="266669" y="240229"/>
                    </a:moveTo>
                    <a:cubicBezTo>
                      <a:pt x="252874" y="240229"/>
                      <a:pt x="240229" y="228733"/>
                      <a:pt x="240229" y="213789"/>
                    </a:cubicBezTo>
                    <a:cubicBezTo>
                      <a:pt x="240229" y="198844"/>
                      <a:pt x="251725" y="187349"/>
                      <a:pt x="266669" y="187349"/>
                    </a:cubicBezTo>
                    <a:cubicBezTo>
                      <a:pt x="280464" y="187349"/>
                      <a:pt x="293109" y="198844"/>
                      <a:pt x="293109" y="213789"/>
                    </a:cubicBezTo>
                    <a:cubicBezTo>
                      <a:pt x="293109" y="228733"/>
                      <a:pt x="281613" y="240229"/>
                      <a:pt x="266669" y="240229"/>
                    </a:cubicBezTo>
                    <a:close/>
                    <a:moveTo>
                      <a:pt x="266669" y="232182"/>
                    </a:moveTo>
                    <a:cubicBezTo>
                      <a:pt x="277015" y="232182"/>
                      <a:pt x="283912" y="224135"/>
                      <a:pt x="283912" y="214938"/>
                    </a:cubicBezTo>
                    <a:cubicBezTo>
                      <a:pt x="283912" y="204592"/>
                      <a:pt x="275866" y="197695"/>
                      <a:pt x="266669" y="197695"/>
                    </a:cubicBezTo>
                    <a:cubicBezTo>
                      <a:pt x="256323" y="197695"/>
                      <a:pt x="249425" y="205742"/>
                      <a:pt x="249425" y="214938"/>
                    </a:cubicBezTo>
                    <a:cubicBezTo>
                      <a:pt x="249425" y="224135"/>
                      <a:pt x="257472" y="232182"/>
                      <a:pt x="266669" y="232182"/>
                    </a:cubicBezTo>
                    <a:close/>
                  </a:path>
                </a:pathLst>
              </a:custGeom>
              <a:solidFill>
                <a:srgbClr val="C7000B"/>
              </a:solidFill>
              <a:ln w="11396" cap="flat">
                <a:noFill/>
                <a:prstDash val="solid"/>
                <a:miter/>
              </a:ln>
            </p:spPr>
            <p:txBody>
              <a:bodyPr rtlCol="0" anchor="ctr"/>
              <a:lstStyle/>
              <a:p>
                <a:endParaRPr lang="zh-CN" altLang="en-US" sz="1798" dirty="0">
                  <a:solidFill>
                    <a:prstClr val="black"/>
                  </a:solidFill>
                  <a:cs typeface="+mn-ea"/>
                  <a:sym typeface="+mn-lt"/>
                </a:endParaRPr>
              </a:p>
            </p:txBody>
          </p:sp>
        </p:grpSp>
        <p:grpSp>
          <p:nvGrpSpPr>
            <p:cNvPr id="209" name="图形 23">
              <a:extLst>
                <a:ext uri="{FF2B5EF4-FFF2-40B4-BE49-F238E27FC236}">
                  <a16:creationId xmlns:a16="http://schemas.microsoft.com/office/drawing/2014/main" id="{A080186F-A09A-9949-9EF5-65E8B74E7EED}"/>
                </a:ext>
              </a:extLst>
            </p:cNvPr>
            <p:cNvGrpSpPr/>
            <p:nvPr/>
          </p:nvGrpSpPr>
          <p:grpSpPr>
            <a:xfrm>
              <a:off x="7902561" y="3704583"/>
              <a:ext cx="731614" cy="658412"/>
              <a:chOff x="7675262" y="4677274"/>
              <a:chExt cx="643758" cy="643758"/>
            </a:xfrm>
          </p:grpSpPr>
          <p:sp>
            <p:nvSpPr>
              <p:cNvPr id="210" name="任意形状 209">
                <a:extLst>
                  <a:ext uri="{FF2B5EF4-FFF2-40B4-BE49-F238E27FC236}">
                    <a16:creationId xmlns:a16="http://schemas.microsoft.com/office/drawing/2014/main" id="{D1744806-FE6A-6945-92DB-14CDFDFCD1B5}"/>
                  </a:ext>
                </a:extLst>
              </p:cNvPr>
              <p:cNvSpPr/>
              <p:nvPr/>
            </p:nvSpPr>
            <p:spPr>
              <a:xfrm>
                <a:off x="7666640"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1" name="任意形状 210">
                <a:extLst>
                  <a:ext uri="{FF2B5EF4-FFF2-40B4-BE49-F238E27FC236}">
                    <a16:creationId xmlns:a16="http://schemas.microsoft.com/office/drawing/2014/main" id="{BAF95895-237F-CB4C-8704-683EA7C0079D}"/>
                  </a:ext>
                </a:extLst>
              </p:cNvPr>
              <p:cNvSpPr/>
              <p:nvPr/>
            </p:nvSpPr>
            <p:spPr>
              <a:xfrm>
                <a:off x="7748260"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2" name="任意形状 211">
                <a:extLst>
                  <a:ext uri="{FF2B5EF4-FFF2-40B4-BE49-F238E27FC236}">
                    <a16:creationId xmlns:a16="http://schemas.microsoft.com/office/drawing/2014/main" id="{7B0B2087-65F1-E443-92F6-7CBFF912B9D6}"/>
                  </a:ext>
                </a:extLst>
              </p:cNvPr>
              <p:cNvSpPr/>
              <p:nvPr/>
            </p:nvSpPr>
            <p:spPr>
              <a:xfrm>
                <a:off x="7879310" y="4912361"/>
                <a:ext cx="241409" cy="218418"/>
              </a:xfrm>
              <a:custGeom>
                <a:avLst/>
                <a:gdLst>
                  <a:gd name="connsiteX0" fmla="*/ 152318 w 241409"/>
                  <a:gd name="connsiteY0" fmla="*/ 9771 h 218417"/>
                  <a:gd name="connsiteX1" fmla="*/ 125878 w 241409"/>
                  <a:gd name="connsiteY1" fmla="*/ 40810 h 218417"/>
                  <a:gd name="connsiteX2" fmla="*/ 99438 w 241409"/>
                  <a:gd name="connsiteY2" fmla="*/ 8622 h 218417"/>
                  <a:gd name="connsiteX3" fmla="*/ 8622 w 241409"/>
                  <a:gd name="connsiteY3" fmla="*/ 58053 h 218417"/>
                  <a:gd name="connsiteX4" fmla="*/ 38511 w 241409"/>
                  <a:gd name="connsiteY4" fmla="*/ 93690 h 218417"/>
                  <a:gd name="connsiteX5" fmla="*/ 21267 w 241409"/>
                  <a:gd name="connsiteY5" fmla="*/ 133925 h 218417"/>
                  <a:gd name="connsiteX6" fmla="*/ 39660 w 241409"/>
                  <a:gd name="connsiteY6" fmla="*/ 143121 h 218417"/>
                  <a:gd name="connsiteX7" fmla="*/ 39660 w 241409"/>
                  <a:gd name="connsiteY7" fmla="*/ 167262 h 218417"/>
                  <a:gd name="connsiteX8" fmla="*/ 41959 w 241409"/>
                  <a:gd name="connsiteY8" fmla="*/ 171860 h 218417"/>
                  <a:gd name="connsiteX9" fmla="*/ 121279 w 241409"/>
                  <a:gd name="connsiteY9" fmla="*/ 214394 h 218417"/>
                  <a:gd name="connsiteX10" fmla="*/ 121279 w 241409"/>
                  <a:gd name="connsiteY10" fmla="*/ 214394 h 218417"/>
                  <a:gd name="connsiteX11" fmla="*/ 122429 w 241409"/>
                  <a:gd name="connsiteY11" fmla="*/ 215544 h 218417"/>
                  <a:gd name="connsiteX12" fmla="*/ 122429 w 241409"/>
                  <a:gd name="connsiteY12" fmla="*/ 215544 h 218417"/>
                  <a:gd name="connsiteX13" fmla="*/ 123579 w 241409"/>
                  <a:gd name="connsiteY13" fmla="*/ 215544 h 218417"/>
                  <a:gd name="connsiteX14" fmla="*/ 123579 w 241409"/>
                  <a:gd name="connsiteY14" fmla="*/ 215544 h 218417"/>
                  <a:gd name="connsiteX15" fmla="*/ 123579 w 241409"/>
                  <a:gd name="connsiteY15" fmla="*/ 215544 h 218417"/>
                  <a:gd name="connsiteX16" fmla="*/ 124728 w 241409"/>
                  <a:gd name="connsiteY16" fmla="*/ 215544 h 218417"/>
                  <a:gd name="connsiteX17" fmla="*/ 124728 w 241409"/>
                  <a:gd name="connsiteY17" fmla="*/ 215544 h 218417"/>
                  <a:gd name="connsiteX18" fmla="*/ 125878 w 241409"/>
                  <a:gd name="connsiteY18" fmla="*/ 214394 h 218417"/>
                  <a:gd name="connsiteX19" fmla="*/ 125878 w 241409"/>
                  <a:gd name="connsiteY19" fmla="*/ 214394 h 218417"/>
                  <a:gd name="connsiteX20" fmla="*/ 205198 w 241409"/>
                  <a:gd name="connsiteY20" fmla="*/ 171860 h 218417"/>
                  <a:gd name="connsiteX21" fmla="*/ 207497 w 241409"/>
                  <a:gd name="connsiteY21" fmla="*/ 167262 h 218417"/>
                  <a:gd name="connsiteX22" fmla="*/ 207497 w 241409"/>
                  <a:gd name="connsiteY22" fmla="*/ 144271 h 218417"/>
                  <a:gd name="connsiteX23" fmla="*/ 225890 w 241409"/>
                  <a:gd name="connsiteY23" fmla="*/ 135074 h 218417"/>
                  <a:gd name="connsiteX24" fmla="*/ 208647 w 241409"/>
                  <a:gd name="connsiteY24" fmla="*/ 94839 h 218417"/>
                  <a:gd name="connsiteX25" fmla="*/ 238535 w 241409"/>
                  <a:gd name="connsiteY25" fmla="*/ 59203 h 218417"/>
                  <a:gd name="connsiteX26" fmla="*/ 152318 w 241409"/>
                  <a:gd name="connsiteY26" fmla="*/ 9771 h 218417"/>
                  <a:gd name="connsiteX27" fmla="*/ 25865 w 241409"/>
                  <a:gd name="connsiteY27" fmla="*/ 61502 h 218417"/>
                  <a:gd name="connsiteX28" fmla="*/ 98288 w 241409"/>
                  <a:gd name="connsiteY28" fmla="*/ 22417 h 218417"/>
                  <a:gd name="connsiteX29" fmla="*/ 118980 w 241409"/>
                  <a:gd name="connsiteY29" fmla="*/ 47707 h 218417"/>
                  <a:gd name="connsiteX30" fmla="*/ 46557 w 241409"/>
                  <a:gd name="connsiteY30" fmla="*/ 86792 h 218417"/>
                  <a:gd name="connsiteX31" fmla="*/ 25865 w 241409"/>
                  <a:gd name="connsiteY31" fmla="*/ 61502 h 218417"/>
                  <a:gd name="connsiteX32" fmla="*/ 35062 w 241409"/>
                  <a:gd name="connsiteY32" fmla="*/ 129326 h 218417"/>
                  <a:gd name="connsiteX33" fmla="*/ 46557 w 241409"/>
                  <a:gd name="connsiteY33" fmla="*/ 99438 h 218417"/>
                  <a:gd name="connsiteX34" fmla="*/ 118980 w 241409"/>
                  <a:gd name="connsiteY34" fmla="*/ 132775 h 218417"/>
                  <a:gd name="connsiteX35" fmla="*/ 107485 w 241409"/>
                  <a:gd name="connsiteY35" fmla="*/ 163813 h 218417"/>
                  <a:gd name="connsiteX36" fmla="*/ 35062 w 241409"/>
                  <a:gd name="connsiteY36" fmla="*/ 129326 h 218417"/>
                  <a:gd name="connsiteX37" fmla="*/ 120130 w 241409"/>
                  <a:gd name="connsiteY37" fmla="*/ 202899 h 218417"/>
                  <a:gd name="connsiteX38" fmla="*/ 48857 w 241409"/>
                  <a:gd name="connsiteY38" fmla="*/ 164963 h 218417"/>
                  <a:gd name="connsiteX39" fmla="*/ 48857 w 241409"/>
                  <a:gd name="connsiteY39" fmla="*/ 148869 h 218417"/>
                  <a:gd name="connsiteX40" fmla="*/ 110933 w 241409"/>
                  <a:gd name="connsiteY40" fmla="*/ 178758 h 218417"/>
                  <a:gd name="connsiteX41" fmla="*/ 120130 w 241409"/>
                  <a:gd name="connsiteY41" fmla="*/ 158066 h 218417"/>
                  <a:gd name="connsiteX42" fmla="*/ 120130 w 241409"/>
                  <a:gd name="connsiteY42" fmla="*/ 202899 h 218417"/>
                  <a:gd name="connsiteX43" fmla="*/ 125878 w 241409"/>
                  <a:gd name="connsiteY43" fmla="*/ 124728 h 218417"/>
                  <a:gd name="connsiteX44" fmla="*/ 56904 w 241409"/>
                  <a:gd name="connsiteY44" fmla="*/ 92540 h 218417"/>
                  <a:gd name="connsiteX45" fmla="*/ 125878 w 241409"/>
                  <a:gd name="connsiteY45" fmla="*/ 55754 h 218417"/>
                  <a:gd name="connsiteX46" fmla="*/ 194852 w 241409"/>
                  <a:gd name="connsiteY46" fmla="*/ 92540 h 218417"/>
                  <a:gd name="connsiteX47" fmla="*/ 125878 w 241409"/>
                  <a:gd name="connsiteY47" fmla="*/ 124728 h 218417"/>
                  <a:gd name="connsiteX48" fmla="*/ 131626 w 241409"/>
                  <a:gd name="connsiteY48" fmla="*/ 202899 h 218417"/>
                  <a:gd name="connsiteX49" fmla="*/ 131626 w 241409"/>
                  <a:gd name="connsiteY49" fmla="*/ 156916 h 218417"/>
                  <a:gd name="connsiteX50" fmla="*/ 140822 w 241409"/>
                  <a:gd name="connsiteY50" fmla="*/ 177608 h 218417"/>
                  <a:gd name="connsiteX51" fmla="*/ 202899 w 241409"/>
                  <a:gd name="connsiteY51" fmla="*/ 147719 h 218417"/>
                  <a:gd name="connsiteX52" fmla="*/ 202899 w 241409"/>
                  <a:gd name="connsiteY52" fmla="*/ 163813 h 218417"/>
                  <a:gd name="connsiteX53" fmla="*/ 131626 w 241409"/>
                  <a:gd name="connsiteY53" fmla="*/ 202899 h 218417"/>
                  <a:gd name="connsiteX54" fmla="*/ 216694 w 241409"/>
                  <a:gd name="connsiteY54" fmla="*/ 129326 h 218417"/>
                  <a:gd name="connsiteX55" fmla="*/ 144271 w 241409"/>
                  <a:gd name="connsiteY55" fmla="*/ 162664 h 218417"/>
                  <a:gd name="connsiteX56" fmla="*/ 132775 w 241409"/>
                  <a:gd name="connsiteY56" fmla="*/ 131626 h 218417"/>
                  <a:gd name="connsiteX57" fmla="*/ 205198 w 241409"/>
                  <a:gd name="connsiteY57" fmla="*/ 98288 h 218417"/>
                  <a:gd name="connsiteX58" fmla="*/ 216694 w 241409"/>
                  <a:gd name="connsiteY58" fmla="*/ 129326 h 218417"/>
                  <a:gd name="connsiteX59" fmla="*/ 205198 w 241409"/>
                  <a:gd name="connsiteY59" fmla="*/ 86792 h 218417"/>
                  <a:gd name="connsiteX60" fmla="*/ 132775 w 241409"/>
                  <a:gd name="connsiteY60" fmla="*/ 47707 h 218417"/>
                  <a:gd name="connsiteX61" fmla="*/ 153467 w 241409"/>
                  <a:gd name="connsiteY61" fmla="*/ 22417 h 218417"/>
                  <a:gd name="connsiteX62" fmla="*/ 225890 w 241409"/>
                  <a:gd name="connsiteY62" fmla="*/ 61502 h 218417"/>
                  <a:gd name="connsiteX63" fmla="*/ 205198 w 241409"/>
                  <a:gd name="connsiteY63" fmla="*/ 86792 h 21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41409" h="218417">
                    <a:moveTo>
                      <a:pt x="152318" y="9771"/>
                    </a:moveTo>
                    <a:lnTo>
                      <a:pt x="125878" y="40810"/>
                    </a:lnTo>
                    <a:lnTo>
                      <a:pt x="99438" y="8622"/>
                    </a:lnTo>
                    <a:lnTo>
                      <a:pt x="8622" y="58053"/>
                    </a:lnTo>
                    <a:lnTo>
                      <a:pt x="38511" y="93690"/>
                    </a:lnTo>
                    <a:lnTo>
                      <a:pt x="21267" y="133925"/>
                    </a:lnTo>
                    <a:lnTo>
                      <a:pt x="39660" y="143121"/>
                    </a:lnTo>
                    <a:lnTo>
                      <a:pt x="39660" y="167262"/>
                    </a:lnTo>
                    <a:cubicBezTo>
                      <a:pt x="39660" y="169561"/>
                      <a:pt x="40810" y="170711"/>
                      <a:pt x="41959" y="171860"/>
                    </a:cubicBezTo>
                    <a:lnTo>
                      <a:pt x="121279" y="214394"/>
                    </a:lnTo>
                    <a:lnTo>
                      <a:pt x="121279" y="214394"/>
                    </a:lnTo>
                    <a:cubicBezTo>
                      <a:pt x="121279" y="214394"/>
                      <a:pt x="122429" y="214394"/>
                      <a:pt x="122429" y="215544"/>
                    </a:cubicBezTo>
                    <a:lnTo>
                      <a:pt x="122429" y="215544"/>
                    </a:lnTo>
                    <a:lnTo>
                      <a:pt x="123579" y="215544"/>
                    </a:lnTo>
                    <a:lnTo>
                      <a:pt x="123579" y="215544"/>
                    </a:lnTo>
                    <a:lnTo>
                      <a:pt x="123579" y="215544"/>
                    </a:lnTo>
                    <a:lnTo>
                      <a:pt x="124728" y="215544"/>
                    </a:lnTo>
                    <a:lnTo>
                      <a:pt x="124728" y="215544"/>
                    </a:lnTo>
                    <a:cubicBezTo>
                      <a:pt x="125878" y="215544"/>
                      <a:pt x="125878" y="215544"/>
                      <a:pt x="125878" y="214394"/>
                    </a:cubicBezTo>
                    <a:lnTo>
                      <a:pt x="125878" y="214394"/>
                    </a:lnTo>
                    <a:lnTo>
                      <a:pt x="205198" y="171860"/>
                    </a:lnTo>
                    <a:cubicBezTo>
                      <a:pt x="207497" y="170711"/>
                      <a:pt x="208647" y="169561"/>
                      <a:pt x="207497" y="167262"/>
                    </a:cubicBezTo>
                    <a:lnTo>
                      <a:pt x="207497" y="144271"/>
                    </a:lnTo>
                    <a:lnTo>
                      <a:pt x="225890" y="135074"/>
                    </a:lnTo>
                    <a:lnTo>
                      <a:pt x="208647" y="94839"/>
                    </a:lnTo>
                    <a:lnTo>
                      <a:pt x="238535" y="59203"/>
                    </a:lnTo>
                    <a:lnTo>
                      <a:pt x="152318" y="9771"/>
                    </a:lnTo>
                    <a:close/>
                    <a:moveTo>
                      <a:pt x="25865" y="61502"/>
                    </a:moveTo>
                    <a:lnTo>
                      <a:pt x="98288" y="22417"/>
                    </a:lnTo>
                    <a:lnTo>
                      <a:pt x="118980" y="47707"/>
                    </a:lnTo>
                    <a:lnTo>
                      <a:pt x="46557" y="86792"/>
                    </a:lnTo>
                    <a:lnTo>
                      <a:pt x="25865" y="61502"/>
                    </a:lnTo>
                    <a:close/>
                    <a:moveTo>
                      <a:pt x="35062" y="129326"/>
                    </a:moveTo>
                    <a:lnTo>
                      <a:pt x="46557" y="99438"/>
                    </a:lnTo>
                    <a:lnTo>
                      <a:pt x="118980" y="132775"/>
                    </a:lnTo>
                    <a:lnTo>
                      <a:pt x="107485" y="163813"/>
                    </a:lnTo>
                    <a:lnTo>
                      <a:pt x="35062" y="129326"/>
                    </a:lnTo>
                    <a:close/>
                    <a:moveTo>
                      <a:pt x="120130" y="202899"/>
                    </a:moveTo>
                    <a:lnTo>
                      <a:pt x="48857" y="164963"/>
                    </a:lnTo>
                    <a:lnTo>
                      <a:pt x="48857" y="148869"/>
                    </a:lnTo>
                    <a:lnTo>
                      <a:pt x="110933" y="178758"/>
                    </a:lnTo>
                    <a:lnTo>
                      <a:pt x="120130" y="158066"/>
                    </a:lnTo>
                    <a:lnTo>
                      <a:pt x="120130" y="202899"/>
                    </a:lnTo>
                    <a:close/>
                    <a:moveTo>
                      <a:pt x="125878" y="124728"/>
                    </a:moveTo>
                    <a:lnTo>
                      <a:pt x="56904" y="92540"/>
                    </a:lnTo>
                    <a:lnTo>
                      <a:pt x="125878" y="55754"/>
                    </a:lnTo>
                    <a:lnTo>
                      <a:pt x="194852" y="92540"/>
                    </a:lnTo>
                    <a:lnTo>
                      <a:pt x="125878" y="124728"/>
                    </a:lnTo>
                    <a:close/>
                    <a:moveTo>
                      <a:pt x="131626" y="202899"/>
                    </a:moveTo>
                    <a:lnTo>
                      <a:pt x="131626" y="156916"/>
                    </a:lnTo>
                    <a:lnTo>
                      <a:pt x="140822" y="177608"/>
                    </a:lnTo>
                    <a:lnTo>
                      <a:pt x="202899" y="147719"/>
                    </a:lnTo>
                    <a:lnTo>
                      <a:pt x="202899" y="163813"/>
                    </a:lnTo>
                    <a:lnTo>
                      <a:pt x="131626" y="202899"/>
                    </a:lnTo>
                    <a:close/>
                    <a:moveTo>
                      <a:pt x="216694" y="129326"/>
                    </a:moveTo>
                    <a:lnTo>
                      <a:pt x="144271" y="162664"/>
                    </a:lnTo>
                    <a:lnTo>
                      <a:pt x="132775" y="131626"/>
                    </a:lnTo>
                    <a:lnTo>
                      <a:pt x="205198" y="98288"/>
                    </a:lnTo>
                    <a:lnTo>
                      <a:pt x="216694" y="129326"/>
                    </a:lnTo>
                    <a:close/>
                    <a:moveTo>
                      <a:pt x="205198" y="86792"/>
                    </a:moveTo>
                    <a:lnTo>
                      <a:pt x="132775" y="47707"/>
                    </a:lnTo>
                    <a:lnTo>
                      <a:pt x="153467" y="22417"/>
                    </a:lnTo>
                    <a:lnTo>
                      <a:pt x="225890" y="61502"/>
                    </a:lnTo>
                    <a:lnTo>
                      <a:pt x="205198" y="86792"/>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3" name="任意形状 212">
                <a:extLst>
                  <a:ext uri="{FF2B5EF4-FFF2-40B4-BE49-F238E27FC236}">
                    <a16:creationId xmlns:a16="http://schemas.microsoft.com/office/drawing/2014/main" id="{3CA5E036-3216-6A4F-9CFD-BC8EE44299C9}"/>
                  </a:ext>
                </a:extLst>
              </p:cNvPr>
              <p:cNvSpPr/>
              <p:nvPr/>
            </p:nvSpPr>
            <p:spPr>
              <a:xfrm>
                <a:off x="7832178" y="4859481"/>
                <a:ext cx="344870" cy="333375"/>
              </a:xfrm>
              <a:custGeom>
                <a:avLst/>
                <a:gdLst>
                  <a:gd name="connsiteX0" fmla="*/ 310958 w 344870"/>
                  <a:gd name="connsiteY0" fmla="*/ 8622 h 333374"/>
                  <a:gd name="connsiteX1" fmla="*/ 35062 w 344870"/>
                  <a:gd name="connsiteY1" fmla="*/ 8622 h 333374"/>
                  <a:gd name="connsiteX2" fmla="*/ 8622 w 344870"/>
                  <a:gd name="connsiteY2" fmla="*/ 35062 h 333374"/>
                  <a:gd name="connsiteX3" fmla="*/ 8622 w 344870"/>
                  <a:gd name="connsiteY3" fmla="*/ 227040 h 333374"/>
                  <a:gd name="connsiteX4" fmla="*/ 28164 w 344870"/>
                  <a:gd name="connsiteY4" fmla="*/ 259228 h 333374"/>
                  <a:gd name="connsiteX5" fmla="*/ 153467 w 344870"/>
                  <a:gd name="connsiteY5" fmla="*/ 330501 h 333374"/>
                  <a:gd name="connsiteX6" fmla="*/ 173010 w 344870"/>
                  <a:gd name="connsiteY6" fmla="*/ 335099 h 333374"/>
                  <a:gd name="connsiteX7" fmla="*/ 192553 w 344870"/>
                  <a:gd name="connsiteY7" fmla="*/ 330501 h 333374"/>
                  <a:gd name="connsiteX8" fmla="*/ 316706 w 344870"/>
                  <a:gd name="connsiteY8" fmla="*/ 259228 h 333374"/>
                  <a:gd name="connsiteX9" fmla="*/ 336249 w 344870"/>
                  <a:gd name="connsiteY9" fmla="*/ 227040 h 333374"/>
                  <a:gd name="connsiteX10" fmla="*/ 336249 w 344870"/>
                  <a:gd name="connsiteY10" fmla="*/ 33912 h 333374"/>
                  <a:gd name="connsiteX11" fmla="*/ 310958 w 344870"/>
                  <a:gd name="connsiteY11" fmla="*/ 8622 h 333374"/>
                  <a:gd name="connsiteX12" fmla="*/ 319005 w 344870"/>
                  <a:gd name="connsiteY12" fmla="*/ 225890 h 333374"/>
                  <a:gd name="connsiteX13" fmla="*/ 308659 w 344870"/>
                  <a:gd name="connsiteY13" fmla="*/ 244283 h 333374"/>
                  <a:gd name="connsiteX14" fmla="*/ 184506 w 344870"/>
                  <a:gd name="connsiteY14" fmla="*/ 315556 h 333374"/>
                  <a:gd name="connsiteX15" fmla="*/ 162664 w 344870"/>
                  <a:gd name="connsiteY15" fmla="*/ 315556 h 333374"/>
                  <a:gd name="connsiteX16" fmla="*/ 38511 w 344870"/>
                  <a:gd name="connsiteY16" fmla="*/ 244283 h 333374"/>
                  <a:gd name="connsiteX17" fmla="*/ 28164 w 344870"/>
                  <a:gd name="connsiteY17" fmla="*/ 225890 h 333374"/>
                  <a:gd name="connsiteX18" fmla="*/ 28164 w 344870"/>
                  <a:gd name="connsiteY18" fmla="*/ 33912 h 333374"/>
                  <a:gd name="connsiteX19" fmla="*/ 37361 w 344870"/>
                  <a:gd name="connsiteY19" fmla="*/ 24716 h 333374"/>
                  <a:gd name="connsiteX20" fmla="*/ 312108 w 344870"/>
                  <a:gd name="connsiteY20" fmla="*/ 24716 h 333374"/>
                  <a:gd name="connsiteX21" fmla="*/ 321304 w 344870"/>
                  <a:gd name="connsiteY21" fmla="*/ 33912 h 333374"/>
                  <a:gd name="connsiteX22" fmla="*/ 319005 w 344870"/>
                  <a:gd name="connsiteY22" fmla="*/ 225890 h 333374"/>
                  <a:gd name="connsiteX23" fmla="*/ 319005 w 344870"/>
                  <a:gd name="connsiteY23" fmla="*/ 225890 h 3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4870" h="333374">
                    <a:moveTo>
                      <a:pt x="310958" y="8622"/>
                    </a:moveTo>
                    <a:lnTo>
                      <a:pt x="35062" y="8622"/>
                    </a:lnTo>
                    <a:cubicBezTo>
                      <a:pt x="21267" y="8622"/>
                      <a:pt x="8622" y="20117"/>
                      <a:pt x="8622" y="35062"/>
                    </a:cubicBezTo>
                    <a:lnTo>
                      <a:pt x="8622" y="227040"/>
                    </a:lnTo>
                    <a:cubicBezTo>
                      <a:pt x="8622" y="239685"/>
                      <a:pt x="17818" y="254629"/>
                      <a:pt x="28164" y="259228"/>
                    </a:cubicBezTo>
                    <a:lnTo>
                      <a:pt x="153467" y="330501"/>
                    </a:lnTo>
                    <a:cubicBezTo>
                      <a:pt x="159215" y="333949"/>
                      <a:pt x="164963" y="335099"/>
                      <a:pt x="173010" y="335099"/>
                    </a:cubicBezTo>
                    <a:cubicBezTo>
                      <a:pt x="181057" y="335099"/>
                      <a:pt x="186805" y="332800"/>
                      <a:pt x="192553" y="330501"/>
                    </a:cubicBezTo>
                    <a:lnTo>
                      <a:pt x="316706" y="259228"/>
                    </a:lnTo>
                    <a:cubicBezTo>
                      <a:pt x="327052" y="252330"/>
                      <a:pt x="336249" y="238535"/>
                      <a:pt x="336249" y="227040"/>
                    </a:cubicBezTo>
                    <a:lnTo>
                      <a:pt x="336249" y="33912"/>
                    </a:lnTo>
                    <a:cubicBezTo>
                      <a:pt x="336249" y="20117"/>
                      <a:pt x="324753" y="8622"/>
                      <a:pt x="310958" y="8622"/>
                    </a:cubicBezTo>
                    <a:close/>
                    <a:moveTo>
                      <a:pt x="319005" y="225890"/>
                    </a:moveTo>
                    <a:cubicBezTo>
                      <a:pt x="319005" y="232787"/>
                      <a:pt x="313257" y="240834"/>
                      <a:pt x="308659" y="244283"/>
                    </a:cubicBezTo>
                    <a:lnTo>
                      <a:pt x="184506" y="315556"/>
                    </a:lnTo>
                    <a:cubicBezTo>
                      <a:pt x="178758" y="319005"/>
                      <a:pt x="168412" y="319005"/>
                      <a:pt x="162664" y="315556"/>
                    </a:cubicBezTo>
                    <a:lnTo>
                      <a:pt x="38511" y="244283"/>
                    </a:lnTo>
                    <a:cubicBezTo>
                      <a:pt x="32763" y="240834"/>
                      <a:pt x="28164" y="232787"/>
                      <a:pt x="28164" y="225890"/>
                    </a:cubicBezTo>
                    <a:lnTo>
                      <a:pt x="28164" y="33912"/>
                    </a:lnTo>
                    <a:cubicBezTo>
                      <a:pt x="28164" y="29314"/>
                      <a:pt x="32763" y="24716"/>
                      <a:pt x="37361" y="24716"/>
                    </a:cubicBezTo>
                    <a:lnTo>
                      <a:pt x="312108" y="24716"/>
                    </a:lnTo>
                    <a:cubicBezTo>
                      <a:pt x="316706" y="24716"/>
                      <a:pt x="321304" y="29314"/>
                      <a:pt x="321304" y="33912"/>
                    </a:cubicBezTo>
                    <a:lnTo>
                      <a:pt x="319005" y="225890"/>
                    </a:lnTo>
                    <a:lnTo>
                      <a:pt x="319005" y="225890"/>
                    </a:lnTo>
                    <a:close/>
                  </a:path>
                </a:pathLst>
              </a:custGeom>
              <a:solidFill>
                <a:srgbClr val="C7000B"/>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14" name="图形 27">
              <a:extLst>
                <a:ext uri="{FF2B5EF4-FFF2-40B4-BE49-F238E27FC236}">
                  <a16:creationId xmlns:a16="http://schemas.microsoft.com/office/drawing/2014/main" id="{D16CB453-8564-614F-8DD8-B6EDC7243760}"/>
                </a:ext>
              </a:extLst>
            </p:cNvPr>
            <p:cNvGrpSpPr/>
            <p:nvPr/>
          </p:nvGrpSpPr>
          <p:grpSpPr>
            <a:xfrm>
              <a:off x="9198557" y="5015141"/>
              <a:ext cx="731614" cy="658412"/>
              <a:chOff x="8815627" y="4677274"/>
              <a:chExt cx="643758" cy="643758"/>
            </a:xfrm>
          </p:grpSpPr>
          <p:sp>
            <p:nvSpPr>
              <p:cNvPr id="215" name="任意形状 214">
                <a:extLst>
                  <a:ext uri="{FF2B5EF4-FFF2-40B4-BE49-F238E27FC236}">
                    <a16:creationId xmlns:a16="http://schemas.microsoft.com/office/drawing/2014/main" id="{99008B06-292D-3F42-9537-AC1B0ABF76D7}"/>
                  </a:ext>
                </a:extLst>
              </p:cNvPr>
              <p:cNvSpPr/>
              <p:nvPr/>
            </p:nvSpPr>
            <p:spPr>
              <a:xfrm>
                <a:off x="8807005"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6" name="任意形状 215">
                <a:extLst>
                  <a:ext uri="{FF2B5EF4-FFF2-40B4-BE49-F238E27FC236}">
                    <a16:creationId xmlns:a16="http://schemas.microsoft.com/office/drawing/2014/main" id="{E78A8291-F0D5-E14A-803D-50F0AE6D2AF6}"/>
                  </a:ext>
                </a:extLst>
              </p:cNvPr>
              <p:cNvSpPr/>
              <p:nvPr/>
            </p:nvSpPr>
            <p:spPr>
              <a:xfrm>
                <a:off x="8888625"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17" name="任意形状 216">
                <a:extLst>
                  <a:ext uri="{FF2B5EF4-FFF2-40B4-BE49-F238E27FC236}">
                    <a16:creationId xmlns:a16="http://schemas.microsoft.com/office/drawing/2014/main" id="{02AD0B92-ED48-CC42-A5CD-8E7791A6B2A5}"/>
                  </a:ext>
                </a:extLst>
              </p:cNvPr>
              <p:cNvSpPr/>
              <p:nvPr/>
            </p:nvSpPr>
            <p:spPr>
              <a:xfrm>
                <a:off x="8984644" y="4845142"/>
                <a:ext cx="310383" cy="310383"/>
              </a:xfrm>
              <a:custGeom>
                <a:avLst/>
                <a:gdLst>
                  <a:gd name="connsiteX0" fmla="*/ 159759 w 310383"/>
                  <a:gd name="connsiteY0" fmla="*/ 10315 h 310383"/>
                  <a:gd name="connsiteX1" fmla="*/ 11465 w 310383"/>
                  <a:gd name="connsiteY1" fmla="*/ 158610 h 310383"/>
                  <a:gd name="connsiteX2" fmla="*/ 159759 w 310383"/>
                  <a:gd name="connsiteY2" fmla="*/ 306904 h 310383"/>
                  <a:gd name="connsiteX3" fmla="*/ 308053 w 310383"/>
                  <a:gd name="connsiteY3" fmla="*/ 158610 h 310383"/>
                  <a:gd name="connsiteX4" fmla="*/ 159759 w 310383"/>
                  <a:gd name="connsiteY4" fmla="*/ 10315 h 310383"/>
                  <a:gd name="connsiteX5" fmla="*/ 159759 w 310383"/>
                  <a:gd name="connsiteY5" fmla="*/ 293109 h 310383"/>
                  <a:gd name="connsiteX6" fmla="*/ 25260 w 310383"/>
                  <a:gd name="connsiteY6" fmla="*/ 158610 h 310383"/>
                  <a:gd name="connsiteX7" fmla="*/ 159759 w 310383"/>
                  <a:gd name="connsiteY7" fmla="*/ 24110 h 310383"/>
                  <a:gd name="connsiteX8" fmla="*/ 294259 w 310383"/>
                  <a:gd name="connsiteY8" fmla="*/ 158610 h 310383"/>
                  <a:gd name="connsiteX9" fmla="*/ 159759 w 310383"/>
                  <a:gd name="connsiteY9" fmla="*/ 293109 h 310383"/>
                  <a:gd name="connsiteX10" fmla="*/ 14914 w 310383"/>
                  <a:gd name="connsiteY10" fmla="*/ 73542 h 310383"/>
                  <a:gd name="connsiteX11" fmla="*/ 18362 w 310383"/>
                  <a:gd name="connsiteY11" fmla="*/ 70093 h 310383"/>
                  <a:gd name="connsiteX12" fmla="*/ 18362 w 310383"/>
                  <a:gd name="connsiteY12" fmla="*/ 29858 h 310383"/>
                  <a:gd name="connsiteX13" fmla="*/ 29858 w 310383"/>
                  <a:gd name="connsiteY13" fmla="*/ 18362 h 310383"/>
                  <a:gd name="connsiteX14" fmla="*/ 70093 w 310383"/>
                  <a:gd name="connsiteY14" fmla="*/ 18362 h 310383"/>
                  <a:gd name="connsiteX15" fmla="*/ 73542 w 310383"/>
                  <a:gd name="connsiteY15" fmla="*/ 14914 h 310383"/>
                  <a:gd name="connsiteX16" fmla="*/ 70093 w 310383"/>
                  <a:gd name="connsiteY16" fmla="*/ 11465 h 310383"/>
                  <a:gd name="connsiteX17" fmla="*/ 29858 w 310383"/>
                  <a:gd name="connsiteY17" fmla="*/ 11465 h 310383"/>
                  <a:gd name="connsiteX18" fmla="*/ 11465 w 310383"/>
                  <a:gd name="connsiteY18" fmla="*/ 29858 h 310383"/>
                  <a:gd name="connsiteX19" fmla="*/ 11465 w 310383"/>
                  <a:gd name="connsiteY19" fmla="*/ 70093 h 310383"/>
                  <a:gd name="connsiteX20" fmla="*/ 14914 w 310383"/>
                  <a:gd name="connsiteY20" fmla="*/ 73542 h 310383"/>
                  <a:gd name="connsiteX21" fmla="*/ 293109 w 310383"/>
                  <a:gd name="connsiteY21" fmla="*/ 10315 h 310383"/>
                  <a:gd name="connsiteX22" fmla="*/ 248276 w 310383"/>
                  <a:gd name="connsiteY22" fmla="*/ 10315 h 310383"/>
                  <a:gd name="connsiteX23" fmla="*/ 244827 w 310383"/>
                  <a:gd name="connsiteY23" fmla="*/ 13764 h 310383"/>
                  <a:gd name="connsiteX24" fmla="*/ 248276 w 310383"/>
                  <a:gd name="connsiteY24" fmla="*/ 17213 h 310383"/>
                  <a:gd name="connsiteX25" fmla="*/ 293109 w 310383"/>
                  <a:gd name="connsiteY25" fmla="*/ 17213 h 310383"/>
                  <a:gd name="connsiteX26" fmla="*/ 301156 w 310383"/>
                  <a:gd name="connsiteY26" fmla="*/ 28708 h 310383"/>
                  <a:gd name="connsiteX27" fmla="*/ 301156 w 310383"/>
                  <a:gd name="connsiteY27" fmla="*/ 68943 h 310383"/>
                  <a:gd name="connsiteX28" fmla="*/ 304605 w 310383"/>
                  <a:gd name="connsiteY28" fmla="*/ 72392 h 310383"/>
                  <a:gd name="connsiteX29" fmla="*/ 308053 w 310383"/>
                  <a:gd name="connsiteY29" fmla="*/ 68943 h 310383"/>
                  <a:gd name="connsiteX30" fmla="*/ 308053 w 310383"/>
                  <a:gd name="connsiteY30" fmla="*/ 27559 h 310383"/>
                  <a:gd name="connsiteX31" fmla="*/ 293109 w 310383"/>
                  <a:gd name="connsiteY31" fmla="*/ 10315 h 310383"/>
                  <a:gd name="connsiteX32" fmla="*/ 304605 w 310383"/>
                  <a:gd name="connsiteY32" fmla="*/ 236780 h 310383"/>
                  <a:gd name="connsiteX33" fmla="*/ 301156 w 310383"/>
                  <a:gd name="connsiteY33" fmla="*/ 240229 h 310383"/>
                  <a:gd name="connsiteX34" fmla="*/ 301156 w 310383"/>
                  <a:gd name="connsiteY34" fmla="*/ 285062 h 310383"/>
                  <a:gd name="connsiteX35" fmla="*/ 289660 w 310383"/>
                  <a:gd name="connsiteY35" fmla="*/ 300006 h 310383"/>
                  <a:gd name="connsiteX36" fmla="*/ 249425 w 310383"/>
                  <a:gd name="connsiteY36" fmla="*/ 300006 h 310383"/>
                  <a:gd name="connsiteX37" fmla="*/ 245977 w 310383"/>
                  <a:gd name="connsiteY37" fmla="*/ 303455 h 310383"/>
                  <a:gd name="connsiteX38" fmla="*/ 249425 w 310383"/>
                  <a:gd name="connsiteY38" fmla="*/ 306904 h 310383"/>
                  <a:gd name="connsiteX39" fmla="*/ 290810 w 310383"/>
                  <a:gd name="connsiteY39" fmla="*/ 306904 h 310383"/>
                  <a:gd name="connsiteX40" fmla="*/ 309203 w 310383"/>
                  <a:gd name="connsiteY40" fmla="*/ 285062 h 310383"/>
                  <a:gd name="connsiteX41" fmla="*/ 309203 w 310383"/>
                  <a:gd name="connsiteY41" fmla="*/ 240229 h 310383"/>
                  <a:gd name="connsiteX42" fmla="*/ 304605 w 310383"/>
                  <a:gd name="connsiteY42" fmla="*/ 236780 h 310383"/>
                  <a:gd name="connsiteX43" fmla="*/ 70093 w 310383"/>
                  <a:gd name="connsiteY43" fmla="*/ 300006 h 310383"/>
                  <a:gd name="connsiteX44" fmla="*/ 25260 w 310383"/>
                  <a:gd name="connsiteY44" fmla="*/ 300006 h 310383"/>
                  <a:gd name="connsiteX45" fmla="*/ 17213 w 310383"/>
                  <a:gd name="connsiteY45" fmla="*/ 285062 h 310383"/>
                  <a:gd name="connsiteX46" fmla="*/ 17213 w 310383"/>
                  <a:gd name="connsiteY46" fmla="*/ 248276 h 310383"/>
                  <a:gd name="connsiteX47" fmla="*/ 13764 w 310383"/>
                  <a:gd name="connsiteY47" fmla="*/ 244827 h 310383"/>
                  <a:gd name="connsiteX48" fmla="*/ 10315 w 310383"/>
                  <a:gd name="connsiteY48" fmla="*/ 248276 h 310383"/>
                  <a:gd name="connsiteX49" fmla="*/ 10315 w 310383"/>
                  <a:gd name="connsiteY49" fmla="*/ 285062 h 310383"/>
                  <a:gd name="connsiteX50" fmla="*/ 25260 w 310383"/>
                  <a:gd name="connsiteY50" fmla="*/ 306904 h 310383"/>
                  <a:gd name="connsiteX51" fmla="*/ 70093 w 310383"/>
                  <a:gd name="connsiteY51" fmla="*/ 306904 h 310383"/>
                  <a:gd name="connsiteX52" fmla="*/ 73542 w 310383"/>
                  <a:gd name="connsiteY52" fmla="*/ 303455 h 310383"/>
                  <a:gd name="connsiteX53" fmla="*/ 70093 w 310383"/>
                  <a:gd name="connsiteY53" fmla="*/ 300006 h 310383"/>
                  <a:gd name="connsiteX54" fmla="*/ 231032 w 310383"/>
                  <a:gd name="connsiteY54" fmla="*/ 128721 h 310383"/>
                  <a:gd name="connsiteX55" fmla="*/ 234481 w 310383"/>
                  <a:gd name="connsiteY55" fmla="*/ 140216 h 310383"/>
                  <a:gd name="connsiteX56" fmla="*/ 201144 w 310383"/>
                  <a:gd name="connsiteY56" fmla="*/ 173554 h 310383"/>
                  <a:gd name="connsiteX57" fmla="*/ 189648 w 310383"/>
                  <a:gd name="connsiteY57" fmla="*/ 170105 h 310383"/>
                  <a:gd name="connsiteX58" fmla="*/ 178152 w 310383"/>
                  <a:gd name="connsiteY58" fmla="*/ 173554 h 310383"/>
                  <a:gd name="connsiteX59" fmla="*/ 144815 w 310383"/>
                  <a:gd name="connsiteY59" fmla="*/ 140216 h 310383"/>
                  <a:gd name="connsiteX60" fmla="*/ 148263 w 310383"/>
                  <a:gd name="connsiteY60" fmla="*/ 128721 h 310383"/>
                  <a:gd name="connsiteX61" fmla="*/ 129870 w 310383"/>
                  <a:gd name="connsiteY61" fmla="*/ 110328 h 310383"/>
                  <a:gd name="connsiteX62" fmla="*/ 111477 w 310383"/>
                  <a:gd name="connsiteY62" fmla="*/ 128721 h 310383"/>
                  <a:gd name="connsiteX63" fmla="*/ 114926 w 310383"/>
                  <a:gd name="connsiteY63" fmla="*/ 140216 h 310383"/>
                  <a:gd name="connsiteX64" fmla="*/ 81589 w 310383"/>
                  <a:gd name="connsiteY64" fmla="*/ 173554 h 310383"/>
                  <a:gd name="connsiteX65" fmla="*/ 70093 w 310383"/>
                  <a:gd name="connsiteY65" fmla="*/ 170105 h 310383"/>
                  <a:gd name="connsiteX66" fmla="*/ 51700 w 310383"/>
                  <a:gd name="connsiteY66" fmla="*/ 188498 h 310383"/>
                  <a:gd name="connsiteX67" fmla="*/ 70093 w 310383"/>
                  <a:gd name="connsiteY67" fmla="*/ 206891 h 310383"/>
                  <a:gd name="connsiteX68" fmla="*/ 88486 w 310383"/>
                  <a:gd name="connsiteY68" fmla="*/ 188498 h 310383"/>
                  <a:gd name="connsiteX69" fmla="*/ 85037 w 310383"/>
                  <a:gd name="connsiteY69" fmla="*/ 177003 h 310383"/>
                  <a:gd name="connsiteX70" fmla="*/ 118375 w 310383"/>
                  <a:gd name="connsiteY70" fmla="*/ 143665 h 310383"/>
                  <a:gd name="connsiteX71" fmla="*/ 129870 w 310383"/>
                  <a:gd name="connsiteY71" fmla="*/ 147114 h 310383"/>
                  <a:gd name="connsiteX72" fmla="*/ 141366 w 310383"/>
                  <a:gd name="connsiteY72" fmla="*/ 143665 h 310383"/>
                  <a:gd name="connsiteX73" fmla="*/ 174704 w 310383"/>
                  <a:gd name="connsiteY73" fmla="*/ 177003 h 310383"/>
                  <a:gd name="connsiteX74" fmla="*/ 171255 w 310383"/>
                  <a:gd name="connsiteY74" fmla="*/ 188498 h 310383"/>
                  <a:gd name="connsiteX75" fmla="*/ 189648 w 310383"/>
                  <a:gd name="connsiteY75" fmla="*/ 206891 h 310383"/>
                  <a:gd name="connsiteX76" fmla="*/ 208041 w 310383"/>
                  <a:gd name="connsiteY76" fmla="*/ 188498 h 310383"/>
                  <a:gd name="connsiteX77" fmla="*/ 204592 w 310383"/>
                  <a:gd name="connsiteY77" fmla="*/ 177003 h 310383"/>
                  <a:gd name="connsiteX78" fmla="*/ 237930 w 310383"/>
                  <a:gd name="connsiteY78" fmla="*/ 143665 h 310383"/>
                  <a:gd name="connsiteX79" fmla="*/ 249425 w 310383"/>
                  <a:gd name="connsiteY79" fmla="*/ 147114 h 310383"/>
                  <a:gd name="connsiteX80" fmla="*/ 267819 w 310383"/>
                  <a:gd name="connsiteY80" fmla="*/ 128721 h 310383"/>
                  <a:gd name="connsiteX81" fmla="*/ 249425 w 310383"/>
                  <a:gd name="connsiteY81" fmla="*/ 110328 h 310383"/>
                  <a:gd name="connsiteX82" fmla="*/ 231032 w 310383"/>
                  <a:gd name="connsiteY82" fmla="*/ 128721 h 310383"/>
                  <a:gd name="connsiteX83" fmla="*/ 70093 w 310383"/>
                  <a:gd name="connsiteY83" fmla="*/ 199994 h 310383"/>
                  <a:gd name="connsiteX84" fmla="*/ 58597 w 310383"/>
                  <a:gd name="connsiteY84" fmla="*/ 188498 h 310383"/>
                  <a:gd name="connsiteX85" fmla="*/ 70093 w 310383"/>
                  <a:gd name="connsiteY85" fmla="*/ 177003 h 310383"/>
                  <a:gd name="connsiteX86" fmla="*/ 81589 w 310383"/>
                  <a:gd name="connsiteY86" fmla="*/ 188498 h 310383"/>
                  <a:gd name="connsiteX87" fmla="*/ 70093 w 310383"/>
                  <a:gd name="connsiteY87" fmla="*/ 199994 h 310383"/>
                  <a:gd name="connsiteX88" fmla="*/ 129870 w 310383"/>
                  <a:gd name="connsiteY88" fmla="*/ 140216 h 310383"/>
                  <a:gd name="connsiteX89" fmla="*/ 118375 w 310383"/>
                  <a:gd name="connsiteY89" fmla="*/ 128721 h 310383"/>
                  <a:gd name="connsiteX90" fmla="*/ 129870 w 310383"/>
                  <a:gd name="connsiteY90" fmla="*/ 117225 h 310383"/>
                  <a:gd name="connsiteX91" fmla="*/ 141366 w 310383"/>
                  <a:gd name="connsiteY91" fmla="*/ 128721 h 310383"/>
                  <a:gd name="connsiteX92" fmla="*/ 129870 w 310383"/>
                  <a:gd name="connsiteY92" fmla="*/ 140216 h 310383"/>
                  <a:gd name="connsiteX93" fmla="*/ 189648 w 310383"/>
                  <a:gd name="connsiteY93" fmla="*/ 199994 h 310383"/>
                  <a:gd name="connsiteX94" fmla="*/ 178152 w 310383"/>
                  <a:gd name="connsiteY94" fmla="*/ 188498 h 310383"/>
                  <a:gd name="connsiteX95" fmla="*/ 189648 w 310383"/>
                  <a:gd name="connsiteY95" fmla="*/ 177003 h 310383"/>
                  <a:gd name="connsiteX96" fmla="*/ 201144 w 310383"/>
                  <a:gd name="connsiteY96" fmla="*/ 188498 h 310383"/>
                  <a:gd name="connsiteX97" fmla="*/ 189648 w 310383"/>
                  <a:gd name="connsiteY97" fmla="*/ 199994 h 310383"/>
                  <a:gd name="connsiteX98" fmla="*/ 259772 w 310383"/>
                  <a:gd name="connsiteY98" fmla="*/ 128721 h 310383"/>
                  <a:gd name="connsiteX99" fmla="*/ 248276 w 310383"/>
                  <a:gd name="connsiteY99" fmla="*/ 140216 h 310383"/>
                  <a:gd name="connsiteX100" fmla="*/ 236780 w 310383"/>
                  <a:gd name="connsiteY100" fmla="*/ 128721 h 310383"/>
                  <a:gd name="connsiteX101" fmla="*/ 248276 w 310383"/>
                  <a:gd name="connsiteY101" fmla="*/ 117225 h 310383"/>
                  <a:gd name="connsiteX102" fmla="*/ 259772 w 310383"/>
                  <a:gd name="connsiteY102" fmla="*/ 128721 h 310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310383" h="310383">
                    <a:moveTo>
                      <a:pt x="159759" y="10315"/>
                    </a:moveTo>
                    <a:cubicBezTo>
                      <a:pt x="78140" y="10315"/>
                      <a:pt x="11465" y="76990"/>
                      <a:pt x="11465" y="158610"/>
                    </a:cubicBezTo>
                    <a:cubicBezTo>
                      <a:pt x="11465" y="240229"/>
                      <a:pt x="78140" y="306904"/>
                      <a:pt x="159759" y="306904"/>
                    </a:cubicBezTo>
                    <a:cubicBezTo>
                      <a:pt x="241378" y="306904"/>
                      <a:pt x="308053" y="240229"/>
                      <a:pt x="308053" y="158610"/>
                    </a:cubicBezTo>
                    <a:cubicBezTo>
                      <a:pt x="308053" y="76990"/>
                      <a:pt x="241378" y="10315"/>
                      <a:pt x="159759" y="10315"/>
                    </a:cubicBezTo>
                    <a:close/>
                    <a:moveTo>
                      <a:pt x="159759" y="293109"/>
                    </a:moveTo>
                    <a:cubicBezTo>
                      <a:pt x="86187" y="293109"/>
                      <a:pt x="25260" y="233332"/>
                      <a:pt x="25260" y="158610"/>
                    </a:cubicBezTo>
                    <a:cubicBezTo>
                      <a:pt x="25260" y="85037"/>
                      <a:pt x="85037" y="24110"/>
                      <a:pt x="159759" y="24110"/>
                    </a:cubicBezTo>
                    <a:cubicBezTo>
                      <a:pt x="233331" y="24110"/>
                      <a:pt x="294259" y="83888"/>
                      <a:pt x="294259" y="158610"/>
                    </a:cubicBezTo>
                    <a:cubicBezTo>
                      <a:pt x="293109" y="233332"/>
                      <a:pt x="233331" y="293109"/>
                      <a:pt x="159759" y="293109"/>
                    </a:cubicBezTo>
                    <a:close/>
                    <a:moveTo>
                      <a:pt x="14914" y="73542"/>
                    </a:moveTo>
                    <a:cubicBezTo>
                      <a:pt x="17213" y="73542"/>
                      <a:pt x="18362" y="72392"/>
                      <a:pt x="18362" y="70093"/>
                    </a:cubicBezTo>
                    <a:lnTo>
                      <a:pt x="18362" y="29858"/>
                    </a:lnTo>
                    <a:cubicBezTo>
                      <a:pt x="18362" y="24110"/>
                      <a:pt x="24110" y="18362"/>
                      <a:pt x="29858" y="18362"/>
                    </a:cubicBezTo>
                    <a:lnTo>
                      <a:pt x="70093" y="18362"/>
                    </a:lnTo>
                    <a:cubicBezTo>
                      <a:pt x="72392" y="18362"/>
                      <a:pt x="73542" y="17213"/>
                      <a:pt x="73542" y="14914"/>
                    </a:cubicBezTo>
                    <a:cubicBezTo>
                      <a:pt x="73542" y="12614"/>
                      <a:pt x="72392" y="11465"/>
                      <a:pt x="70093" y="11465"/>
                    </a:cubicBezTo>
                    <a:lnTo>
                      <a:pt x="29858" y="11465"/>
                    </a:lnTo>
                    <a:cubicBezTo>
                      <a:pt x="18362" y="11465"/>
                      <a:pt x="11465" y="19512"/>
                      <a:pt x="11465" y="29858"/>
                    </a:cubicBezTo>
                    <a:lnTo>
                      <a:pt x="11465" y="70093"/>
                    </a:lnTo>
                    <a:cubicBezTo>
                      <a:pt x="11465" y="72392"/>
                      <a:pt x="12614" y="73542"/>
                      <a:pt x="14914" y="73542"/>
                    </a:cubicBezTo>
                    <a:close/>
                    <a:moveTo>
                      <a:pt x="293109" y="10315"/>
                    </a:moveTo>
                    <a:lnTo>
                      <a:pt x="248276" y="10315"/>
                    </a:lnTo>
                    <a:cubicBezTo>
                      <a:pt x="245977" y="10315"/>
                      <a:pt x="244827" y="11465"/>
                      <a:pt x="244827" y="13764"/>
                    </a:cubicBezTo>
                    <a:cubicBezTo>
                      <a:pt x="244827" y="16063"/>
                      <a:pt x="245977" y="17213"/>
                      <a:pt x="248276" y="17213"/>
                    </a:cubicBezTo>
                    <a:lnTo>
                      <a:pt x="293109" y="17213"/>
                    </a:lnTo>
                    <a:cubicBezTo>
                      <a:pt x="294259" y="17213"/>
                      <a:pt x="301156" y="17213"/>
                      <a:pt x="301156" y="28708"/>
                    </a:cubicBezTo>
                    <a:lnTo>
                      <a:pt x="301156" y="68943"/>
                    </a:lnTo>
                    <a:cubicBezTo>
                      <a:pt x="301156" y="71242"/>
                      <a:pt x="302306" y="72392"/>
                      <a:pt x="304605" y="72392"/>
                    </a:cubicBezTo>
                    <a:cubicBezTo>
                      <a:pt x="306904" y="72392"/>
                      <a:pt x="308053" y="71242"/>
                      <a:pt x="308053" y="68943"/>
                    </a:cubicBezTo>
                    <a:lnTo>
                      <a:pt x="308053" y="27559"/>
                    </a:lnTo>
                    <a:cubicBezTo>
                      <a:pt x="308053" y="16063"/>
                      <a:pt x="302306" y="10315"/>
                      <a:pt x="293109" y="10315"/>
                    </a:cubicBezTo>
                    <a:close/>
                    <a:moveTo>
                      <a:pt x="304605" y="236780"/>
                    </a:moveTo>
                    <a:cubicBezTo>
                      <a:pt x="302306" y="236780"/>
                      <a:pt x="301156" y="237930"/>
                      <a:pt x="301156" y="240229"/>
                    </a:cubicBezTo>
                    <a:lnTo>
                      <a:pt x="301156" y="285062"/>
                    </a:lnTo>
                    <a:cubicBezTo>
                      <a:pt x="301156" y="291959"/>
                      <a:pt x="295408" y="300006"/>
                      <a:pt x="289660" y="300006"/>
                    </a:cubicBezTo>
                    <a:lnTo>
                      <a:pt x="249425" y="300006"/>
                    </a:lnTo>
                    <a:cubicBezTo>
                      <a:pt x="247126" y="300006"/>
                      <a:pt x="245977" y="301156"/>
                      <a:pt x="245977" y="303455"/>
                    </a:cubicBezTo>
                    <a:cubicBezTo>
                      <a:pt x="245977" y="305754"/>
                      <a:pt x="247126" y="306904"/>
                      <a:pt x="249425" y="306904"/>
                    </a:cubicBezTo>
                    <a:lnTo>
                      <a:pt x="290810" y="306904"/>
                    </a:lnTo>
                    <a:cubicBezTo>
                      <a:pt x="302306" y="306904"/>
                      <a:pt x="309203" y="295408"/>
                      <a:pt x="309203" y="285062"/>
                    </a:cubicBezTo>
                    <a:lnTo>
                      <a:pt x="309203" y="240229"/>
                    </a:lnTo>
                    <a:cubicBezTo>
                      <a:pt x="308053" y="237930"/>
                      <a:pt x="306904" y="236780"/>
                      <a:pt x="304605" y="236780"/>
                    </a:cubicBezTo>
                    <a:close/>
                    <a:moveTo>
                      <a:pt x="70093" y="300006"/>
                    </a:moveTo>
                    <a:lnTo>
                      <a:pt x="25260" y="300006"/>
                    </a:lnTo>
                    <a:cubicBezTo>
                      <a:pt x="19512" y="300006"/>
                      <a:pt x="17213" y="290810"/>
                      <a:pt x="17213" y="285062"/>
                    </a:cubicBezTo>
                    <a:lnTo>
                      <a:pt x="17213" y="248276"/>
                    </a:lnTo>
                    <a:cubicBezTo>
                      <a:pt x="17213" y="245977"/>
                      <a:pt x="16063" y="244827"/>
                      <a:pt x="13764" y="244827"/>
                    </a:cubicBezTo>
                    <a:cubicBezTo>
                      <a:pt x="11465" y="244827"/>
                      <a:pt x="10315" y="245977"/>
                      <a:pt x="10315" y="248276"/>
                    </a:cubicBezTo>
                    <a:lnTo>
                      <a:pt x="10315" y="285062"/>
                    </a:lnTo>
                    <a:cubicBezTo>
                      <a:pt x="10315" y="296558"/>
                      <a:pt x="14914" y="306904"/>
                      <a:pt x="25260" y="306904"/>
                    </a:cubicBezTo>
                    <a:lnTo>
                      <a:pt x="70093" y="306904"/>
                    </a:lnTo>
                    <a:cubicBezTo>
                      <a:pt x="72392" y="306904"/>
                      <a:pt x="73542" y="305754"/>
                      <a:pt x="73542" y="303455"/>
                    </a:cubicBezTo>
                    <a:cubicBezTo>
                      <a:pt x="74691" y="301156"/>
                      <a:pt x="72392" y="300006"/>
                      <a:pt x="70093" y="300006"/>
                    </a:cubicBezTo>
                    <a:close/>
                    <a:moveTo>
                      <a:pt x="231032" y="128721"/>
                    </a:moveTo>
                    <a:cubicBezTo>
                      <a:pt x="231032" y="132170"/>
                      <a:pt x="232182" y="136768"/>
                      <a:pt x="234481" y="140216"/>
                    </a:cubicBezTo>
                    <a:lnTo>
                      <a:pt x="201144" y="173554"/>
                    </a:lnTo>
                    <a:cubicBezTo>
                      <a:pt x="197695" y="171255"/>
                      <a:pt x="194246" y="170105"/>
                      <a:pt x="189648" y="170105"/>
                    </a:cubicBezTo>
                    <a:cubicBezTo>
                      <a:pt x="185050" y="170105"/>
                      <a:pt x="181601" y="171255"/>
                      <a:pt x="178152" y="173554"/>
                    </a:cubicBezTo>
                    <a:lnTo>
                      <a:pt x="144815" y="140216"/>
                    </a:lnTo>
                    <a:cubicBezTo>
                      <a:pt x="147114" y="136768"/>
                      <a:pt x="148263" y="133319"/>
                      <a:pt x="148263" y="128721"/>
                    </a:cubicBezTo>
                    <a:cubicBezTo>
                      <a:pt x="148263" y="117225"/>
                      <a:pt x="140216" y="110328"/>
                      <a:pt x="129870" y="110328"/>
                    </a:cubicBezTo>
                    <a:cubicBezTo>
                      <a:pt x="118375" y="110328"/>
                      <a:pt x="111477" y="118375"/>
                      <a:pt x="111477" y="128721"/>
                    </a:cubicBezTo>
                    <a:cubicBezTo>
                      <a:pt x="111477" y="132170"/>
                      <a:pt x="112627" y="136768"/>
                      <a:pt x="114926" y="140216"/>
                    </a:cubicBezTo>
                    <a:lnTo>
                      <a:pt x="81589" y="173554"/>
                    </a:lnTo>
                    <a:cubicBezTo>
                      <a:pt x="78140" y="171255"/>
                      <a:pt x="74691" y="170105"/>
                      <a:pt x="70093" y="170105"/>
                    </a:cubicBezTo>
                    <a:cubicBezTo>
                      <a:pt x="58597" y="170105"/>
                      <a:pt x="51700" y="178152"/>
                      <a:pt x="51700" y="188498"/>
                    </a:cubicBezTo>
                    <a:cubicBezTo>
                      <a:pt x="51700" y="198844"/>
                      <a:pt x="59747" y="206891"/>
                      <a:pt x="70093" y="206891"/>
                    </a:cubicBezTo>
                    <a:cubicBezTo>
                      <a:pt x="81589" y="206891"/>
                      <a:pt x="88486" y="198844"/>
                      <a:pt x="88486" y="188498"/>
                    </a:cubicBezTo>
                    <a:cubicBezTo>
                      <a:pt x="88486" y="185050"/>
                      <a:pt x="87336" y="180451"/>
                      <a:pt x="85037" y="177003"/>
                    </a:cubicBezTo>
                    <a:lnTo>
                      <a:pt x="118375" y="143665"/>
                    </a:lnTo>
                    <a:cubicBezTo>
                      <a:pt x="121823" y="145964"/>
                      <a:pt x="125272" y="147114"/>
                      <a:pt x="129870" y="147114"/>
                    </a:cubicBezTo>
                    <a:cubicBezTo>
                      <a:pt x="133319" y="147114"/>
                      <a:pt x="137917" y="145964"/>
                      <a:pt x="141366" y="143665"/>
                    </a:cubicBezTo>
                    <a:lnTo>
                      <a:pt x="174704" y="177003"/>
                    </a:lnTo>
                    <a:cubicBezTo>
                      <a:pt x="172404" y="180451"/>
                      <a:pt x="171255" y="183900"/>
                      <a:pt x="171255" y="188498"/>
                    </a:cubicBezTo>
                    <a:cubicBezTo>
                      <a:pt x="171255" y="199994"/>
                      <a:pt x="179302" y="206891"/>
                      <a:pt x="189648" y="206891"/>
                    </a:cubicBezTo>
                    <a:cubicBezTo>
                      <a:pt x="199994" y="206891"/>
                      <a:pt x="208041" y="198844"/>
                      <a:pt x="208041" y="188498"/>
                    </a:cubicBezTo>
                    <a:cubicBezTo>
                      <a:pt x="208041" y="185050"/>
                      <a:pt x="206891" y="180451"/>
                      <a:pt x="204592" y="177003"/>
                    </a:cubicBezTo>
                    <a:lnTo>
                      <a:pt x="237930" y="143665"/>
                    </a:lnTo>
                    <a:cubicBezTo>
                      <a:pt x="241378" y="145964"/>
                      <a:pt x="244827" y="147114"/>
                      <a:pt x="249425" y="147114"/>
                    </a:cubicBezTo>
                    <a:cubicBezTo>
                      <a:pt x="260921" y="147114"/>
                      <a:pt x="267819" y="139067"/>
                      <a:pt x="267819" y="128721"/>
                    </a:cubicBezTo>
                    <a:cubicBezTo>
                      <a:pt x="267819" y="117225"/>
                      <a:pt x="259772" y="110328"/>
                      <a:pt x="249425" y="110328"/>
                    </a:cubicBezTo>
                    <a:cubicBezTo>
                      <a:pt x="239079" y="110328"/>
                      <a:pt x="231032" y="118375"/>
                      <a:pt x="231032" y="128721"/>
                    </a:cubicBezTo>
                    <a:close/>
                    <a:moveTo>
                      <a:pt x="70093" y="199994"/>
                    </a:moveTo>
                    <a:cubicBezTo>
                      <a:pt x="64345" y="199994"/>
                      <a:pt x="58597" y="194246"/>
                      <a:pt x="58597" y="188498"/>
                    </a:cubicBezTo>
                    <a:cubicBezTo>
                      <a:pt x="58597" y="182751"/>
                      <a:pt x="64345" y="177003"/>
                      <a:pt x="70093" y="177003"/>
                    </a:cubicBezTo>
                    <a:cubicBezTo>
                      <a:pt x="75841" y="177003"/>
                      <a:pt x="81589" y="182751"/>
                      <a:pt x="81589" y="188498"/>
                    </a:cubicBezTo>
                    <a:cubicBezTo>
                      <a:pt x="81589" y="194246"/>
                      <a:pt x="76990" y="199994"/>
                      <a:pt x="70093" y="199994"/>
                    </a:cubicBezTo>
                    <a:close/>
                    <a:moveTo>
                      <a:pt x="129870" y="140216"/>
                    </a:moveTo>
                    <a:cubicBezTo>
                      <a:pt x="124123" y="140216"/>
                      <a:pt x="118375" y="134469"/>
                      <a:pt x="118375" y="128721"/>
                    </a:cubicBezTo>
                    <a:cubicBezTo>
                      <a:pt x="118375" y="122973"/>
                      <a:pt x="124123" y="117225"/>
                      <a:pt x="129870" y="117225"/>
                    </a:cubicBezTo>
                    <a:cubicBezTo>
                      <a:pt x="135618" y="117225"/>
                      <a:pt x="141366" y="122973"/>
                      <a:pt x="141366" y="128721"/>
                    </a:cubicBezTo>
                    <a:cubicBezTo>
                      <a:pt x="141366" y="134469"/>
                      <a:pt x="135618" y="140216"/>
                      <a:pt x="129870" y="140216"/>
                    </a:cubicBezTo>
                    <a:close/>
                    <a:moveTo>
                      <a:pt x="189648" y="199994"/>
                    </a:moveTo>
                    <a:cubicBezTo>
                      <a:pt x="183900" y="199994"/>
                      <a:pt x="178152" y="194246"/>
                      <a:pt x="178152" y="188498"/>
                    </a:cubicBezTo>
                    <a:cubicBezTo>
                      <a:pt x="178152" y="182751"/>
                      <a:pt x="183900" y="177003"/>
                      <a:pt x="189648" y="177003"/>
                    </a:cubicBezTo>
                    <a:cubicBezTo>
                      <a:pt x="195396" y="177003"/>
                      <a:pt x="201144" y="182751"/>
                      <a:pt x="201144" y="188498"/>
                    </a:cubicBezTo>
                    <a:cubicBezTo>
                      <a:pt x="201144" y="194246"/>
                      <a:pt x="195396" y="199994"/>
                      <a:pt x="189648" y="199994"/>
                    </a:cubicBezTo>
                    <a:close/>
                    <a:moveTo>
                      <a:pt x="259772" y="128721"/>
                    </a:moveTo>
                    <a:cubicBezTo>
                      <a:pt x="259772" y="134469"/>
                      <a:pt x="254024" y="140216"/>
                      <a:pt x="248276" y="140216"/>
                    </a:cubicBezTo>
                    <a:cubicBezTo>
                      <a:pt x="242528" y="140216"/>
                      <a:pt x="236780" y="134469"/>
                      <a:pt x="236780" y="128721"/>
                    </a:cubicBezTo>
                    <a:cubicBezTo>
                      <a:pt x="236780" y="122973"/>
                      <a:pt x="242528" y="117225"/>
                      <a:pt x="248276" y="117225"/>
                    </a:cubicBezTo>
                    <a:cubicBezTo>
                      <a:pt x="254024" y="117225"/>
                      <a:pt x="259772" y="124123"/>
                      <a:pt x="259772" y="1287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18" name="图形 29">
              <a:extLst>
                <a:ext uri="{FF2B5EF4-FFF2-40B4-BE49-F238E27FC236}">
                  <a16:creationId xmlns:a16="http://schemas.microsoft.com/office/drawing/2014/main" id="{78F13110-A7AB-8247-A2A1-BF09D0306BC6}"/>
                </a:ext>
              </a:extLst>
            </p:cNvPr>
            <p:cNvGrpSpPr/>
            <p:nvPr/>
          </p:nvGrpSpPr>
          <p:grpSpPr>
            <a:xfrm>
              <a:off x="10483900" y="5006322"/>
              <a:ext cx="744679" cy="670169"/>
              <a:chOff x="9946618" y="4668652"/>
              <a:chExt cx="655254" cy="655254"/>
            </a:xfrm>
          </p:grpSpPr>
          <p:sp>
            <p:nvSpPr>
              <p:cNvPr id="219" name="任意形状 218">
                <a:extLst>
                  <a:ext uri="{FF2B5EF4-FFF2-40B4-BE49-F238E27FC236}">
                    <a16:creationId xmlns:a16="http://schemas.microsoft.com/office/drawing/2014/main" id="{19DA95A7-6C00-8E4C-A224-A1FCB32B5A21}"/>
                  </a:ext>
                </a:extLst>
              </p:cNvPr>
              <p:cNvSpPr/>
              <p:nvPr/>
            </p:nvSpPr>
            <p:spPr>
              <a:xfrm>
                <a:off x="9946618" y="4668652"/>
                <a:ext cx="655254" cy="655254"/>
              </a:xfrm>
              <a:custGeom>
                <a:avLst/>
                <a:gdLst>
                  <a:gd name="connsiteX0" fmla="*/ 652380 w 655253"/>
                  <a:gd name="connsiteY0" fmla="*/ 330501 h 655253"/>
                  <a:gd name="connsiteX1" fmla="*/ 330501 w 655253"/>
                  <a:gd name="connsiteY1" fmla="*/ 652380 h 655253"/>
                  <a:gd name="connsiteX2" fmla="*/ 8622 w 655253"/>
                  <a:gd name="connsiteY2" fmla="*/ 330501 h 655253"/>
                  <a:gd name="connsiteX3" fmla="*/ 330501 w 655253"/>
                  <a:gd name="connsiteY3" fmla="*/ 8622 h 655253"/>
                  <a:gd name="connsiteX4" fmla="*/ 652380 w 655253"/>
                  <a:gd name="connsiteY4" fmla="*/ 330501 h 655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253" h="655253">
                    <a:moveTo>
                      <a:pt x="652380" y="330501"/>
                    </a:moveTo>
                    <a:cubicBezTo>
                      <a:pt x="652380" y="508270"/>
                      <a:pt x="508270" y="652380"/>
                      <a:pt x="330501" y="652380"/>
                    </a:cubicBezTo>
                    <a:cubicBezTo>
                      <a:pt x="152732" y="652380"/>
                      <a:pt x="8622" y="508270"/>
                      <a:pt x="8622" y="330501"/>
                    </a:cubicBezTo>
                    <a:cubicBezTo>
                      <a:pt x="8622" y="152732"/>
                      <a:pt x="152732" y="8622"/>
                      <a:pt x="330501" y="8622"/>
                    </a:cubicBezTo>
                    <a:cubicBezTo>
                      <a:pt x="508270" y="8622"/>
                      <a:pt x="652380" y="152732"/>
                      <a:pt x="652380" y="330501"/>
                    </a:cubicBezTo>
                    <a:close/>
                  </a:path>
                </a:pathLst>
              </a:custGeom>
              <a:solidFill>
                <a:schemeClr val="accent1">
                  <a:lumMod val="20000"/>
                  <a:lumOff val="80000"/>
                </a:schemeClr>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0" name="任意形状 219">
                <a:extLst>
                  <a:ext uri="{FF2B5EF4-FFF2-40B4-BE49-F238E27FC236}">
                    <a16:creationId xmlns:a16="http://schemas.microsoft.com/office/drawing/2014/main" id="{125B998F-F681-C44B-AA6A-52F88E2DE4A3}"/>
                  </a:ext>
                </a:extLst>
              </p:cNvPr>
              <p:cNvSpPr/>
              <p:nvPr/>
            </p:nvSpPr>
            <p:spPr>
              <a:xfrm>
                <a:off x="10028238" y="4750272"/>
                <a:ext cx="494314" cy="494314"/>
              </a:xfrm>
              <a:custGeom>
                <a:avLst/>
                <a:gdLst>
                  <a:gd name="connsiteX0" fmla="*/ 489141 w 494314"/>
                  <a:gd name="connsiteY0" fmla="*/ 248881 h 494314"/>
                  <a:gd name="connsiteX1" fmla="*/ 248881 w 494314"/>
                  <a:gd name="connsiteY1" fmla="*/ 489141 h 494314"/>
                  <a:gd name="connsiteX2" fmla="*/ 8622 w 494314"/>
                  <a:gd name="connsiteY2" fmla="*/ 248881 h 494314"/>
                  <a:gd name="connsiteX3" fmla="*/ 248881 w 494314"/>
                  <a:gd name="connsiteY3" fmla="*/ 8622 h 494314"/>
                  <a:gd name="connsiteX4" fmla="*/ 489141 w 494314"/>
                  <a:gd name="connsiteY4" fmla="*/ 248881 h 494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314" h="494314">
                    <a:moveTo>
                      <a:pt x="489141" y="248881"/>
                    </a:moveTo>
                    <a:cubicBezTo>
                      <a:pt x="489141" y="381573"/>
                      <a:pt x="381573" y="489141"/>
                      <a:pt x="248881" y="489141"/>
                    </a:cubicBezTo>
                    <a:cubicBezTo>
                      <a:pt x="116190" y="489141"/>
                      <a:pt x="8622" y="381573"/>
                      <a:pt x="8622" y="248881"/>
                    </a:cubicBezTo>
                    <a:cubicBezTo>
                      <a:pt x="8622" y="116190"/>
                      <a:pt x="116190" y="8622"/>
                      <a:pt x="248881" y="8622"/>
                    </a:cubicBezTo>
                    <a:cubicBezTo>
                      <a:pt x="381573" y="8622"/>
                      <a:pt x="489141" y="116190"/>
                      <a:pt x="489141" y="248881"/>
                    </a:cubicBezTo>
                    <a:close/>
                  </a:path>
                </a:pathLst>
              </a:custGeom>
              <a:solidFill>
                <a:srgbClr val="FFFFFF"/>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1" name="任意形状 220">
                <a:extLst>
                  <a:ext uri="{FF2B5EF4-FFF2-40B4-BE49-F238E27FC236}">
                    <a16:creationId xmlns:a16="http://schemas.microsoft.com/office/drawing/2014/main" id="{FF6C2429-7E59-DA4F-BAED-1C648AD5D079}"/>
                  </a:ext>
                </a:extLst>
              </p:cNvPr>
              <p:cNvSpPr/>
              <p:nvPr/>
            </p:nvSpPr>
            <p:spPr>
              <a:xfrm>
                <a:off x="10110051" y="4812421"/>
                <a:ext cx="344870" cy="356366"/>
              </a:xfrm>
              <a:custGeom>
                <a:avLst/>
                <a:gdLst>
                  <a:gd name="connsiteX0" fmla="*/ 320699 w 344870"/>
                  <a:gd name="connsiteY0" fmla="*/ 236780 h 356366"/>
                  <a:gd name="connsiteX1" fmla="*/ 327596 w 344870"/>
                  <a:gd name="connsiteY1" fmla="*/ 190797 h 356366"/>
                  <a:gd name="connsiteX2" fmla="*/ 205742 w 344870"/>
                  <a:gd name="connsiteY2" fmla="*/ 39055 h 356366"/>
                  <a:gd name="connsiteX3" fmla="*/ 173554 w 344870"/>
                  <a:gd name="connsiteY3" fmla="*/ 10315 h 356366"/>
                  <a:gd name="connsiteX4" fmla="*/ 141366 w 344870"/>
                  <a:gd name="connsiteY4" fmla="*/ 39055 h 356366"/>
                  <a:gd name="connsiteX5" fmla="*/ 17213 w 344870"/>
                  <a:gd name="connsiteY5" fmla="*/ 190797 h 356366"/>
                  <a:gd name="connsiteX6" fmla="*/ 25260 w 344870"/>
                  <a:gd name="connsiteY6" fmla="*/ 237930 h 356366"/>
                  <a:gd name="connsiteX7" fmla="*/ 10315 w 344870"/>
                  <a:gd name="connsiteY7" fmla="*/ 265519 h 356366"/>
                  <a:gd name="connsiteX8" fmla="*/ 42503 w 344870"/>
                  <a:gd name="connsiteY8" fmla="*/ 297707 h 356366"/>
                  <a:gd name="connsiteX9" fmla="*/ 56298 w 344870"/>
                  <a:gd name="connsiteY9" fmla="*/ 294259 h 356366"/>
                  <a:gd name="connsiteX10" fmla="*/ 173554 w 344870"/>
                  <a:gd name="connsiteY10" fmla="*/ 348288 h 356366"/>
                  <a:gd name="connsiteX11" fmla="*/ 290810 w 344870"/>
                  <a:gd name="connsiteY11" fmla="*/ 294259 h 356366"/>
                  <a:gd name="connsiteX12" fmla="*/ 305754 w 344870"/>
                  <a:gd name="connsiteY12" fmla="*/ 298857 h 356366"/>
                  <a:gd name="connsiteX13" fmla="*/ 337942 w 344870"/>
                  <a:gd name="connsiteY13" fmla="*/ 266669 h 356366"/>
                  <a:gd name="connsiteX14" fmla="*/ 320699 w 344870"/>
                  <a:gd name="connsiteY14" fmla="*/ 236780 h 356366"/>
                  <a:gd name="connsiteX15" fmla="*/ 173554 w 344870"/>
                  <a:gd name="connsiteY15" fmla="*/ 24110 h 356366"/>
                  <a:gd name="connsiteX16" fmla="*/ 190797 w 344870"/>
                  <a:gd name="connsiteY16" fmla="*/ 41354 h 356366"/>
                  <a:gd name="connsiteX17" fmla="*/ 173554 w 344870"/>
                  <a:gd name="connsiteY17" fmla="*/ 58597 h 356366"/>
                  <a:gd name="connsiteX18" fmla="*/ 156310 w 344870"/>
                  <a:gd name="connsiteY18" fmla="*/ 41354 h 356366"/>
                  <a:gd name="connsiteX19" fmla="*/ 173554 w 344870"/>
                  <a:gd name="connsiteY19" fmla="*/ 24110 h 356366"/>
                  <a:gd name="connsiteX20" fmla="*/ 33307 w 344870"/>
                  <a:gd name="connsiteY20" fmla="*/ 190797 h 356366"/>
                  <a:gd name="connsiteX21" fmla="*/ 144815 w 344870"/>
                  <a:gd name="connsiteY21" fmla="*/ 52849 h 356366"/>
                  <a:gd name="connsiteX22" fmla="*/ 174704 w 344870"/>
                  <a:gd name="connsiteY22" fmla="*/ 73542 h 356366"/>
                  <a:gd name="connsiteX23" fmla="*/ 204592 w 344870"/>
                  <a:gd name="connsiteY23" fmla="*/ 52849 h 356366"/>
                  <a:gd name="connsiteX24" fmla="*/ 314951 w 344870"/>
                  <a:gd name="connsiteY24" fmla="*/ 190797 h 356366"/>
                  <a:gd name="connsiteX25" fmla="*/ 308053 w 344870"/>
                  <a:gd name="connsiteY25" fmla="*/ 232182 h 356366"/>
                  <a:gd name="connsiteX26" fmla="*/ 305754 w 344870"/>
                  <a:gd name="connsiteY26" fmla="*/ 232182 h 356366"/>
                  <a:gd name="connsiteX27" fmla="*/ 288511 w 344870"/>
                  <a:gd name="connsiteY27" fmla="*/ 237930 h 356366"/>
                  <a:gd name="connsiteX28" fmla="*/ 294259 w 344870"/>
                  <a:gd name="connsiteY28" fmla="*/ 218387 h 356366"/>
                  <a:gd name="connsiteX29" fmla="*/ 288511 w 344870"/>
                  <a:gd name="connsiteY29" fmla="*/ 199994 h 356366"/>
                  <a:gd name="connsiteX30" fmla="*/ 271267 w 344870"/>
                  <a:gd name="connsiteY30" fmla="*/ 191947 h 356366"/>
                  <a:gd name="connsiteX31" fmla="*/ 255173 w 344870"/>
                  <a:gd name="connsiteY31" fmla="*/ 198844 h 356366"/>
                  <a:gd name="connsiteX32" fmla="*/ 252874 w 344870"/>
                  <a:gd name="connsiteY32" fmla="*/ 201144 h 356366"/>
                  <a:gd name="connsiteX33" fmla="*/ 250575 w 344870"/>
                  <a:gd name="connsiteY33" fmla="*/ 203443 h 356366"/>
                  <a:gd name="connsiteX34" fmla="*/ 245977 w 344870"/>
                  <a:gd name="connsiteY34" fmla="*/ 206891 h 356366"/>
                  <a:gd name="connsiteX35" fmla="*/ 241378 w 344870"/>
                  <a:gd name="connsiteY35" fmla="*/ 203443 h 356366"/>
                  <a:gd name="connsiteX36" fmla="*/ 237930 w 344870"/>
                  <a:gd name="connsiteY36" fmla="*/ 199994 h 356366"/>
                  <a:gd name="connsiteX37" fmla="*/ 235631 w 344870"/>
                  <a:gd name="connsiteY37" fmla="*/ 198844 h 356366"/>
                  <a:gd name="connsiteX38" fmla="*/ 219537 w 344870"/>
                  <a:gd name="connsiteY38" fmla="*/ 191947 h 356366"/>
                  <a:gd name="connsiteX39" fmla="*/ 205742 w 344870"/>
                  <a:gd name="connsiteY39" fmla="*/ 196545 h 356366"/>
                  <a:gd name="connsiteX40" fmla="*/ 187349 w 344870"/>
                  <a:gd name="connsiteY40" fmla="*/ 190797 h 356366"/>
                  <a:gd name="connsiteX41" fmla="*/ 213789 w 344870"/>
                  <a:gd name="connsiteY41" fmla="*/ 149413 h 356366"/>
                  <a:gd name="connsiteX42" fmla="*/ 166657 w 344870"/>
                  <a:gd name="connsiteY42" fmla="*/ 102281 h 356366"/>
                  <a:gd name="connsiteX43" fmla="*/ 119524 w 344870"/>
                  <a:gd name="connsiteY43" fmla="*/ 149413 h 356366"/>
                  <a:gd name="connsiteX44" fmla="*/ 147114 w 344870"/>
                  <a:gd name="connsiteY44" fmla="*/ 191947 h 356366"/>
                  <a:gd name="connsiteX45" fmla="*/ 87336 w 344870"/>
                  <a:gd name="connsiteY45" fmla="*/ 270118 h 356366"/>
                  <a:gd name="connsiteX46" fmla="*/ 87336 w 344870"/>
                  <a:gd name="connsiteY46" fmla="*/ 275865 h 356366"/>
                  <a:gd name="connsiteX47" fmla="*/ 241378 w 344870"/>
                  <a:gd name="connsiteY47" fmla="*/ 275865 h 356366"/>
                  <a:gd name="connsiteX48" fmla="*/ 244827 w 344870"/>
                  <a:gd name="connsiteY48" fmla="*/ 278165 h 356366"/>
                  <a:gd name="connsiteX49" fmla="*/ 247126 w 344870"/>
                  <a:gd name="connsiteY49" fmla="*/ 279314 h 356366"/>
                  <a:gd name="connsiteX50" fmla="*/ 249425 w 344870"/>
                  <a:gd name="connsiteY50" fmla="*/ 278165 h 356366"/>
                  <a:gd name="connsiteX51" fmla="*/ 275866 w 344870"/>
                  <a:gd name="connsiteY51" fmla="*/ 257472 h 356366"/>
                  <a:gd name="connsiteX52" fmla="*/ 274716 w 344870"/>
                  <a:gd name="connsiteY52" fmla="*/ 264370 h 356366"/>
                  <a:gd name="connsiteX53" fmla="*/ 280464 w 344870"/>
                  <a:gd name="connsiteY53" fmla="*/ 282763 h 356366"/>
                  <a:gd name="connsiteX54" fmla="*/ 174704 w 344870"/>
                  <a:gd name="connsiteY54" fmla="*/ 332194 h 356366"/>
                  <a:gd name="connsiteX55" fmla="*/ 68943 w 344870"/>
                  <a:gd name="connsiteY55" fmla="*/ 283912 h 356366"/>
                  <a:gd name="connsiteX56" fmla="*/ 75841 w 344870"/>
                  <a:gd name="connsiteY56" fmla="*/ 264370 h 356366"/>
                  <a:gd name="connsiteX57" fmla="*/ 43653 w 344870"/>
                  <a:gd name="connsiteY57" fmla="*/ 232182 h 356366"/>
                  <a:gd name="connsiteX58" fmla="*/ 40204 w 344870"/>
                  <a:gd name="connsiteY58" fmla="*/ 232182 h 356366"/>
                  <a:gd name="connsiteX59" fmla="*/ 33307 w 344870"/>
                  <a:gd name="connsiteY59" fmla="*/ 190797 h 356366"/>
                  <a:gd name="connsiteX60" fmla="*/ 59747 w 344870"/>
                  <a:gd name="connsiteY60" fmla="*/ 263220 h 356366"/>
                  <a:gd name="connsiteX61" fmla="*/ 42503 w 344870"/>
                  <a:gd name="connsiteY61" fmla="*/ 280464 h 356366"/>
                  <a:gd name="connsiteX62" fmla="*/ 25260 w 344870"/>
                  <a:gd name="connsiteY62" fmla="*/ 263220 h 356366"/>
                  <a:gd name="connsiteX63" fmla="*/ 42503 w 344870"/>
                  <a:gd name="connsiteY63" fmla="*/ 245977 h 356366"/>
                  <a:gd name="connsiteX64" fmla="*/ 59747 w 344870"/>
                  <a:gd name="connsiteY64" fmla="*/ 263220 h 356366"/>
                  <a:gd name="connsiteX65" fmla="*/ 305754 w 344870"/>
                  <a:gd name="connsiteY65" fmla="*/ 245977 h 356366"/>
                  <a:gd name="connsiteX66" fmla="*/ 322998 w 344870"/>
                  <a:gd name="connsiteY66" fmla="*/ 263220 h 356366"/>
                  <a:gd name="connsiteX67" fmla="*/ 305754 w 344870"/>
                  <a:gd name="connsiteY67" fmla="*/ 280464 h 356366"/>
                  <a:gd name="connsiteX68" fmla="*/ 288511 w 344870"/>
                  <a:gd name="connsiteY68" fmla="*/ 263220 h 356366"/>
                  <a:gd name="connsiteX69" fmla="*/ 305754 w 344870"/>
                  <a:gd name="connsiteY69" fmla="*/ 245977 h 356366"/>
                  <a:gd name="connsiteX70" fmla="*/ 202293 w 344870"/>
                  <a:gd name="connsiteY70" fmla="*/ 149413 h 356366"/>
                  <a:gd name="connsiteX71" fmla="*/ 166657 w 344870"/>
                  <a:gd name="connsiteY71" fmla="*/ 185050 h 356366"/>
                  <a:gd name="connsiteX72" fmla="*/ 131020 w 344870"/>
                  <a:gd name="connsiteY72" fmla="*/ 149413 h 356366"/>
                  <a:gd name="connsiteX73" fmla="*/ 166657 w 344870"/>
                  <a:gd name="connsiteY73" fmla="*/ 113776 h 356366"/>
                  <a:gd name="connsiteX74" fmla="*/ 202293 w 344870"/>
                  <a:gd name="connsiteY74" fmla="*/ 149413 h 356366"/>
                  <a:gd name="connsiteX75" fmla="*/ 218387 w 344870"/>
                  <a:gd name="connsiteY75" fmla="*/ 258622 h 356366"/>
                  <a:gd name="connsiteX76" fmla="*/ 225285 w 344870"/>
                  <a:gd name="connsiteY76" fmla="*/ 264370 h 356366"/>
                  <a:gd name="connsiteX77" fmla="*/ 96533 w 344870"/>
                  <a:gd name="connsiteY77" fmla="*/ 264370 h 356366"/>
                  <a:gd name="connsiteX78" fmla="*/ 166657 w 344870"/>
                  <a:gd name="connsiteY78" fmla="*/ 199994 h 356366"/>
                  <a:gd name="connsiteX79" fmla="*/ 198844 w 344870"/>
                  <a:gd name="connsiteY79" fmla="*/ 205742 h 356366"/>
                  <a:gd name="connsiteX80" fmla="*/ 196545 w 344870"/>
                  <a:gd name="connsiteY80" fmla="*/ 216088 h 356366"/>
                  <a:gd name="connsiteX81" fmla="*/ 218387 w 344870"/>
                  <a:gd name="connsiteY81" fmla="*/ 258622 h 356366"/>
                  <a:gd name="connsiteX82" fmla="*/ 237930 w 344870"/>
                  <a:gd name="connsiteY82" fmla="*/ 260921 h 356366"/>
                  <a:gd name="connsiteX83" fmla="*/ 235631 w 344870"/>
                  <a:gd name="connsiteY83" fmla="*/ 258622 h 356366"/>
                  <a:gd name="connsiteX84" fmla="*/ 235631 w 344870"/>
                  <a:gd name="connsiteY84" fmla="*/ 259772 h 356366"/>
                  <a:gd name="connsiteX85" fmla="*/ 225285 w 344870"/>
                  <a:gd name="connsiteY85" fmla="*/ 250575 h 356366"/>
                  <a:gd name="connsiteX86" fmla="*/ 206891 w 344870"/>
                  <a:gd name="connsiteY86" fmla="*/ 217238 h 356366"/>
                  <a:gd name="connsiteX87" fmla="*/ 210340 w 344870"/>
                  <a:gd name="connsiteY87" fmla="*/ 205742 h 356366"/>
                  <a:gd name="connsiteX88" fmla="*/ 213789 w 344870"/>
                  <a:gd name="connsiteY88" fmla="*/ 203443 h 356366"/>
                  <a:gd name="connsiteX89" fmla="*/ 213789 w 344870"/>
                  <a:gd name="connsiteY89" fmla="*/ 203443 h 356366"/>
                  <a:gd name="connsiteX90" fmla="*/ 219537 w 344870"/>
                  <a:gd name="connsiteY90" fmla="*/ 202293 h 356366"/>
                  <a:gd name="connsiteX91" fmla="*/ 229883 w 344870"/>
                  <a:gd name="connsiteY91" fmla="*/ 206891 h 356366"/>
                  <a:gd name="connsiteX92" fmla="*/ 231032 w 344870"/>
                  <a:gd name="connsiteY92" fmla="*/ 208041 h 356366"/>
                  <a:gd name="connsiteX93" fmla="*/ 234481 w 344870"/>
                  <a:gd name="connsiteY93" fmla="*/ 210340 h 356366"/>
                  <a:gd name="connsiteX94" fmla="*/ 245977 w 344870"/>
                  <a:gd name="connsiteY94" fmla="*/ 217238 h 356366"/>
                  <a:gd name="connsiteX95" fmla="*/ 257472 w 344870"/>
                  <a:gd name="connsiteY95" fmla="*/ 210340 h 356366"/>
                  <a:gd name="connsiteX96" fmla="*/ 260921 w 344870"/>
                  <a:gd name="connsiteY96" fmla="*/ 206891 h 356366"/>
                  <a:gd name="connsiteX97" fmla="*/ 260921 w 344870"/>
                  <a:gd name="connsiteY97" fmla="*/ 206891 h 356366"/>
                  <a:gd name="connsiteX98" fmla="*/ 262071 w 344870"/>
                  <a:gd name="connsiteY98" fmla="*/ 206891 h 356366"/>
                  <a:gd name="connsiteX99" fmla="*/ 272417 w 344870"/>
                  <a:gd name="connsiteY99" fmla="*/ 202293 h 356366"/>
                  <a:gd name="connsiteX100" fmla="*/ 282763 w 344870"/>
                  <a:gd name="connsiteY100" fmla="*/ 205742 h 356366"/>
                  <a:gd name="connsiteX101" fmla="*/ 286212 w 344870"/>
                  <a:gd name="connsiteY101" fmla="*/ 216088 h 356366"/>
                  <a:gd name="connsiteX102" fmla="*/ 249425 w 344870"/>
                  <a:gd name="connsiteY102" fmla="*/ 266669 h 356366"/>
                  <a:gd name="connsiteX103" fmla="*/ 237930 w 344870"/>
                  <a:gd name="connsiteY103" fmla="*/ 260921 h 356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344870" h="356366">
                    <a:moveTo>
                      <a:pt x="320699" y="236780"/>
                    </a:moveTo>
                    <a:cubicBezTo>
                      <a:pt x="325297" y="221836"/>
                      <a:pt x="327596" y="205742"/>
                      <a:pt x="327596" y="190797"/>
                    </a:cubicBezTo>
                    <a:cubicBezTo>
                      <a:pt x="327596" y="116076"/>
                      <a:pt x="275866" y="53999"/>
                      <a:pt x="205742" y="39055"/>
                    </a:cubicBezTo>
                    <a:cubicBezTo>
                      <a:pt x="204592" y="22961"/>
                      <a:pt x="190797" y="10315"/>
                      <a:pt x="173554" y="10315"/>
                    </a:cubicBezTo>
                    <a:cubicBezTo>
                      <a:pt x="156310" y="10315"/>
                      <a:pt x="143665" y="21811"/>
                      <a:pt x="141366" y="39055"/>
                    </a:cubicBezTo>
                    <a:cubicBezTo>
                      <a:pt x="68943" y="52849"/>
                      <a:pt x="17213" y="116076"/>
                      <a:pt x="17213" y="190797"/>
                    </a:cubicBezTo>
                    <a:cubicBezTo>
                      <a:pt x="17213" y="206891"/>
                      <a:pt x="19512" y="222985"/>
                      <a:pt x="25260" y="237930"/>
                    </a:cubicBezTo>
                    <a:cubicBezTo>
                      <a:pt x="16063" y="243678"/>
                      <a:pt x="10315" y="252874"/>
                      <a:pt x="10315" y="265519"/>
                    </a:cubicBezTo>
                    <a:cubicBezTo>
                      <a:pt x="10315" y="282763"/>
                      <a:pt x="24110" y="297707"/>
                      <a:pt x="42503" y="297707"/>
                    </a:cubicBezTo>
                    <a:cubicBezTo>
                      <a:pt x="48251" y="297707"/>
                      <a:pt x="52849" y="296558"/>
                      <a:pt x="56298" y="294259"/>
                    </a:cubicBezTo>
                    <a:cubicBezTo>
                      <a:pt x="86187" y="327596"/>
                      <a:pt x="128721" y="348288"/>
                      <a:pt x="173554" y="348288"/>
                    </a:cubicBezTo>
                    <a:cubicBezTo>
                      <a:pt x="219537" y="348288"/>
                      <a:pt x="260921" y="328746"/>
                      <a:pt x="290810" y="294259"/>
                    </a:cubicBezTo>
                    <a:cubicBezTo>
                      <a:pt x="295408" y="296558"/>
                      <a:pt x="301156" y="298857"/>
                      <a:pt x="305754" y="298857"/>
                    </a:cubicBezTo>
                    <a:cubicBezTo>
                      <a:pt x="322998" y="298857"/>
                      <a:pt x="337942" y="285062"/>
                      <a:pt x="337942" y="266669"/>
                    </a:cubicBezTo>
                    <a:cubicBezTo>
                      <a:pt x="337942" y="251725"/>
                      <a:pt x="331045" y="241378"/>
                      <a:pt x="320699" y="236780"/>
                    </a:cubicBezTo>
                    <a:close/>
                    <a:moveTo>
                      <a:pt x="173554" y="24110"/>
                    </a:moveTo>
                    <a:cubicBezTo>
                      <a:pt x="183900" y="24110"/>
                      <a:pt x="190797" y="32157"/>
                      <a:pt x="190797" y="41354"/>
                    </a:cubicBezTo>
                    <a:cubicBezTo>
                      <a:pt x="190797" y="50550"/>
                      <a:pt x="182750" y="58597"/>
                      <a:pt x="173554" y="58597"/>
                    </a:cubicBezTo>
                    <a:cubicBezTo>
                      <a:pt x="163208" y="58597"/>
                      <a:pt x="156310" y="50550"/>
                      <a:pt x="156310" y="41354"/>
                    </a:cubicBezTo>
                    <a:cubicBezTo>
                      <a:pt x="156310" y="32157"/>
                      <a:pt x="164357" y="24110"/>
                      <a:pt x="173554" y="24110"/>
                    </a:cubicBezTo>
                    <a:close/>
                    <a:moveTo>
                      <a:pt x="33307" y="190797"/>
                    </a:moveTo>
                    <a:cubicBezTo>
                      <a:pt x="33307" y="124123"/>
                      <a:pt x="80439" y="67794"/>
                      <a:pt x="144815" y="52849"/>
                    </a:cubicBezTo>
                    <a:cubicBezTo>
                      <a:pt x="149413" y="64345"/>
                      <a:pt x="160909" y="73542"/>
                      <a:pt x="174704" y="73542"/>
                    </a:cubicBezTo>
                    <a:cubicBezTo>
                      <a:pt x="187349" y="73542"/>
                      <a:pt x="199994" y="64345"/>
                      <a:pt x="204592" y="52849"/>
                    </a:cubicBezTo>
                    <a:cubicBezTo>
                      <a:pt x="268968" y="66644"/>
                      <a:pt x="314951" y="124123"/>
                      <a:pt x="314951" y="190797"/>
                    </a:cubicBezTo>
                    <a:cubicBezTo>
                      <a:pt x="314951" y="204592"/>
                      <a:pt x="312652" y="219537"/>
                      <a:pt x="308053" y="232182"/>
                    </a:cubicBezTo>
                    <a:cubicBezTo>
                      <a:pt x="306904" y="232182"/>
                      <a:pt x="306904" y="232182"/>
                      <a:pt x="305754" y="232182"/>
                    </a:cubicBezTo>
                    <a:cubicBezTo>
                      <a:pt x="298857" y="232182"/>
                      <a:pt x="294259" y="234481"/>
                      <a:pt x="288511" y="237930"/>
                    </a:cubicBezTo>
                    <a:cubicBezTo>
                      <a:pt x="291959" y="231032"/>
                      <a:pt x="294259" y="224135"/>
                      <a:pt x="294259" y="218387"/>
                    </a:cubicBezTo>
                    <a:cubicBezTo>
                      <a:pt x="294259" y="210340"/>
                      <a:pt x="291959" y="204592"/>
                      <a:pt x="288511" y="199994"/>
                    </a:cubicBezTo>
                    <a:cubicBezTo>
                      <a:pt x="283912" y="195396"/>
                      <a:pt x="278165" y="191947"/>
                      <a:pt x="271267" y="191947"/>
                    </a:cubicBezTo>
                    <a:cubicBezTo>
                      <a:pt x="265519" y="191947"/>
                      <a:pt x="259772" y="194246"/>
                      <a:pt x="255173" y="198844"/>
                    </a:cubicBezTo>
                    <a:cubicBezTo>
                      <a:pt x="255173" y="198844"/>
                      <a:pt x="254024" y="199994"/>
                      <a:pt x="252874" y="201144"/>
                    </a:cubicBezTo>
                    <a:lnTo>
                      <a:pt x="250575" y="203443"/>
                    </a:lnTo>
                    <a:cubicBezTo>
                      <a:pt x="247126" y="206891"/>
                      <a:pt x="247126" y="206891"/>
                      <a:pt x="245977" y="206891"/>
                    </a:cubicBezTo>
                    <a:cubicBezTo>
                      <a:pt x="245977" y="206891"/>
                      <a:pt x="244827" y="206891"/>
                      <a:pt x="241378" y="203443"/>
                    </a:cubicBezTo>
                    <a:lnTo>
                      <a:pt x="237930" y="199994"/>
                    </a:lnTo>
                    <a:cubicBezTo>
                      <a:pt x="236780" y="198844"/>
                      <a:pt x="236780" y="198844"/>
                      <a:pt x="235631" y="198844"/>
                    </a:cubicBezTo>
                    <a:cubicBezTo>
                      <a:pt x="229883" y="194246"/>
                      <a:pt x="225285" y="191947"/>
                      <a:pt x="219537" y="191947"/>
                    </a:cubicBezTo>
                    <a:cubicBezTo>
                      <a:pt x="212639" y="191947"/>
                      <a:pt x="209191" y="194246"/>
                      <a:pt x="205742" y="196545"/>
                    </a:cubicBezTo>
                    <a:cubicBezTo>
                      <a:pt x="199994" y="194246"/>
                      <a:pt x="194246" y="191947"/>
                      <a:pt x="187349" y="190797"/>
                    </a:cubicBezTo>
                    <a:cubicBezTo>
                      <a:pt x="202293" y="182751"/>
                      <a:pt x="213789" y="167806"/>
                      <a:pt x="213789" y="149413"/>
                    </a:cubicBezTo>
                    <a:cubicBezTo>
                      <a:pt x="213789" y="122973"/>
                      <a:pt x="193097" y="102281"/>
                      <a:pt x="166657" y="102281"/>
                    </a:cubicBezTo>
                    <a:cubicBezTo>
                      <a:pt x="140216" y="102281"/>
                      <a:pt x="119524" y="122973"/>
                      <a:pt x="119524" y="149413"/>
                    </a:cubicBezTo>
                    <a:cubicBezTo>
                      <a:pt x="119524" y="167806"/>
                      <a:pt x="129870" y="183900"/>
                      <a:pt x="147114" y="191947"/>
                    </a:cubicBezTo>
                    <a:cubicBezTo>
                      <a:pt x="110328" y="199994"/>
                      <a:pt x="87336" y="228733"/>
                      <a:pt x="87336" y="270118"/>
                    </a:cubicBezTo>
                    <a:lnTo>
                      <a:pt x="87336" y="275865"/>
                    </a:lnTo>
                    <a:lnTo>
                      <a:pt x="241378" y="275865"/>
                    </a:lnTo>
                    <a:cubicBezTo>
                      <a:pt x="242528" y="277015"/>
                      <a:pt x="243678" y="278165"/>
                      <a:pt x="244827" y="278165"/>
                    </a:cubicBezTo>
                    <a:lnTo>
                      <a:pt x="247126" y="279314"/>
                    </a:lnTo>
                    <a:lnTo>
                      <a:pt x="249425" y="278165"/>
                    </a:lnTo>
                    <a:cubicBezTo>
                      <a:pt x="258622" y="273566"/>
                      <a:pt x="266669" y="266669"/>
                      <a:pt x="275866" y="257472"/>
                    </a:cubicBezTo>
                    <a:cubicBezTo>
                      <a:pt x="275866" y="259772"/>
                      <a:pt x="274716" y="262071"/>
                      <a:pt x="274716" y="264370"/>
                    </a:cubicBezTo>
                    <a:cubicBezTo>
                      <a:pt x="274716" y="271267"/>
                      <a:pt x="277015" y="277015"/>
                      <a:pt x="280464" y="282763"/>
                    </a:cubicBezTo>
                    <a:cubicBezTo>
                      <a:pt x="252874" y="313801"/>
                      <a:pt x="214938" y="332194"/>
                      <a:pt x="174704" y="332194"/>
                    </a:cubicBezTo>
                    <a:cubicBezTo>
                      <a:pt x="134469" y="332194"/>
                      <a:pt x="96533" y="314951"/>
                      <a:pt x="68943" y="283912"/>
                    </a:cubicBezTo>
                    <a:cubicBezTo>
                      <a:pt x="73542" y="278165"/>
                      <a:pt x="75841" y="272417"/>
                      <a:pt x="75841" y="264370"/>
                    </a:cubicBezTo>
                    <a:cubicBezTo>
                      <a:pt x="75841" y="247126"/>
                      <a:pt x="62046" y="232182"/>
                      <a:pt x="43653" y="232182"/>
                    </a:cubicBezTo>
                    <a:cubicBezTo>
                      <a:pt x="42503" y="232182"/>
                      <a:pt x="41354" y="232182"/>
                      <a:pt x="40204" y="232182"/>
                    </a:cubicBezTo>
                    <a:cubicBezTo>
                      <a:pt x="35606" y="218387"/>
                      <a:pt x="33307" y="204592"/>
                      <a:pt x="33307" y="190797"/>
                    </a:cubicBezTo>
                    <a:close/>
                    <a:moveTo>
                      <a:pt x="59747" y="263220"/>
                    </a:moveTo>
                    <a:cubicBezTo>
                      <a:pt x="59747" y="273566"/>
                      <a:pt x="51700" y="280464"/>
                      <a:pt x="42503" y="280464"/>
                    </a:cubicBezTo>
                    <a:cubicBezTo>
                      <a:pt x="32157" y="280464"/>
                      <a:pt x="25260" y="272417"/>
                      <a:pt x="25260" y="263220"/>
                    </a:cubicBezTo>
                    <a:cubicBezTo>
                      <a:pt x="25260" y="254024"/>
                      <a:pt x="33307" y="245977"/>
                      <a:pt x="42503" y="245977"/>
                    </a:cubicBezTo>
                    <a:cubicBezTo>
                      <a:pt x="52849" y="245977"/>
                      <a:pt x="59747" y="254024"/>
                      <a:pt x="59747" y="263220"/>
                    </a:cubicBezTo>
                    <a:close/>
                    <a:moveTo>
                      <a:pt x="305754" y="245977"/>
                    </a:moveTo>
                    <a:cubicBezTo>
                      <a:pt x="316100" y="245977"/>
                      <a:pt x="322998" y="254024"/>
                      <a:pt x="322998" y="263220"/>
                    </a:cubicBezTo>
                    <a:cubicBezTo>
                      <a:pt x="322998" y="272417"/>
                      <a:pt x="314951" y="280464"/>
                      <a:pt x="305754" y="280464"/>
                    </a:cubicBezTo>
                    <a:cubicBezTo>
                      <a:pt x="295408" y="280464"/>
                      <a:pt x="288511" y="272417"/>
                      <a:pt x="288511" y="263220"/>
                    </a:cubicBezTo>
                    <a:cubicBezTo>
                      <a:pt x="288511" y="254024"/>
                      <a:pt x="295408" y="245977"/>
                      <a:pt x="305754" y="245977"/>
                    </a:cubicBezTo>
                    <a:close/>
                    <a:moveTo>
                      <a:pt x="202293" y="149413"/>
                    </a:moveTo>
                    <a:cubicBezTo>
                      <a:pt x="202293" y="168956"/>
                      <a:pt x="186199" y="185050"/>
                      <a:pt x="166657" y="185050"/>
                    </a:cubicBezTo>
                    <a:cubicBezTo>
                      <a:pt x="147114" y="185050"/>
                      <a:pt x="131020" y="168956"/>
                      <a:pt x="131020" y="149413"/>
                    </a:cubicBezTo>
                    <a:cubicBezTo>
                      <a:pt x="131020" y="129870"/>
                      <a:pt x="147114" y="113776"/>
                      <a:pt x="166657" y="113776"/>
                    </a:cubicBezTo>
                    <a:cubicBezTo>
                      <a:pt x="186199" y="112627"/>
                      <a:pt x="202293" y="128721"/>
                      <a:pt x="202293" y="149413"/>
                    </a:cubicBezTo>
                    <a:close/>
                    <a:moveTo>
                      <a:pt x="218387" y="258622"/>
                    </a:moveTo>
                    <a:cubicBezTo>
                      <a:pt x="220686" y="260921"/>
                      <a:pt x="222985" y="262071"/>
                      <a:pt x="225285" y="264370"/>
                    </a:cubicBezTo>
                    <a:lnTo>
                      <a:pt x="96533" y="264370"/>
                    </a:lnTo>
                    <a:cubicBezTo>
                      <a:pt x="98832" y="224135"/>
                      <a:pt x="125272" y="199994"/>
                      <a:pt x="166657" y="199994"/>
                    </a:cubicBezTo>
                    <a:cubicBezTo>
                      <a:pt x="178152" y="199994"/>
                      <a:pt x="189648" y="202293"/>
                      <a:pt x="198844" y="205742"/>
                    </a:cubicBezTo>
                    <a:cubicBezTo>
                      <a:pt x="197695" y="209191"/>
                      <a:pt x="196545" y="212639"/>
                      <a:pt x="196545" y="216088"/>
                    </a:cubicBezTo>
                    <a:cubicBezTo>
                      <a:pt x="196545" y="231032"/>
                      <a:pt x="204592" y="244827"/>
                      <a:pt x="218387" y="258622"/>
                    </a:cubicBezTo>
                    <a:close/>
                    <a:moveTo>
                      <a:pt x="237930" y="260921"/>
                    </a:moveTo>
                    <a:lnTo>
                      <a:pt x="235631" y="258622"/>
                    </a:lnTo>
                    <a:lnTo>
                      <a:pt x="235631" y="259772"/>
                    </a:lnTo>
                    <a:cubicBezTo>
                      <a:pt x="232182" y="256323"/>
                      <a:pt x="227584" y="254024"/>
                      <a:pt x="225285" y="250575"/>
                    </a:cubicBezTo>
                    <a:cubicBezTo>
                      <a:pt x="213789" y="239079"/>
                      <a:pt x="206891" y="227584"/>
                      <a:pt x="206891" y="217238"/>
                    </a:cubicBezTo>
                    <a:cubicBezTo>
                      <a:pt x="206891" y="211490"/>
                      <a:pt x="208041" y="208041"/>
                      <a:pt x="210340" y="205742"/>
                    </a:cubicBezTo>
                    <a:cubicBezTo>
                      <a:pt x="211490" y="204592"/>
                      <a:pt x="212639" y="204592"/>
                      <a:pt x="213789" y="203443"/>
                    </a:cubicBezTo>
                    <a:lnTo>
                      <a:pt x="213789" y="203443"/>
                    </a:lnTo>
                    <a:cubicBezTo>
                      <a:pt x="214938" y="203443"/>
                      <a:pt x="217238" y="202293"/>
                      <a:pt x="219537" y="202293"/>
                    </a:cubicBezTo>
                    <a:cubicBezTo>
                      <a:pt x="222985" y="202293"/>
                      <a:pt x="226434" y="203443"/>
                      <a:pt x="229883" y="206891"/>
                    </a:cubicBezTo>
                    <a:cubicBezTo>
                      <a:pt x="229883" y="206891"/>
                      <a:pt x="229883" y="206891"/>
                      <a:pt x="231032" y="208041"/>
                    </a:cubicBezTo>
                    <a:lnTo>
                      <a:pt x="234481" y="210340"/>
                    </a:lnTo>
                    <a:cubicBezTo>
                      <a:pt x="239079" y="214938"/>
                      <a:pt x="241378" y="217238"/>
                      <a:pt x="245977" y="217238"/>
                    </a:cubicBezTo>
                    <a:cubicBezTo>
                      <a:pt x="250575" y="217238"/>
                      <a:pt x="254024" y="214938"/>
                      <a:pt x="257472" y="210340"/>
                    </a:cubicBezTo>
                    <a:lnTo>
                      <a:pt x="260921" y="206891"/>
                    </a:lnTo>
                    <a:lnTo>
                      <a:pt x="260921" y="206891"/>
                    </a:lnTo>
                    <a:cubicBezTo>
                      <a:pt x="260921" y="206891"/>
                      <a:pt x="260921" y="206891"/>
                      <a:pt x="262071" y="206891"/>
                    </a:cubicBezTo>
                    <a:cubicBezTo>
                      <a:pt x="265519" y="204592"/>
                      <a:pt x="268968" y="202293"/>
                      <a:pt x="272417" y="202293"/>
                    </a:cubicBezTo>
                    <a:cubicBezTo>
                      <a:pt x="277015" y="202293"/>
                      <a:pt x="280464" y="203443"/>
                      <a:pt x="282763" y="205742"/>
                    </a:cubicBezTo>
                    <a:cubicBezTo>
                      <a:pt x="285062" y="208041"/>
                      <a:pt x="286212" y="212639"/>
                      <a:pt x="286212" y="216088"/>
                    </a:cubicBezTo>
                    <a:cubicBezTo>
                      <a:pt x="286212" y="229883"/>
                      <a:pt x="267819" y="255173"/>
                      <a:pt x="249425" y="266669"/>
                    </a:cubicBezTo>
                    <a:cubicBezTo>
                      <a:pt x="243678" y="264370"/>
                      <a:pt x="241378" y="262071"/>
                      <a:pt x="237930" y="260921"/>
                    </a:cubicBezTo>
                    <a:close/>
                  </a:path>
                </a:pathLst>
              </a:custGeom>
              <a:solidFill>
                <a:srgbClr val="C7000B"/>
              </a:solidFill>
              <a:ln w="11396" cap="flat">
                <a:noFill/>
                <a:prstDash val="solid"/>
                <a:miter/>
              </a:ln>
            </p:spPr>
            <p:txBody>
              <a:bodyPr rtlCol="0" anchor="ctr"/>
              <a:lstStyle/>
              <a:p>
                <a:endParaRPr lang="zh-CN" altLang="en-US" sz="1798">
                  <a:solidFill>
                    <a:prstClr val="black"/>
                  </a:solidFill>
                  <a:cs typeface="+mn-ea"/>
                  <a:sym typeface="+mn-lt"/>
                </a:endParaRPr>
              </a:p>
            </p:txBody>
          </p:sp>
        </p:grpSp>
        <p:grpSp>
          <p:nvGrpSpPr>
            <p:cNvPr id="222" name="图形 110">
              <a:extLst>
                <a:ext uri="{FF2B5EF4-FFF2-40B4-BE49-F238E27FC236}">
                  <a16:creationId xmlns:a16="http://schemas.microsoft.com/office/drawing/2014/main" id="{3F2B3BDD-83E3-9B48-9A1E-9F706F2A8C90}"/>
                </a:ext>
              </a:extLst>
            </p:cNvPr>
            <p:cNvGrpSpPr/>
            <p:nvPr/>
          </p:nvGrpSpPr>
          <p:grpSpPr>
            <a:xfrm>
              <a:off x="5968259" y="4359943"/>
              <a:ext cx="43300" cy="116901"/>
              <a:chOff x="5973241" y="4036658"/>
              <a:chExt cx="38100" cy="114300"/>
            </a:xfrm>
          </p:grpSpPr>
          <p:sp>
            <p:nvSpPr>
              <p:cNvPr id="223" name="任意形状 222">
                <a:extLst>
                  <a:ext uri="{FF2B5EF4-FFF2-40B4-BE49-F238E27FC236}">
                    <a16:creationId xmlns:a16="http://schemas.microsoft.com/office/drawing/2014/main" id="{EFF7D1AE-2F3D-A74E-ADE5-8C18F8914BC0}"/>
                  </a:ext>
                </a:extLst>
              </p:cNvPr>
              <p:cNvSpPr/>
              <p:nvPr/>
            </p:nvSpPr>
            <p:spPr>
              <a:xfrm>
                <a:off x="5966097"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24" name="任意形状 223">
                <a:extLst>
                  <a:ext uri="{FF2B5EF4-FFF2-40B4-BE49-F238E27FC236}">
                    <a16:creationId xmlns:a16="http://schemas.microsoft.com/office/drawing/2014/main" id="{141F98D2-D6A4-A741-9FF7-69D17BDA7C09}"/>
                  </a:ext>
                </a:extLst>
              </p:cNvPr>
              <p:cNvSpPr/>
              <p:nvPr/>
            </p:nvSpPr>
            <p:spPr>
              <a:xfrm>
                <a:off x="5966097"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5" name="任意形状 224">
                <a:extLst>
                  <a:ext uri="{FF2B5EF4-FFF2-40B4-BE49-F238E27FC236}">
                    <a16:creationId xmlns:a16="http://schemas.microsoft.com/office/drawing/2014/main" id="{8130A9AE-95E5-A146-9449-CED4067FA436}"/>
                  </a:ext>
                </a:extLst>
              </p:cNvPr>
              <p:cNvSpPr/>
              <p:nvPr/>
            </p:nvSpPr>
            <p:spPr>
              <a:xfrm>
                <a:off x="5966097"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26" name="图形 111">
              <a:extLst>
                <a:ext uri="{FF2B5EF4-FFF2-40B4-BE49-F238E27FC236}">
                  <a16:creationId xmlns:a16="http://schemas.microsoft.com/office/drawing/2014/main" id="{2236013E-FD68-964B-BAB2-DCF7BA50EFC8}"/>
                </a:ext>
              </a:extLst>
            </p:cNvPr>
            <p:cNvGrpSpPr/>
            <p:nvPr/>
          </p:nvGrpSpPr>
          <p:grpSpPr>
            <a:xfrm>
              <a:off x="6876495" y="4359943"/>
              <a:ext cx="43300" cy="116901"/>
              <a:chOff x="6772410" y="4036658"/>
              <a:chExt cx="38100" cy="114300"/>
            </a:xfrm>
          </p:grpSpPr>
          <p:sp>
            <p:nvSpPr>
              <p:cNvPr id="227" name="任意形状 226">
                <a:extLst>
                  <a:ext uri="{FF2B5EF4-FFF2-40B4-BE49-F238E27FC236}">
                    <a16:creationId xmlns:a16="http://schemas.microsoft.com/office/drawing/2014/main" id="{87534A1B-C4BD-D641-9573-1D2129628E4B}"/>
                  </a:ext>
                </a:extLst>
              </p:cNvPr>
              <p:cNvSpPr/>
              <p:nvPr/>
            </p:nvSpPr>
            <p:spPr>
              <a:xfrm>
                <a:off x="6765266"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8" name="任意形状 227">
                <a:extLst>
                  <a:ext uri="{FF2B5EF4-FFF2-40B4-BE49-F238E27FC236}">
                    <a16:creationId xmlns:a16="http://schemas.microsoft.com/office/drawing/2014/main" id="{E5CE78BA-29F2-934F-BA65-503F1FF6E053}"/>
                  </a:ext>
                </a:extLst>
              </p:cNvPr>
              <p:cNvSpPr/>
              <p:nvPr/>
            </p:nvSpPr>
            <p:spPr>
              <a:xfrm>
                <a:off x="6765266"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29" name="任意形状 228">
                <a:extLst>
                  <a:ext uri="{FF2B5EF4-FFF2-40B4-BE49-F238E27FC236}">
                    <a16:creationId xmlns:a16="http://schemas.microsoft.com/office/drawing/2014/main" id="{7E08CC92-3D55-E948-8F1B-3F4678CCE3B6}"/>
                  </a:ext>
                </a:extLst>
              </p:cNvPr>
              <p:cNvSpPr/>
              <p:nvPr/>
            </p:nvSpPr>
            <p:spPr>
              <a:xfrm>
                <a:off x="6765266"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0" name="图形 112">
              <a:extLst>
                <a:ext uri="{FF2B5EF4-FFF2-40B4-BE49-F238E27FC236}">
                  <a16:creationId xmlns:a16="http://schemas.microsoft.com/office/drawing/2014/main" id="{4E3C43D0-2428-EC4C-89F4-222DED650A04}"/>
                </a:ext>
              </a:extLst>
            </p:cNvPr>
            <p:cNvGrpSpPr/>
            <p:nvPr/>
          </p:nvGrpSpPr>
          <p:grpSpPr>
            <a:xfrm>
              <a:off x="8255456" y="4359943"/>
              <a:ext cx="43300" cy="116901"/>
              <a:chOff x="7985777" y="4036658"/>
              <a:chExt cx="38100" cy="114300"/>
            </a:xfrm>
          </p:grpSpPr>
          <p:sp>
            <p:nvSpPr>
              <p:cNvPr id="231" name="任意形状 230">
                <a:extLst>
                  <a:ext uri="{FF2B5EF4-FFF2-40B4-BE49-F238E27FC236}">
                    <a16:creationId xmlns:a16="http://schemas.microsoft.com/office/drawing/2014/main" id="{45DB20DF-7D46-9F49-B81A-82E16E4D71CB}"/>
                  </a:ext>
                </a:extLst>
              </p:cNvPr>
              <p:cNvSpPr/>
              <p:nvPr/>
            </p:nvSpPr>
            <p:spPr>
              <a:xfrm>
                <a:off x="7978633"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2" name="任意形状 231">
                <a:extLst>
                  <a:ext uri="{FF2B5EF4-FFF2-40B4-BE49-F238E27FC236}">
                    <a16:creationId xmlns:a16="http://schemas.microsoft.com/office/drawing/2014/main" id="{4F855BCE-02B5-9648-864D-130E451DED6D}"/>
                  </a:ext>
                </a:extLst>
              </p:cNvPr>
              <p:cNvSpPr/>
              <p:nvPr/>
            </p:nvSpPr>
            <p:spPr>
              <a:xfrm>
                <a:off x="7978633"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3" name="任意形状 232">
                <a:extLst>
                  <a:ext uri="{FF2B5EF4-FFF2-40B4-BE49-F238E27FC236}">
                    <a16:creationId xmlns:a16="http://schemas.microsoft.com/office/drawing/2014/main" id="{AC02BB61-7668-414E-9C50-F6A92B0CDE93}"/>
                  </a:ext>
                </a:extLst>
              </p:cNvPr>
              <p:cNvSpPr/>
              <p:nvPr/>
            </p:nvSpPr>
            <p:spPr>
              <a:xfrm>
                <a:off x="7978633"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4" name="图形 119">
              <a:extLst>
                <a:ext uri="{FF2B5EF4-FFF2-40B4-BE49-F238E27FC236}">
                  <a16:creationId xmlns:a16="http://schemas.microsoft.com/office/drawing/2014/main" id="{612CA9AA-3BD7-774E-BBDC-B001441BBE7F}"/>
                </a:ext>
              </a:extLst>
            </p:cNvPr>
            <p:cNvGrpSpPr/>
            <p:nvPr/>
          </p:nvGrpSpPr>
          <p:grpSpPr>
            <a:xfrm>
              <a:off x="5976286" y="5702695"/>
              <a:ext cx="43300" cy="116901"/>
              <a:chOff x="5980304" y="5349525"/>
              <a:chExt cx="38100" cy="114300"/>
            </a:xfrm>
          </p:grpSpPr>
          <p:sp>
            <p:nvSpPr>
              <p:cNvPr id="235" name="任意形状 234">
                <a:extLst>
                  <a:ext uri="{FF2B5EF4-FFF2-40B4-BE49-F238E27FC236}">
                    <a16:creationId xmlns:a16="http://schemas.microsoft.com/office/drawing/2014/main" id="{A81C0357-417E-7945-AAAD-93DF288CC335}"/>
                  </a:ext>
                </a:extLst>
              </p:cNvPr>
              <p:cNvSpPr/>
              <p:nvPr/>
            </p:nvSpPr>
            <p:spPr>
              <a:xfrm>
                <a:off x="5973160"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6" name="任意形状 235">
                <a:extLst>
                  <a:ext uri="{FF2B5EF4-FFF2-40B4-BE49-F238E27FC236}">
                    <a16:creationId xmlns:a16="http://schemas.microsoft.com/office/drawing/2014/main" id="{A9DFC3B3-C2D2-7446-9309-8384C7E269ED}"/>
                  </a:ext>
                </a:extLst>
              </p:cNvPr>
              <p:cNvSpPr/>
              <p:nvPr/>
            </p:nvSpPr>
            <p:spPr>
              <a:xfrm>
                <a:off x="5973160"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37" name="任意形状 236">
                <a:extLst>
                  <a:ext uri="{FF2B5EF4-FFF2-40B4-BE49-F238E27FC236}">
                    <a16:creationId xmlns:a16="http://schemas.microsoft.com/office/drawing/2014/main" id="{B7BEBE6E-FB6C-0F49-88DD-89748EC7394B}"/>
                  </a:ext>
                </a:extLst>
              </p:cNvPr>
              <p:cNvSpPr/>
              <p:nvPr/>
            </p:nvSpPr>
            <p:spPr>
              <a:xfrm>
                <a:off x="5973160"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38" name="图形 120">
              <a:extLst>
                <a:ext uri="{FF2B5EF4-FFF2-40B4-BE49-F238E27FC236}">
                  <a16:creationId xmlns:a16="http://schemas.microsoft.com/office/drawing/2014/main" id="{709B527F-19AD-E94F-8461-5EAC5A8E4F06}"/>
                </a:ext>
              </a:extLst>
            </p:cNvPr>
            <p:cNvGrpSpPr/>
            <p:nvPr/>
          </p:nvGrpSpPr>
          <p:grpSpPr>
            <a:xfrm>
              <a:off x="6884522" y="5702695"/>
              <a:ext cx="43300" cy="116901"/>
              <a:chOff x="6779473" y="5349525"/>
              <a:chExt cx="38100" cy="114300"/>
            </a:xfrm>
          </p:grpSpPr>
          <p:sp>
            <p:nvSpPr>
              <p:cNvPr id="239" name="任意形状 238">
                <a:extLst>
                  <a:ext uri="{FF2B5EF4-FFF2-40B4-BE49-F238E27FC236}">
                    <a16:creationId xmlns:a16="http://schemas.microsoft.com/office/drawing/2014/main" id="{864D7AD8-DCAC-D24F-B686-56D3EC1E7A1C}"/>
                  </a:ext>
                </a:extLst>
              </p:cNvPr>
              <p:cNvSpPr/>
              <p:nvPr/>
            </p:nvSpPr>
            <p:spPr>
              <a:xfrm>
                <a:off x="6772329"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0" name="任意形状 239">
                <a:extLst>
                  <a:ext uri="{FF2B5EF4-FFF2-40B4-BE49-F238E27FC236}">
                    <a16:creationId xmlns:a16="http://schemas.microsoft.com/office/drawing/2014/main" id="{A76CF58C-9383-E745-8DE7-E5160E9528A5}"/>
                  </a:ext>
                </a:extLst>
              </p:cNvPr>
              <p:cNvSpPr/>
              <p:nvPr/>
            </p:nvSpPr>
            <p:spPr>
              <a:xfrm>
                <a:off x="6772329"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1" name="任意形状 240">
                <a:extLst>
                  <a:ext uri="{FF2B5EF4-FFF2-40B4-BE49-F238E27FC236}">
                    <a16:creationId xmlns:a16="http://schemas.microsoft.com/office/drawing/2014/main" id="{07ECFEEC-2F3D-D74A-AC8B-9635B5BD4625}"/>
                  </a:ext>
                </a:extLst>
              </p:cNvPr>
              <p:cNvSpPr/>
              <p:nvPr/>
            </p:nvSpPr>
            <p:spPr>
              <a:xfrm>
                <a:off x="6772329"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2" name="图形 121">
              <a:extLst>
                <a:ext uri="{FF2B5EF4-FFF2-40B4-BE49-F238E27FC236}">
                  <a16:creationId xmlns:a16="http://schemas.microsoft.com/office/drawing/2014/main" id="{E767B8A6-F785-DF45-A897-BC8E82C3D1AF}"/>
                </a:ext>
              </a:extLst>
            </p:cNvPr>
            <p:cNvGrpSpPr/>
            <p:nvPr/>
          </p:nvGrpSpPr>
          <p:grpSpPr>
            <a:xfrm>
              <a:off x="8263483" y="5702695"/>
              <a:ext cx="43300" cy="116901"/>
              <a:chOff x="7992840" y="5349525"/>
              <a:chExt cx="38100" cy="114300"/>
            </a:xfrm>
          </p:grpSpPr>
          <p:sp>
            <p:nvSpPr>
              <p:cNvPr id="243" name="任意形状 242">
                <a:extLst>
                  <a:ext uri="{FF2B5EF4-FFF2-40B4-BE49-F238E27FC236}">
                    <a16:creationId xmlns:a16="http://schemas.microsoft.com/office/drawing/2014/main" id="{6571FE14-84E1-084E-B9E8-92D22241E272}"/>
                  </a:ext>
                </a:extLst>
              </p:cNvPr>
              <p:cNvSpPr/>
              <p:nvPr/>
            </p:nvSpPr>
            <p:spPr>
              <a:xfrm>
                <a:off x="7985696"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4" name="任意形状 243">
                <a:extLst>
                  <a:ext uri="{FF2B5EF4-FFF2-40B4-BE49-F238E27FC236}">
                    <a16:creationId xmlns:a16="http://schemas.microsoft.com/office/drawing/2014/main" id="{D2048BDC-ED0D-F046-A764-7F084F462707}"/>
                  </a:ext>
                </a:extLst>
              </p:cNvPr>
              <p:cNvSpPr/>
              <p:nvPr/>
            </p:nvSpPr>
            <p:spPr>
              <a:xfrm>
                <a:off x="7985696"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5" name="任意形状 244">
                <a:extLst>
                  <a:ext uri="{FF2B5EF4-FFF2-40B4-BE49-F238E27FC236}">
                    <a16:creationId xmlns:a16="http://schemas.microsoft.com/office/drawing/2014/main" id="{7DD576C2-D9F5-3645-86BE-9C02EE6D351C}"/>
                  </a:ext>
                </a:extLst>
              </p:cNvPr>
              <p:cNvSpPr/>
              <p:nvPr/>
            </p:nvSpPr>
            <p:spPr>
              <a:xfrm>
                <a:off x="7985696"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46" name="图形 113">
              <a:extLst>
                <a:ext uri="{FF2B5EF4-FFF2-40B4-BE49-F238E27FC236}">
                  <a16:creationId xmlns:a16="http://schemas.microsoft.com/office/drawing/2014/main" id="{82BDA867-A284-0946-9F32-98F689DF5DA7}"/>
                </a:ext>
              </a:extLst>
            </p:cNvPr>
            <p:cNvGrpSpPr/>
            <p:nvPr/>
          </p:nvGrpSpPr>
          <p:grpSpPr>
            <a:xfrm>
              <a:off x="9565955" y="4359943"/>
              <a:ext cx="43300" cy="116901"/>
              <a:chOff x="9138904" y="4036658"/>
              <a:chExt cx="38100" cy="114300"/>
            </a:xfrm>
          </p:grpSpPr>
          <p:sp>
            <p:nvSpPr>
              <p:cNvPr id="247" name="任意形状 246">
                <a:extLst>
                  <a:ext uri="{FF2B5EF4-FFF2-40B4-BE49-F238E27FC236}">
                    <a16:creationId xmlns:a16="http://schemas.microsoft.com/office/drawing/2014/main" id="{080F46D5-9D04-D640-8270-EE70F53C38CB}"/>
                  </a:ext>
                </a:extLst>
              </p:cNvPr>
              <p:cNvSpPr/>
              <p:nvPr/>
            </p:nvSpPr>
            <p:spPr>
              <a:xfrm>
                <a:off x="9131760"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48" name="任意形状 247">
                <a:extLst>
                  <a:ext uri="{FF2B5EF4-FFF2-40B4-BE49-F238E27FC236}">
                    <a16:creationId xmlns:a16="http://schemas.microsoft.com/office/drawing/2014/main" id="{E6C1D358-51BE-9C4F-8839-B82F3CCE2EAF}"/>
                  </a:ext>
                </a:extLst>
              </p:cNvPr>
              <p:cNvSpPr/>
              <p:nvPr/>
            </p:nvSpPr>
            <p:spPr>
              <a:xfrm>
                <a:off x="9131760"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49" name="任意形状 248">
                <a:extLst>
                  <a:ext uri="{FF2B5EF4-FFF2-40B4-BE49-F238E27FC236}">
                    <a16:creationId xmlns:a16="http://schemas.microsoft.com/office/drawing/2014/main" id="{427AC358-A73C-E147-85D4-2F9DDD444A3A}"/>
                  </a:ext>
                </a:extLst>
              </p:cNvPr>
              <p:cNvSpPr/>
              <p:nvPr/>
            </p:nvSpPr>
            <p:spPr>
              <a:xfrm>
                <a:off x="9131760"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0" name="图形 122">
              <a:extLst>
                <a:ext uri="{FF2B5EF4-FFF2-40B4-BE49-F238E27FC236}">
                  <a16:creationId xmlns:a16="http://schemas.microsoft.com/office/drawing/2014/main" id="{C9A9C254-D5FC-D44A-A868-3143D0EE12AA}"/>
                </a:ext>
              </a:extLst>
            </p:cNvPr>
            <p:cNvGrpSpPr/>
            <p:nvPr/>
          </p:nvGrpSpPr>
          <p:grpSpPr>
            <a:xfrm>
              <a:off x="9573982" y="5702695"/>
              <a:ext cx="43300" cy="116901"/>
              <a:chOff x="9145967" y="5349525"/>
              <a:chExt cx="38100" cy="114300"/>
            </a:xfrm>
          </p:grpSpPr>
          <p:sp>
            <p:nvSpPr>
              <p:cNvPr id="251" name="任意形状 250">
                <a:extLst>
                  <a:ext uri="{FF2B5EF4-FFF2-40B4-BE49-F238E27FC236}">
                    <a16:creationId xmlns:a16="http://schemas.microsoft.com/office/drawing/2014/main" id="{E9346394-5E15-824D-873B-FA848709A5C0}"/>
                  </a:ext>
                </a:extLst>
              </p:cNvPr>
              <p:cNvSpPr/>
              <p:nvPr/>
            </p:nvSpPr>
            <p:spPr>
              <a:xfrm>
                <a:off x="9138823"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2" name="任意形状 251">
                <a:extLst>
                  <a:ext uri="{FF2B5EF4-FFF2-40B4-BE49-F238E27FC236}">
                    <a16:creationId xmlns:a16="http://schemas.microsoft.com/office/drawing/2014/main" id="{83AEAC3E-7925-BD49-B981-BE8341E18220}"/>
                  </a:ext>
                </a:extLst>
              </p:cNvPr>
              <p:cNvSpPr/>
              <p:nvPr/>
            </p:nvSpPr>
            <p:spPr>
              <a:xfrm>
                <a:off x="9138823"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3" name="任意形状 252">
                <a:extLst>
                  <a:ext uri="{FF2B5EF4-FFF2-40B4-BE49-F238E27FC236}">
                    <a16:creationId xmlns:a16="http://schemas.microsoft.com/office/drawing/2014/main" id="{173AFB6D-0671-174E-9592-F9FE63FE4A6E}"/>
                  </a:ext>
                </a:extLst>
              </p:cNvPr>
              <p:cNvSpPr/>
              <p:nvPr/>
            </p:nvSpPr>
            <p:spPr>
              <a:xfrm>
                <a:off x="9138823"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4" name="图形 114">
              <a:extLst>
                <a:ext uri="{FF2B5EF4-FFF2-40B4-BE49-F238E27FC236}">
                  <a16:creationId xmlns:a16="http://schemas.microsoft.com/office/drawing/2014/main" id="{1AB7691E-383C-7643-9E52-042F15972DB4}"/>
                </a:ext>
              </a:extLst>
            </p:cNvPr>
            <p:cNvGrpSpPr/>
            <p:nvPr/>
          </p:nvGrpSpPr>
          <p:grpSpPr>
            <a:xfrm>
              <a:off x="10871630" y="4359943"/>
              <a:ext cx="43300" cy="116901"/>
              <a:chOff x="10287786" y="4036658"/>
              <a:chExt cx="38100" cy="114300"/>
            </a:xfrm>
          </p:grpSpPr>
          <p:sp>
            <p:nvSpPr>
              <p:cNvPr id="255" name="任意形状 254">
                <a:extLst>
                  <a:ext uri="{FF2B5EF4-FFF2-40B4-BE49-F238E27FC236}">
                    <a16:creationId xmlns:a16="http://schemas.microsoft.com/office/drawing/2014/main" id="{AE2388E8-F3D2-3D4F-9AF2-05C9D042C9C6}"/>
                  </a:ext>
                </a:extLst>
              </p:cNvPr>
              <p:cNvSpPr/>
              <p:nvPr/>
            </p:nvSpPr>
            <p:spPr>
              <a:xfrm>
                <a:off x="10280642" y="4030064"/>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dirty="0">
                  <a:solidFill>
                    <a:prstClr val="black"/>
                  </a:solidFill>
                  <a:cs typeface="+mn-ea"/>
                  <a:sym typeface="+mn-lt"/>
                </a:endParaRPr>
              </a:p>
            </p:txBody>
          </p:sp>
          <p:sp>
            <p:nvSpPr>
              <p:cNvPr id="256" name="任意形状 255">
                <a:extLst>
                  <a:ext uri="{FF2B5EF4-FFF2-40B4-BE49-F238E27FC236}">
                    <a16:creationId xmlns:a16="http://schemas.microsoft.com/office/drawing/2014/main" id="{75D9D800-B925-7A49-9A93-44065A6D05A2}"/>
                  </a:ext>
                </a:extLst>
              </p:cNvPr>
              <p:cNvSpPr/>
              <p:nvPr/>
            </p:nvSpPr>
            <p:spPr>
              <a:xfrm>
                <a:off x="10280642" y="4118866"/>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57" name="任意形状 256">
                <a:extLst>
                  <a:ext uri="{FF2B5EF4-FFF2-40B4-BE49-F238E27FC236}">
                    <a16:creationId xmlns:a16="http://schemas.microsoft.com/office/drawing/2014/main" id="{B75534F9-A34E-9542-BA4E-0B4C85BEA4A2}"/>
                  </a:ext>
                </a:extLst>
              </p:cNvPr>
              <p:cNvSpPr/>
              <p:nvPr/>
            </p:nvSpPr>
            <p:spPr>
              <a:xfrm>
                <a:off x="10280642" y="4074905"/>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grpSp>
          <p:nvGrpSpPr>
            <p:cNvPr id="258" name="图形 123">
              <a:extLst>
                <a:ext uri="{FF2B5EF4-FFF2-40B4-BE49-F238E27FC236}">
                  <a16:creationId xmlns:a16="http://schemas.microsoft.com/office/drawing/2014/main" id="{F61B0BBA-C647-5A46-98DF-9CD35E0A7FC5}"/>
                </a:ext>
              </a:extLst>
            </p:cNvPr>
            <p:cNvGrpSpPr/>
            <p:nvPr/>
          </p:nvGrpSpPr>
          <p:grpSpPr>
            <a:xfrm>
              <a:off x="10879657" y="5702695"/>
              <a:ext cx="43300" cy="116901"/>
              <a:chOff x="10294849" y="5349525"/>
              <a:chExt cx="38100" cy="114300"/>
            </a:xfrm>
          </p:grpSpPr>
          <p:sp>
            <p:nvSpPr>
              <p:cNvPr id="259" name="任意形状 258">
                <a:extLst>
                  <a:ext uri="{FF2B5EF4-FFF2-40B4-BE49-F238E27FC236}">
                    <a16:creationId xmlns:a16="http://schemas.microsoft.com/office/drawing/2014/main" id="{3B112C72-606A-1B4B-815B-35B843796287}"/>
                  </a:ext>
                </a:extLst>
              </p:cNvPr>
              <p:cNvSpPr/>
              <p:nvPr/>
            </p:nvSpPr>
            <p:spPr>
              <a:xfrm>
                <a:off x="10287705" y="5342931"/>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898989"/>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0" name="任意形状 259">
                <a:extLst>
                  <a:ext uri="{FF2B5EF4-FFF2-40B4-BE49-F238E27FC236}">
                    <a16:creationId xmlns:a16="http://schemas.microsoft.com/office/drawing/2014/main" id="{6D0F9EED-07ED-2641-96E2-2F2C06927F22}"/>
                  </a:ext>
                </a:extLst>
              </p:cNvPr>
              <p:cNvSpPr/>
              <p:nvPr/>
            </p:nvSpPr>
            <p:spPr>
              <a:xfrm>
                <a:off x="10287705" y="5431733"/>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DDDDDD"/>
              </a:solidFill>
              <a:ln w="9525" cap="flat">
                <a:noFill/>
                <a:prstDash val="solid"/>
                <a:miter/>
              </a:ln>
            </p:spPr>
            <p:txBody>
              <a:bodyPr rtlCol="0" anchor="ctr"/>
              <a:lstStyle/>
              <a:p>
                <a:endParaRPr lang="zh-CN" altLang="en-US" sz="1798">
                  <a:solidFill>
                    <a:prstClr val="black"/>
                  </a:solidFill>
                  <a:cs typeface="+mn-ea"/>
                  <a:sym typeface="+mn-lt"/>
                </a:endParaRPr>
              </a:p>
            </p:txBody>
          </p:sp>
          <p:sp>
            <p:nvSpPr>
              <p:cNvPr id="261" name="任意形状 260">
                <a:extLst>
                  <a:ext uri="{FF2B5EF4-FFF2-40B4-BE49-F238E27FC236}">
                    <a16:creationId xmlns:a16="http://schemas.microsoft.com/office/drawing/2014/main" id="{7DC1241A-DC6F-464A-B07B-AA1B42641031}"/>
                  </a:ext>
                </a:extLst>
              </p:cNvPr>
              <p:cNvSpPr/>
              <p:nvPr/>
            </p:nvSpPr>
            <p:spPr>
              <a:xfrm>
                <a:off x="10287705" y="5387772"/>
                <a:ext cx="38100" cy="35169"/>
              </a:xfrm>
              <a:custGeom>
                <a:avLst/>
                <a:gdLst>
                  <a:gd name="connsiteX0" fmla="*/ 37624 w 38100"/>
                  <a:gd name="connsiteY0" fmla="*/ 20662 h 35169"/>
                  <a:gd name="connsiteX1" fmla="*/ 22384 w 38100"/>
                  <a:gd name="connsiteY1" fmla="*/ 34730 h 35169"/>
                  <a:gd name="connsiteX2" fmla="*/ 7144 w 38100"/>
                  <a:gd name="connsiteY2" fmla="*/ 20662 h 35169"/>
                  <a:gd name="connsiteX3" fmla="*/ 22384 w 38100"/>
                  <a:gd name="connsiteY3" fmla="*/ 6594 h 35169"/>
                  <a:gd name="connsiteX4" fmla="*/ 37624 w 38100"/>
                  <a:gd name="connsiteY4" fmla="*/ 20662 h 35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5169">
                    <a:moveTo>
                      <a:pt x="37624" y="20662"/>
                    </a:moveTo>
                    <a:cubicBezTo>
                      <a:pt x="37624" y="28431"/>
                      <a:pt x="30801" y="34730"/>
                      <a:pt x="22384" y="34730"/>
                    </a:cubicBezTo>
                    <a:cubicBezTo>
                      <a:pt x="13967" y="34730"/>
                      <a:pt x="7144" y="28431"/>
                      <a:pt x="7144" y="20662"/>
                    </a:cubicBezTo>
                    <a:cubicBezTo>
                      <a:pt x="7144" y="12893"/>
                      <a:pt x="13967" y="6594"/>
                      <a:pt x="22384" y="6594"/>
                    </a:cubicBezTo>
                    <a:cubicBezTo>
                      <a:pt x="30801" y="6594"/>
                      <a:pt x="37624" y="12893"/>
                      <a:pt x="37624" y="20662"/>
                    </a:cubicBezTo>
                    <a:close/>
                  </a:path>
                </a:pathLst>
              </a:custGeom>
              <a:solidFill>
                <a:srgbClr val="B5B5B5"/>
              </a:solidFill>
              <a:ln w="9525" cap="flat">
                <a:noFill/>
                <a:prstDash val="solid"/>
                <a:miter/>
              </a:ln>
            </p:spPr>
            <p:txBody>
              <a:bodyPr rtlCol="0" anchor="ctr"/>
              <a:lstStyle/>
              <a:p>
                <a:endParaRPr lang="zh-CN" altLang="en-US" sz="1798">
                  <a:solidFill>
                    <a:prstClr val="black"/>
                  </a:solidFill>
                  <a:cs typeface="+mn-ea"/>
                  <a:sym typeface="+mn-lt"/>
                </a:endParaRPr>
              </a:p>
            </p:txBody>
          </p:sp>
        </p:grpSp>
        <p:cxnSp>
          <p:nvCxnSpPr>
            <p:cNvPr id="1041" name="直线连接符 1040">
              <a:extLst>
                <a:ext uri="{FF2B5EF4-FFF2-40B4-BE49-F238E27FC236}">
                  <a16:creationId xmlns:a16="http://schemas.microsoft.com/office/drawing/2014/main" id="{4CEAD7D4-B1AE-8E48-9629-19F125C91D22}"/>
                </a:ext>
              </a:extLst>
            </p:cNvPr>
            <p:cNvCxnSpPr>
              <a:cxnSpLocks/>
            </p:cNvCxnSpPr>
            <p:nvPr/>
          </p:nvCxnSpPr>
          <p:spPr>
            <a:xfrm flipH="1">
              <a:off x="1366254" y="1975804"/>
              <a:ext cx="14293" cy="96658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48" name="直线连接符 1047">
              <a:extLst>
                <a:ext uri="{FF2B5EF4-FFF2-40B4-BE49-F238E27FC236}">
                  <a16:creationId xmlns:a16="http://schemas.microsoft.com/office/drawing/2014/main" id="{F54F1C7B-C8F0-2042-96E1-121E361EFE7A}"/>
                </a:ext>
              </a:extLst>
            </p:cNvPr>
            <p:cNvCxnSpPr>
              <a:cxnSpLocks/>
            </p:cNvCxnSpPr>
            <p:nvPr/>
          </p:nvCxnSpPr>
          <p:spPr>
            <a:xfrm flipV="1">
              <a:off x="1366251" y="1936867"/>
              <a:ext cx="6951215" cy="3334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id="{657E721B-4B0B-2348-8362-77BB3F7E4AF0}"/>
                </a:ext>
              </a:extLst>
            </p:cNvPr>
            <p:cNvCxnSpPr/>
            <p:nvPr/>
          </p:nvCxnSpPr>
          <p:spPr>
            <a:xfrm flipV="1">
              <a:off x="10908720" y="1992854"/>
              <a:ext cx="0" cy="93321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4" name="直线连接符 1053">
              <a:extLst>
                <a:ext uri="{FF2B5EF4-FFF2-40B4-BE49-F238E27FC236}">
                  <a16:creationId xmlns:a16="http://schemas.microsoft.com/office/drawing/2014/main" id="{7F3EAC8A-23C6-0B4D-9D34-FF6BD354FF67}"/>
                </a:ext>
              </a:extLst>
            </p:cNvPr>
            <p:cNvCxnSpPr>
              <a:cxnSpLocks/>
              <a:stCxn id="192" idx="0"/>
            </p:cNvCxnSpPr>
            <p:nvPr/>
          </p:nvCxnSpPr>
          <p:spPr>
            <a:xfrm flipV="1">
              <a:off x="9875754" y="1992852"/>
              <a:ext cx="1032966" cy="700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7" name="直线连接符 1056">
              <a:extLst>
                <a:ext uri="{FF2B5EF4-FFF2-40B4-BE49-F238E27FC236}">
                  <a16:creationId xmlns:a16="http://schemas.microsoft.com/office/drawing/2014/main" id="{94046567-EF16-A44A-A5F2-E0B2C9D5B21F}"/>
                </a:ext>
              </a:extLst>
            </p:cNvPr>
            <p:cNvCxnSpPr>
              <a:cxnSpLocks/>
              <a:stCxn id="40" idx="3"/>
            </p:cNvCxnSpPr>
            <p:nvPr/>
          </p:nvCxnSpPr>
          <p:spPr>
            <a:xfrm>
              <a:off x="5654798" y="2414962"/>
              <a:ext cx="2737346" cy="1013"/>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59" name="直线连接符 1058">
              <a:extLst>
                <a:ext uri="{FF2B5EF4-FFF2-40B4-BE49-F238E27FC236}">
                  <a16:creationId xmlns:a16="http://schemas.microsoft.com/office/drawing/2014/main" id="{4A329BF4-501B-4340-BB39-DB04D124FBA8}"/>
                </a:ext>
              </a:extLst>
            </p:cNvPr>
            <p:cNvCxnSpPr>
              <a:cxnSpLocks/>
            </p:cNvCxnSpPr>
            <p:nvPr/>
          </p:nvCxnSpPr>
          <p:spPr>
            <a:xfrm>
              <a:off x="8392141" y="2430394"/>
              <a:ext cx="0" cy="511994"/>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5" name="直线连接符 1064">
              <a:extLst>
                <a:ext uri="{FF2B5EF4-FFF2-40B4-BE49-F238E27FC236}">
                  <a16:creationId xmlns:a16="http://schemas.microsoft.com/office/drawing/2014/main" id="{7021F2CF-24B1-A24F-988B-08CE2A6D7A6C}"/>
                </a:ext>
              </a:extLst>
            </p:cNvPr>
            <p:cNvCxnSpPr>
              <a:cxnSpLocks/>
            </p:cNvCxnSpPr>
            <p:nvPr/>
          </p:nvCxnSpPr>
          <p:spPr>
            <a:xfrm flipH="1" flipV="1">
              <a:off x="3259054" y="2407972"/>
              <a:ext cx="747990" cy="800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1068" name="直线连接符 1067">
              <a:extLst>
                <a:ext uri="{FF2B5EF4-FFF2-40B4-BE49-F238E27FC236}">
                  <a16:creationId xmlns:a16="http://schemas.microsoft.com/office/drawing/2014/main" id="{043D7B28-8B2A-6144-A8BC-7C66BAC393E6}"/>
                </a:ext>
              </a:extLst>
            </p:cNvPr>
            <p:cNvCxnSpPr/>
            <p:nvPr/>
          </p:nvCxnSpPr>
          <p:spPr>
            <a:xfrm>
              <a:off x="3259054" y="2415975"/>
              <a:ext cx="0" cy="510092"/>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normAutofit fontScale="90000"/>
          </a:bodyPr>
          <a:lstStyle/>
          <a:p>
            <a:r>
              <a:rPr lang="zh-CN" altLang="en-US" dirty="0">
                <a:latin typeface="+mn-lt"/>
                <a:ea typeface="+mn-ea"/>
                <a:cs typeface="+mn-ea"/>
                <a:sym typeface="+mn-lt"/>
              </a:rPr>
              <a:t>华为云</a:t>
            </a:r>
            <a:r>
              <a:rPr lang="en-US" altLang="zh-CN" dirty="0" err="1">
                <a:latin typeface="+mn-lt"/>
                <a:ea typeface="+mn-ea"/>
                <a:cs typeface="+mn-ea"/>
                <a:sym typeface="+mn-lt"/>
              </a:rPr>
              <a:t>DevCloud</a:t>
            </a:r>
            <a:r>
              <a:rPr lang="zh-CN" altLang="en-US" dirty="0">
                <a:latin typeface="+mn-lt"/>
                <a:ea typeface="+mn-ea"/>
                <a:cs typeface="+mn-ea"/>
                <a:sym typeface="+mn-lt"/>
              </a:rPr>
              <a:t> </a:t>
            </a:r>
            <a:r>
              <a:rPr lang="en-US" altLang="zh-CN" dirty="0">
                <a:latin typeface="+mn-lt"/>
                <a:ea typeface="+mn-ea"/>
                <a:cs typeface="+mn-ea"/>
                <a:sym typeface="+mn-lt"/>
              </a:rPr>
              <a:t>- </a:t>
            </a:r>
            <a:r>
              <a:rPr lang="zh-CN" altLang="en-US" dirty="0">
                <a:latin typeface="+mn-lt"/>
                <a:ea typeface="+mn-ea"/>
                <a:cs typeface="+mn-ea"/>
                <a:sym typeface="+mn-lt"/>
              </a:rPr>
              <a:t>一站式，全流程，安全可信的</a:t>
            </a:r>
            <a:r>
              <a:rPr lang="en-US" altLang="zh-CN" dirty="0" err="1">
                <a:latin typeface="+mn-lt"/>
                <a:ea typeface="+mn-ea"/>
                <a:cs typeface="+mn-ea"/>
                <a:sym typeface="+mn-lt"/>
              </a:rPr>
              <a:t>DevOps</a:t>
            </a:r>
            <a:r>
              <a:rPr lang="zh-CN" altLang="en-US" dirty="0">
                <a:latin typeface="+mn-lt"/>
                <a:ea typeface="+mn-ea"/>
                <a:cs typeface="+mn-ea"/>
                <a:sym typeface="+mn-lt"/>
              </a:rPr>
              <a:t>平台</a:t>
            </a:r>
          </a:p>
        </p:txBody>
      </p:sp>
      <p:sp>
        <p:nvSpPr>
          <p:cNvPr id="4" name="文本占位符 3"/>
          <p:cNvSpPr>
            <a:spLocks noGrp="1"/>
          </p:cNvSpPr>
          <p:nvPr>
            <p:ph type="body" sz="quarter" idx="10"/>
          </p:nvPr>
        </p:nvSpPr>
        <p:spPr/>
        <p:txBody>
          <a:bodyPr/>
          <a:lstStyle/>
          <a:p>
            <a:r>
              <a:rPr lang="zh-CN" altLang="en-US" sz="2000" dirty="0">
                <a:latin typeface="+mn-lt"/>
                <a:ea typeface="+mn-ea"/>
                <a:cs typeface="+mn-ea"/>
                <a:sym typeface="+mn-lt"/>
              </a:rPr>
              <a:t>集华为研发实践、前沿研发理念、先进研发工具于一体，使能软件企业</a:t>
            </a:r>
            <a:r>
              <a:rPr lang="en-US" altLang="zh-CN" sz="2000" dirty="0">
                <a:latin typeface="+mn-lt"/>
                <a:ea typeface="+mn-ea"/>
                <a:cs typeface="+mn-ea"/>
                <a:sym typeface="+mn-lt"/>
              </a:rPr>
              <a:t>/</a:t>
            </a:r>
            <a:r>
              <a:rPr lang="zh-CN" altLang="en-US" sz="2000" dirty="0">
                <a:latin typeface="+mn-lt"/>
                <a:ea typeface="+mn-ea"/>
                <a:cs typeface="+mn-ea"/>
                <a:sym typeface="+mn-lt"/>
              </a:rPr>
              <a:t>开发者简单高效地向最终用户交付有价值的软件。</a:t>
            </a:r>
            <a:endParaRPr lang="en-US" altLang="zh-CN" sz="2000" dirty="0">
              <a:latin typeface="+mn-lt"/>
              <a:ea typeface="+mn-ea"/>
              <a:cs typeface="+mn-ea"/>
              <a:sym typeface="+mn-lt"/>
            </a:endParaRPr>
          </a:p>
          <a:p>
            <a:pPr marL="0" indent="0">
              <a:buNone/>
            </a:pPr>
            <a:endParaRPr lang="zh-CN" altLang="en-US" sz="1599" dirty="0">
              <a:latin typeface="+mn-lt"/>
              <a:ea typeface="+mn-ea"/>
              <a:cs typeface="+mn-ea"/>
              <a:sym typeface="+mn-lt"/>
            </a:endParaRPr>
          </a:p>
        </p:txBody>
      </p:sp>
    </p:spTree>
    <p:extLst>
      <p:ext uri="{BB962C8B-B14F-4D97-AF65-F5344CB8AC3E}">
        <p14:creationId xmlns:p14="http://schemas.microsoft.com/office/powerpoint/2010/main" val="23199535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2">
            <a:extLst>
              <a:ext uri="{FF2B5EF4-FFF2-40B4-BE49-F238E27FC236}">
                <a16:creationId xmlns:a16="http://schemas.microsoft.com/office/drawing/2014/main" id="{387D92ED-B859-8243-B4BC-7B849FD6749A}"/>
              </a:ext>
            </a:extLst>
          </p:cNvPr>
          <p:cNvSpPr txBox="1">
            <a:spLocks/>
          </p:cNvSpPr>
          <p:nvPr/>
        </p:nvSpPr>
        <p:spPr>
          <a:xfrm>
            <a:off x="970498" y="207282"/>
            <a:ext cx="9853165" cy="508240"/>
          </a:xfrm>
          <a:prstGeom prst="rect">
            <a:avLst/>
          </a:prstGeom>
        </p:spPr>
        <p:txBody>
          <a:bodyPr>
            <a:normAutofit/>
          </a:bodyPr>
          <a:lstStyle>
            <a:lvl1pPr algn="l" defTabSz="914400" rtl="0" eaLnBrk="1" latinLnBrk="0" hangingPunct="1">
              <a:spcBef>
                <a:spcPct val="0"/>
              </a:spcBef>
              <a:buNone/>
              <a:defRPr sz="3200" kern="1200" baseline="0">
                <a:solidFill>
                  <a:schemeClr val="tx1"/>
                </a:solidFill>
                <a:latin typeface="微软雅黑" pitchFamily="34" charset="-122"/>
                <a:ea typeface="微软雅黑" pitchFamily="34" charset="-122"/>
                <a:cs typeface="+mj-cs"/>
              </a:defRPr>
            </a:lvl1pPr>
          </a:lstStyle>
          <a:p>
            <a:endParaRPr lang="zh-CN" altLang="en-US" sz="2398" dirty="0">
              <a:solidFill>
                <a:prstClr val="black"/>
              </a:solidFill>
              <a:latin typeface="+mn-lt"/>
              <a:ea typeface="+mn-ea"/>
              <a:cs typeface="+mn-ea"/>
              <a:sym typeface="+mn-lt"/>
            </a:endParaRPr>
          </a:p>
        </p:txBody>
      </p:sp>
      <p:pic>
        <p:nvPicPr>
          <p:cNvPr id="161" name="图片 160">
            <a:extLst>
              <a:ext uri="{FF2B5EF4-FFF2-40B4-BE49-F238E27FC236}">
                <a16:creationId xmlns:a16="http://schemas.microsoft.com/office/drawing/2014/main" id="{1C6C1525-6340-C241-A3FB-B93EE08DCA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8923" y="1954506"/>
            <a:ext cx="1837436" cy="1734322"/>
          </a:xfrm>
          <a:prstGeom prst="rect">
            <a:avLst/>
          </a:prstGeom>
        </p:spPr>
      </p:pic>
      <p:grpSp>
        <p:nvGrpSpPr>
          <p:cNvPr id="13" name="组合 12"/>
          <p:cNvGrpSpPr/>
          <p:nvPr/>
        </p:nvGrpSpPr>
        <p:grpSpPr>
          <a:xfrm>
            <a:off x="794150" y="1218873"/>
            <a:ext cx="11594756" cy="2075972"/>
            <a:chOff x="502048" y="2170526"/>
            <a:chExt cx="12237668" cy="1483165"/>
          </a:xfrm>
        </p:grpSpPr>
        <p:sp>
          <p:nvSpPr>
            <p:cNvPr id="3" name="矩形 2">
              <a:extLst>
                <a:ext uri="{FF2B5EF4-FFF2-40B4-BE49-F238E27FC236}">
                  <a16:creationId xmlns:a16="http://schemas.microsoft.com/office/drawing/2014/main" id="{4A220A56-6F02-7D44-BC72-AB04B3CC64C2}"/>
                </a:ext>
              </a:extLst>
            </p:cNvPr>
            <p:cNvSpPr/>
            <p:nvPr/>
          </p:nvSpPr>
          <p:spPr>
            <a:xfrm>
              <a:off x="502048" y="2170526"/>
              <a:ext cx="11229379" cy="1286522"/>
            </a:xfrm>
            <a:prstGeom prst="rect">
              <a:avLst/>
            </a:prstGeom>
            <a:solidFill>
              <a:schemeClr val="accent6">
                <a:lumMod val="20000"/>
                <a:lumOff val="80000"/>
                <a:alpha val="15000"/>
              </a:schemeClr>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prstClr val="white"/>
                </a:solidFill>
                <a:cs typeface="+mn-ea"/>
                <a:sym typeface="+mn-lt"/>
              </a:endParaRPr>
            </a:p>
          </p:txBody>
        </p:sp>
        <p:pic>
          <p:nvPicPr>
            <p:cNvPr id="44" name="图片 43"/>
            <p:cNvPicPr>
              <a:picLocks noChangeAspect="1"/>
            </p:cNvPicPr>
            <p:nvPr/>
          </p:nvPicPr>
          <p:blipFill rotWithShape="1">
            <a:blip r:embed="rId4" cstate="print">
              <a:extLst>
                <a:ext uri="{28A0092B-C50C-407E-A947-70E740481C1C}">
                  <a14:useLocalDpi xmlns:a14="http://schemas.microsoft.com/office/drawing/2010/main" val="0"/>
                </a:ext>
              </a:extLst>
            </a:blip>
            <a:srcRect r="22241"/>
            <a:stretch/>
          </p:blipFill>
          <p:spPr>
            <a:xfrm>
              <a:off x="595581" y="2496043"/>
              <a:ext cx="2352454" cy="878165"/>
            </a:xfrm>
            <a:prstGeom prst="rect">
              <a:avLst/>
            </a:prstGeom>
          </p:spPr>
        </p:pic>
        <p:pic>
          <p:nvPicPr>
            <p:cNvPr id="46" name="图片 45"/>
            <p:cNvPicPr>
              <a:picLocks noChangeAspect="1"/>
            </p:cNvPicPr>
            <p:nvPr/>
          </p:nvPicPr>
          <p:blipFill>
            <a:blip r:embed="rId5"/>
            <a:stretch>
              <a:fillRect/>
            </a:stretch>
          </p:blipFill>
          <p:spPr>
            <a:xfrm>
              <a:off x="3326201" y="2740898"/>
              <a:ext cx="856237" cy="624670"/>
            </a:xfrm>
            <a:prstGeom prst="rect">
              <a:avLst/>
            </a:prstGeom>
          </p:spPr>
        </p:pic>
        <p:sp>
          <p:nvSpPr>
            <p:cNvPr id="47" name="文本框 46"/>
            <p:cNvSpPr txBox="1"/>
            <p:nvPr/>
          </p:nvSpPr>
          <p:spPr>
            <a:xfrm>
              <a:off x="3301816" y="2320657"/>
              <a:ext cx="1802093" cy="43889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Version </a:t>
              </a:r>
            </a:p>
            <a:p>
              <a:r>
                <a:rPr lang="en-US" altLang="zh-CN" sz="1200" b="1" dirty="0">
                  <a:solidFill>
                    <a:srgbClr val="1D1D1A"/>
                  </a:solidFill>
                  <a:cs typeface="+mn-ea"/>
                  <a:sym typeface="+mn-lt"/>
                </a:rPr>
                <a:t>control</a:t>
              </a:r>
              <a:endParaRPr lang="zh-CN" altLang="en-US" sz="1200" b="1" dirty="0">
                <a:solidFill>
                  <a:srgbClr val="1D1D1A"/>
                </a:solidFill>
                <a:cs typeface="+mn-ea"/>
                <a:sym typeface="+mn-lt"/>
              </a:endParaRPr>
            </a:p>
          </p:txBody>
        </p:sp>
        <p:sp>
          <p:nvSpPr>
            <p:cNvPr id="48" name="燕尾形箭头 47"/>
            <p:cNvSpPr/>
            <p:nvPr/>
          </p:nvSpPr>
          <p:spPr>
            <a:xfrm>
              <a:off x="4228462" y="3197953"/>
              <a:ext cx="421101"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49" name="图片 4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35236" y="3062708"/>
              <a:ext cx="356899" cy="358489"/>
            </a:xfrm>
            <a:prstGeom prst="rect">
              <a:avLst/>
            </a:prstGeom>
          </p:spPr>
        </p:pic>
        <p:sp>
          <p:nvSpPr>
            <p:cNvPr id="50" name="文本框 49"/>
            <p:cNvSpPr txBox="1"/>
            <p:nvPr/>
          </p:nvSpPr>
          <p:spPr>
            <a:xfrm>
              <a:off x="4158558" y="2807815"/>
              <a:ext cx="136126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Code Scanning</a:t>
              </a:r>
              <a:endParaRPr lang="zh-CN" altLang="en-US" sz="1200" b="1" dirty="0">
                <a:solidFill>
                  <a:srgbClr val="1D1D1A"/>
                </a:solidFill>
                <a:cs typeface="+mn-ea"/>
                <a:sym typeface="+mn-lt"/>
              </a:endParaRPr>
            </a:p>
          </p:txBody>
        </p:sp>
        <p:pic>
          <p:nvPicPr>
            <p:cNvPr id="51" name="图片 50"/>
            <p:cNvPicPr>
              <a:picLocks noChangeAspect="1"/>
            </p:cNvPicPr>
            <p:nvPr/>
          </p:nvPicPr>
          <p:blipFill>
            <a:blip r:embed="rId7"/>
            <a:stretch>
              <a:fillRect/>
            </a:stretch>
          </p:blipFill>
          <p:spPr>
            <a:xfrm>
              <a:off x="5486800" y="2955436"/>
              <a:ext cx="659648" cy="485031"/>
            </a:xfrm>
            <a:prstGeom prst="rect">
              <a:avLst/>
            </a:prstGeom>
          </p:spPr>
        </p:pic>
        <p:sp>
          <p:nvSpPr>
            <p:cNvPr id="52" name="燕尾形箭头 51"/>
            <p:cNvSpPr/>
            <p:nvPr/>
          </p:nvSpPr>
          <p:spPr>
            <a:xfrm>
              <a:off x="5019099" y="3225173"/>
              <a:ext cx="469480" cy="189759"/>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3" name="文本框 52"/>
            <p:cNvSpPr txBox="1"/>
            <p:nvPr/>
          </p:nvSpPr>
          <p:spPr>
            <a:xfrm>
              <a:off x="5609478" y="2652286"/>
              <a:ext cx="765007"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Build</a:t>
              </a:r>
              <a:endParaRPr lang="zh-CN" altLang="en-US" sz="1200" b="1" dirty="0">
                <a:solidFill>
                  <a:srgbClr val="1D1D1A"/>
                </a:solidFill>
                <a:cs typeface="+mn-ea"/>
                <a:sym typeface="+mn-lt"/>
              </a:endParaRPr>
            </a:p>
          </p:txBody>
        </p:sp>
        <p:sp>
          <p:nvSpPr>
            <p:cNvPr id="54" name="燕尾形箭头 53"/>
            <p:cNvSpPr/>
            <p:nvPr/>
          </p:nvSpPr>
          <p:spPr>
            <a:xfrm>
              <a:off x="6180544" y="3194316"/>
              <a:ext cx="1448036" cy="17989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5" name="椭圆 54"/>
            <p:cNvSpPr/>
            <p:nvPr/>
          </p:nvSpPr>
          <p:spPr>
            <a:xfrm>
              <a:off x="6601272" y="2604552"/>
              <a:ext cx="679869" cy="690031"/>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srgbClr val="666666"/>
                </a:solidFill>
                <a:cs typeface="+mn-ea"/>
                <a:sym typeface="+mn-lt"/>
              </a:endParaRPr>
            </a:p>
          </p:txBody>
        </p:sp>
        <p:sp>
          <p:nvSpPr>
            <p:cNvPr id="56" name="等腰三角形 55"/>
            <p:cNvSpPr/>
            <p:nvPr/>
          </p:nvSpPr>
          <p:spPr>
            <a:xfrm rot="9342341">
              <a:off x="6574293" y="3079213"/>
              <a:ext cx="174090" cy="124510"/>
            </a:xfrm>
            <a:prstGeom prst="triangl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57" name="椭圆 56"/>
            <p:cNvSpPr/>
            <p:nvPr/>
          </p:nvSpPr>
          <p:spPr>
            <a:xfrm>
              <a:off x="6350857" y="2558390"/>
              <a:ext cx="305941" cy="310514"/>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α</a:t>
              </a:r>
              <a:endParaRPr lang="zh-CN" altLang="en-US" sz="1200" b="1" dirty="0">
                <a:solidFill>
                  <a:srgbClr val="666666"/>
                </a:solidFill>
                <a:cs typeface="+mn-ea"/>
                <a:sym typeface="+mn-lt"/>
              </a:endParaRPr>
            </a:p>
          </p:txBody>
        </p:sp>
        <p:pic>
          <p:nvPicPr>
            <p:cNvPr id="58" name="图片 57"/>
            <p:cNvPicPr>
              <a:picLocks noChangeAspect="1"/>
            </p:cNvPicPr>
            <p:nvPr/>
          </p:nvPicPr>
          <p:blipFill>
            <a:blip r:embed="rId8"/>
            <a:stretch>
              <a:fillRect/>
            </a:stretch>
          </p:blipFill>
          <p:spPr>
            <a:xfrm>
              <a:off x="6712974" y="2836048"/>
              <a:ext cx="473667" cy="282989"/>
            </a:xfrm>
            <a:prstGeom prst="rect">
              <a:avLst/>
            </a:prstGeom>
          </p:spPr>
        </p:pic>
        <p:sp>
          <p:nvSpPr>
            <p:cNvPr id="59" name="椭圆 58"/>
            <p:cNvSpPr/>
            <p:nvPr/>
          </p:nvSpPr>
          <p:spPr>
            <a:xfrm>
              <a:off x="6811052" y="2354703"/>
              <a:ext cx="282654" cy="241299"/>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β</a:t>
              </a:r>
              <a:endParaRPr lang="zh-CN" altLang="en-US" sz="1200" b="1" dirty="0">
                <a:solidFill>
                  <a:srgbClr val="666666"/>
                </a:solidFill>
                <a:cs typeface="+mn-ea"/>
                <a:sym typeface="+mn-lt"/>
              </a:endParaRPr>
            </a:p>
          </p:txBody>
        </p:sp>
        <p:sp>
          <p:nvSpPr>
            <p:cNvPr id="60" name="椭圆 59"/>
            <p:cNvSpPr/>
            <p:nvPr/>
          </p:nvSpPr>
          <p:spPr>
            <a:xfrm>
              <a:off x="7237284" y="2560860"/>
              <a:ext cx="305941" cy="296871"/>
            </a:xfrm>
            <a:prstGeom prst="ellipse">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666666"/>
                  </a:solidFill>
                  <a:cs typeface="+mn-ea"/>
                  <a:sym typeface="+mn-lt"/>
                </a:rPr>
                <a:t>γ</a:t>
              </a:r>
              <a:endParaRPr lang="zh-CN" altLang="en-US" sz="1200" b="1" dirty="0">
                <a:solidFill>
                  <a:srgbClr val="666666"/>
                </a:solidFill>
                <a:cs typeface="+mn-ea"/>
                <a:sym typeface="+mn-lt"/>
              </a:endParaRPr>
            </a:p>
          </p:txBody>
        </p:sp>
        <p:sp>
          <p:nvSpPr>
            <p:cNvPr id="61" name="文本框 60"/>
            <p:cNvSpPr txBox="1"/>
            <p:nvPr/>
          </p:nvSpPr>
          <p:spPr>
            <a:xfrm>
              <a:off x="6656798" y="2581737"/>
              <a:ext cx="721551"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Test</a:t>
              </a:r>
              <a:endParaRPr lang="zh-CN" altLang="en-US" sz="1200" b="1" dirty="0">
                <a:solidFill>
                  <a:srgbClr val="1D1D1A"/>
                </a:solidFill>
                <a:cs typeface="+mn-ea"/>
                <a:sym typeface="+mn-lt"/>
              </a:endParaRPr>
            </a:p>
          </p:txBody>
        </p:sp>
        <p:pic>
          <p:nvPicPr>
            <p:cNvPr id="63" name="图片 62"/>
            <p:cNvPicPr>
              <a:picLocks noChangeAspect="1"/>
            </p:cNvPicPr>
            <p:nvPr/>
          </p:nvPicPr>
          <p:blipFill>
            <a:blip r:embed="rId9"/>
            <a:stretch>
              <a:fillRect/>
            </a:stretch>
          </p:blipFill>
          <p:spPr>
            <a:xfrm>
              <a:off x="2916878" y="2896799"/>
              <a:ext cx="318697" cy="301153"/>
            </a:xfrm>
            <a:prstGeom prst="rect">
              <a:avLst/>
            </a:prstGeom>
          </p:spPr>
        </p:pic>
        <p:sp>
          <p:nvSpPr>
            <p:cNvPr id="67" name="文本框 66"/>
            <p:cNvSpPr txBox="1"/>
            <p:nvPr/>
          </p:nvSpPr>
          <p:spPr>
            <a:xfrm>
              <a:off x="2745570" y="2620609"/>
              <a:ext cx="949062"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Coding</a:t>
              </a:r>
              <a:endParaRPr lang="zh-CN" altLang="en-US" sz="1200" b="1" dirty="0">
                <a:solidFill>
                  <a:srgbClr val="1D1D1A"/>
                </a:solidFill>
                <a:cs typeface="+mn-ea"/>
                <a:sym typeface="+mn-lt"/>
              </a:endParaRPr>
            </a:p>
          </p:txBody>
        </p:sp>
        <p:pic>
          <p:nvPicPr>
            <p:cNvPr id="68" name="图片 67"/>
            <p:cNvPicPr>
              <a:picLocks noChangeAspect="1"/>
            </p:cNvPicPr>
            <p:nvPr/>
          </p:nvPicPr>
          <p:blipFill>
            <a:blip r:embed="rId10"/>
            <a:stretch>
              <a:fillRect/>
            </a:stretch>
          </p:blipFill>
          <p:spPr>
            <a:xfrm>
              <a:off x="560800" y="2263287"/>
              <a:ext cx="349426" cy="299577"/>
            </a:xfrm>
            <a:prstGeom prst="rect">
              <a:avLst/>
            </a:prstGeom>
          </p:spPr>
        </p:pic>
        <p:sp>
          <p:nvSpPr>
            <p:cNvPr id="69" name="燕尾形箭头 68"/>
            <p:cNvSpPr/>
            <p:nvPr/>
          </p:nvSpPr>
          <p:spPr>
            <a:xfrm rot="5400000">
              <a:off x="602278" y="2638969"/>
              <a:ext cx="266468" cy="186965"/>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70" name="文本框 69"/>
            <p:cNvSpPr txBox="1"/>
            <p:nvPr/>
          </p:nvSpPr>
          <p:spPr>
            <a:xfrm>
              <a:off x="844183" y="2207252"/>
              <a:ext cx="1177500"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Customers</a:t>
              </a:r>
              <a:endParaRPr lang="zh-CN" altLang="en-US" sz="1200" b="1" dirty="0">
                <a:solidFill>
                  <a:srgbClr val="1D1D1A"/>
                </a:solidFill>
                <a:cs typeface="+mn-ea"/>
                <a:sym typeface="+mn-lt"/>
              </a:endParaRPr>
            </a:p>
          </p:txBody>
        </p:sp>
        <p:sp>
          <p:nvSpPr>
            <p:cNvPr id="18" name="矩形 17">
              <a:extLst>
                <a:ext uri="{FF2B5EF4-FFF2-40B4-BE49-F238E27FC236}">
                  <a16:creationId xmlns:a16="http://schemas.microsoft.com/office/drawing/2014/main" id="{264A39D4-BCB1-C24B-BB2D-3A91FB080246}"/>
                </a:ext>
              </a:extLst>
            </p:cNvPr>
            <p:cNvSpPr/>
            <p:nvPr/>
          </p:nvSpPr>
          <p:spPr>
            <a:xfrm>
              <a:off x="964938" y="3167743"/>
              <a:ext cx="208711" cy="10083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9" name="三角形 18">
              <a:extLst>
                <a:ext uri="{FF2B5EF4-FFF2-40B4-BE49-F238E27FC236}">
                  <a16:creationId xmlns:a16="http://schemas.microsoft.com/office/drawing/2014/main" id="{95789F99-EC48-104A-87E8-C77B0011208B}"/>
                </a:ext>
              </a:extLst>
            </p:cNvPr>
            <p:cNvSpPr/>
            <p:nvPr/>
          </p:nvSpPr>
          <p:spPr>
            <a:xfrm rot="5400000">
              <a:off x="1096926" y="3161529"/>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5" name="矩形 24">
              <a:extLst>
                <a:ext uri="{FF2B5EF4-FFF2-40B4-BE49-F238E27FC236}">
                  <a16:creationId xmlns:a16="http://schemas.microsoft.com/office/drawing/2014/main" id="{F3B71454-AFEA-5644-9DC3-B5A94F989840}"/>
                </a:ext>
              </a:extLst>
            </p:cNvPr>
            <p:cNvSpPr/>
            <p:nvPr/>
          </p:nvSpPr>
          <p:spPr>
            <a:xfrm>
              <a:off x="2169000" y="2642905"/>
              <a:ext cx="254550" cy="47191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6" name="矩形 25">
              <a:extLst>
                <a:ext uri="{FF2B5EF4-FFF2-40B4-BE49-F238E27FC236}">
                  <a16:creationId xmlns:a16="http://schemas.microsoft.com/office/drawing/2014/main" id="{80957269-3136-274C-86DC-7082B760F08D}"/>
                </a:ext>
              </a:extLst>
            </p:cNvPr>
            <p:cNvSpPr/>
            <p:nvPr/>
          </p:nvSpPr>
          <p:spPr>
            <a:xfrm>
              <a:off x="2377102" y="2634356"/>
              <a:ext cx="361195" cy="76237"/>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0" name="椭圆 19">
              <a:extLst>
                <a:ext uri="{FF2B5EF4-FFF2-40B4-BE49-F238E27FC236}">
                  <a16:creationId xmlns:a16="http://schemas.microsoft.com/office/drawing/2014/main" id="{CE296900-EB9F-2447-BD6E-69A5B46340E6}"/>
                </a:ext>
              </a:extLst>
            </p:cNvPr>
            <p:cNvSpPr/>
            <p:nvPr/>
          </p:nvSpPr>
          <p:spPr>
            <a:xfrm>
              <a:off x="2228683" y="2710593"/>
              <a:ext cx="568179" cy="557290"/>
            </a:xfrm>
            <a:prstGeom prst="ellipse">
              <a:avLst/>
            </a:prstGeom>
            <a:noFill/>
            <a:ln w="1079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1" name="矩形 20">
              <a:extLst>
                <a:ext uri="{FF2B5EF4-FFF2-40B4-BE49-F238E27FC236}">
                  <a16:creationId xmlns:a16="http://schemas.microsoft.com/office/drawing/2014/main" id="{11DEC587-6D35-1E43-9BFB-A63CA1D587FD}"/>
                </a:ext>
              </a:extLst>
            </p:cNvPr>
            <p:cNvSpPr/>
            <p:nvPr/>
          </p:nvSpPr>
          <p:spPr>
            <a:xfrm>
              <a:off x="2086896" y="3017450"/>
              <a:ext cx="354042" cy="191186"/>
            </a:xfrm>
            <a:prstGeom prst="rect">
              <a:avLst/>
            </a:prstGeom>
            <a:solidFill>
              <a:srgbClr val="FFF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5" name="三角形 114">
              <a:extLst>
                <a:ext uri="{FF2B5EF4-FFF2-40B4-BE49-F238E27FC236}">
                  <a16:creationId xmlns:a16="http://schemas.microsoft.com/office/drawing/2014/main" id="{CB263DD0-64C6-C547-A707-3492E07C0709}"/>
                </a:ext>
              </a:extLst>
            </p:cNvPr>
            <p:cNvSpPr/>
            <p:nvPr/>
          </p:nvSpPr>
          <p:spPr>
            <a:xfrm rot="10368591">
              <a:off x="2106829" y="2997063"/>
              <a:ext cx="264071" cy="103394"/>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4" name="任意形状 23">
              <a:extLst>
                <a:ext uri="{FF2B5EF4-FFF2-40B4-BE49-F238E27FC236}">
                  <a16:creationId xmlns:a16="http://schemas.microsoft.com/office/drawing/2014/main" id="{5661D34B-6FC0-434D-A731-349814CA26B9}"/>
                </a:ext>
              </a:extLst>
            </p:cNvPr>
            <p:cNvSpPr/>
            <p:nvPr/>
          </p:nvSpPr>
          <p:spPr>
            <a:xfrm>
              <a:off x="2056243" y="2453036"/>
              <a:ext cx="437665" cy="447773"/>
            </a:xfrm>
            <a:custGeom>
              <a:avLst/>
              <a:gdLst>
                <a:gd name="connsiteX0" fmla="*/ 1778 w 399242"/>
                <a:gd name="connsiteY0" fmla="*/ 434270 h 490376"/>
                <a:gd name="connsiteX1" fmla="*/ 52578 w 399242"/>
                <a:gd name="connsiteY1" fmla="*/ 85020 h 490376"/>
                <a:gd name="connsiteX2" fmla="*/ 376428 w 399242"/>
                <a:gd name="connsiteY2" fmla="*/ 8820 h 490376"/>
                <a:gd name="connsiteX3" fmla="*/ 338328 w 399242"/>
                <a:gd name="connsiteY3" fmla="*/ 237420 h 490376"/>
                <a:gd name="connsiteX4" fmla="*/ 65278 w 399242"/>
                <a:gd name="connsiteY4" fmla="*/ 472370 h 490376"/>
                <a:gd name="connsiteX5" fmla="*/ 1778 w 399242"/>
                <a:gd name="connsiteY5" fmla="*/ 434270 h 490376"/>
                <a:gd name="connsiteX0" fmla="*/ 1778 w 380506"/>
                <a:gd name="connsiteY0" fmla="*/ 437802 h 491604"/>
                <a:gd name="connsiteX1" fmla="*/ 52578 w 380506"/>
                <a:gd name="connsiteY1" fmla="*/ 88552 h 491604"/>
                <a:gd name="connsiteX2" fmla="*/ 376428 w 380506"/>
                <a:gd name="connsiteY2" fmla="*/ 12352 h 491604"/>
                <a:gd name="connsiteX3" fmla="*/ 224028 w 380506"/>
                <a:gd name="connsiteY3" fmla="*/ 291752 h 491604"/>
                <a:gd name="connsiteX4" fmla="*/ 65278 w 380506"/>
                <a:gd name="connsiteY4" fmla="*/ 475902 h 491604"/>
                <a:gd name="connsiteX5" fmla="*/ 1778 w 380506"/>
                <a:gd name="connsiteY5" fmla="*/ 437802 h 491604"/>
                <a:gd name="connsiteX0" fmla="*/ 3311 w 425565"/>
                <a:gd name="connsiteY0" fmla="*/ 362053 h 415855"/>
                <a:gd name="connsiteX1" fmla="*/ 54111 w 425565"/>
                <a:gd name="connsiteY1" fmla="*/ 12803 h 415855"/>
                <a:gd name="connsiteX2" fmla="*/ 422411 w 425565"/>
                <a:gd name="connsiteY2" fmla="*/ 89003 h 415855"/>
                <a:gd name="connsiteX3" fmla="*/ 225561 w 425565"/>
                <a:gd name="connsiteY3" fmla="*/ 216003 h 415855"/>
                <a:gd name="connsiteX4" fmla="*/ 66811 w 425565"/>
                <a:gd name="connsiteY4" fmla="*/ 400153 h 415855"/>
                <a:gd name="connsiteX5" fmla="*/ 3311 w 425565"/>
                <a:gd name="connsiteY5" fmla="*/ 362053 h 415855"/>
                <a:gd name="connsiteX0" fmla="*/ 1027 w 421657"/>
                <a:gd name="connsiteY0" fmla="*/ 391533 h 446878"/>
                <a:gd name="connsiteX1" fmla="*/ 108977 w 421657"/>
                <a:gd name="connsiteY1" fmla="*/ 10533 h 446878"/>
                <a:gd name="connsiteX2" fmla="*/ 420127 w 421657"/>
                <a:gd name="connsiteY2" fmla="*/ 118483 h 446878"/>
                <a:gd name="connsiteX3" fmla="*/ 223277 w 421657"/>
                <a:gd name="connsiteY3" fmla="*/ 245483 h 446878"/>
                <a:gd name="connsiteX4" fmla="*/ 64527 w 421657"/>
                <a:gd name="connsiteY4" fmla="*/ 429633 h 446878"/>
                <a:gd name="connsiteX5" fmla="*/ 1027 w 421657"/>
                <a:gd name="connsiteY5" fmla="*/ 391533 h 446878"/>
                <a:gd name="connsiteX0" fmla="*/ 1027 w 421657"/>
                <a:gd name="connsiteY0" fmla="*/ 456067 h 511412"/>
                <a:gd name="connsiteX1" fmla="*/ 108977 w 421657"/>
                <a:gd name="connsiteY1" fmla="*/ 75067 h 511412"/>
                <a:gd name="connsiteX2" fmla="*/ 420127 w 421657"/>
                <a:gd name="connsiteY2" fmla="*/ 183017 h 511412"/>
                <a:gd name="connsiteX3" fmla="*/ 223277 w 421657"/>
                <a:gd name="connsiteY3" fmla="*/ 310017 h 511412"/>
                <a:gd name="connsiteX4" fmla="*/ 64527 w 421657"/>
                <a:gd name="connsiteY4" fmla="*/ 494167 h 511412"/>
                <a:gd name="connsiteX5" fmla="*/ 1027 w 421657"/>
                <a:gd name="connsiteY5" fmla="*/ 456067 h 511412"/>
                <a:gd name="connsiteX0" fmla="*/ 622 w 453002"/>
                <a:gd name="connsiteY0" fmla="*/ 404961 h 453830"/>
                <a:gd name="connsiteX1" fmla="*/ 140322 w 453002"/>
                <a:gd name="connsiteY1" fmla="*/ 11261 h 453830"/>
                <a:gd name="connsiteX2" fmla="*/ 451472 w 453002"/>
                <a:gd name="connsiteY2" fmla="*/ 119211 h 453830"/>
                <a:gd name="connsiteX3" fmla="*/ 254622 w 453002"/>
                <a:gd name="connsiteY3" fmla="*/ 246211 h 453830"/>
                <a:gd name="connsiteX4" fmla="*/ 95872 w 453002"/>
                <a:gd name="connsiteY4" fmla="*/ 430361 h 453830"/>
                <a:gd name="connsiteX5" fmla="*/ 622 w 453002"/>
                <a:gd name="connsiteY5" fmla="*/ 404961 h 453830"/>
                <a:gd name="connsiteX0" fmla="*/ 622 w 453002"/>
                <a:gd name="connsiteY0" fmla="*/ 469678 h 518547"/>
                <a:gd name="connsiteX1" fmla="*/ 140322 w 453002"/>
                <a:gd name="connsiteY1" fmla="*/ 75978 h 518547"/>
                <a:gd name="connsiteX2" fmla="*/ 451472 w 453002"/>
                <a:gd name="connsiteY2" fmla="*/ 183928 h 518547"/>
                <a:gd name="connsiteX3" fmla="*/ 254622 w 453002"/>
                <a:gd name="connsiteY3" fmla="*/ 310928 h 518547"/>
                <a:gd name="connsiteX4" fmla="*/ 95872 w 453002"/>
                <a:gd name="connsiteY4" fmla="*/ 495078 h 518547"/>
                <a:gd name="connsiteX5" fmla="*/ 622 w 453002"/>
                <a:gd name="connsiteY5" fmla="*/ 469678 h 51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3002" h="518547">
                  <a:moveTo>
                    <a:pt x="622" y="469678"/>
                  </a:moveTo>
                  <a:cubicBezTo>
                    <a:pt x="8030" y="399828"/>
                    <a:pt x="8030" y="282353"/>
                    <a:pt x="140322" y="75978"/>
                  </a:cubicBezTo>
                  <a:cubicBezTo>
                    <a:pt x="272614" y="-130397"/>
                    <a:pt x="432422" y="144770"/>
                    <a:pt x="451472" y="183928"/>
                  </a:cubicBezTo>
                  <a:cubicBezTo>
                    <a:pt x="470522" y="223086"/>
                    <a:pt x="306480" y="233670"/>
                    <a:pt x="254622" y="310928"/>
                  </a:cubicBezTo>
                  <a:cubicBezTo>
                    <a:pt x="202764" y="388186"/>
                    <a:pt x="138205" y="468620"/>
                    <a:pt x="95872" y="495078"/>
                  </a:cubicBezTo>
                  <a:cubicBezTo>
                    <a:pt x="53539" y="521536"/>
                    <a:pt x="-6786" y="539528"/>
                    <a:pt x="622" y="469678"/>
                  </a:cubicBezTo>
                  <a:close/>
                </a:path>
              </a:pathLst>
            </a:cu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3" name="任意形状 22">
              <a:extLst>
                <a:ext uri="{FF2B5EF4-FFF2-40B4-BE49-F238E27FC236}">
                  <a16:creationId xmlns:a16="http://schemas.microsoft.com/office/drawing/2014/main" id="{CD39C8D7-B24A-EB45-A1CF-73AE56E7140A}"/>
                </a:ext>
              </a:extLst>
            </p:cNvPr>
            <p:cNvSpPr/>
            <p:nvPr/>
          </p:nvSpPr>
          <p:spPr>
            <a:xfrm>
              <a:off x="2169000" y="2526706"/>
              <a:ext cx="200829" cy="254779"/>
            </a:xfrm>
            <a:custGeom>
              <a:avLst/>
              <a:gdLst>
                <a:gd name="connsiteX0" fmla="*/ 0 w 393700"/>
                <a:gd name="connsiteY0" fmla="*/ 282114 h 282114"/>
                <a:gd name="connsiteX1" fmla="*/ 76200 w 393700"/>
                <a:gd name="connsiteY1" fmla="*/ 15414 h 282114"/>
                <a:gd name="connsiteX2" fmla="*/ 393700 w 393700"/>
                <a:gd name="connsiteY2" fmla="*/ 34464 h 282114"/>
                <a:gd name="connsiteX0" fmla="*/ 0 w 393700"/>
                <a:gd name="connsiteY0" fmla="*/ 253343 h 253343"/>
                <a:gd name="connsiteX1" fmla="*/ 146050 w 393700"/>
                <a:gd name="connsiteY1" fmla="*/ 31093 h 253343"/>
                <a:gd name="connsiteX2" fmla="*/ 393700 w 393700"/>
                <a:gd name="connsiteY2" fmla="*/ 5693 h 253343"/>
                <a:gd name="connsiteX0" fmla="*/ 0 w 196850"/>
                <a:gd name="connsiteY0" fmla="*/ 242780 h 242780"/>
                <a:gd name="connsiteX1" fmla="*/ 146050 w 196850"/>
                <a:gd name="connsiteY1" fmla="*/ 20530 h 242780"/>
                <a:gd name="connsiteX2" fmla="*/ 196850 w 196850"/>
                <a:gd name="connsiteY2" fmla="*/ 14180 h 242780"/>
                <a:gd name="connsiteX0" fmla="*/ 13474 w 210324"/>
                <a:gd name="connsiteY0" fmla="*/ 230160 h 230160"/>
                <a:gd name="connsiteX1" fmla="*/ 13474 w 210324"/>
                <a:gd name="connsiteY1" fmla="*/ 46010 h 230160"/>
                <a:gd name="connsiteX2" fmla="*/ 210324 w 210324"/>
                <a:gd name="connsiteY2" fmla="*/ 1560 h 230160"/>
                <a:gd name="connsiteX0" fmla="*/ 14411 w 223961"/>
                <a:gd name="connsiteY0" fmla="*/ 236199 h 236199"/>
                <a:gd name="connsiteX1" fmla="*/ 14411 w 223961"/>
                <a:gd name="connsiteY1" fmla="*/ 52049 h 236199"/>
                <a:gd name="connsiteX2" fmla="*/ 223961 w 223961"/>
                <a:gd name="connsiteY2" fmla="*/ 1249 h 236199"/>
                <a:gd name="connsiteX0" fmla="*/ 28841 w 219341"/>
                <a:gd name="connsiteY0" fmla="*/ 268233 h 268233"/>
                <a:gd name="connsiteX1" fmla="*/ 9791 w 219341"/>
                <a:gd name="connsiteY1" fmla="*/ 52333 h 268233"/>
                <a:gd name="connsiteX2" fmla="*/ 219341 w 219341"/>
                <a:gd name="connsiteY2" fmla="*/ 1533 h 268233"/>
                <a:gd name="connsiteX0" fmla="*/ 56002 w 246502"/>
                <a:gd name="connsiteY0" fmla="*/ 275373 h 275373"/>
                <a:gd name="connsiteX1" fmla="*/ 36952 w 246502"/>
                <a:gd name="connsiteY1" fmla="*/ 59473 h 275373"/>
                <a:gd name="connsiteX2" fmla="*/ 246502 w 246502"/>
                <a:gd name="connsiteY2" fmla="*/ 8673 h 275373"/>
                <a:gd name="connsiteX0" fmla="*/ 75879 w 266379"/>
                <a:gd name="connsiteY0" fmla="*/ 275373 h 275373"/>
                <a:gd name="connsiteX1" fmla="*/ 56829 w 266379"/>
                <a:gd name="connsiteY1" fmla="*/ 59473 h 275373"/>
                <a:gd name="connsiteX2" fmla="*/ 266379 w 266379"/>
                <a:gd name="connsiteY2" fmla="*/ 8673 h 275373"/>
                <a:gd name="connsiteX0" fmla="*/ 49939 w 240439"/>
                <a:gd name="connsiteY0" fmla="*/ 287963 h 287963"/>
                <a:gd name="connsiteX1" fmla="*/ 81689 w 240439"/>
                <a:gd name="connsiteY1" fmla="*/ 46663 h 287963"/>
                <a:gd name="connsiteX2" fmla="*/ 240439 w 240439"/>
                <a:gd name="connsiteY2" fmla="*/ 21263 h 287963"/>
                <a:gd name="connsiteX0" fmla="*/ 40650 w 231150"/>
                <a:gd name="connsiteY0" fmla="*/ 277813 h 277813"/>
                <a:gd name="connsiteX1" fmla="*/ 72400 w 231150"/>
                <a:gd name="connsiteY1" fmla="*/ 36513 h 277813"/>
                <a:gd name="connsiteX2" fmla="*/ 231150 w 231150"/>
                <a:gd name="connsiteY2" fmla="*/ 11113 h 277813"/>
                <a:gd name="connsiteX0" fmla="*/ 32842 w 210642"/>
                <a:gd name="connsiteY0" fmla="*/ 258478 h 258478"/>
                <a:gd name="connsiteX1" fmla="*/ 64592 w 210642"/>
                <a:gd name="connsiteY1" fmla="*/ 17178 h 258478"/>
                <a:gd name="connsiteX2" fmla="*/ 210642 w 210642"/>
                <a:gd name="connsiteY2" fmla="*/ 23528 h 258478"/>
                <a:gd name="connsiteX0" fmla="*/ 32842 w 210642"/>
                <a:gd name="connsiteY0" fmla="*/ 217557 h 217557"/>
                <a:gd name="connsiteX1" fmla="*/ 64592 w 210642"/>
                <a:gd name="connsiteY1" fmla="*/ 14357 h 217557"/>
                <a:gd name="connsiteX2" fmla="*/ 210642 w 210642"/>
                <a:gd name="connsiteY2" fmla="*/ 20707 h 217557"/>
                <a:gd name="connsiteX0" fmla="*/ 42335 w 182035"/>
                <a:gd name="connsiteY0" fmla="*/ 278937 h 278937"/>
                <a:gd name="connsiteX1" fmla="*/ 35985 w 182035"/>
                <a:gd name="connsiteY1" fmla="*/ 18587 h 278937"/>
                <a:gd name="connsiteX2" fmla="*/ 182035 w 182035"/>
                <a:gd name="connsiteY2" fmla="*/ 24937 h 278937"/>
                <a:gd name="connsiteX0" fmla="*/ 75310 w 215010"/>
                <a:gd name="connsiteY0" fmla="*/ 298689 h 298689"/>
                <a:gd name="connsiteX1" fmla="*/ 68960 w 215010"/>
                <a:gd name="connsiteY1" fmla="*/ 38339 h 298689"/>
                <a:gd name="connsiteX2" fmla="*/ 215010 w 215010"/>
                <a:gd name="connsiteY2" fmla="*/ 44689 h 298689"/>
                <a:gd name="connsiteX0" fmla="*/ 87178 w 226878"/>
                <a:gd name="connsiteY0" fmla="*/ 303489 h 303489"/>
                <a:gd name="connsiteX1" fmla="*/ 61778 w 226878"/>
                <a:gd name="connsiteY1" fmla="*/ 36789 h 303489"/>
                <a:gd name="connsiteX2" fmla="*/ 226878 w 226878"/>
                <a:gd name="connsiteY2" fmla="*/ 49489 h 303489"/>
                <a:gd name="connsiteX0" fmla="*/ 68166 w 207866"/>
                <a:gd name="connsiteY0" fmla="*/ 295049 h 295049"/>
                <a:gd name="connsiteX1" fmla="*/ 42766 w 207866"/>
                <a:gd name="connsiteY1" fmla="*/ 28349 h 295049"/>
                <a:gd name="connsiteX2" fmla="*/ 207866 w 207866"/>
                <a:gd name="connsiteY2" fmla="*/ 41049 h 295049"/>
              </a:gdLst>
              <a:ahLst/>
              <a:cxnLst>
                <a:cxn ang="0">
                  <a:pos x="connsiteX0" y="connsiteY0"/>
                </a:cxn>
                <a:cxn ang="0">
                  <a:pos x="connsiteX1" y="connsiteY1"/>
                </a:cxn>
                <a:cxn ang="0">
                  <a:pos x="connsiteX2" y="connsiteY2"/>
                </a:cxn>
              </a:cxnLst>
              <a:rect l="l" t="t" r="r" b="b"/>
              <a:pathLst>
                <a:path w="207866" h="295049">
                  <a:moveTo>
                    <a:pt x="68166" y="295049"/>
                  </a:moveTo>
                  <a:cubicBezTo>
                    <a:pt x="-9093" y="220436"/>
                    <a:pt x="-24967" y="96082"/>
                    <a:pt x="42766" y="28349"/>
                  </a:cubicBezTo>
                  <a:cubicBezTo>
                    <a:pt x="110499" y="-39384"/>
                    <a:pt x="171883" y="34699"/>
                    <a:pt x="207866" y="41049"/>
                  </a:cubicBezTo>
                </a:path>
              </a:pathLst>
            </a:custGeom>
            <a:noFill/>
            <a:ln w="952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118" name="三角形 117">
              <a:extLst>
                <a:ext uri="{FF2B5EF4-FFF2-40B4-BE49-F238E27FC236}">
                  <a16:creationId xmlns:a16="http://schemas.microsoft.com/office/drawing/2014/main" id="{F61F7D86-A9AC-AA4E-8E16-B0088BFF4886}"/>
                </a:ext>
              </a:extLst>
            </p:cNvPr>
            <p:cNvSpPr/>
            <p:nvPr/>
          </p:nvSpPr>
          <p:spPr>
            <a:xfrm rot="6715722">
              <a:off x="2265615" y="2513125"/>
              <a:ext cx="236021" cy="11568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27" name="矩形 26">
              <a:extLst>
                <a:ext uri="{FF2B5EF4-FFF2-40B4-BE49-F238E27FC236}">
                  <a16:creationId xmlns:a16="http://schemas.microsoft.com/office/drawing/2014/main" id="{018B9E95-BC50-8140-9606-666617E14B04}"/>
                </a:ext>
              </a:extLst>
            </p:cNvPr>
            <p:cNvSpPr/>
            <p:nvPr/>
          </p:nvSpPr>
          <p:spPr>
            <a:xfrm>
              <a:off x="1669476" y="3205807"/>
              <a:ext cx="1333844" cy="138135"/>
            </a:xfrm>
            <a:prstGeom prst="rect">
              <a:avLst/>
            </a:prstGeom>
            <a:solidFill>
              <a:srgbClr val="FFF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solidFill>
                  <a:prstClr val="white"/>
                </a:solidFill>
                <a:cs typeface="+mn-ea"/>
                <a:sym typeface="+mn-lt"/>
              </a:endParaRPr>
            </a:p>
          </p:txBody>
        </p:sp>
        <p:sp>
          <p:nvSpPr>
            <p:cNvPr id="45" name="燕尾形箭头 44"/>
            <p:cNvSpPr/>
            <p:nvPr/>
          </p:nvSpPr>
          <p:spPr>
            <a:xfrm>
              <a:off x="1630535" y="3149572"/>
              <a:ext cx="1779395" cy="193166"/>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sp>
          <p:nvSpPr>
            <p:cNvPr id="112" name="文本框 111"/>
            <p:cNvSpPr txBox="1"/>
            <p:nvPr/>
          </p:nvSpPr>
          <p:spPr>
            <a:xfrm>
              <a:off x="7444037" y="2845421"/>
              <a:ext cx="1421318"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Web Scanning</a:t>
              </a:r>
              <a:endParaRPr lang="zh-CN" altLang="en-US" sz="1200" b="1" dirty="0">
                <a:solidFill>
                  <a:srgbClr val="1D1D1A"/>
                </a:solidFill>
                <a:cs typeface="+mn-ea"/>
                <a:sym typeface="+mn-lt"/>
              </a:endParaRPr>
            </a:p>
          </p:txBody>
        </p:sp>
        <p:grpSp>
          <p:nvGrpSpPr>
            <p:cNvPr id="113" name="组合 112"/>
            <p:cNvGrpSpPr/>
            <p:nvPr/>
          </p:nvGrpSpPr>
          <p:grpSpPr>
            <a:xfrm>
              <a:off x="7691974" y="3071223"/>
              <a:ext cx="343879" cy="294340"/>
              <a:chOff x="6942138" y="4379913"/>
              <a:chExt cx="588962" cy="564033"/>
            </a:xfrm>
            <a:solidFill>
              <a:schemeClr val="bg1">
                <a:lumMod val="65000"/>
              </a:schemeClr>
            </a:solidFill>
          </p:grpSpPr>
          <p:sp>
            <p:nvSpPr>
              <p:cNvPr id="114" name="Freeform 115"/>
              <p:cNvSpPr>
                <a:spLocks noEditPoints="1"/>
              </p:cNvSpPr>
              <p:nvPr/>
            </p:nvSpPr>
            <p:spPr bwMode="auto">
              <a:xfrm>
                <a:off x="6942138" y="4379913"/>
                <a:ext cx="588962" cy="564033"/>
              </a:xfrm>
              <a:custGeom>
                <a:avLst/>
                <a:gdLst/>
                <a:ahLst/>
                <a:cxnLst>
                  <a:cxn ang="0">
                    <a:pos x="78" y="14"/>
                  </a:cxn>
                  <a:cxn ang="0">
                    <a:pos x="148" y="52"/>
                  </a:cxn>
                  <a:cxn ang="0">
                    <a:pos x="78" y="184"/>
                  </a:cxn>
                  <a:cxn ang="0">
                    <a:pos x="9" y="52"/>
                  </a:cxn>
                  <a:cxn ang="0">
                    <a:pos x="78" y="14"/>
                  </a:cxn>
                  <a:cxn ang="0">
                    <a:pos x="78" y="0"/>
                  </a:cxn>
                  <a:cxn ang="0">
                    <a:pos x="0" y="45"/>
                  </a:cxn>
                  <a:cxn ang="0">
                    <a:pos x="78" y="193"/>
                  </a:cxn>
                  <a:cxn ang="0">
                    <a:pos x="157" y="45"/>
                  </a:cxn>
                  <a:cxn ang="0">
                    <a:pos x="78" y="0"/>
                  </a:cxn>
                </a:cxnLst>
                <a:rect l="0" t="0" r="r" b="b"/>
                <a:pathLst>
                  <a:path w="157" h="193">
                    <a:moveTo>
                      <a:pt x="78" y="14"/>
                    </a:moveTo>
                    <a:cubicBezTo>
                      <a:pt x="89" y="26"/>
                      <a:pt x="111" y="46"/>
                      <a:pt x="148" y="52"/>
                    </a:cubicBezTo>
                    <a:cubicBezTo>
                      <a:pt x="143" y="78"/>
                      <a:pt x="125" y="159"/>
                      <a:pt x="78" y="184"/>
                    </a:cubicBezTo>
                    <a:cubicBezTo>
                      <a:pt x="31" y="159"/>
                      <a:pt x="14" y="78"/>
                      <a:pt x="9" y="52"/>
                    </a:cubicBezTo>
                    <a:cubicBezTo>
                      <a:pt x="45" y="46"/>
                      <a:pt x="68" y="26"/>
                      <a:pt x="78" y="14"/>
                    </a:cubicBezTo>
                    <a:moveTo>
                      <a:pt x="78" y="0"/>
                    </a:moveTo>
                    <a:cubicBezTo>
                      <a:pt x="78" y="0"/>
                      <a:pt x="54" y="40"/>
                      <a:pt x="0" y="45"/>
                    </a:cubicBezTo>
                    <a:cubicBezTo>
                      <a:pt x="0" y="45"/>
                      <a:pt x="15" y="164"/>
                      <a:pt x="78" y="193"/>
                    </a:cubicBezTo>
                    <a:cubicBezTo>
                      <a:pt x="142" y="164"/>
                      <a:pt x="157" y="45"/>
                      <a:pt x="157" y="45"/>
                    </a:cubicBezTo>
                    <a:cubicBezTo>
                      <a:pt x="103" y="40"/>
                      <a:pt x="78" y="0"/>
                      <a:pt x="78"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sp>
            <p:nvSpPr>
              <p:cNvPr id="116" name="Freeform 116"/>
              <p:cNvSpPr>
                <a:spLocks noEditPoints="1"/>
              </p:cNvSpPr>
              <p:nvPr/>
            </p:nvSpPr>
            <p:spPr bwMode="auto">
              <a:xfrm>
                <a:off x="7132638" y="4532313"/>
                <a:ext cx="203200" cy="338138"/>
              </a:xfrm>
              <a:custGeom>
                <a:avLst/>
                <a:gdLst/>
                <a:ahLst/>
                <a:cxnLst>
                  <a:cxn ang="0">
                    <a:pos x="27" y="19"/>
                  </a:cxn>
                  <a:cxn ang="0">
                    <a:pos x="40" y="42"/>
                  </a:cxn>
                  <a:cxn ang="0">
                    <a:pos x="50" y="64"/>
                  </a:cxn>
                  <a:cxn ang="0">
                    <a:pos x="27" y="86"/>
                  </a:cxn>
                  <a:cxn ang="0">
                    <a:pos x="4" y="64"/>
                  </a:cxn>
                  <a:cxn ang="0">
                    <a:pos x="14" y="42"/>
                  </a:cxn>
                  <a:cxn ang="0">
                    <a:pos x="27" y="19"/>
                  </a:cxn>
                  <a:cxn ang="0">
                    <a:pos x="27" y="0"/>
                  </a:cxn>
                  <a:cxn ang="0">
                    <a:pos x="0" y="64"/>
                  </a:cxn>
                  <a:cxn ang="0">
                    <a:pos x="27" y="90"/>
                  </a:cxn>
                  <a:cxn ang="0">
                    <a:pos x="54" y="64"/>
                  </a:cxn>
                  <a:cxn ang="0">
                    <a:pos x="27" y="0"/>
                  </a:cxn>
                </a:cxnLst>
                <a:rect l="0" t="0" r="r" b="b"/>
                <a:pathLst>
                  <a:path w="54" h="90">
                    <a:moveTo>
                      <a:pt x="27" y="19"/>
                    </a:moveTo>
                    <a:cubicBezTo>
                      <a:pt x="31" y="27"/>
                      <a:pt x="35" y="35"/>
                      <a:pt x="40" y="42"/>
                    </a:cubicBezTo>
                    <a:cubicBezTo>
                      <a:pt x="45" y="50"/>
                      <a:pt x="50" y="58"/>
                      <a:pt x="50" y="64"/>
                    </a:cubicBezTo>
                    <a:cubicBezTo>
                      <a:pt x="50" y="76"/>
                      <a:pt x="40" y="86"/>
                      <a:pt x="27" y="86"/>
                    </a:cubicBezTo>
                    <a:cubicBezTo>
                      <a:pt x="15" y="86"/>
                      <a:pt x="4" y="76"/>
                      <a:pt x="4" y="64"/>
                    </a:cubicBezTo>
                    <a:cubicBezTo>
                      <a:pt x="4" y="58"/>
                      <a:pt x="9" y="51"/>
                      <a:pt x="14" y="42"/>
                    </a:cubicBezTo>
                    <a:cubicBezTo>
                      <a:pt x="19" y="35"/>
                      <a:pt x="24" y="28"/>
                      <a:pt x="27" y="19"/>
                    </a:cubicBezTo>
                    <a:moveTo>
                      <a:pt x="27" y="0"/>
                    </a:moveTo>
                    <a:cubicBezTo>
                      <a:pt x="27" y="26"/>
                      <a:pt x="0" y="49"/>
                      <a:pt x="0" y="64"/>
                    </a:cubicBezTo>
                    <a:cubicBezTo>
                      <a:pt x="0" y="78"/>
                      <a:pt x="12" y="90"/>
                      <a:pt x="27" y="90"/>
                    </a:cubicBezTo>
                    <a:cubicBezTo>
                      <a:pt x="42" y="90"/>
                      <a:pt x="54" y="78"/>
                      <a:pt x="54" y="64"/>
                    </a:cubicBezTo>
                    <a:cubicBezTo>
                      <a:pt x="54" y="49"/>
                      <a:pt x="27" y="26"/>
                      <a:pt x="27" y="0"/>
                    </a:cubicBezTo>
                    <a:close/>
                  </a:path>
                </a:pathLst>
              </a:custGeom>
              <a:grpFill/>
              <a:ln w="9525">
                <a:noFill/>
                <a:round/>
                <a:headEnd/>
                <a:tailEnd/>
              </a:ln>
            </p:spPr>
            <p:txBody>
              <a:bodyPr/>
              <a:lstStyle>
                <a:defPPr>
                  <a:defRPr lang="zh-CN"/>
                </a:defPPr>
                <a:lvl1pPr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1pPr>
                <a:lvl2pPr marL="4572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2pPr>
                <a:lvl3pPr marL="9144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3pPr>
                <a:lvl4pPr marL="13716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4pPr>
                <a:lvl5pPr marL="1828800" algn="l" defTabSz="457200" rtl="0" eaLnBrk="0" fontAlgn="base" hangingPunct="0">
                  <a:spcBef>
                    <a:spcPct val="0"/>
                  </a:spcBef>
                  <a:spcAft>
                    <a:spcPct val="0"/>
                  </a:spcAft>
                  <a:defRPr kumimoji="1" kern="1200">
                    <a:solidFill>
                      <a:schemeClr val="tx1"/>
                    </a:solidFill>
                    <a:latin typeface="Calibri" pitchFamily="34" charset="0"/>
                    <a:ea typeface="宋体" pitchFamily="2" charset="-122"/>
                    <a:cs typeface="+mn-cs"/>
                  </a:defRPr>
                </a:lvl5pPr>
                <a:lvl6pPr marL="2286000" algn="l" defTabSz="914400" rtl="0" eaLnBrk="1" latinLnBrk="0" hangingPunct="1">
                  <a:defRPr kumimoji="1" kern="1200">
                    <a:solidFill>
                      <a:schemeClr val="tx1"/>
                    </a:solidFill>
                    <a:latin typeface="Calibri" pitchFamily="34" charset="0"/>
                    <a:ea typeface="宋体" pitchFamily="2" charset="-122"/>
                    <a:cs typeface="+mn-cs"/>
                  </a:defRPr>
                </a:lvl6pPr>
                <a:lvl7pPr marL="2743200" algn="l" defTabSz="914400" rtl="0" eaLnBrk="1" latinLnBrk="0" hangingPunct="1">
                  <a:defRPr kumimoji="1" kern="1200">
                    <a:solidFill>
                      <a:schemeClr val="tx1"/>
                    </a:solidFill>
                    <a:latin typeface="Calibri" pitchFamily="34" charset="0"/>
                    <a:ea typeface="宋体" pitchFamily="2" charset="-122"/>
                    <a:cs typeface="+mn-cs"/>
                  </a:defRPr>
                </a:lvl7pPr>
                <a:lvl8pPr marL="3200400" algn="l" defTabSz="914400" rtl="0" eaLnBrk="1" latinLnBrk="0" hangingPunct="1">
                  <a:defRPr kumimoji="1" kern="1200">
                    <a:solidFill>
                      <a:schemeClr val="tx1"/>
                    </a:solidFill>
                    <a:latin typeface="Calibri" pitchFamily="34" charset="0"/>
                    <a:ea typeface="宋体" pitchFamily="2" charset="-122"/>
                    <a:cs typeface="+mn-cs"/>
                  </a:defRPr>
                </a:lvl8pPr>
                <a:lvl9pPr marL="3657600" algn="l" defTabSz="914400" rtl="0" eaLnBrk="1" latinLnBrk="0" hangingPunct="1">
                  <a:defRPr kumimoji="1" kern="1200">
                    <a:solidFill>
                      <a:schemeClr val="tx1"/>
                    </a:solidFill>
                    <a:latin typeface="Calibri" pitchFamily="34" charset="0"/>
                    <a:ea typeface="宋体" pitchFamily="2" charset="-122"/>
                    <a:cs typeface="+mn-cs"/>
                  </a:defRPr>
                </a:lvl9pPr>
              </a:lstStyle>
              <a:p>
                <a:pPr>
                  <a:defRPr/>
                </a:pPr>
                <a:endParaRPr lang="zh-CN" altLang="en-US" sz="1200" dirty="0">
                  <a:solidFill>
                    <a:prstClr val="black"/>
                  </a:solidFill>
                  <a:latin typeface="+mn-lt"/>
                  <a:ea typeface="+mn-ea"/>
                  <a:cs typeface="+mn-ea"/>
                  <a:sym typeface="+mn-lt"/>
                </a:endParaRPr>
              </a:p>
            </p:txBody>
          </p:sp>
        </p:grpSp>
        <p:sp>
          <p:nvSpPr>
            <p:cNvPr id="117" name="文本框 116"/>
            <p:cNvSpPr txBox="1"/>
            <p:nvPr/>
          </p:nvSpPr>
          <p:spPr>
            <a:xfrm>
              <a:off x="7465113" y="2734190"/>
              <a:ext cx="1374275" cy="325223"/>
            </a:xfrm>
            <a:prstGeom prst="rect">
              <a:avLst/>
            </a:prstGeom>
            <a:noFill/>
          </p:spPr>
          <p:txBody>
            <a:bodyPr vert="horz" wrap="square" rtlCol="0" anchor="ctr">
              <a:spAutoFit/>
            </a:bodyPr>
            <a:lstStyle/>
            <a:p>
              <a:pPr>
                <a:lnSpc>
                  <a:spcPts val="3438"/>
                </a:lnSpc>
              </a:pPr>
              <a:r>
                <a:rPr lang="en-US" altLang="zh-CN" sz="1200" b="1" dirty="0">
                  <a:solidFill>
                    <a:srgbClr val="1D1D1A"/>
                  </a:solidFill>
                  <a:cs typeface="+mn-ea"/>
                  <a:sym typeface="+mn-lt"/>
                </a:rPr>
                <a:t>Host Scanning</a:t>
              </a:r>
              <a:endParaRPr lang="zh-CN" altLang="en-US" sz="1200" b="1" dirty="0">
                <a:solidFill>
                  <a:srgbClr val="1D1D1A"/>
                </a:solidFill>
                <a:cs typeface="+mn-ea"/>
                <a:sym typeface="+mn-lt"/>
              </a:endParaRPr>
            </a:p>
          </p:txBody>
        </p:sp>
        <p:sp>
          <p:nvSpPr>
            <p:cNvPr id="119" name="燕尾形箭头 118"/>
            <p:cNvSpPr/>
            <p:nvPr/>
          </p:nvSpPr>
          <p:spPr>
            <a:xfrm>
              <a:off x="8062547" y="3135246"/>
              <a:ext cx="702507" cy="204352"/>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pic>
          <p:nvPicPr>
            <p:cNvPr id="159" name="图片 158">
              <a:extLst>
                <a:ext uri="{FF2B5EF4-FFF2-40B4-BE49-F238E27FC236}">
                  <a16:creationId xmlns:a16="http://schemas.microsoft.com/office/drawing/2014/main" id="{014F6274-1391-AE47-8976-A862DEC93EC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1482" y="2571279"/>
              <a:ext cx="1391811" cy="1082412"/>
            </a:xfrm>
            <a:prstGeom prst="rect">
              <a:avLst/>
            </a:prstGeom>
          </p:spPr>
        </p:pic>
        <p:sp>
          <p:nvSpPr>
            <p:cNvPr id="160" name="燕尾形箭头 159">
              <a:extLst>
                <a:ext uri="{FF2B5EF4-FFF2-40B4-BE49-F238E27FC236}">
                  <a16:creationId xmlns:a16="http://schemas.microsoft.com/office/drawing/2014/main" id="{134510B9-3A5F-DC45-A6E8-D8CA8F9FB43B}"/>
                </a:ext>
              </a:extLst>
            </p:cNvPr>
            <p:cNvSpPr/>
            <p:nvPr/>
          </p:nvSpPr>
          <p:spPr>
            <a:xfrm>
              <a:off x="9210866" y="3129968"/>
              <a:ext cx="618082" cy="201803"/>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rgbClr val="666666"/>
                </a:solidFill>
                <a:cs typeface="+mn-ea"/>
                <a:sym typeface="+mn-lt"/>
              </a:endParaRPr>
            </a:p>
          </p:txBody>
        </p:sp>
        <p:sp>
          <p:nvSpPr>
            <p:cNvPr id="162" name="文本框 161">
              <a:extLst>
                <a:ext uri="{FF2B5EF4-FFF2-40B4-BE49-F238E27FC236}">
                  <a16:creationId xmlns:a16="http://schemas.microsoft.com/office/drawing/2014/main" id="{70A425F2-1AF3-7D47-AEF2-50B16D9DF46D}"/>
                </a:ext>
              </a:extLst>
            </p:cNvPr>
            <p:cNvSpPr txBox="1"/>
            <p:nvPr/>
          </p:nvSpPr>
          <p:spPr>
            <a:xfrm>
              <a:off x="9771843" y="3114089"/>
              <a:ext cx="973207" cy="325223"/>
            </a:xfrm>
            <a:prstGeom prst="rect">
              <a:avLst/>
            </a:prstGeom>
            <a:noFill/>
          </p:spPr>
          <p:txBody>
            <a:bodyPr vert="horz" wrap="square" rtlCol="0">
              <a:spAutoFit/>
            </a:bodyPr>
            <a:lstStyle/>
            <a:p>
              <a:pPr>
                <a:lnSpc>
                  <a:spcPts val="3438"/>
                </a:lnSpc>
              </a:pPr>
              <a:r>
                <a:rPr lang="en-US" altLang="zh-CN" sz="1200" b="1" dirty="0">
                  <a:solidFill>
                    <a:srgbClr val="1D1D1A"/>
                  </a:solidFill>
                  <a:cs typeface="+mn-ea"/>
                  <a:sym typeface="+mn-lt"/>
                </a:rPr>
                <a:t>Deploy</a:t>
              </a:r>
              <a:endParaRPr lang="zh-CN" altLang="en-US" sz="1200" b="1" dirty="0">
                <a:solidFill>
                  <a:srgbClr val="1D1D1A"/>
                </a:solidFill>
                <a:cs typeface="+mn-ea"/>
                <a:sym typeface="+mn-lt"/>
              </a:endParaRPr>
            </a:p>
          </p:txBody>
        </p:sp>
        <p:sp>
          <p:nvSpPr>
            <p:cNvPr id="163" name="燕尾形箭头 162"/>
            <p:cNvSpPr/>
            <p:nvPr/>
          </p:nvSpPr>
          <p:spPr>
            <a:xfrm>
              <a:off x="10455335" y="3119037"/>
              <a:ext cx="562948" cy="162058"/>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rgbClr val="666666"/>
                </a:solidFill>
                <a:cs typeface="+mn-ea"/>
                <a:sym typeface="+mn-lt"/>
              </a:endParaRPr>
            </a:p>
          </p:txBody>
        </p:sp>
        <p:grpSp>
          <p:nvGrpSpPr>
            <p:cNvPr id="173" name="Group 46"/>
            <p:cNvGrpSpPr/>
            <p:nvPr/>
          </p:nvGrpSpPr>
          <p:grpSpPr>
            <a:xfrm>
              <a:off x="11058835" y="3028107"/>
              <a:ext cx="430079" cy="311491"/>
              <a:chOff x="5145088" y="3205163"/>
              <a:chExt cx="736600" cy="596900"/>
            </a:xfrm>
            <a:solidFill>
              <a:schemeClr val="tx1"/>
            </a:solidFill>
          </p:grpSpPr>
          <p:sp>
            <p:nvSpPr>
              <p:cNvPr id="174" name="Freeform 26"/>
              <p:cNvSpPr>
                <a:spLocks noEditPoints="1"/>
              </p:cNvSpPr>
              <p:nvPr/>
            </p:nvSpPr>
            <p:spPr bwMode="auto">
              <a:xfrm>
                <a:off x="5145088" y="3205163"/>
                <a:ext cx="736600" cy="596900"/>
              </a:xfrm>
              <a:custGeom>
                <a:avLst/>
                <a:gdLst>
                  <a:gd name="T0" fmla="*/ 464 w 464"/>
                  <a:gd name="T1" fmla="*/ 52 h 376"/>
                  <a:gd name="T2" fmla="*/ 464 w 464"/>
                  <a:gd name="T3" fmla="*/ 0 h 376"/>
                  <a:gd name="T4" fmla="*/ 0 w 464"/>
                  <a:gd name="T5" fmla="*/ 0 h 376"/>
                  <a:gd name="T6" fmla="*/ 0 w 464"/>
                  <a:gd name="T7" fmla="*/ 52 h 376"/>
                  <a:gd name="T8" fmla="*/ 10 w 464"/>
                  <a:gd name="T9" fmla="*/ 52 h 376"/>
                  <a:gd name="T10" fmla="*/ 10 w 464"/>
                  <a:gd name="T11" fmla="*/ 281 h 376"/>
                  <a:gd name="T12" fmla="*/ 0 w 464"/>
                  <a:gd name="T13" fmla="*/ 281 h 376"/>
                  <a:gd name="T14" fmla="*/ 0 w 464"/>
                  <a:gd name="T15" fmla="*/ 320 h 376"/>
                  <a:gd name="T16" fmla="*/ 153 w 464"/>
                  <a:gd name="T17" fmla="*/ 320 h 376"/>
                  <a:gd name="T18" fmla="*/ 115 w 464"/>
                  <a:gd name="T19" fmla="*/ 368 h 376"/>
                  <a:gd name="T20" fmla="*/ 126 w 464"/>
                  <a:gd name="T21" fmla="*/ 376 h 376"/>
                  <a:gd name="T22" fmla="*/ 171 w 464"/>
                  <a:gd name="T23" fmla="*/ 320 h 376"/>
                  <a:gd name="T24" fmla="*/ 224 w 464"/>
                  <a:gd name="T25" fmla="*/ 320 h 376"/>
                  <a:gd name="T26" fmla="*/ 224 w 464"/>
                  <a:gd name="T27" fmla="*/ 372 h 376"/>
                  <a:gd name="T28" fmla="*/ 238 w 464"/>
                  <a:gd name="T29" fmla="*/ 372 h 376"/>
                  <a:gd name="T30" fmla="*/ 238 w 464"/>
                  <a:gd name="T31" fmla="*/ 320 h 376"/>
                  <a:gd name="T32" fmla="*/ 292 w 464"/>
                  <a:gd name="T33" fmla="*/ 320 h 376"/>
                  <a:gd name="T34" fmla="*/ 337 w 464"/>
                  <a:gd name="T35" fmla="*/ 376 h 376"/>
                  <a:gd name="T36" fmla="*/ 348 w 464"/>
                  <a:gd name="T37" fmla="*/ 368 h 376"/>
                  <a:gd name="T38" fmla="*/ 310 w 464"/>
                  <a:gd name="T39" fmla="*/ 320 h 376"/>
                  <a:gd name="T40" fmla="*/ 464 w 464"/>
                  <a:gd name="T41" fmla="*/ 320 h 376"/>
                  <a:gd name="T42" fmla="*/ 464 w 464"/>
                  <a:gd name="T43" fmla="*/ 281 h 376"/>
                  <a:gd name="T44" fmla="*/ 452 w 464"/>
                  <a:gd name="T45" fmla="*/ 281 h 376"/>
                  <a:gd name="T46" fmla="*/ 452 w 464"/>
                  <a:gd name="T47" fmla="*/ 52 h 376"/>
                  <a:gd name="T48" fmla="*/ 464 w 464"/>
                  <a:gd name="T49" fmla="*/ 52 h 376"/>
                  <a:gd name="T50" fmla="*/ 449 w 464"/>
                  <a:gd name="T51" fmla="*/ 306 h 376"/>
                  <a:gd name="T52" fmla="*/ 14 w 464"/>
                  <a:gd name="T53" fmla="*/ 306 h 376"/>
                  <a:gd name="T54" fmla="*/ 14 w 464"/>
                  <a:gd name="T55" fmla="*/ 295 h 376"/>
                  <a:gd name="T56" fmla="*/ 449 w 464"/>
                  <a:gd name="T57" fmla="*/ 295 h 376"/>
                  <a:gd name="T58" fmla="*/ 449 w 464"/>
                  <a:gd name="T59" fmla="*/ 306 h 376"/>
                  <a:gd name="T60" fmla="*/ 14 w 464"/>
                  <a:gd name="T61" fmla="*/ 14 h 376"/>
                  <a:gd name="T62" fmla="*/ 449 w 464"/>
                  <a:gd name="T63" fmla="*/ 14 h 376"/>
                  <a:gd name="T64" fmla="*/ 449 w 464"/>
                  <a:gd name="T65" fmla="*/ 38 h 376"/>
                  <a:gd name="T66" fmla="*/ 14 w 464"/>
                  <a:gd name="T67" fmla="*/ 38 h 376"/>
                  <a:gd name="T68" fmla="*/ 14 w 464"/>
                  <a:gd name="T69" fmla="*/ 14 h 376"/>
                  <a:gd name="T70" fmla="*/ 438 w 464"/>
                  <a:gd name="T71" fmla="*/ 280 h 376"/>
                  <a:gd name="T72" fmla="*/ 26 w 464"/>
                  <a:gd name="T73" fmla="*/ 280 h 376"/>
                  <a:gd name="T74" fmla="*/ 26 w 464"/>
                  <a:gd name="T75" fmla="*/ 52 h 376"/>
                  <a:gd name="T76" fmla="*/ 438 w 464"/>
                  <a:gd name="T77" fmla="*/ 52 h 376"/>
                  <a:gd name="T78" fmla="*/ 438 w 464"/>
                  <a:gd name="T79" fmla="*/ 28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4" h="376">
                    <a:moveTo>
                      <a:pt x="464" y="52"/>
                    </a:moveTo>
                    <a:lnTo>
                      <a:pt x="464" y="0"/>
                    </a:lnTo>
                    <a:lnTo>
                      <a:pt x="0" y="0"/>
                    </a:lnTo>
                    <a:lnTo>
                      <a:pt x="0" y="52"/>
                    </a:lnTo>
                    <a:lnTo>
                      <a:pt x="10" y="52"/>
                    </a:lnTo>
                    <a:lnTo>
                      <a:pt x="10" y="281"/>
                    </a:lnTo>
                    <a:lnTo>
                      <a:pt x="0" y="281"/>
                    </a:lnTo>
                    <a:lnTo>
                      <a:pt x="0" y="320"/>
                    </a:lnTo>
                    <a:lnTo>
                      <a:pt x="153" y="320"/>
                    </a:lnTo>
                    <a:lnTo>
                      <a:pt x="115" y="368"/>
                    </a:lnTo>
                    <a:lnTo>
                      <a:pt x="126" y="376"/>
                    </a:lnTo>
                    <a:lnTo>
                      <a:pt x="171" y="320"/>
                    </a:lnTo>
                    <a:lnTo>
                      <a:pt x="224" y="320"/>
                    </a:lnTo>
                    <a:lnTo>
                      <a:pt x="224" y="372"/>
                    </a:lnTo>
                    <a:lnTo>
                      <a:pt x="238" y="372"/>
                    </a:lnTo>
                    <a:lnTo>
                      <a:pt x="238" y="320"/>
                    </a:lnTo>
                    <a:lnTo>
                      <a:pt x="292" y="320"/>
                    </a:lnTo>
                    <a:lnTo>
                      <a:pt x="337" y="376"/>
                    </a:lnTo>
                    <a:lnTo>
                      <a:pt x="348" y="368"/>
                    </a:lnTo>
                    <a:lnTo>
                      <a:pt x="310" y="320"/>
                    </a:lnTo>
                    <a:lnTo>
                      <a:pt x="464" y="320"/>
                    </a:lnTo>
                    <a:lnTo>
                      <a:pt x="464" y="281"/>
                    </a:lnTo>
                    <a:lnTo>
                      <a:pt x="452" y="281"/>
                    </a:lnTo>
                    <a:lnTo>
                      <a:pt x="452" y="52"/>
                    </a:lnTo>
                    <a:lnTo>
                      <a:pt x="464" y="52"/>
                    </a:lnTo>
                    <a:close/>
                    <a:moveTo>
                      <a:pt x="449" y="306"/>
                    </a:moveTo>
                    <a:lnTo>
                      <a:pt x="14" y="306"/>
                    </a:lnTo>
                    <a:lnTo>
                      <a:pt x="14" y="295"/>
                    </a:lnTo>
                    <a:lnTo>
                      <a:pt x="449" y="295"/>
                    </a:lnTo>
                    <a:lnTo>
                      <a:pt x="449" y="306"/>
                    </a:lnTo>
                    <a:close/>
                    <a:moveTo>
                      <a:pt x="14" y="14"/>
                    </a:moveTo>
                    <a:lnTo>
                      <a:pt x="449" y="14"/>
                    </a:lnTo>
                    <a:lnTo>
                      <a:pt x="449" y="38"/>
                    </a:lnTo>
                    <a:lnTo>
                      <a:pt x="14" y="38"/>
                    </a:lnTo>
                    <a:lnTo>
                      <a:pt x="14" y="14"/>
                    </a:lnTo>
                    <a:close/>
                    <a:moveTo>
                      <a:pt x="438" y="280"/>
                    </a:moveTo>
                    <a:lnTo>
                      <a:pt x="26" y="280"/>
                    </a:lnTo>
                    <a:lnTo>
                      <a:pt x="26" y="52"/>
                    </a:lnTo>
                    <a:lnTo>
                      <a:pt x="438" y="52"/>
                    </a:lnTo>
                    <a:lnTo>
                      <a:pt x="438" y="2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5" name="Freeform 27"/>
              <p:cNvSpPr>
                <a:spLocks noEditPoints="1"/>
              </p:cNvSpPr>
              <p:nvPr/>
            </p:nvSpPr>
            <p:spPr bwMode="auto">
              <a:xfrm>
                <a:off x="5221288" y="3425825"/>
                <a:ext cx="174625" cy="188913"/>
              </a:xfrm>
              <a:custGeom>
                <a:avLst/>
                <a:gdLst>
                  <a:gd name="T0" fmla="*/ 46 w 110"/>
                  <a:gd name="T1" fmla="*/ 119 h 119"/>
                  <a:gd name="T2" fmla="*/ 65 w 110"/>
                  <a:gd name="T3" fmla="*/ 119 h 119"/>
                  <a:gd name="T4" fmla="*/ 78 w 110"/>
                  <a:gd name="T5" fmla="*/ 119 h 119"/>
                  <a:gd name="T6" fmla="*/ 110 w 110"/>
                  <a:gd name="T7" fmla="*/ 119 h 119"/>
                  <a:gd name="T8" fmla="*/ 110 w 110"/>
                  <a:gd name="T9" fmla="*/ 29 h 119"/>
                  <a:gd name="T10" fmla="*/ 78 w 110"/>
                  <a:gd name="T11" fmla="*/ 29 h 119"/>
                  <a:gd name="T12" fmla="*/ 78 w 110"/>
                  <a:gd name="T13" fmla="*/ 0 h 119"/>
                  <a:gd name="T14" fmla="*/ 33 w 110"/>
                  <a:gd name="T15" fmla="*/ 0 h 119"/>
                  <a:gd name="T16" fmla="*/ 33 w 110"/>
                  <a:gd name="T17" fmla="*/ 53 h 119"/>
                  <a:gd name="T18" fmla="*/ 0 w 110"/>
                  <a:gd name="T19" fmla="*/ 53 h 119"/>
                  <a:gd name="T20" fmla="*/ 0 w 110"/>
                  <a:gd name="T21" fmla="*/ 119 h 119"/>
                  <a:gd name="T22" fmla="*/ 33 w 110"/>
                  <a:gd name="T23" fmla="*/ 119 h 119"/>
                  <a:gd name="T24" fmla="*/ 46 w 110"/>
                  <a:gd name="T25" fmla="*/ 119 h 119"/>
                  <a:gd name="T26" fmla="*/ 80 w 110"/>
                  <a:gd name="T27" fmla="*/ 43 h 119"/>
                  <a:gd name="T28" fmla="*/ 96 w 110"/>
                  <a:gd name="T29" fmla="*/ 43 h 119"/>
                  <a:gd name="T30" fmla="*/ 96 w 110"/>
                  <a:gd name="T31" fmla="*/ 105 h 119"/>
                  <a:gd name="T32" fmla="*/ 80 w 110"/>
                  <a:gd name="T33" fmla="*/ 105 h 119"/>
                  <a:gd name="T34" fmla="*/ 80 w 110"/>
                  <a:gd name="T35" fmla="*/ 43 h 119"/>
                  <a:gd name="T36" fmla="*/ 47 w 110"/>
                  <a:gd name="T37" fmla="*/ 14 h 119"/>
                  <a:gd name="T38" fmla="*/ 64 w 110"/>
                  <a:gd name="T39" fmla="*/ 14 h 119"/>
                  <a:gd name="T40" fmla="*/ 64 w 110"/>
                  <a:gd name="T41" fmla="*/ 105 h 119"/>
                  <a:gd name="T42" fmla="*/ 47 w 110"/>
                  <a:gd name="T43" fmla="*/ 105 h 119"/>
                  <a:gd name="T44" fmla="*/ 47 w 110"/>
                  <a:gd name="T45" fmla="*/ 14 h 119"/>
                  <a:gd name="T46" fmla="*/ 32 w 110"/>
                  <a:gd name="T47" fmla="*/ 105 h 119"/>
                  <a:gd name="T48" fmla="*/ 14 w 110"/>
                  <a:gd name="T49" fmla="*/ 105 h 119"/>
                  <a:gd name="T50" fmla="*/ 14 w 110"/>
                  <a:gd name="T51" fmla="*/ 67 h 119"/>
                  <a:gd name="T52" fmla="*/ 32 w 110"/>
                  <a:gd name="T53" fmla="*/ 67 h 119"/>
                  <a:gd name="T54" fmla="*/ 32 w 110"/>
                  <a:gd name="T55" fmla="*/ 10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9">
                    <a:moveTo>
                      <a:pt x="46" y="119"/>
                    </a:moveTo>
                    <a:lnTo>
                      <a:pt x="65" y="119"/>
                    </a:lnTo>
                    <a:lnTo>
                      <a:pt x="78" y="119"/>
                    </a:lnTo>
                    <a:lnTo>
                      <a:pt x="110" y="119"/>
                    </a:lnTo>
                    <a:lnTo>
                      <a:pt x="110" y="29"/>
                    </a:lnTo>
                    <a:lnTo>
                      <a:pt x="78" y="29"/>
                    </a:lnTo>
                    <a:lnTo>
                      <a:pt x="78" y="0"/>
                    </a:lnTo>
                    <a:lnTo>
                      <a:pt x="33" y="0"/>
                    </a:lnTo>
                    <a:lnTo>
                      <a:pt x="33" y="53"/>
                    </a:lnTo>
                    <a:lnTo>
                      <a:pt x="0" y="53"/>
                    </a:lnTo>
                    <a:lnTo>
                      <a:pt x="0" y="119"/>
                    </a:lnTo>
                    <a:lnTo>
                      <a:pt x="33" y="119"/>
                    </a:lnTo>
                    <a:lnTo>
                      <a:pt x="46" y="119"/>
                    </a:lnTo>
                    <a:close/>
                    <a:moveTo>
                      <a:pt x="80" y="43"/>
                    </a:moveTo>
                    <a:lnTo>
                      <a:pt x="96" y="43"/>
                    </a:lnTo>
                    <a:lnTo>
                      <a:pt x="96" y="105"/>
                    </a:lnTo>
                    <a:lnTo>
                      <a:pt x="80" y="105"/>
                    </a:lnTo>
                    <a:lnTo>
                      <a:pt x="80" y="43"/>
                    </a:lnTo>
                    <a:close/>
                    <a:moveTo>
                      <a:pt x="47" y="14"/>
                    </a:moveTo>
                    <a:lnTo>
                      <a:pt x="64" y="14"/>
                    </a:lnTo>
                    <a:lnTo>
                      <a:pt x="64" y="105"/>
                    </a:lnTo>
                    <a:lnTo>
                      <a:pt x="47" y="105"/>
                    </a:lnTo>
                    <a:lnTo>
                      <a:pt x="47" y="14"/>
                    </a:lnTo>
                    <a:close/>
                    <a:moveTo>
                      <a:pt x="32" y="105"/>
                    </a:moveTo>
                    <a:lnTo>
                      <a:pt x="14" y="105"/>
                    </a:lnTo>
                    <a:lnTo>
                      <a:pt x="14" y="67"/>
                    </a:lnTo>
                    <a:lnTo>
                      <a:pt x="32" y="67"/>
                    </a:lnTo>
                    <a:lnTo>
                      <a:pt x="32"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6" name="Freeform 28"/>
              <p:cNvSpPr>
                <a:spLocks noEditPoints="1"/>
              </p:cNvSpPr>
              <p:nvPr/>
            </p:nvSpPr>
            <p:spPr bwMode="auto">
              <a:xfrm>
                <a:off x="5424488" y="3427413"/>
                <a:ext cx="174625" cy="187325"/>
              </a:xfrm>
              <a:custGeom>
                <a:avLst/>
                <a:gdLst>
                  <a:gd name="T0" fmla="*/ 45 w 110"/>
                  <a:gd name="T1" fmla="*/ 118 h 118"/>
                  <a:gd name="T2" fmla="*/ 77 w 110"/>
                  <a:gd name="T3" fmla="*/ 118 h 118"/>
                  <a:gd name="T4" fmla="*/ 77 w 110"/>
                  <a:gd name="T5" fmla="*/ 118 h 118"/>
                  <a:gd name="T6" fmla="*/ 110 w 110"/>
                  <a:gd name="T7" fmla="*/ 118 h 118"/>
                  <a:gd name="T8" fmla="*/ 110 w 110"/>
                  <a:gd name="T9" fmla="*/ 0 h 118"/>
                  <a:gd name="T10" fmla="*/ 64 w 110"/>
                  <a:gd name="T11" fmla="*/ 0 h 118"/>
                  <a:gd name="T12" fmla="*/ 64 w 110"/>
                  <a:gd name="T13" fmla="*/ 39 h 118"/>
                  <a:gd name="T14" fmla="*/ 32 w 110"/>
                  <a:gd name="T15" fmla="*/ 39 h 118"/>
                  <a:gd name="T16" fmla="*/ 32 w 110"/>
                  <a:gd name="T17" fmla="*/ 73 h 118"/>
                  <a:gd name="T18" fmla="*/ 0 w 110"/>
                  <a:gd name="T19" fmla="*/ 73 h 118"/>
                  <a:gd name="T20" fmla="*/ 0 w 110"/>
                  <a:gd name="T21" fmla="*/ 118 h 118"/>
                  <a:gd name="T22" fmla="*/ 32 w 110"/>
                  <a:gd name="T23" fmla="*/ 118 h 118"/>
                  <a:gd name="T24" fmla="*/ 45 w 110"/>
                  <a:gd name="T25" fmla="*/ 118 h 118"/>
                  <a:gd name="T26" fmla="*/ 80 w 110"/>
                  <a:gd name="T27" fmla="*/ 14 h 118"/>
                  <a:gd name="T28" fmla="*/ 96 w 110"/>
                  <a:gd name="T29" fmla="*/ 14 h 118"/>
                  <a:gd name="T30" fmla="*/ 96 w 110"/>
                  <a:gd name="T31" fmla="*/ 104 h 118"/>
                  <a:gd name="T32" fmla="*/ 80 w 110"/>
                  <a:gd name="T33" fmla="*/ 104 h 118"/>
                  <a:gd name="T34" fmla="*/ 80 w 110"/>
                  <a:gd name="T35" fmla="*/ 14 h 118"/>
                  <a:gd name="T36" fmla="*/ 46 w 110"/>
                  <a:gd name="T37" fmla="*/ 53 h 118"/>
                  <a:gd name="T38" fmla="*/ 63 w 110"/>
                  <a:gd name="T39" fmla="*/ 53 h 118"/>
                  <a:gd name="T40" fmla="*/ 63 w 110"/>
                  <a:gd name="T41" fmla="*/ 104 h 118"/>
                  <a:gd name="T42" fmla="*/ 46 w 110"/>
                  <a:gd name="T43" fmla="*/ 104 h 118"/>
                  <a:gd name="T44" fmla="*/ 46 w 110"/>
                  <a:gd name="T45" fmla="*/ 53 h 118"/>
                  <a:gd name="T46" fmla="*/ 31 w 110"/>
                  <a:gd name="T47" fmla="*/ 104 h 118"/>
                  <a:gd name="T48" fmla="*/ 14 w 110"/>
                  <a:gd name="T49" fmla="*/ 104 h 118"/>
                  <a:gd name="T50" fmla="*/ 14 w 110"/>
                  <a:gd name="T51" fmla="*/ 87 h 118"/>
                  <a:gd name="T52" fmla="*/ 31 w 110"/>
                  <a:gd name="T53" fmla="*/ 87 h 118"/>
                  <a:gd name="T54" fmla="*/ 31 w 110"/>
                  <a:gd name="T55" fmla="*/ 10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18">
                    <a:moveTo>
                      <a:pt x="45" y="118"/>
                    </a:moveTo>
                    <a:lnTo>
                      <a:pt x="77" y="118"/>
                    </a:lnTo>
                    <a:lnTo>
                      <a:pt x="77" y="118"/>
                    </a:lnTo>
                    <a:lnTo>
                      <a:pt x="110" y="118"/>
                    </a:lnTo>
                    <a:lnTo>
                      <a:pt x="110" y="0"/>
                    </a:lnTo>
                    <a:lnTo>
                      <a:pt x="64" y="0"/>
                    </a:lnTo>
                    <a:lnTo>
                      <a:pt x="64" y="39"/>
                    </a:lnTo>
                    <a:lnTo>
                      <a:pt x="32" y="39"/>
                    </a:lnTo>
                    <a:lnTo>
                      <a:pt x="32" y="73"/>
                    </a:lnTo>
                    <a:lnTo>
                      <a:pt x="0" y="73"/>
                    </a:lnTo>
                    <a:lnTo>
                      <a:pt x="0" y="118"/>
                    </a:lnTo>
                    <a:lnTo>
                      <a:pt x="32" y="118"/>
                    </a:lnTo>
                    <a:lnTo>
                      <a:pt x="45" y="118"/>
                    </a:lnTo>
                    <a:close/>
                    <a:moveTo>
                      <a:pt x="80" y="14"/>
                    </a:moveTo>
                    <a:lnTo>
                      <a:pt x="96" y="14"/>
                    </a:lnTo>
                    <a:lnTo>
                      <a:pt x="96" y="104"/>
                    </a:lnTo>
                    <a:lnTo>
                      <a:pt x="80" y="104"/>
                    </a:lnTo>
                    <a:lnTo>
                      <a:pt x="80" y="14"/>
                    </a:lnTo>
                    <a:close/>
                    <a:moveTo>
                      <a:pt x="46" y="53"/>
                    </a:moveTo>
                    <a:lnTo>
                      <a:pt x="63" y="53"/>
                    </a:lnTo>
                    <a:lnTo>
                      <a:pt x="63" y="104"/>
                    </a:lnTo>
                    <a:lnTo>
                      <a:pt x="46" y="104"/>
                    </a:lnTo>
                    <a:lnTo>
                      <a:pt x="46" y="53"/>
                    </a:lnTo>
                    <a:close/>
                    <a:moveTo>
                      <a:pt x="31" y="104"/>
                    </a:moveTo>
                    <a:lnTo>
                      <a:pt x="14" y="104"/>
                    </a:lnTo>
                    <a:lnTo>
                      <a:pt x="14" y="87"/>
                    </a:lnTo>
                    <a:lnTo>
                      <a:pt x="31" y="87"/>
                    </a:lnTo>
                    <a:lnTo>
                      <a:pt x="31" y="10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7" name="Freeform 29"/>
              <p:cNvSpPr>
                <a:spLocks noEditPoints="1"/>
              </p:cNvSpPr>
              <p:nvPr/>
            </p:nvSpPr>
            <p:spPr bwMode="auto">
              <a:xfrm>
                <a:off x="5626100" y="3409950"/>
                <a:ext cx="174625" cy="204788"/>
              </a:xfrm>
              <a:custGeom>
                <a:avLst/>
                <a:gdLst>
                  <a:gd name="T0" fmla="*/ 45 w 110"/>
                  <a:gd name="T1" fmla="*/ 129 h 129"/>
                  <a:gd name="T2" fmla="*/ 65 w 110"/>
                  <a:gd name="T3" fmla="*/ 129 h 129"/>
                  <a:gd name="T4" fmla="*/ 78 w 110"/>
                  <a:gd name="T5" fmla="*/ 129 h 129"/>
                  <a:gd name="T6" fmla="*/ 110 w 110"/>
                  <a:gd name="T7" fmla="*/ 129 h 129"/>
                  <a:gd name="T8" fmla="*/ 110 w 110"/>
                  <a:gd name="T9" fmla="*/ 0 h 129"/>
                  <a:gd name="T10" fmla="*/ 65 w 110"/>
                  <a:gd name="T11" fmla="*/ 0 h 129"/>
                  <a:gd name="T12" fmla="*/ 65 w 110"/>
                  <a:gd name="T13" fmla="*/ 80 h 129"/>
                  <a:gd name="T14" fmla="*/ 45 w 110"/>
                  <a:gd name="T15" fmla="*/ 80 h 129"/>
                  <a:gd name="T16" fmla="*/ 45 w 110"/>
                  <a:gd name="T17" fmla="*/ 47 h 129"/>
                  <a:gd name="T18" fmla="*/ 0 w 110"/>
                  <a:gd name="T19" fmla="*/ 47 h 129"/>
                  <a:gd name="T20" fmla="*/ 0 w 110"/>
                  <a:gd name="T21" fmla="*/ 129 h 129"/>
                  <a:gd name="T22" fmla="*/ 32 w 110"/>
                  <a:gd name="T23" fmla="*/ 129 h 129"/>
                  <a:gd name="T24" fmla="*/ 45 w 110"/>
                  <a:gd name="T25" fmla="*/ 129 h 129"/>
                  <a:gd name="T26" fmla="*/ 80 w 110"/>
                  <a:gd name="T27" fmla="*/ 14 h 129"/>
                  <a:gd name="T28" fmla="*/ 96 w 110"/>
                  <a:gd name="T29" fmla="*/ 14 h 129"/>
                  <a:gd name="T30" fmla="*/ 96 w 110"/>
                  <a:gd name="T31" fmla="*/ 115 h 129"/>
                  <a:gd name="T32" fmla="*/ 80 w 110"/>
                  <a:gd name="T33" fmla="*/ 115 h 129"/>
                  <a:gd name="T34" fmla="*/ 80 w 110"/>
                  <a:gd name="T35" fmla="*/ 14 h 129"/>
                  <a:gd name="T36" fmla="*/ 47 w 110"/>
                  <a:gd name="T37" fmla="*/ 94 h 129"/>
                  <a:gd name="T38" fmla="*/ 64 w 110"/>
                  <a:gd name="T39" fmla="*/ 94 h 129"/>
                  <a:gd name="T40" fmla="*/ 64 w 110"/>
                  <a:gd name="T41" fmla="*/ 115 h 129"/>
                  <a:gd name="T42" fmla="*/ 47 w 110"/>
                  <a:gd name="T43" fmla="*/ 115 h 129"/>
                  <a:gd name="T44" fmla="*/ 47 w 110"/>
                  <a:gd name="T45" fmla="*/ 94 h 129"/>
                  <a:gd name="T46" fmla="*/ 31 w 110"/>
                  <a:gd name="T47" fmla="*/ 115 h 129"/>
                  <a:gd name="T48" fmla="*/ 14 w 110"/>
                  <a:gd name="T49" fmla="*/ 115 h 129"/>
                  <a:gd name="T50" fmla="*/ 14 w 110"/>
                  <a:gd name="T51" fmla="*/ 61 h 129"/>
                  <a:gd name="T52" fmla="*/ 31 w 110"/>
                  <a:gd name="T53" fmla="*/ 61 h 129"/>
                  <a:gd name="T54" fmla="*/ 31 w 110"/>
                  <a:gd name="T55" fmla="*/ 1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0" h="129">
                    <a:moveTo>
                      <a:pt x="45" y="129"/>
                    </a:moveTo>
                    <a:lnTo>
                      <a:pt x="65" y="129"/>
                    </a:lnTo>
                    <a:lnTo>
                      <a:pt x="78" y="129"/>
                    </a:lnTo>
                    <a:lnTo>
                      <a:pt x="110" y="129"/>
                    </a:lnTo>
                    <a:lnTo>
                      <a:pt x="110" y="0"/>
                    </a:lnTo>
                    <a:lnTo>
                      <a:pt x="65" y="0"/>
                    </a:lnTo>
                    <a:lnTo>
                      <a:pt x="65" y="80"/>
                    </a:lnTo>
                    <a:lnTo>
                      <a:pt x="45" y="80"/>
                    </a:lnTo>
                    <a:lnTo>
                      <a:pt x="45" y="47"/>
                    </a:lnTo>
                    <a:lnTo>
                      <a:pt x="0" y="47"/>
                    </a:lnTo>
                    <a:lnTo>
                      <a:pt x="0" y="129"/>
                    </a:lnTo>
                    <a:lnTo>
                      <a:pt x="32" y="129"/>
                    </a:lnTo>
                    <a:lnTo>
                      <a:pt x="45" y="129"/>
                    </a:lnTo>
                    <a:close/>
                    <a:moveTo>
                      <a:pt x="80" y="14"/>
                    </a:moveTo>
                    <a:lnTo>
                      <a:pt x="96" y="14"/>
                    </a:lnTo>
                    <a:lnTo>
                      <a:pt x="96" y="115"/>
                    </a:lnTo>
                    <a:lnTo>
                      <a:pt x="80" y="115"/>
                    </a:lnTo>
                    <a:lnTo>
                      <a:pt x="80" y="14"/>
                    </a:lnTo>
                    <a:close/>
                    <a:moveTo>
                      <a:pt x="47" y="94"/>
                    </a:moveTo>
                    <a:lnTo>
                      <a:pt x="64" y="94"/>
                    </a:lnTo>
                    <a:lnTo>
                      <a:pt x="64" y="115"/>
                    </a:lnTo>
                    <a:lnTo>
                      <a:pt x="47" y="115"/>
                    </a:lnTo>
                    <a:lnTo>
                      <a:pt x="47" y="94"/>
                    </a:lnTo>
                    <a:close/>
                    <a:moveTo>
                      <a:pt x="31" y="115"/>
                    </a:moveTo>
                    <a:lnTo>
                      <a:pt x="14" y="115"/>
                    </a:lnTo>
                    <a:lnTo>
                      <a:pt x="14" y="61"/>
                    </a:lnTo>
                    <a:lnTo>
                      <a:pt x="31" y="61"/>
                    </a:lnTo>
                    <a:lnTo>
                      <a:pt x="31"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8" name="Rectangle 30"/>
              <p:cNvSpPr>
                <a:spLocks noChangeArrowheads="1"/>
              </p:cNvSpPr>
              <p:nvPr/>
            </p:nvSpPr>
            <p:spPr bwMode="auto">
              <a:xfrm>
                <a:off x="5226050" y="3333750"/>
                <a:ext cx="176213"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sp>
            <p:nvSpPr>
              <p:cNvPr id="179" name="Rectangle 31"/>
              <p:cNvSpPr>
                <a:spLocks noChangeArrowheads="1"/>
              </p:cNvSpPr>
              <p:nvPr/>
            </p:nvSpPr>
            <p:spPr bwMode="auto">
              <a:xfrm>
                <a:off x="5226050" y="3373438"/>
                <a:ext cx="71438"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5" tIns="45713" rIns="91425" bIns="45713" numCol="1" anchor="t" anchorCtr="0" compatLnSpc="1">
                <a:prstTxWarp prst="textNoShape">
                  <a:avLst/>
                </a:prstTxWarp>
              </a:bodyPr>
              <a:lstStyle/>
              <a:p>
                <a:endParaRPr lang="ko-KR" altLang="en-US" sz="1200">
                  <a:solidFill>
                    <a:prstClr val="black"/>
                  </a:solidFill>
                  <a:cs typeface="+mn-ea"/>
                  <a:sym typeface="+mn-lt"/>
                </a:endParaRPr>
              </a:p>
            </p:txBody>
          </p:sp>
        </p:grpSp>
        <p:sp>
          <p:nvSpPr>
            <p:cNvPr id="180" name="文本框 179"/>
            <p:cNvSpPr txBox="1"/>
            <p:nvPr/>
          </p:nvSpPr>
          <p:spPr>
            <a:xfrm>
              <a:off x="10730412" y="2758617"/>
              <a:ext cx="2009304" cy="197900"/>
            </a:xfrm>
            <a:prstGeom prst="rect">
              <a:avLst/>
            </a:prstGeom>
            <a:noFill/>
          </p:spPr>
          <p:txBody>
            <a:bodyPr vert="horz" wrap="square" rtlCol="0" anchor="ctr">
              <a:spAutoFit/>
            </a:bodyPr>
            <a:lstStyle/>
            <a:p>
              <a:r>
                <a:rPr lang="en-US" altLang="zh-CN" sz="1200" b="1">
                  <a:solidFill>
                    <a:srgbClr val="1D1D1A"/>
                  </a:solidFill>
                  <a:cs typeface="+mn-ea"/>
                  <a:sym typeface="+mn-lt"/>
                </a:rPr>
                <a:t>O&amp;M</a:t>
              </a:r>
              <a:endParaRPr lang="zh-CN" altLang="en-US" sz="1200" b="1" dirty="0">
                <a:solidFill>
                  <a:srgbClr val="1D1D1A"/>
                </a:solidFill>
                <a:cs typeface="+mn-ea"/>
                <a:sym typeface="+mn-lt"/>
              </a:endParaRPr>
            </a:p>
          </p:txBody>
        </p:sp>
      </p:grpSp>
      <p:grpSp>
        <p:nvGrpSpPr>
          <p:cNvPr id="14" name="组合 13"/>
          <p:cNvGrpSpPr/>
          <p:nvPr/>
        </p:nvGrpSpPr>
        <p:grpSpPr>
          <a:xfrm>
            <a:off x="764495" y="3399806"/>
            <a:ext cx="10669093" cy="2658538"/>
            <a:chOff x="511410" y="3672712"/>
            <a:chExt cx="11185777" cy="2659377"/>
          </a:xfrm>
        </p:grpSpPr>
        <p:grpSp>
          <p:nvGrpSpPr>
            <p:cNvPr id="7" name="组合 6"/>
            <p:cNvGrpSpPr/>
            <p:nvPr/>
          </p:nvGrpSpPr>
          <p:grpSpPr>
            <a:xfrm>
              <a:off x="511410" y="3672712"/>
              <a:ext cx="1754718" cy="2631391"/>
              <a:chOff x="135846" y="3124089"/>
              <a:chExt cx="1815734" cy="3046506"/>
            </a:xfrm>
          </p:grpSpPr>
          <p:sp>
            <p:nvSpPr>
              <p:cNvPr id="72" name="Rectangle 15">
                <a:extLst>
                  <a:ext uri="{FF2B5EF4-FFF2-40B4-BE49-F238E27FC236}">
                    <a16:creationId xmlns:a16="http://schemas.microsoft.com/office/drawing/2014/main" id="{F2AF0E02-D990-2A4D-9DA6-AE4E278F64AA}"/>
                  </a:ext>
                </a:extLst>
              </p:cNvPr>
              <p:cNvSpPr>
                <a:spLocks noChangeArrowheads="1"/>
              </p:cNvSpPr>
              <p:nvPr/>
            </p:nvSpPr>
            <p:spPr bwMode="auto">
              <a:xfrm>
                <a:off x="1894532" y="5156353"/>
                <a:ext cx="45719"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grpSp>
            <p:nvGrpSpPr>
              <p:cNvPr id="6" name="组合 5"/>
              <p:cNvGrpSpPr/>
              <p:nvPr/>
            </p:nvGrpSpPr>
            <p:grpSpPr>
              <a:xfrm>
                <a:off x="135846" y="3124089"/>
                <a:ext cx="1815734" cy="3046506"/>
                <a:chOff x="135846" y="3124089"/>
                <a:chExt cx="1815734" cy="3046506"/>
              </a:xfrm>
            </p:grpSpPr>
            <p:sp>
              <p:nvSpPr>
                <p:cNvPr id="76" name="矩形 75">
                  <a:extLst>
                    <a:ext uri="{FF2B5EF4-FFF2-40B4-BE49-F238E27FC236}">
                      <a16:creationId xmlns:a16="http://schemas.microsoft.com/office/drawing/2014/main" id="{7904C566-15CD-EE4A-B961-D53174A1FF5E}"/>
                    </a:ext>
                  </a:extLst>
                </p:cNvPr>
                <p:cNvSpPr/>
                <p:nvPr/>
              </p:nvSpPr>
              <p:spPr>
                <a:xfrm>
                  <a:off x="135846" y="3124089"/>
                  <a:ext cx="1800000" cy="3046506"/>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7" name="矩形 76">
                  <a:extLst>
                    <a:ext uri="{FF2B5EF4-FFF2-40B4-BE49-F238E27FC236}">
                      <a16:creationId xmlns:a16="http://schemas.microsoft.com/office/drawing/2014/main" id="{FD4F8436-EB0F-1449-AB24-B02D75F8A151}"/>
                    </a:ext>
                  </a:extLst>
                </p:cNvPr>
                <p:cNvSpPr/>
                <p:nvPr/>
              </p:nvSpPr>
              <p:spPr>
                <a:xfrm>
                  <a:off x="285159" y="3334461"/>
                  <a:ext cx="155487"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78" name="矩形 77">
                  <a:extLst>
                    <a:ext uri="{FF2B5EF4-FFF2-40B4-BE49-F238E27FC236}">
                      <a16:creationId xmlns:a16="http://schemas.microsoft.com/office/drawing/2014/main" id="{6B5EE5CE-D507-5749-95A8-FEFF92C30222}"/>
                    </a:ext>
                  </a:extLst>
                </p:cNvPr>
                <p:cNvSpPr/>
                <p:nvPr/>
              </p:nvSpPr>
              <p:spPr>
                <a:xfrm flipV="1">
                  <a:off x="1615486" y="3136722"/>
                  <a:ext cx="33609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grpSp>
          <p:sp>
            <p:nvSpPr>
              <p:cNvPr id="79" name="文本框 78">
                <a:extLst>
                  <a:ext uri="{FF2B5EF4-FFF2-40B4-BE49-F238E27FC236}">
                    <a16:creationId xmlns:a16="http://schemas.microsoft.com/office/drawing/2014/main" id="{D9DC0480-DDC0-3346-90A4-5DCD4F3A55AD}"/>
                  </a:ext>
                </a:extLst>
              </p:cNvPr>
              <p:cNvSpPr txBox="1"/>
              <p:nvPr/>
            </p:nvSpPr>
            <p:spPr>
              <a:xfrm>
                <a:off x="426273" y="3515593"/>
                <a:ext cx="1475227" cy="2566384"/>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种项目流程（</a:t>
                </a:r>
                <a:r>
                  <a:rPr lang="en-US" altLang="zh-CN" sz="1200" dirty="0">
                    <a:solidFill>
                      <a:prstClr val="black"/>
                    </a:solidFill>
                    <a:cs typeface="+mn-ea"/>
                    <a:sym typeface="+mn-lt"/>
                  </a:rPr>
                  <a:t>Scrum</a:t>
                </a:r>
                <a:r>
                  <a:rPr lang="zh-CN" altLang="en-US" sz="1200" dirty="0">
                    <a:solidFill>
                      <a:prstClr val="black"/>
                    </a:solidFill>
                    <a:cs typeface="+mn-ea"/>
                    <a:sym typeface="+mn-lt"/>
                  </a:rPr>
                  <a:t>和看板）；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自定义的研发作业流；</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14</a:t>
                </a:r>
                <a:r>
                  <a:rPr lang="zh-CN" altLang="en-US" sz="1200" dirty="0">
                    <a:solidFill>
                      <a:prstClr val="black"/>
                    </a:solidFill>
                    <a:cs typeface="+mn-ea"/>
                    <a:sym typeface="+mn-lt"/>
                  </a:rPr>
                  <a:t>种度量看板；</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6+</a:t>
                </a:r>
                <a:r>
                  <a:rPr lang="zh-CN" altLang="en-US" sz="1200" dirty="0">
                    <a:solidFill>
                      <a:prstClr val="black"/>
                    </a:solidFill>
                    <a:cs typeface="+mn-ea"/>
                    <a:sym typeface="+mn-lt"/>
                  </a:rPr>
                  <a:t>华为实践模板</a:t>
                </a:r>
                <a:r>
                  <a:rPr lang="en-US" altLang="zh-CN" sz="1200" dirty="0">
                    <a:solidFill>
                      <a:prstClr val="black"/>
                    </a:solidFill>
                    <a:cs typeface="+mn-ea"/>
                    <a:sym typeface="+mn-lt"/>
                  </a:rPr>
                  <a:t>WIKI</a:t>
                </a:r>
                <a:r>
                  <a:rPr lang="zh-CN" altLang="en-US" sz="1200" dirty="0">
                    <a:solidFill>
                      <a:prstClr val="black"/>
                    </a:solidFill>
                    <a:cs typeface="+mn-ea"/>
                    <a:sym typeface="+mn-lt"/>
                  </a:rPr>
                  <a:t>；</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97" name="图片 96">
                <a:extLst>
                  <a:ext uri="{FF2B5EF4-FFF2-40B4-BE49-F238E27FC236}">
                    <a16:creationId xmlns:a16="http://schemas.microsoft.com/office/drawing/2014/main" id="{F4E6B0B3-4BEF-B34C-B325-003F6C536F5F}"/>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3508402"/>
                <a:ext cx="147276" cy="179953"/>
              </a:xfrm>
              <a:prstGeom prst="rect">
                <a:avLst/>
              </a:prstGeom>
            </p:spPr>
          </p:pic>
          <p:pic>
            <p:nvPicPr>
              <p:cNvPr id="98" name="图片 97">
                <a:extLst>
                  <a:ext uri="{FF2B5EF4-FFF2-40B4-BE49-F238E27FC236}">
                    <a16:creationId xmlns:a16="http://schemas.microsoft.com/office/drawing/2014/main" id="{15AC6249-5396-B04B-8D21-3230BC2EE55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1877" y="4138231"/>
                <a:ext cx="147276" cy="179953"/>
              </a:xfrm>
              <a:prstGeom prst="rect">
                <a:avLst/>
              </a:prstGeom>
            </p:spPr>
          </p:pic>
          <p:pic>
            <p:nvPicPr>
              <p:cNvPr id="99" name="图片 98">
                <a:extLst>
                  <a:ext uri="{FF2B5EF4-FFF2-40B4-BE49-F238E27FC236}">
                    <a16:creationId xmlns:a16="http://schemas.microsoft.com/office/drawing/2014/main" id="{FD04BE43-DD74-4C43-87B8-68176715258E}"/>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2305" y="4770750"/>
                <a:ext cx="147276" cy="179953"/>
              </a:xfrm>
              <a:prstGeom prst="rect">
                <a:avLst/>
              </a:prstGeom>
            </p:spPr>
          </p:pic>
          <p:pic>
            <p:nvPicPr>
              <p:cNvPr id="100" name="图片 99">
                <a:extLst>
                  <a:ext uri="{FF2B5EF4-FFF2-40B4-BE49-F238E27FC236}">
                    <a16:creationId xmlns:a16="http://schemas.microsoft.com/office/drawing/2014/main" id="{0DA11833-8FF7-024E-9E7B-46044B1CDE95}"/>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9358" y="5198498"/>
                <a:ext cx="147276" cy="179953"/>
              </a:xfrm>
              <a:prstGeom prst="rect">
                <a:avLst/>
              </a:prstGeom>
            </p:spPr>
          </p:pic>
        </p:grpSp>
        <p:grpSp>
          <p:nvGrpSpPr>
            <p:cNvPr id="2" name="组合 1"/>
            <p:cNvGrpSpPr/>
            <p:nvPr/>
          </p:nvGrpSpPr>
          <p:grpSpPr>
            <a:xfrm>
              <a:off x="2325684" y="3686009"/>
              <a:ext cx="1999598" cy="2621761"/>
              <a:chOff x="3004530" y="3205468"/>
              <a:chExt cx="3442140" cy="3035357"/>
            </a:xfrm>
          </p:grpSpPr>
          <p:sp>
            <p:nvSpPr>
              <p:cNvPr id="81" name="Rectangle 15">
                <a:extLst>
                  <a:ext uri="{FF2B5EF4-FFF2-40B4-BE49-F238E27FC236}">
                    <a16:creationId xmlns:a16="http://schemas.microsoft.com/office/drawing/2014/main" id="{AD37BF66-5196-8244-B9CC-478788A29E76}"/>
                  </a:ext>
                </a:extLst>
              </p:cNvPr>
              <p:cNvSpPr>
                <a:spLocks noChangeArrowheads="1"/>
              </p:cNvSpPr>
              <p:nvPr/>
            </p:nvSpPr>
            <p:spPr bwMode="auto">
              <a:xfrm>
                <a:off x="4692495" y="5245295"/>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2" name="矩形 81">
                <a:extLst>
                  <a:ext uri="{FF2B5EF4-FFF2-40B4-BE49-F238E27FC236}">
                    <a16:creationId xmlns:a16="http://schemas.microsoft.com/office/drawing/2014/main" id="{2215919A-5B90-AD4A-A81A-867D0896BCD9}"/>
                  </a:ext>
                </a:extLst>
              </p:cNvPr>
              <p:cNvSpPr/>
              <p:nvPr/>
            </p:nvSpPr>
            <p:spPr>
              <a:xfrm>
                <a:off x="3004530" y="3205468"/>
                <a:ext cx="3442140" cy="3035357"/>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3" name="矩形 82">
                <a:extLst>
                  <a:ext uri="{FF2B5EF4-FFF2-40B4-BE49-F238E27FC236}">
                    <a16:creationId xmlns:a16="http://schemas.microsoft.com/office/drawing/2014/main" id="{EDD6AE70-9886-3242-8958-1C819E8A6298}"/>
                  </a:ext>
                </a:extLst>
              </p:cNvPr>
              <p:cNvSpPr/>
              <p:nvPr/>
            </p:nvSpPr>
            <p:spPr>
              <a:xfrm>
                <a:off x="3083122" y="3423403"/>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4" name="矩形 83">
                <a:extLst>
                  <a:ext uri="{FF2B5EF4-FFF2-40B4-BE49-F238E27FC236}">
                    <a16:creationId xmlns:a16="http://schemas.microsoft.com/office/drawing/2014/main" id="{2F655420-1BFB-8840-8012-60650EEA7039}"/>
                  </a:ext>
                </a:extLst>
              </p:cNvPr>
              <p:cNvSpPr/>
              <p:nvPr/>
            </p:nvSpPr>
            <p:spPr>
              <a:xfrm flipV="1">
                <a:off x="5778335" y="3213032"/>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5" name="文本框 84">
                <a:extLst>
                  <a:ext uri="{FF2B5EF4-FFF2-40B4-BE49-F238E27FC236}">
                    <a16:creationId xmlns:a16="http://schemas.microsoft.com/office/drawing/2014/main" id="{BDE0B25D-B14F-C644-A59C-173A18B100C1}"/>
                  </a:ext>
                </a:extLst>
              </p:cNvPr>
              <p:cNvSpPr txBox="1"/>
              <p:nvPr/>
            </p:nvSpPr>
            <p:spPr>
              <a:xfrm>
                <a:off x="3388786" y="3576114"/>
                <a:ext cx="2991279" cy="2352519"/>
              </a:xfrm>
              <a:prstGeom prst="rect">
                <a:avLst/>
              </a:prstGeom>
              <a:noFill/>
            </p:spPr>
            <p:txBody>
              <a:bodyPr wrap="square" lIns="0" tIns="0" rIns="0" bIns="0" rtlCol="0">
                <a:spAutoFit/>
              </a:bodyPr>
              <a:lstStyle/>
              <a:p>
                <a:pPr>
                  <a:buClr>
                    <a:srgbClr val="D33941"/>
                  </a:buClr>
                  <a:defRPr/>
                </a:pPr>
                <a:r>
                  <a:rPr lang="en-US" altLang="zh-CN" sz="1200" dirty="0">
                    <a:solidFill>
                      <a:prstClr val="black"/>
                    </a:solidFill>
                    <a:cs typeface="+mn-ea"/>
                    <a:sym typeface="+mn-lt"/>
                  </a:rPr>
                  <a:t>10+</a:t>
                </a:r>
                <a:r>
                  <a:rPr lang="zh-CN" altLang="en-US" sz="1200" dirty="0">
                    <a:solidFill>
                      <a:prstClr val="black"/>
                    </a:solidFill>
                    <a:cs typeface="+mn-ea"/>
                    <a:sym typeface="+mn-lt"/>
                  </a:rPr>
                  <a:t>种语言和</a:t>
                </a:r>
                <a:r>
                  <a:rPr lang="en-US" altLang="zh-CN" sz="1200" dirty="0">
                    <a:solidFill>
                      <a:prstClr val="black"/>
                    </a:solidFill>
                    <a:cs typeface="+mn-ea"/>
                    <a:sym typeface="+mn-lt"/>
                  </a:rPr>
                  <a:t>20+</a:t>
                </a:r>
                <a:r>
                  <a:rPr lang="zh-CN" altLang="en-US" sz="1200" dirty="0">
                    <a:solidFill>
                      <a:prstClr val="black"/>
                    </a:solidFill>
                    <a:cs typeface="+mn-ea"/>
                    <a:sym typeface="+mn-lt"/>
                  </a:rPr>
                  <a:t>种框架；</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err="1">
                    <a:solidFill>
                      <a:prstClr val="black"/>
                    </a:solidFill>
                    <a:cs typeface="+mn-ea"/>
                    <a:sym typeface="+mn-lt"/>
                  </a:rPr>
                  <a:t>CloudIDE</a:t>
                </a:r>
                <a:r>
                  <a:rPr lang="zh-CN" altLang="en-US" sz="1200" dirty="0">
                    <a:solidFill>
                      <a:prstClr val="black"/>
                    </a:solidFill>
                    <a:cs typeface="+mn-ea"/>
                    <a:sym typeface="+mn-lt"/>
                  </a:rPr>
                  <a:t>支持</a:t>
                </a:r>
                <a:r>
                  <a:rPr lang="en-US" altLang="zh-CN" sz="1200" dirty="0">
                    <a:solidFill>
                      <a:prstClr val="black"/>
                    </a:solidFill>
                    <a:cs typeface="+mn-ea"/>
                    <a:sym typeface="+mn-lt"/>
                  </a:rPr>
                  <a:t>100+</a:t>
                </a:r>
                <a:r>
                  <a:rPr lang="zh-CN" altLang="en-US" sz="1200" dirty="0">
                    <a:solidFill>
                      <a:prstClr val="black"/>
                    </a:solidFill>
                    <a:cs typeface="+mn-ea"/>
                    <a:sym typeface="+mn-lt"/>
                  </a:rPr>
                  <a:t>种编程语言，</a:t>
                </a:r>
                <a:r>
                  <a:rPr lang="en-US" altLang="zh-CN" sz="1200" dirty="0">
                    <a:solidFill>
                      <a:prstClr val="black"/>
                    </a:solidFill>
                    <a:cs typeface="+mn-ea"/>
                    <a:sym typeface="+mn-lt"/>
                  </a:rPr>
                  <a:t>30</a:t>
                </a:r>
                <a:r>
                  <a:rPr lang="zh-CN" altLang="en-US" sz="1200" dirty="0">
                    <a:solidFill>
                      <a:prstClr val="black"/>
                    </a:solidFill>
                    <a:cs typeface="+mn-ea"/>
                    <a:sym typeface="+mn-lt"/>
                  </a:rPr>
                  <a:t>秒极速启动，对接多种代码仓库；</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开源镜像站支持</a:t>
                </a:r>
                <a:r>
                  <a:rPr lang="en-US" altLang="zh-CN" sz="1200" dirty="0">
                    <a:solidFill>
                      <a:prstClr val="black"/>
                    </a:solidFill>
                    <a:cs typeface="+mn-ea"/>
                    <a:sym typeface="+mn-lt"/>
                  </a:rPr>
                  <a:t>100+</a:t>
                </a:r>
                <a:r>
                  <a:rPr lang="zh-CN" altLang="en-US" sz="1200" dirty="0">
                    <a:solidFill>
                      <a:prstClr val="black"/>
                    </a:solidFill>
                    <a:cs typeface="+mn-ea"/>
                    <a:sym typeface="+mn-lt"/>
                  </a:rPr>
                  <a:t>开源组件、工具操作系统加速下载，全国</a:t>
                </a:r>
                <a:r>
                  <a:rPr lang="en-US" altLang="zh-CN" sz="1200" dirty="0">
                    <a:solidFill>
                      <a:prstClr val="black"/>
                    </a:solidFill>
                    <a:cs typeface="+mn-ea"/>
                    <a:sym typeface="+mn-lt"/>
                  </a:rPr>
                  <a:t>CDN</a:t>
                </a:r>
                <a:r>
                  <a:rPr lang="zh-CN" altLang="en-US" sz="1200" dirty="0">
                    <a:solidFill>
                      <a:prstClr val="black"/>
                    </a:solidFill>
                    <a:cs typeface="+mn-ea"/>
                    <a:sym typeface="+mn-lt"/>
                  </a:rPr>
                  <a:t>，国内唯一</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镜像站。</a:t>
                </a:r>
                <a:endParaRPr lang="zh-CN" altLang="en-US" sz="1200" dirty="0">
                  <a:solidFill>
                    <a:prstClr val="black">
                      <a:lumMod val="75000"/>
                      <a:lumOff val="25000"/>
                    </a:prstClr>
                  </a:solidFill>
                  <a:cs typeface="+mn-ea"/>
                  <a:sym typeface="+mn-lt"/>
                </a:endParaRPr>
              </a:p>
            </p:txBody>
          </p:sp>
          <p:pic>
            <p:nvPicPr>
              <p:cNvPr id="101" name="图片 100">
                <a:extLst>
                  <a:ext uri="{FF2B5EF4-FFF2-40B4-BE49-F238E27FC236}">
                    <a16:creationId xmlns:a16="http://schemas.microsoft.com/office/drawing/2014/main" id="{6B33E0C6-BEDC-F14C-BA59-EE54165FCC0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4201" y="3580587"/>
                <a:ext cx="179953" cy="179953"/>
              </a:xfrm>
              <a:prstGeom prst="rect">
                <a:avLst/>
              </a:prstGeom>
            </p:spPr>
          </p:pic>
          <p:pic>
            <p:nvPicPr>
              <p:cNvPr id="103" name="图片 102">
                <a:extLst>
                  <a:ext uri="{FF2B5EF4-FFF2-40B4-BE49-F238E27FC236}">
                    <a16:creationId xmlns:a16="http://schemas.microsoft.com/office/drawing/2014/main" id="{26952AFC-A921-5F47-BE78-AF4BB40EC9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091690" y="4865309"/>
                <a:ext cx="179951" cy="179953"/>
              </a:xfrm>
              <a:prstGeom prst="rect">
                <a:avLst/>
              </a:prstGeom>
            </p:spPr>
          </p:pic>
          <p:pic>
            <p:nvPicPr>
              <p:cNvPr id="104" name="图片 103">
                <a:extLst>
                  <a:ext uri="{FF2B5EF4-FFF2-40B4-BE49-F238E27FC236}">
                    <a16:creationId xmlns:a16="http://schemas.microsoft.com/office/drawing/2014/main" id="{60975F0A-3A80-4F41-BEBD-FBDA87B433C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13995" y="4005142"/>
                <a:ext cx="179951" cy="179953"/>
              </a:xfrm>
              <a:prstGeom prst="rect">
                <a:avLst/>
              </a:prstGeom>
            </p:spPr>
          </p:pic>
        </p:grpSp>
        <p:grpSp>
          <p:nvGrpSpPr>
            <p:cNvPr id="4" name="组合 3"/>
            <p:cNvGrpSpPr/>
            <p:nvPr/>
          </p:nvGrpSpPr>
          <p:grpSpPr>
            <a:xfrm>
              <a:off x="4391460" y="3702740"/>
              <a:ext cx="1704244" cy="2611563"/>
              <a:chOff x="6446215" y="3230565"/>
              <a:chExt cx="2664895" cy="3023550"/>
            </a:xfrm>
          </p:grpSpPr>
          <p:sp>
            <p:nvSpPr>
              <p:cNvPr id="86" name="Rectangle 15">
                <a:extLst>
                  <a:ext uri="{FF2B5EF4-FFF2-40B4-BE49-F238E27FC236}">
                    <a16:creationId xmlns:a16="http://schemas.microsoft.com/office/drawing/2014/main" id="{FB722DBD-2B9E-8540-9E66-706D17C54B4F}"/>
                  </a:ext>
                </a:extLst>
              </p:cNvPr>
              <p:cNvSpPr>
                <a:spLocks noChangeArrowheads="1"/>
              </p:cNvSpPr>
              <p:nvPr/>
            </p:nvSpPr>
            <p:spPr bwMode="auto">
              <a:xfrm>
                <a:off x="8095171" y="5262827"/>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87" name="矩形 86">
                <a:extLst>
                  <a:ext uri="{FF2B5EF4-FFF2-40B4-BE49-F238E27FC236}">
                    <a16:creationId xmlns:a16="http://schemas.microsoft.com/office/drawing/2014/main" id="{8AA29982-E052-FD41-9B6A-0164B3E0CC7A}"/>
                  </a:ext>
                </a:extLst>
              </p:cNvPr>
              <p:cNvSpPr/>
              <p:nvPr/>
            </p:nvSpPr>
            <p:spPr>
              <a:xfrm>
                <a:off x="6446215" y="3230566"/>
                <a:ext cx="2664895" cy="3023549"/>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8" name="矩形 87">
                <a:extLst>
                  <a:ext uri="{FF2B5EF4-FFF2-40B4-BE49-F238E27FC236}">
                    <a16:creationId xmlns:a16="http://schemas.microsoft.com/office/drawing/2014/main" id="{B2E8049E-8DF9-2D46-AE4F-29BE08EA829E}"/>
                  </a:ext>
                </a:extLst>
              </p:cNvPr>
              <p:cNvSpPr/>
              <p:nvPr/>
            </p:nvSpPr>
            <p:spPr>
              <a:xfrm>
                <a:off x="6450815" y="3440936"/>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89" name="矩形 88">
                <a:extLst>
                  <a:ext uri="{FF2B5EF4-FFF2-40B4-BE49-F238E27FC236}">
                    <a16:creationId xmlns:a16="http://schemas.microsoft.com/office/drawing/2014/main" id="{200C9544-DC64-2644-8542-36D03D5CDB2D}"/>
                  </a:ext>
                </a:extLst>
              </p:cNvPr>
              <p:cNvSpPr/>
              <p:nvPr/>
            </p:nvSpPr>
            <p:spPr>
              <a:xfrm flipV="1">
                <a:off x="8645863" y="3230565"/>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0" name="文本框 89">
                <a:extLst>
                  <a:ext uri="{FF2B5EF4-FFF2-40B4-BE49-F238E27FC236}">
                    <a16:creationId xmlns:a16="http://schemas.microsoft.com/office/drawing/2014/main" id="{0FD84DEE-FCEB-394D-9728-FC2933774206}"/>
                  </a:ext>
                </a:extLst>
              </p:cNvPr>
              <p:cNvSpPr txBox="1"/>
              <p:nvPr/>
            </p:nvSpPr>
            <p:spPr>
              <a:xfrm>
                <a:off x="6810775" y="3569653"/>
                <a:ext cx="2214774" cy="2566384"/>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云测支持</a:t>
                </a:r>
                <a:r>
                  <a:rPr lang="en-US" altLang="zh-CN" sz="1200" dirty="0">
                    <a:solidFill>
                      <a:prstClr val="black"/>
                    </a:solidFill>
                    <a:cs typeface="+mn-ea"/>
                    <a:sym typeface="+mn-lt"/>
                  </a:rPr>
                  <a:t>REST</a:t>
                </a:r>
                <a:r>
                  <a:rPr lang="zh-CN" altLang="en-US" sz="1200" dirty="0">
                    <a:solidFill>
                      <a:prstClr val="black"/>
                    </a:solidFill>
                    <a:cs typeface="+mn-ea"/>
                    <a:sym typeface="+mn-lt"/>
                  </a:rPr>
                  <a:t>、</a:t>
                </a:r>
                <a:r>
                  <a:rPr lang="en-US" altLang="zh-CN" sz="1200" dirty="0">
                    <a:solidFill>
                      <a:prstClr val="black"/>
                    </a:solidFill>
                    <a:cs typeface="+mn-ea"/>
                    <a:sym typeface="+mn-lt"/>
                  </a:rPr>
                  <a:t>Swagger</a:t>
                </a:r>
                <a:r>
                  <a:rPr lang="zh-CN" altLang="en-US" sz="1200" dirty="0">
                    <a:solidFill>
                      <a:prstClr val="black"/>
                    </a:solidFill>
                    <a:cs typeface="+mn-ea"/>
                    <a:sym typeface="+mn-lt"/>
                  </a:rPr>
                  <a:t>等多种接口免编码功能测试，利用云端弹性资源快速模拟</a:t>
                </a:r>
                <a:r>
                  <a:rPr lang="en-US" altLang="zh-CN" sz="1200" dirty="0">
                    <a:solidFill>
                      <a:prstClr val="black"/>
                    </a:solidFill>
                    <a:cs typeface="+mn-ea"/>
                    <a:sym typeface="+mn-lt"/>
                  </a:rPr>
                  <a:t>3K+</a:t>
                </a:r>
                <a:r>
                  <a:rPr lang="zh-CN" altLang="en-US" sz="1200" dirty="0">
                    <a:solidFill>
                      <a:prstClr val="black"/>
                    </a:solidFill>
                    <a:cs typeface="+mn-ea"/>
                    <a:sym typeface="+mn-lt"/>
                  </a:rPr>
                  <a:t>用户并发性能测试；</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2</a:t>
                </a:r>
                <a:r>
                  <a:rPr lang="zh-CN" altLang="en-US" sz="1200" dirty="0">
                    <a:solidFill>
                      <a:prstClr val="black"/>
                    </a:solidFill>
                    <a:cs typeface="+mn-ea"/>
                    <a:sym typeface="+mn-lt"/>
                  </a:rPr>
                  <a:t>万</a:t>
                </a:r>
                <a:r>
                  <a:rPr lang="en-US" altLang="zh-CN" sz="1200" dirty="0">
                    <a:solidFill>
                      <a:prstClr val="black"/>
                    </a:solidFill>
                    <a:cs typeface="+mn-ea"/>
                    <a:sym typeface="+mn-lt"/>
                  </a:rPr>
                  <a:t>+</a:t>
                </a:r>
                <a:r>
                  <a:rPr lang="zh-CN" altLang="en-US" sz="1200" dirty="0">
                    <a:solidFill>
                      <a:prstClr val="black"/>
                    </a:solidFill>
                    <a:cs typeface="+mn-ea"/>
                    <a:sym typeface="+mn-lt"/>
                  </a:rPr>
                  <a:t>真机，利用精准</a:t>
                </a:r>
                <a:r>
                  <a:rPr lang="zh-CN" altLang="en-US" sz="1200" dirty="0">
                    <a:solidFill>
                      <a:srgbClr val="000000"/>
                    </a:solidFill>
                    <a:cs typeface="+mn-ea"/>
                    <a:sym typeface="+mn-lt"/>
                  </a:rPr>
                  <a:t>图像和控件识别技术测试移动</a:t>
                </a:r>
                <a:r>
                  <a:rPr lang="en-US" altLang="zh-CN" sz="1200" dirty="0">
                    <a:solidFill>
                      <a:srgbClr val="000000"/>
                    </a:solidFill>
                    <a:cs typeface="+mn-ea"/>
                    <a:sym typeface="+mn-lt"/>
                  </a:rPr>
                  <a:t>APP</a:t>
                </a:r>
                <a:r>
                  <a:rPr lang="zh-CN" altLang="en-US" sz="1200" dirty="0">
                    <a:solidFill>
                      <a:srgbClr val="000000"/>
                    </a:solidFill>
                    <a:cs typeface="+mn-ea"/>
                    <a:sym typeface="+mn-lt"/>
                  </a:rPr>
                  <a:t>兼容性。</a:t>
                </a:r>
                <a:endParaRPr lang="zh-CN" altLang="en-US"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zh-CN" altLang="en-US" sz="1200" dirty="0">
                  <a:solidFill>
                    <a:prstClr val="black">
                      <a:lumMod val="75000"/>
                      <a:lumOff val="25000"/>
                    </a:prstClr>
                  </a:solidFill>
                  <a:cs typeface="+mn-ea"/>
                  <a:sym typeface="+mn-lt"/>
                </a:endParaRPr>
              </a:p>
            </p:txBody>
          </p:sp>
          <p:pic>
            <p:nvPicPr>
              <p:cNvPr id="105" name="图片 104">
                <a:extLst>
                  <a:ext uri="{FF2B5EF4-FFF2-40B4-BE49-F238E27FC236}">
                    <a16:creationId xmlns:a16="http://schemas.microsoft.com/office/drawing/2014/main" id="{4BEA7749-BB24-FE4A-BC7A-29C19AFEF2C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45011" y="3554556"/>
                <a:ext cx="179953" cy="179953"/>
              </a:xfrm>
              <a:prstGeom prst="rect">
                <a:avLst/>
              </a:prstGeom>
            </p:spPr>
          </p:pic>
          <p:pic>
            <p:nvPicPr>
              <p:cNvPr id="106" name="图片 105">
                <a:extLst>
                  <a:ext uri="{FF2B5EF4-FFF2-40B4-BE49-F238E27FC236}">
                    <a16:creationId xmlns:a16="http://schemas.microsoft.com/office/drawing/2014/main" id="{D97B249A-069D-8A4D-8965-CD207A6CB4E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0325" y="5047533"/>
                <a:ext cx="179955" cy="179953"/>
              </a:xfrm>
              <a:prstGeom prst="rect">
                <a:avLst/>
              </a:prstGeom>
            </p:spPr>
          </p:pic>
        </p:grpSp>
        <p:grpSp>
          <p:nvGrpSpPr>
            <p:cNvPr id="181" name="组合 180"/>
            <p:cNvGrpSpPr/>
            <p:nvPr/>
          </p:nvGrpSpPr>
          <p:grpSpPr>
            <a:xfrm>
              <a:off x="8078880" y="3702740"/>
              <a:ext cx="1878437" cy="2622413"/>
              <a:chOff x="6499774" y="3156559"/>
              <a:chExt cx="2937276" cy="3036112"/>
            </a:xfrm>
          </p:grpSpPr>
          <p:sp>
            <p:nvSpPr>
              <p:cNvPr id="182" name="Rectangle 15">
                <a:extLst>
                  <a:ext uri="{FF2B5EF4-FFF2-40B4-BE49-F238E27FC236}">
                    <a16:creationId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83" name="矩形 182">
                <a:extLst>
                  <a:ext uri="{FF2B5EF4-FFF2-40B4-BE49-F238E27FC236}">
                    <a16:creationId xmlns:a16="http://schemas.microsoft.com/office/drawing/2014/main" id="{94A3307D-950A-BF45-A62E-577C0AE90803}"/>
                  </a:ext>
                </a:extLst>
              </p:cNvPr>
              <p:cNvSpPr/>
              <p:nvPr/>
            </p:nvSpPr>
            <p:spPr>
              <a:xfrm>
                <a:off x="6499774" y="3156559"/>
                <a:ext cx="2937276"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4" name="矩形 183">
                <a:extLst>
                  <a:ext uri="{FF2B5EF4-FFF2-40B4-BE49-F238E27FC236}">
                    <a16:creationId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5" name="矩形 184">
                <a:extLst>
                  <a:ext uri="{FF2B5EF4-FFF2-40B4-BE49-F238E27FC236}">
                    <a16:creationId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86" name="文本框 185">
                <a:extLst>
                  <a:ext uri="{FF2B5EF4-FFF2-40B4-BE49-F238E27FC236}">
                    <a16:creationId xmlns:a16="http://schemas.microsoft.com/office/drawing/2014/main" id="{BF9CA03E-10B2-E14E-8EDE-5C01F4554E96}"/>
                  </a:ext>
                </a:extLst>
              </p:cNvPr>
              <p:cNvSpPr txBox="1"/>
              <p:nvPr/>
            </p:nvSpPr>
            <p:spPr>
              <a:xfrm>
                <a:off x="6963995" y="3520531"/>
                <a:ext cx="2313901" cy="235251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可视化编排流水线，支持并行</a:t>
                </a:r>
                <a:r>
                  <a:rPr lang="en-US" altLang="zh-CN" sz="1200" dirty="0">
                    <a:solidFill>
                      <a:prstClr val="black"/>
                    </a:solidFill>
                    <a:cs typeface="+mn-ea"/>
                    <a:sym typeface="+mn-lt"/>
                  </a:rPr>
                  <a:t>/</a:t>
                </a:r>
                <a:r>
                  <a:rPr lang="zh-CN" altLang="en-US" sz="1200" dirty="0">
                    <a:solidFill>
                      <a:prstClr val="black"/>
                    </a:solidFill>
                    <a:cs typeface="+mn-ea"/>
                    <a:sym typeface="+mn-lt"/>
                  </a:rPr>
                  <a:t>串行、人工卡点、质量门禁、构建</a:t>
                </a:r>
                <a:r>
                  <a:rPr lang="en-US" altLang="zh-CN" sz="1200" dirty="0">
                    <a:solidFill>
                      <a:prstClr val="black"/>
                    </a:solidFill>
                    <a:cs typeface="+mn-ea"/>
                    <a:sym typeface="+mn-lt"/>
                  </a:rPr>
                  <a:t>/</a:t>
                </a:r>
                <a:r>
                  <a:rPr lang="zh-CN" altLang="en-US" sz="1200" dirty="0">
                    <a:solidFill>
                      <a:prstClr val="black"/>
                    </a:solidFill>
                    <a:cs typeface="+mn-ea"/>
                    <a:sym typeface="+mn-lt"/>
                  </a:rPr>
                  <a:t>检查</a:t>
                </a:r>
                <a:r>
                  <a:rPr lang="en-US" altLang="zh-CN" sz="1200" dirty="0">
                    <a:solidFill>
                      <a:prstClr val="black"/>
                    </a:solidFill>
                    <a:cs typeface="+mn-ea"/>
                    <a:sym typeface="+mn-lt"/>
                  </a:rPr>
                  <a:t>/</a:t>
                </a:r>
                <a:r>
                  <a:rPr lang="zh-CN" altLang="en-US" sz="1200" dirty="0">
                    <a:solidFill>
                      <a:prstClr val="black"/>
                    </a:solidFill>
                    <a:cs typeface="+mn-ea"/>
                    <a:sym typeface="+mn-lt"/>
                  </a:rPr>
                  <a:t>测试</a:t>
                </a:r>
                <a:r>
                  <a:rPr lang="en-US" altLang="zh-CN" sz="1200" dirty="0">
                    <a:solidFill>
                      <a:prstClr val="black"/>
                    </a:solidFill>
                    <a:cs typeface="+mn-ea"/>
                    <a:sym typeface="+mn-lt"/>
                  </a:rPr>
                  <a:t>/</a:t>
                </a:r>
                <a:r>
                  <a:rPr lang="zh-CN" altLang="en-US" sz="1200" dirty="0">
                    <a:solidFill>
                      <a:prstClr val="black"/>
                    </a:solidFill>
                    <a:cs typeface="+mn-ea"/>
                    <a:sym typeface="+mn-lt"/>
                  </a:rPr>
                  <a:t>部署等多任务类型、分层分级流水线等；</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利用统一调度引擎、云上弹性资源能力实现百万级并发任务调度能力。</a:t>
                </a:r>
                <a:endParaRPr lang="en-US" altLang="zh-CN" sz="1200" dirty="0">
                  <a:solidFill>
                    <a:srgbClr val="C00000"/>
                  </a:solidFill>
                  <a:cs typeface="+mn-ea"/>
                  <a:sym typeface="+mn-lt"/>
                </a:endParaRPr>
              </a:p>
            </p:txBody>
          </p:sp>
          <p:pic>
            <p:nvPicPr>
              <p:cNvPr id="187" name="图片 186">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31736" y="3509391"/>
                <a:ext cx="179953" cy="179953"/>
              </a:xfrm>
              <a:prstGeom prst="rect">
                <a:avLst/>
              </a:prstGeom>
            </p:spPr>
          </p:pic>
          <p:pic>
            <p:nvPicPr>
              <p:cNvPr id="188" name="图片 187">
                <a:extLst>
                  <a:ext uri="{FF2B5EF4-FFF2-40B4-BE49-F238E27FC236}">
                    <a16:creationId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57519" y="5020459"/>
                <a:ext cx="179953" cy="179953"/>
              </a:xfrm>
              <a:prstGeom prst="rect">
                <a:avLst/>
              </a:prstGeom>
            </p:spPr>
          </p:pic>
        </p:grpSp>
        <p:grpSp>
          <p:nvGrpSpPr>
            <p:cNvPr id="189" name="组合 188"/>
            <p:cNvGrpSpPr/>
            <p:nvPr/>
          </p:nvGrpSpPr>
          <p:grpSpPr>
            <a:xfrm>
              <a:off x="10028985" y="3709676"/>
              <a:ext cx="1668202" cy="2622413"/>
              <a:chOff x="6611281" y="3156559"/>
              <a:chExt cx="2608536" cy="3036112"/>
            </a:xfrm>
          </p:grpSpPr>
          <p:sp>
            <p:nvSpPr>
              <p:cNvPr id="190" name="Rectangle 15">
                <a:extLst>
                  <a:ext uri="{FF2B5EF4-FFF2-40B4-BE49-F238E27FC236}">
                    <a16:creationId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191" name="矩形 190">
                <a:extLst>
                  <a:ext uri="{FF2B5EF4-FFF2-40B4-BE49-F238E27FC236}">
                    <a16:creationId xmlns:a16="http://schemas.microsoft.com/office/drawing/2014/main" id="{94A3307D-950A-BF45-A62E-577C0AE90803}"/>
                  </a:ext>
                </a:extLst>
              </p:cNvPr>
              <p:cNvSpPr/>
              <p:nvPr/>
            </p:nvSpPr>
            <p:spPr>
              <a:xfrm>
                <a:off x="6611281" y="3156559"/>
                <a:ext cx="2598875" cy="3036112"/>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2" name="矩形 191">
                <a:extLst>
                  <a:ext uri="{FF2B5EF4-FFF2-40B4-BE49-F238E27FC236}">
                    <a16:creationId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3" name="矩形 192">
                <a:extLst>
                  <a:ext uri="{FF2B5EF4-FFF2-40B4-BE49-F238E27FC236}">
                    <a16:creationId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194" name="文本框 193">
                <a:extLst>
                  <a:ext uri="{FF2B5EF4-FFF2-40B4-BE49-F238E27FC236}">
                    <a16:creationId xmlns:a16="http://schemas.microsoft.com/office/drawing/2014/main" id="{BF9CA03E-10B2-E14E-8EDE-5C01F4554E96}"/>
                  </a:ext>
                </a:extLst>
              </p:cNvPr>
              <p:cNvSpPr txBox="1"/>
              <p:nvPr/>
            </p:nvSpPr>
            <p:spPr>
              <a:xfrm>
                <a:off x="6977926" y="3524031"/>
                <a:ext cx="2068247" cy="1497058"/>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全方位覆盖业务、应用、和基础设施层监测；</a:t>
                </a:r>
                <a:endParaRPr lang="en-US" altLang="zh-CN" sz="1200" dirty="0">
                  <a:solidFill>
                    <a:prstClr val="black"/>
                  </a:solidFill>
                  <a:cs typeface="+mn-ea"/>
                  <a:sym typeface="+mn-lt"/>
                </a:endParaRPr>
              </a:p>
              <a:p>
                <a:pPr marL="171330" indent="-171330">
                  <a:buClr>
                    <a:srgbClr val="D33941"/>
                  </a:buClr>
                  <a:buFont typeface="Wingdings" panose="05000000000000000000" pitchFamily="2" charset="2"/>
                  <a:buChar char="ü"/>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指标、日志、性能、告警等多维度关联分析。</a:t>
                </a:r>
              </a:p>
            </p:txBody>
          </p:sp>
          <p:pic>
            <p:nvPicPr>
              <p:cNvPr id="195" name="图片 194">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93410" y="3509391"/>
                <a:ext cx="179953" cy="179953"/>
              </a:xfrm>
              <a:prstGeom prst="rect">
                <a:avLst/>
              </a:prstGeom>
            </p:spPr>
          </p:pic>
          <p:pic>
            <p:nvPicPr>
              <p:cNvPr id="196" name="图片 195">
                <a:extLst>
                  <a:ext uri="{FF2B5EF4-FFF2-40B4-BE49-F238E27FC236}">
                    <a16:creationId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88487" y="4391427"/>
                <a:ext cx="179953" cy="179953"/>
              </a:xfrm>
              <a:prstGeom prst="rect">
                <a:avLst/>
              </a:prstGeom>
            </p:spPr>
          </p:pic>
        </p:grpSp>
        <p:grpSp>
          <p:nvGrpSpPr>
            <p:cNvPr id="8" name="组合 7"/>
            <p:cNvGrpSpPr/>
            <p:nvPr/>
          </p:nvGrpSpPr>
          <p:grpSpPr>
            <a:xfrm>
              <a:off x="6200091" y="3691039"/>
              <a:ext cx="1823542" cy="2623265"/>
              <a:chOff x="6531146" y="3142246"/>
              <a:chExt cx="1886950" cy="3037098"/>
            </a:xfrm>
          </p:grpSpPr>
          <p:grpSp>
            <p:nvGrpSpPr>
              <p:cNvPr id="5" name="组合 4"/>
              <p:cNvGrpSpPr/>
              <p:nvPr/>
            </p:nvGrpSpPr>
            <p:grpSpPr>
              <a:xfrm>
                <a:off x="6531146" y="3142246"/>
                <a:ext cx="1886950" cy="3037098"/>
                <a:chOff x="6499785" y="3156559"/>
                <a:chExt cx="2851437" cy="3037098"/>
              </a:xfrm>
            </p:grpSpPr>
            <p:sp>
              <p:nvSpPr>
                <p:cNvPr id="91" name="Rectangle 15">
                  <a:extLst>
                    <a:ext uri="{FF2B5EF4-FFF2-40B4-BE49-F238E27FC236}">
                      <a16:creationId xmlns:a16="http://schemas.microsoft.com/office/drawing/2014/main" id="{1ACA14CE-3477-9343-8A77-DF0F0EE84DC5}"/>
                    </a:ext>
                  </a:extLst>
                </p:cNvPr>
                <p:cNvSpPr>
                  <a:spLocks noChangeArrowheads="1"/>
                </p:cNvSpPr>
                <p:nvPr/>
              </p:nvSpPr>
              <p:spPr bwMode="auto">
                <a:xfrm>
                  <a:off x="8258461" y="5188822"/>
                  <a:ext cx="20293" cy="7215"/>
                </a:xfrm>
                <a:prstGeom prst="rect">
                  <a:avLst/>
                </a:prstGeom>
                <a:solidFill>
                  <a:schemeClr val="bg1"/>
                </a:solidFill>
                <a:ln w="1270" cap="rnd">
                  <a:noFill/>
                  <a:miter lim="800000"/>
                  <a:headEnd/>
                  <a:tailEnd/>
                </a:ln>
              </p:spPr>
              <p:txBody>
                <a:bodyPr vert="horz" wrap="square" lIns="68533" tIns="34267" rIns="68533" bIns="34267" numCol="1" anchor="t" anchorCtr="0" compatLnSpc="1">
                  <a:prstTxWarp prst="textNoShape">
                    <a:avLst/>
                  </a:prstTxWarp>
                </a:bodyPr>
                <a:lstStyle/>
                <a:p>
                  <a:endParaRPr lang="ko-KR" altLang="en-US" sz="2398">
                    <a:solidFill>
                      <a:prstClr val="black"/>
                    </a:solidFill>
                    <a:cs typeface="+mn-ea"/>
                    <a:sym typeface="+mn-lt"/>
                  </a:endParaRPr>
                </a:p>
              </p:txBody>
            </p:sp>
            <p:sp>
              <p:nvSpPr>
                <p:cNvPr id="92" name="矩形 91">
                  <a:extLst>
                    <a:ext uri="{FF2B5EF4-FFF2-40B4-BE49-F238E27FC236}">
                      <a16:creationId xmlns:a16="http://schemas.microsoft.com/office/drawing/2014/main" id="{94A3307D-950A-BF45-A62E-577C0AE90803}"/>
                    </a:ext>
                  </a:extLst>
                </p:cNvPr>
                <p:cNvSpPr/>
                <p:nvPr/>
              </p:nvSpPr>
              <p:spPr>
                <a:xfrm>
                  <a:off x="6499785" y="3156559"/>
                  <a:ext cx="2817019" cy="3037098"/>
                </a:xfrm>
                <a:prstGeom prst="rect">
                  <a:avLst/>
                </a:prstGeom>
                <a:solidFill>
                  <a:schemeClr val="accent6">
                    <a:lumMod val="20000"/>
                    <a:lumOff val="80000"/>
                    <a:alpha val="20000"/>
                  </a:schemeClr>
                </a:solidFill>
                <a:ln w="635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3" name="矩形 92">
                  <a:extLst>
                    <a:ext uri="{FF2B5EF4-FFF2-40B4-BE49-F238E27FC236}">
                      <a16:creationId xmlns:a16="http://schemas.microsoft.com/office/drawing/2014/main" id="{CD52286E-3689-224E-9FDF-DA572010C16C}"/>
                    </a:ext>
                  </a:extLst>
                </p:cNvPr>
                <p:cNvSpPr/>
                <p:nvPr/>
              </p:nvSpPr>
              <p:spPr>
                <a:xfrm>
                  <a:off x="6649088" y="3366931"/>
                  <a:ext cx="189985" cy="20335"/>
                </a:xfrm>
                <a:prstGeom prst="rect">
                  <a:avLst/>
                </a:prstGeom>
                <a:solidFill>
                  <a:srgbClr val="D3394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4" name="矩形 93">
                  <a:extLst>
                    <a:ext uri="{FF2B5EF4-FFF2-40B4-BE49-F238E27FC236}">
                      <a16:creationId xmlns:a16="http://schemas.microsoft.com/office/drawing/2014/main" id="{1DCB07B4-DF34-F34B-82D9-3C64A7B0C1D2}"/>
                    </a:ext>
                  </a:extLst>
                </p:cNvPr>
                <p:cNvSpPr/>
                <p:nvPr/>
              </p:nvSpPr>
              <p:spPr>
                <a:xfrm flipV="1">
                  <a:off x="8809153" y="3156560"/>
                  <a:ext cx="410664" cy="74874"/>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a:endParaRPr kumimoji="1" lang="zh-CN" altLang="en-US" sz="1798" dirty="0">
                    <a:solidFill>
                      <a:prstClr val="white"/>
                    </a:solidFill>
                    <a:cs typeface="+mn-ea"/>
                    <a:sym typeface="+mn-lt"/>
                  </a:endParaRPr>
                </a:p>
              </p:txBody>
            </p:sp>
            <p:sp>
              <p:nvSpPr>
                <p:cNvPr id="95" name="文本框 94">
                  <a:extLst>
                    <a:ext uri="{FF2B5EF4-FFF2-40B4-BE49-F238E27FC236}">
                      <a16:creationId xmlns:a16="http://schemas.microsoft.com/office/drawing/2014/main" id="{BF9CA03E-10B2-E14E-8EDE-5C01F4554E96}"/>
                    </a:ext>
                  </a:extLst>
                </p:cNvPr>
                <p:cNvSpPr txBox="1"/>
                <p:nvPr/>
              </p:nvSpPr>
              <p:spPr>
                <a:xfrm>
                  <a:off x="6900258" y="3539031"/>
                  <a:ext cx="2450964" cy="2352519"/>
                </a:xfrm>
                <a:prstGeom prst="rect">
                  <a:avLst/>
                </a:prstGeom>
                <a:noFill/>
              </p:spPr>
              <p:txBody>
                <a:bodyPr wrap="square" lIns="0" tIns="0" rIns="0" bIns="0" rtlCol="0">
                  <a:spAutoFit/>
                </a:bodyPr>
                <a:lstStyle/>
                <a:p>
                  <a:pPr>
                    <a:buClr>
                      <a:srgbClr val="D33941"/>
                    </a:buClr>
                    <a:defRPr/>
                  </a:pPr>
                  <a:r>
                    <a:rPr lang="zh-CN" altLang="en-US" sz="1200" dirty="0">
                      <a:solidFill>
                        <a:prstClr val="black"/>
                      </a:solidFill>
                      <a:cs typeface="+mn-ea"/>
                      <a:sym typeface="+mn-lt"/>
                    </a:rPr>
                    <a:t>主机漏洞扫描进度高、支持多种通用</a:t>
                  </a:r>
                  <a:r>
                    <a:rPr lang="en-US" altLang="zh-CN" sz="1200" dirty="0" err="1">
                      <a:solidFill>
                        <a:prstClr val="black"/>
                      </a:solidFill>
                      <a:cs typeface="+mn-ea"/>
                      <a:sym typeface="+mn-lt"/>
                    </a:rPr>
                    <a:t>Liunx</a:t>
                  </a:r>
                  <a:r>
                    <a:rPr lang="zh-CN" altLang="en-US" sz="1200" dirty="0">
                      <a:solidFill>
                        <a:prstClr val="black"/>
                      </a:solidFill>
                      <a:cs typeface="+mn-ea"/>
                      <a:sym typeface="+mn-lt"/>
                    </a:rPr>
                    <a:t>系统及华为自研</a:t>
                  </a:r>
                  <a:r>
                    <a:rPr lang="en-US" altLang="zh-CN" sz="1200" dirty="0" err="1">
                      <a:solidFill>
                        <a:prstClr val="black"/>
                      </a:solidFill>
                      <a:cs typeface="+mn-ea"/>
                      <a:sym typeface="+mn-lt"/>
                    </a:rPr>
                    <a:t>EulerOS</a:t>
                  </a:r>
                  <a:r>
                    <a:rPr lang="zh-CN" altLang="en-US" sz="1200" dirty="0">
                      <a:solidFill>
                        <a:prstClr val="black"/>
                      </a:solidFill>
                      <a:cs typeface="+mn-ea"/>
                      <a:sym typeface="+mn-lt"/>
                    </a:rPr>
                    <a:t>系统。</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en-US" altLang="zh-CN" sz="1200" dirty="0">
                      <a:solidFill>
                        <a:prstClr val="black"/>
                      </a:solidFill>
                      <a:cs typeface="+mn-ea"/>
                      <a:sym typeface="+mn-lt"/>
                    </a:rPr>
                    <a:t>Web</a:t>
                  </a:r>
                  <a:r>
                    <a:rPr lang="zh-CN" altLang="en-US" sz="1200" dirty="0">
                      <a:solidFill>
                        <a:prstClr val="black"/>
                      </a:solidFill>
                      <a:cs typeface="+mn-ea"/>
                      <a:sym typeface="+mn-lt"/>
                    </a:rPr>
                    <a:t>漏洞扫描，零环境搭建成本、一键完成扫描。</a:t>
                  </a:r>
                  <a:endParaRPr lang="en-US" altLang="zh-CN" sz="1200" dirty="0">
                    <a:solidFill>
                      <a:prstClr val="black"/>
                    </a:solidFill>
                    <a:cs typeface="+mn-ea"/>
                    <a:sym typeface="+mn-lt"/>
                  </a:endParaRPr>
                </a:p>
                <a:p>
                  <a:pPr>
                    <a:buClr>
                      <a:srgbClr val="D33941"/>
                    </a:buClr>
                    <a:defRPr/>
                  </a:pPr>
                  <a:endParaRPr lang="en-US" altLang="zh-CN" sz="1200" dirty="0">
                    <a:solidFill>
                      <a:prstClr val="black"/>
                    </a:solidFill>
                    <a:cs typeface="+mn-ea"/>
                    <a:sym typeface="+mn-lt"/>
                  </a:endParaRPr>
                </a:p>
                <a:p>
                  <a:pPr>
                    <a:buClr>
                      <a:srgbClr val="D33941"/>
                    </a:buClr>
                    <a:defRPr/>
                  </a:pPr>
                  <a:r>
                    <a:rPr lang="zh-CN" altLang="en-US" sz="1200" dirty="0">
                      <a:solidFill>
                        <a:prstClr val="black"/>
                      </a:solidFill>
                      <a:cs typeface="+mn-ea"/>
                      <a:sym typeface="+mn-lt"/>
                    </a:rPr>
                    <a:t>提供清晰简洁的扫描报告和修复建议。</a:t>
                  </a:r>
                  <a:endParaRPr lang="en-US" altLang="zh-CN" sz="1200" dirty="0">
                    <a:solidFill>
                      <a:srgbClr val="C00000"/>
                    </a:solidFill>
                    <a:cs typeface="+mn-ea"/>
                    <a:sym typeface="+mn-lt"/>
                  </a:endParaRPr>
                </a:p>
              </p:txBody>
            </p:sp>
            <p:pic>
              <p:nvPicPr>
                <p:cNvPr id="107" name="图片 106">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9763" y="3544689"/>
                  <a:ext cx="179953" cy="179953"/>
                </a:xfrm>
                <a:prstGeom prst="rect">
                  <a:avLst/>
                </a:prstGeom>
              </p:spPr>
            </p:pic>
            <p:pic>
              <p:nvPicPr>
                <p:cNvPr id="108" name="图片 107">
                  <a:extLst>
                    <a:ext uri="{FF2B5EF4-FFF2-40B4-BE49-F238E27FC236}">
                      <a16:creationId xmlns:a16="http://schemas.microsoft.com/office/drawing/2014/main" id="{2E34FD23-6F66-B740-918A-2AC8EF94400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06510" y="5421305"/>
                  <a:ext cx="179953" cy="179953"/>
                </a:xfrm>
                <a:prstGeom prst="rect">
                  <a:avLst/>
                </a:prstGeom>
              </p:spPr>
            </p:pic>
          </p:grpSp>
          <p:pic>
            <p:nvPicPr>
              <p:cNvPr id="197" name="图片 196">
                <a:extLst>
                  <a:ext uri="{FF2B5EF4-FFF2-40B4-BE49-F238E27FC236}">
                    <a16:creationId xmlns:a16="http://schemas.microsoft.com/office/drawing/2014/main" id="{55318B8A-8EB8-154A-A73A-1517550A95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614492" y="4583526"/>
                <a:ext cx="119084" cy="179953"/>
              </a:xfrm>
              <a:prstGeom prst="rect">
                <a:avLst/>
              </a:prstGeom>
            </p:spPr>
          </p:pic>
        </p:grpSp>
      </p:grpSp>
      <p:sp>
        <p:nvSpPr>
          <p:cNvPr id="9" name="标题 8"/>
          <p:cNvSpPr>
            <a:spLocks noGrp="1"/>
          </p:cNvSpPr>
          <p:nvPr>
            <p:ph type="title"/>
          </p:nvPr>
        </p:nvSpPr>
        <p:spPr/>
        <p:txBody>
          <a:bodyPr>
            <a:normAutofit/>
          </a:bodyPr>
          <a:lstStyle/>
          <a:p>
            <a:r>
              <a:rPr lang="zh-CN" altLang="en-US" dirty="0">
                <a:latin typeface="+mn-lt"/>
                <a:ea typeface="+mn-ea"/>
                <a:cs typeface="+mn-ea"/>
                <a:sym typeface="+mn-lt"/>
              </a:rPr>
              <a:t>端到端工具链服务 </a:t>
            </a:r>
            <a:r>
              <a:rPr lang="en-US" altLang="zh-CN" dirty="0">
                <a:latin typeface="+mn-lt"/>
                <a:ea typeface="+mn-ea"/>
                <a:cs typeface="+mn-ea"/>
                <a:sym typeface="+mn-lt"/>
              </a:rPr>
              <a:t>- </a:t>
            </a:r>
            <a:r>
              <a:rPr lang="zh-CN" altLang="en-US" dirty="0">
                <a:latin typeface="+mn-lt"/>
                <a:ea typeface="+mn-ea"/>
                <a:cs typeface="+mn-ea"/>
                <a:sym typeface="+mn-lt"/>
              </a:rPr>
              <a:t>涵盖软件生命周期环节</a:t>
            </a:r>
          </a:p>
        </p:txBody>
      </p:sp>
      <p:sp>
        <p:nvSpPr>
          <p:cNvPr id="15" name="矩形 14"/>
          <p:cNvSpPr/>
          <p:nvPr/>
        </p:nvSpPr>
        <p:spPr>
          <a:xfrm>
            <a:off x="684770" y="3062035"/>
            <a:ext cx="1620324" cy="338422"/>
          </a:xfrm>
          <a:prstGeom prst="rect">
            <a:avLst/>
          </a:prstGeom>
        </p:spPr>
        <p:txBody>
          <a:bodyPr wrap="none">
            <a:spAutoFit/>
          </a:bodyPr>
          <a:lstStyle/>
          <a:p>
            <a:r>
              <a:rPr lang="zh-CN" altLang="en-US" sz="1599" dirty="0">
                <a:solidFill>
                  <a:prstClr val="black"/>
                </a:solidFill>
                <a:cs typeface="+mn-ea"/>
                <a:sym typeface="+mn-lt"/>
              </a:rPr>
              <a:t>持续设计和规划</a:t>
            </a:r>
          </a:p>
        </p:txBody>
      </p:sp>
      <p:sp>
        <p:nvSpPr>
          <p:cNvPr id="121" name="文本框 120"/>
          <p:cNvSpPr txBox="1"/>
          <p:nvPr/>
        </p:nvSpPr>
        <p:spPr>
          <a:xfrm>
            <a:off x="2494886" y="3061663"/>
            <a:ext cx="2471931" cy="338422"/>
          </a:xfrm>
          <a:prstGeom prst="rect">
            <a:avLst/>
          </a:prstGeom>
          <a:noFill/>
        </p:spPr>
        <p:txBody>
          <a:bodyPr wrap="square" rtlCol="0">
            <a:spAutoFit/>
          </a:bodyPr>
          <a:lstStyle/>
          <a:p>
            <a:r>
              <a:rPr lang="zh-CN" altLang="en-US" sz="1599" dirty="0">
                <a:solidFill>
                  <a:prstClr val="black"/>
                </a:solidFill>
                <a:cs typeface="+mn-ea"/>
                <a:sym typeface="+mn-lt"/>
              </a:rPr>
              <a:t>持续开发和集成</a:t>
            </a:r>
          </a:p>
        </p:txBody>
      </p:sp>
      <p:sp>
        <p:nvSpPr>
          <p:cNvPr id="16" name="矩形 15"/>
          <p:cNvSpPr/>
          <p:nvPr/>
        </p:nvSpPr>
        <p:spPr>
          <a:xfrm>
            <a:off x="4408329" y="3062035"/>
            <a:ext cx="1620324" cy="338422"/>
          </a:xfrm>
          <a:prstGeom prst="rect">
            <a:avLst/>
          </a:prstGeom>
        </p:spPr>
        <p:txBody>
          <a:bodyPr wrap="none">
            <a:spAutoFit/>
          </a:bodyPr>
          <a:lstStyle/>
          <a:p>
            <a:r>
              <a:rPr lang="zh-CN" altLang="en-US" sz="1599" dirty="0">
                <a:solidFill>
                  <a:prstClr val="black"/>
                </a:solidFill>
                <a:cs typeface="+mn-ea"/>
                <a:sym typeface="+mn-lt"/>
              </a:rPr>
              <a:t>持续测试与反馈</a:t>
            </a:r>
          </a:p>
        </p:txBody>
      </p:sp>
      <p:sp>
        <p:nvSpPr>
          <p:cNvPr id="22" name="矩形 21"/>
          <p:cNvSpPr/>
          <p:nvPr/>
        </p:nvSpPr>
        <p:spPr>
          <a:xfrm>
            <a:off x="6192706" y="3062819"/>
            <a:ext cx="1620324" cy="338422"/>
          </a:xfrm>
          <a:prstGeom prst="rect">
            <a:avLst/>
          </a:prstGeom>
        </p:spPr>
        <p:txBody>
          <a:bodyPr wrap="none">
            <a:spAutoFit/>
          </a:bodyPr>
          <a:lstStyle/>
          <a:p>
            <a:r>
              <a:rPr lang="zh-CN" altLang="en-US" sz="1599" dirty="0">
                <a:solidFill>
                  <a:prstClr val="black"/>
                </a:solidFill>
                <a:cs typeface="+mn-ea"/>
                <a:sym typeface="+mn-lt"/>
              </a:rPr>
              <a:t>持续安全与审计</a:t>
            </a:r>
          </a:p>
        </p:txBody>
      </p:sp>
      <p:sp>
        <p:nvSpPr>
          <p:cNvPr id="28" name="矩形 27"/>
          <p:cNvSpPr/>
          <p:nvPr/>
        </p:nvSpPr>
        <p:spPr>
          <a:xfrm>
            <a:off x="8030863" y="3055892"/>
            <a:ext cx="1620324" cy="338422"/>
          </a:xfrm>
          <a:prstGeom prst="rect">
            <a:avLst/>
          </a:prstGeom>
        </p:spPr>
        <p:txBody>
          <a:bodyPr wrap="none">
            <a:spAutoFit/>
          </a:bodyPr>
          <a:lstStyle/>
          <a:p>
            <a:r>
              <a:rPr lang="zh-CN" altLang="en-US" sz="1599" dirty="0">
                <a:solidFill>
                  <a:prstClr val="black"/>
                </a:solidFill>
                <a:cs typeface="+mn-ea"/>
                <a:sym typeface="+mn-lt"/>
              </a:rPr>
              <a:t>持续部署与发布</a:t>
            </a:r>
          </a:p>
        </p:txBody>
      </p:sp>
      <p:sp>
        <p:nvSpPr>
          <p:cNvPr id="125" name="文本框 124"/>
          <p:cNvSpPr txBox="1"/>
          <p:nvPr/>
        </p:nvSpPr>
        <p:spPr>
          <a:xfrm>
            <a:off x="9842443" y="3062035"/>
            <a:ext cx="1652136" cy="338426"/>
          </a:xfrm>
          <a:prstGeom prst="rect">
            <a:avLst/>
          </a:prstGeom>
          <a:noFill/>
        </p:spPr>
        <p:txBody>
          <a:bodyPr wrap="square" rtlCol="0">
            <a:spAutoFit/>
          </a:bodyPr>
          <a:lstStyle/>
          <a:p>
            <a:r>
              <a:rPr lang="zh-CN" altLang="en-US" sz="1599" dirty="0">
                <a:solidFill>
                  <a:prstClr val="black"/>
                </a:solidFill>
                <a:cs typeface="+mn-ea"/>
                <a:sym typeface="+mn-lt"/>
              </a:rPr>
              <a:t>持续运维与监测</a:t>
            </a:r>
          </a:p>
        </p:txBody>
      </p:sp>
      <p:sp>
        <p:nvSpPr>
          <p:cNvPr id="127" name="矩形 126"/>
          <p:cNvSpPr/>
          <p:nvPr/>
        </p:nvSpPr>
        <p:spPr>
          <a:xfrm>
            <a:off x="819562" y="1210896"/>
            <a:ext cx="2220019"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2" name="矩形 211"/>
          <p:cNvSpPr/>
          <p:nvPr/>
        </p:nvSpPr>
        <p:spPr>
          <a:xfrm>
            <a:off x="3078003" y="1210897"/>
            <a:ext cx="3096320" cy="1744068"/>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3" name="矩形 212"/>
          <p:cNvSpPr/>
          <p:nvPr/>
        </p:nvSpPr>
        <p:spPr>
          <a:xfrm>
            <a:off x="6194292" y="1210896"/>
            <a:ext cx="1439733" cy="1744067"/>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4" name="矩形 213"/>
          <p:cNvSpPr/>
          <p:nvPr/>
        </p:nvSpPr>
        <p:spPr>
          <a:xfrm>
            <a:off x="7646360" y="1210896"/>
            <a:ext cx="1015086" cy="1743163"/>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15" name="矩形 214"/>
          <p:cNvSpPr/>
          <p:nvPr/>
        </p:nvSpPr>
        <p:spPr>
          <a:xfrm>
            <a:off x="8684115" y="1210896"/>
            <a:ext cx="1730413" cy="17416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
        <p:nvSpPr>
          <p:cNvPr id="271" name="矩形 270"/>
          <p:cNvSpPr/>
          <p:nvPr/>
        </p:nvSpPr>
        <p:spPr>
          <a:xfrm>
            <a:off x="10435903" y="1210896"/>
            <a:ext cx="995100" cy="1744069"/>
          </a:xfrm>
          <a:prstGeom prst="rect">
            <a:avLst/>
          </a:prstGeom>
          <a:noFill/>
          <a:ln w="28575">
            <a:solidFill>
              <a:srgbClr val="C7000B"/>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8">
              <a:solidFill>
                <a:srgbClr val="666666"/>
              </a:solidFill>
              <a:cs typeface="+mn-ea"/>
              <a:sym typeface="+mn-lt"/>
            </a:endParaRPr>
          </a:p>
        </p:txBody>
      </p:sp>
    </p:spTree>
    <p:extLst>
      <p:ext uri="{BB962C8B-B14F-4D97-AF65-F5344CB8AC3E}">
        <p14:creationId xmlns:p14="http://schemas.microsoft.com/office/powerpoint/2010/main" val="160472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1000"/>
                                        <p:tgtEl>
                                          <p:spTgt spid="127"/>
                                        </p:tgtEl>
                                      </p:cBhvr>
                                    </p:animEffect>
                                    <p:anim calcmode="lin" valueType="num">
                                      <p:cBhvr>
                                        <p:cTn id="8" dur="1000" fill="hold"/>
                                        <p:tgtEl>
                                          <p:spTgt spid="127"/>
                                        </p:tgtEl>
                                        <p:attrNameLst>
                                          <p:attrName>ppt_x</p:attrName>
                                        </p:attrNameLst>
                                      </p:cBhvr>
                                      <p:tavLst>
                                        <p:tav tm="0">
                                          <p:val>
                                            <p:strVal val="#ppt_x"/>
                                          </p:val>
                                        </p:tav>
                                        <p:tav tm="100000">
                                          <p:val>
                                            <p:strVal val="#ppt_x"/>
                                          </p:val>
                                        </p:tav>
                                      </p:tavLst>
                                    </p:anim>
                                    <p:anim calcmode="lin" valueType="num">
                                      <p:cBhvr>
                                        <p:cTn id="9" dur="1000" fill="hold"/>
                                        <p:tgtEl>
                                          <p:spTgt spid="12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12"/>
                                        </p:tgtEl>
                                        <p:attrNameLst>
                                          <p:attrName>style.visibility</p:attrName>
                                        </p:attrNameLst>
                                      </p:cBhvr>
                                      <p:to>
                                        <p:strVal val="visible"/>
                                      </p:to>
                                    </p:set>
                                    <p:animEffect transition="in" filter="fade">
                                      <p:cBhvr>
                                        <p:cTn id="14" dur="1000"/>
                                        <p:tgtEl>
                                          <p:spTgt spid="212"/>
                                        </p:tgtEl>
                                      </p:cBhvr>
                                    </p:animEffect>
                                    <p:anim calcmode="lin" valueType="num">
                                      <p:cBhvr>
                                        <p:cTn id="15" dur="1000" fill="hold"/>
                                        <p:tgtEl>
                                          <p:spTgt spid="212"/>
                                        </p:tgtEl>
                                        <p:attrNameLst>
                                          <p:attrName>ppt_x</p:attrName>
                                        </p:attrNameLst>
                                      </p:cBhvr>
                                      <p:tavLst>
                                        <p:tav tm="0">
                                          <p:val>
                                            <p:strVal val="#ppt_x"/>
                                          </p:val>
                                        </p:tav>
                                        <p:tav tm="100000">
                                          <p:val>
                                            <p:strVal val="#ppt_x"/>
                                          </p:val>
                                        </p:tav>
                                      </p:tavLst>
                                    </p:anim>
                                    <p:anim calcmode="lin" valueType="num">
                                      <p:cBhvr>
                                        <p:cTn id="16" dur="1000" fill="hold"/>
                                        <p:tgtEl>
                                          <p:spTgt spid="2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13"/>
                                        </p:tgtEl>
                                        <p:attrNameLst>
                                          <p:attrName>style.visibility</p:attrName>
                                        </p:attrNameLst>
                                      </p:cBhvr>
                                      <p:to>
                                        <p:strVal val="visible"/>
                                      </p:to>
                                    </p:set>
                                    <p:animEffect transition="in" filter="fade">
                                      <p:cBhvr>
                                        <p:cTn id="21" dur="1000"/>
                                        <p:tgtEl>
                                          <p:spTgt spid="213"/>
                                        </p:tgtEl>
                                      </p:cBhvr>
                                    </p:animEffect>
                                    <p:anim calcmode="lin" valueType="num">
                                      <p:cBhvr>
                                        <p:cTn id="22" dur="1000" fill="hold"/>
                                        <p:tgtEl>
                                          <p:spTgt spid="213"/>
                                        </p:tgtEl>
                                        <p:attrNameLst>
                                          <p:attrName>ppt_x</p:attrName>
                                        </p:attrNameLst>
                                      </p:cBhvr>
                                      <p:tavLst>
                                        <p:tav tm="0">
                                          <p:val>
                                            <p:strVal val="#ppt_x"/>
                                          </p:val>
                                        </p:tav>
                                        <p:tav tm="100000">
                                          <p:val>
                                            <p:strVal val="#ppt_x"/>
                                          </p:val>
                                        </p:tav>
                                      </p:tavLst>
                                    </p:anim>
                                    <p:anim calcmode="lin" valueType="num">
                                      <p:cBhvr>
                                        <p:cTn id="23" dur="1000" fill="hold"/>
                                        <p:tgtEl>
                                          <p:spTgt spid="2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4"/>
                                        </p:tgtEl>
                                        <p:attrNameLst>
                                          <p:attrName>style.visibility</p:attrName>
                                        </p:attrNameLst>
                                      </p:cBhvr>
                                      <p:to>
                                        <p:strVal val="visible"/>
                                      </p:to>
                                    </p:set>
                                    <p:animEffect transition="in" filter="fade">
                                      <p:cBhvr>
                                        <p:cTn id="28" dur="1000"/>
                                        <p:tgtEl>
                                          <p:spTgt spid="214"/>
                                        </p:tgtEl>
                                      </p:cBhvr>
                                    </p:animEffect>
                                    <p:anim calcmode="lin" valueType="num">
                                      <p:cBhvr>
                                        <p:cTn id="29" dur="1000" fill="hold"/>
                                        <p:tgtEl>
                                          <p:spTgt spid="214"/>
                                        </p:tgtEl>
                                        <p:attrNameLst>
                                          <p:attrName>ppt_x</p:attrName>
                                        </p:attrNameLst>
                                      </p:cBhvr>
                                      <p:tavLst>
                                        <p:tav tm="0">
                                          <p:val>
                                            <p:strVal val="#ppt_x"/>
                                          </p:val>
                                        </p:tav>
                                        <p:tav tm="100000">
                                          <p:val>
                                            <p:strVal val="#ppt_x"/>
                                          </p:val>
                                        </p:tav>
                                      </p:tavLst>
                                    </p:anim>
                                    <p:anim calcmode="lin" valueType="num">
                                      <p:cBhvr>
                                        <p:cTn id="30"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15"/>
                                        </p:tgtEl>
                                        <p:attrNameLst>
                                          <p:attrName>style.visibility</p:attrName>
                                        </p:attrNameLst>
                                      </p:cBhvr>
                                      <p:to>
                                        <p:strVal val="visible"/>
                                      </p:to>
                                    </p:set>
                                    <p:animEffect transition="in" filter="fade">
                                      <p:cBhvr>
                                        <p:cTn id="35" dur="1000"/>
                                        <p:tgtEl>
                                          <p:spTgt spid="215"/>
                                        </p:tgtEl>
                                      </p:cBhvr>
                                    </p:animEffect>
                                    <p:anim calcmode="lin" valueType="num">
                                      <p:cBhvr>
                                        <p:cTn id="36" dur="1000" fill="hold"/>
                                        <p:tgtEl>
                                          <p:spTgt spid="215"/>
                                        </p:tgtEl>
                                        <p:attrNameLst>
                                          <p:attrName>ppt_x</p:attrName>
                                        </p:attrNameLst>
                                      </p:cBhvr>
                                      <p:tavLst>
                                        <p:tav tm="0">
                                          <p:val>
                                            <p:strVal val="#ppt_x"/>
                                          </p:val>
                                        </p:tav>
                                        <p:tav tm="100000">
                                          <p:val>
                                            <p:strVal val="#ppt_x"/>
                                          </p:val>
                                        </p:tav>
                                      </p:tavLst>
                                    </p:anim>
                                    <p:anim calcmode="lin" valueType="num">
                                      <p:cBhvr>
                                        <p:cTn id="37" dur="1000" fill="hold"/>
                                        <p:tgtEl>
                                          <p:spTgt spid="215"/>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71"/>
                                        </p:tgtEl>
                                        <p:attrNameLst>
                                          <p:attrName>style.visibility</p:attrName>
                                        </p:attrNameLst>
                                      </p:cBhvr>
                                      <p:to>
                                        <p:strVal val="visible"/>
                                      </p:to>
                                    </p:set>
                                    <p:animEffect transition="in" filter="fade">
                                      <p:cBhvr>
                                        <p:cTn id="42" dur="1000"/>
                                        <p:tgtEl>
                                          <p:spTgt spid="271"/>
                                        </p:tgtEl>
                                      </p:cBhvr>
                                    </p:animEffect>
                                    <p:anim calcmode="lin" valueType="num">
                                      <p:cBhvr>
                                        <p:cTn id="43" dur="1000" fill="hold"/>
                                        <p:tgtEl>
                                          <p:spTgt spid="271"/>
                                        </p:tgtEl>
                                        <p:attrNameLst>
                                          <p:attrName>ppt_x</p:attrName>
                                        </p:attrNameLst>
                                      </p:cBhvr>
                                      <p:tavLst>
                                        <p:tav tm="0">
                                          <p:val>
                                            <p:strVal val="#ppt_x"/>
                                          </p:val>
                                        </p:tav>
                                        <p:tav tm="100000">
                                          <p:val>
                                            <p:strVal val="#ppt_x"/>
                                          </p:val>
                                        </p:tav>
                                      </p:tavLst>
                                    </p:anim>
                                    <p:anim calcmode="lin" valueType="num">
                                      <p:cBhvr>
                                        <p:cTn id="44" dur="1000" fill="hold"/>
                                        <p:tgtEl>
                                          <p:spTgt spid="2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12" grpId="0" animBg="1"/>
      <p:bldP spid="213" grpId="0" animBg="1"/>
      <p:bldP spid="214" grpId="0" animBg="1"/>
      <p:bldP spid="215" grpId="0" animBg="1"/>
      <p:bldP spid="271"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2947456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zh-CN" altLang="en-US" dirty="0">
                <a:solidFill>
                  <a:schemeClr val="bg1">
                    <a:lumMod val="50000"/>
                  </a:schemeClr>
                </a:solidFill>
                <a:latin typeface="+mn-lt"/>
                <a:ea typeface="+mn-ea"/>
                <a:cs typeface="+mn-ea"/>
                <a:sym typeface="+mn-lt"/>
              </a:rPr>
              <a:t>软件产业和交付模式发展趋势</a:t>
            </a:r>
            <a:endParaRPr lang="en-US" altLang="zh-CN" dirty="0">
              <a:solidFill>
                <a:schemeClr val="bg1">
                  <a:lumMod val="50000"/>
                </a:schemeClr>
              </a:solidFill>
              <a:latin typeface="+mn-lt"/>
              <a:ea typeface="+mn-ea"/>
              <a:cs typeface="+mn-ea"/>
              <a:sym typeface="+mn-lt"/>
            </a:endParaRPr>
          </a:p>
          <a:p>
            <a:r>
              <a:rPr lang="zh-CN" altLang="en-US" dirty="0">
                <a:solidFill>
                  <a:schemeClr val="bg1">
                    <a:lumMod val="50000"/>
                  </a:schemeClr>
                </a:solidFill>
                <a:latin typeface="+mn-lt"/>
                <a:ea typeface="+mn-ea"/>
                <a:cs typeface="+mn-ea"/>
                <a:sym typeface="+mn-lt"/>
              </a:rPr>
              <a:t>敏捷软件开发及</a:t>
            </a:r>
            <a:r>
              <a:rPr lang="en-US" altLang="zh-CN" dirty="0" err="1">
                <a:solidFill>
                  <a:schemeClr val="bg1">
                    <a:lumMod val="50000"/>
                  </a:schemeClr>
                </a:solidFill>
                <a:latin typeface="+mn-lt"/>
                <a:ea typeface="+mn-ea"/>
                <a:cs typeface="+mn-ea"/>
                <a:sym typeface="+mn-lt"/>
              </a:rPr>
              <a:t>DevOps</a:t>
            </a:r>
            <a:r>
              <a:rPr lang="zh-CN" altLang="en-US" dirty="0">
                <a:solidFill>
                  <a:schemeClr val="bg1">
                    <a:lumMod val="50000"/>
                  </a:schemeClr>
                </a:solidFill>
                <a:latin typeface="+mn-lt"/>
                <a:ea typeface="+mn-ea"/>
                <a:cs typeface="+mn-ea"/>
                <a:sym typeface="+mn-lt"/>
              </a:rPr>
              <a:t>思想</a:t>
            </a:r>
            <a:endParaRPr lang="en-US" altLang="zh-CN" dirty="0">
              <a:solidFill>
                <a:schemeClr val="bg1">
                  <a:lumMod val="50000"/>
                </a:schemeClr>
              </a:solidFill>
              <a:latin typeface="+mn-lt"/>
              <a:ea typeface="+mn-ea"/>
              <a:cs typeface="+mn-ea"/>
              <a:sym typeface="+mn-lt"/>
            </a:endParaRPr>
          </a:p>
          <a:p>
            <a:r>
              <a:rPr lang="zh-CN" altLang="en-US" b="1" dirty="0">
                <a:latin typeface="+mn-lt"/>
                <a:ea typeface="+mn-ea"/>
                <a:cs typeface="+mn-ea"/>
                <a:sym typeface="+mn-lt"/>
              </a:rPr>
              <a:t>华为云</a:t>
            </a:r>
            <a:r>
              <a:rPr lang="en-US" altLang="zh-CN" b="1" dirty="0" err="1">
                <a:latin typeface="+mn-lt"/>
                <a:ea typeface="+mn-ea"/>
                <a:cs typeface="+mn-ea"/>
                <a:sym typeface="+mn-lt"/>
              </a:rPr>
              <a:t>DevCloud</a:t>
            </a:r>
            <a:r>
              <a:rPr lang="en-US" altLang="zh-CN" b="1" dirty="0">
                <a:latin typeface="+mn-lt"/>
                <a:ea typeface="+mn-ea"/>
                <a:cs typeface="+mn-ea"/>
                <a:sym typeface="+mn-lt"/>
              </a:rPr>
              <a:t> HE2E DevOps</a:t>
            </a:r>
            <a:r>
              <a:rPr lang="zh-CN" altLang="en-US" b="1" dirty="0">
                <a:latin typeface="+mn-lt"/>
                <a:ea typeface="+mn-ea"/>
                <a:cs typeface="+mn-ea"/>
                <a:sym typeface="+mn-lt"/>
              </a:rPr>
              <a:t>框架及其主要服务</a:t>
            </a:r>
            <a:endParaRPr lang="en-US" altLang="zh-CN" b="1" dirty="0">
              <a:latin typeface="+mn-lt"/>
              <a:ea typeface="+mn-ea"/>
              <a:cs typeface="+mn-ea"/>
              <a:sym typeface="+mn-lt"/>
            </a:endParaRPr>
          </a:p>
          <a:p>
            <a:pPr lvl="1">
              <a:buSzPct val="50000"/>
              <a:buFont typeface="Wingdings" panose="05000000000000000000" pitchFamily="2" charset="2"/>
              <a:buChar char="p"/>
            </a:pPr>
            <a:r>
              <a:rPr lang="zh-CN" altLang="en-US" dirty="0">
                <a:solidFill>
                  <a:schemeClr val="bg1">
                    <a:lumMod val="50000"/>
                  </a:schemeClr>
                </a:solidFill>
                <a:latin typeface="+mn-lt"/>
                <a:ea typeface="+mn-ea"/>
                <a:cs typeface="+mn-ea"/>
                <a:sym typeface="+mn-lt"/>
              </a:rPr>
              <a:t>华为云</a:t>
            </a:r>
            <a:r>
              <a:rPr lang="en-US" altLang="zh-CN" dirty="0" err="1">
                <a:solidFill>
                  <a:schemeClr val="bg1">
                    <a:lumMod val="50000"/>
                  </a:schemeClr>
                </a:solidFill>
                <a:latin typeface="+mn-lt"/>
                <a:ea typeface="+mn-ea"/>
                <a:cs typeface="+mn-ea"/>
                <a:sym typeface="+mn-lt"/>
              </a:rPr>
              <a:t>DevCloud</a:t>
            </a:r>
            <a:r>
              <a:rPr lang="en-US" altLang="zh-CN" dirty="0">
                <a:solidFill>
                  <a:schemeClr val="bg1">
                    <a:lumMod val="50000"/>
                  </a:schemeClr>
                </a:solidFill>
                <a:latin typeface="+mn-lt"/>
                <a:ea typeface="+mn-ea"/>
                <a:cs typeface="+mn-ea"/>
                <a:sym typeface="+mn-lt"/>
              </a:rPr>
              <a:t> HE2E DevOps</a:t>
            </a:r>
            <a:r>
              <a:rPr lang="zh-CN" altLang="en-US" dirty="0">
                <a:solidFill>
                  <a:schemeClr val="bg1">
                    <a:lumMod val="50000"/>
                  </a:schemeClr>
                </a:solidFill>
                <a:latin typeface="+mn-lt"/>
                <a:ea typeface="+mn-ea"/>
                <a:cs typeface="+mn-ea"/>
                <a:sym typeface="+mn-lt"/>
              </a:rPr>
              <a:t>框架</a:t>
            </a:r>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r>
              <a:rPr lang="zh-CN" altLang="en-US" dirty="0">
                <a:latin typeface="+mn-lt"/>
                <a:ea typeface="+mn-ea"/>
                <a:cs typeface="+mn-ea"/>
                <a:sym typeface="+mn-lt"/>
              </a:rPr>
              <a:t>华为云</a:t>
            </a:r>
            <a:r>
              <a:rPr lang="en-US" altLang="zh-CN" dirty="0" err="1">
                <a:latin typeface="+mn-lt"/>
                <a:ea typeface="+mn-ea"/>
                <a:cs typeface="+mn-ea"/>
                <a:sym typeface="+mn-lt"/>
              </a:rPr>
              <a:t>DevCloud</a:t>
            </a:r>
            <a:r>
              <a:rPr lang="en-US" altLang="zh-CN" dirty="0">
                <a:latin typeface="+mn-lt"/>
                <a:ea typeface="+mn-ea"/>
                <a:cs typeface="+mn-ea"/>
                <a:sym typeface="+mn-lt"/>
              </a:rPr>
              <a:t> HE2E DevOps</a:t>
            </a:r>
            <a:r>
              <a:rPr lang="zh-CN" altLang="en-US" dirty="0">
                <a:latin typeface="+mn-lt"/>
                <a:ea typeface="+mn-ea"/>
                <a:cs typeface="+mn-ea"/>
                <a:sym typeface="+mn-lt"/>
              </a:rPr>
              <a:t>主要服务</a:t>
            </a:r>
            <a:endParaRPr lang="en-US" altLang="zh-CN" dirty="0">
              <a:latin typeface="+mn-lt"/>
              <a:ea typeface="+mn-ea"/>
              <a:cs typeface="+mn-ea"/>
              <a:sym typeface="+mn-lt"/>
            </a:endParaRPr>
          </a:p>
          <a:p>
            <a:pPr lvl="1"/>
            <a:endParaRPr lang="en-US" altLang="zh-CN" dirty="0">
              <a:solidFill>
                <a:schemeClr val="bg1">
                  <a:lumMod val="50000"/>
                </a:schemeClr>
              </a:solidFill>
              <a:latin typeface="+mn-lt"/>
              <a:ea typeface="+mn-ea"/>
              <a:cs typeface="+mn-ea"/>
              <a:sym typeface="+mn-lt"/>
            </a:endParaRPr>
          </a:p>
          <a:p>
            <a:pPr lvl="1">
              <a:buSzPct val="60000"/>
              <a:buFont typeface="Wingdings" panose="05000000000000000000" pitchFamily="2" charset="2"/>
              <a:buChar char="n"/>
            </a:pPr>
            <a:endParaRPr lang="en-US" altLang="zh-CN" dirty="0">
              <a:latin typeface="+mn-lt"/>
              <a:ea typeface="+mn-ea"/>
              <a:cs typeface="+mn-ea"/>
              <a:sym typeface="+mn-lt"/>
            </a:endParaRPr>
          </a:p>
          <a:p>
            <a:endParaRPr lang="zh-CN" altLang="en-US" b="1" dirty="0">
              <a:latin typeface="+mn-lt"/>
              <a:ea typeface="+mn-ea"/>
              <a:cs typeface="+mn-ea"/>
              <a:sym typeface="+mn-lt"/>
            </a:endParaRPr>
          </a:p>
        </p:txBody>
      </p:sp>
    </p:spTree>
    <p:extLst>
      <p:ext uri="{BB962C8B-B14F-4D97-AF65-F5344CB8AC3E}">
        <p14:creationId xmlns:p14="http://schemas.microsoft.com/office/powerpoint/2010/main" val="410458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2E6F39-46D9-0549-8BE3-83BA4347A83C}"/>
              </a:ext>
            </a:extLst>
          </p:cNvPr>
          <p:cNvPicPr>
            <a:picLocks noChangeAspect="1"/>
          </p:cNvPicPr>
          <p:nvPr/>
        </p:nvPicPr>
        <p:blipFill>
          <a:blip r:embed="rId3">
            <a:alphaModFix amt="20000"/>
          </a:blip>
          <a:stretch>
            <a:fillRect/>
          </a:stretch>
        </p:blipFill>
        <p:spPr>
          <a:xfrm>
            <a:off x="3895116" y="2251639"/>
            <a:ext cx="4196502" cy="2045434"/>
          </a:xfrm>
          <a:prstGeom prst="rect">
            <a:avLst/>
          </a:prstGeom>
        </p:spPr>
      </p:pic>
      <p:sp>
        <p:nvSpPr>
          <p:cNvPr id="1250" name="Shape 1250"/>
          <p:cNvSpPr/>
          <p:nvPr/>
        </p:nvSpPr>
        <p:spPr>
          <a:xfrm rot="5400000">
            <a:off x="3753593" y="1355384"/>
            <a:ext cx="1380587" cy="2230795"/>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基于华为云</a:t>
            </a:r>
            <a:r>
              <a:rPr lang="en-US" altLang="zh-CN" dirty="0" err="1">
                <a:latin typeface="+mn-lt"/>
                <a:ea typeface="+mn-ea"/>
                <a:cs typeface="+mn-ea"/>
                <a:sym typeface="+mn-lt"/>
              </a:rPr>
              <a:t>DevCloud</a:t>
            </a:r>
            <a:r>
              <a:rPr lang="zh-CN" altLang="en-US" dirty="0">
                <a:latin typeface="+mn-lt"/>
                <a:ea typeface="+mn-ea"/>
                <a:cs typeface="+mn-ea"/>
                <a:sym typeface="+mn-lt"/>
              </a:rPr>
              <a:t>和云容器引擎的</a:t>
            </a:r>
            <a:r>
              <a:rPr lang="en-US" altLang="zh-CN" dirty="0">
                <a:latin typeface="+mn-lt"/>
                <a:ea typeface="+mn-ea"/>
                <a:cs typeface="+mn-ea"/>
                <a:sym typeface="+mn-lt"/>
              </a:rPr>
              <a:t>DevOps</a:t>
            </a:r>
            <a:r>
              <a:rPr lang="zh-CN" altLang="en-US" dirty="0">
                <a:latin typeface="+mn-lt"/>
                <a:ea typeface="+mn-ea"/>
                <a:cs typeface="+mn-ea"/>
                <a:sym typeface="+mn-lt"/>
              </a:rPr>
              <a:t>流水线</a:t>
            </a:r>
            <a:endParaRPr lang="en-US" dirty="0">
              <a:latin typeface="+mn-lt"/>
              <a:ea typeface="+mn-ea"/>
              <a:cs typeface="+mn-ea"/>
              <a:sym typeface="+mn-lt"/>
            </a:endParaRPr>
          </a:p>
        </p:txBody>
      </p:sp>
      <p:sp>
        <p:nvSpPr>
          <p:cNvPr id="41" name="Shape 1158">
            <a:extLst>
              <a:ext uri="{FF2B5EF4-FFF2-40B4-BE49-F238E27FC236}">
                <a16:creationId xmlns:a16="http://schemas.microsoft.com/office/drawing/2014/main" id="{5D34E0F3-1B49-B040-9B8C-FCD3AA29EFE9}"/>
              </a:ext>
            </a:extLst>
          </p:cNvPr>
          <p:cNvSpPr/>
          <p:nvPr/>
        </p:nvSpPr>
        <p:spPr>
          <a:xfrm rot="16200000">
            <a:off x="3753596" y="3218190"/>
            <a:ext cx="1380585" cy="2230796"/>
          </a:xfrm>
          <a:custGeom>
            <a:avLst/>
            <a:gdLst/>
            <a:ahLst/>
            <a:cxnLst>
              <a:cxn ang="0">
                <a:pos x="wd2" y="hd2"/>
              </a:cxn>
              <a:cxn ang="5400000">
                <a:pos x="wd2" y="hd2"/>
              </a:cxn>
              <a:cxn ang="10800000">
                <a:pos x="wd2" y="hd2"/>
              </a:cxn>
              <a:cxn ang="16200000">
                <a:pos x="wd2" y="hd2"/>
              </a:cxn>
            </a:cxnLst>
            <a:rect l="0" t="0" r="r" b="b"/>
            <a:pathLst>
              <a:path w="21536" h="21571" extrusionOk="0">
                <a:moveTo>
                  <a:pt x="11" y="21571"/>
                </a:moveTo>
                <a:lnTo>
                  <a:pt x="11" y="1410"/>
                </a:lnTo>
                <a:cubicBezTo>
                  <a:pt x="-64" y="1028"/>
                  <a:pt x="241" y="651"/>
                  <a:pt x="843" y="379"/>
                </a:cubicBezTo>
                <a:cubicBezTo>
                  <a:pt x="1445" y="108"/>
                  <a:pt x="2282" y="-29"/>
                  <a:pt x="3131" y="5"/>
                </a:cubicBezTo>
                <a:lnTo>
                  <a:pt x="21536"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2" name="Shape 1211">
            <a:extLst>
              <a:ext uri="{FF2B5EF4-FFF2-40B4-BE49-F238E27FC236}">
                <a16:creationId xmlns:a16="http://schemas.microsoft.com/office/drawing/2014/main" id="{CE5AF036-C5B1-0845-9892-782F567D4C6D}"/>
              </a:ext>
            </a:extLst>
          </p:cNvPr>
          <p:cNvSpPr/>
          <p:nvPr/>
        </p:nvSpPr>
        <p:spPr>
          <a:xfrm rot="5400000">
            <a:off x="6788484" y="1270899"/>
            <a:ext cx="1322629" cy="2341805"/>
          </a:xfrm>
          <a:custGeom>
            <a:avLst/>
            <a:gdLst/>
            <a:ahLst/>
            <a:cxnLst>
              <a:cxn ang="0">
                <a:pos x="wd2" y="hd2"/>
              </a:cxn>
              <a:cxn ang="5400000">
                <a:pos x="wd2" y="hd2"/>
              </a:cxn>
              <a:cxn ang="10800000">
                <a:pos x="wd2" y="hd2"/>
              </a:cxn>
              <a:cxn ang="16200000">
                <a:pos x="wd2" y="hd2"/>
              </a:cxn>
            </a:cxnLst>
            <a:rect l="0" t="0" r="r" b="b"/>
            <a:pathLst>
              <a:path w="21544" h="21571" extrusionOk="0">
                <a:moveTo>
                  <a:pt x="9" y="21571"/>
                </a:moveTo>
                <a:lnTo>
                  <a:pt x="9" y="1413"/>
                </a:lnTo>
                <a:cubicBezTo>
                  <a:pt x="-56" y="1030"/>
                  <a:pt x="210" y="652"/>
                  <a:pt x="736" y="380"/>
                </a:cubicBezTo>
                <a:cubicBezTo>
                  <a:pt x="1262" y="109"/>
                  <a:pt x="1993" y="-29"/>
                  <a:pt x="2734" y="5"/>
                </a:cubicBezTo>
                <a:lnTo>
                  <a:pt x="21544" y="5"/>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sp>
        <p:nvSpPr>
          <p:cNvPr id="43" name="Shape 1289">
            <a:extLst>
              <a:ext uri="{FF2B5EF4-FFF2-40B4-BE49-F238E27FC236}">
                <a16:creationId xmlns:a16="http://schemas.microsoft.com/office/drawing/2014/main" id="{15D34C00-55A5-5848-82AC-279049ABBAD2}"/>
              </a:ext>
            </a:extLst>
          </p:cNvPr>
          <p:cNvSpPr/>
          <p:nvPr/>
        </p:nvSpPr>
        <p:spPr>
          <a:xfrm rot="16200000">
            <a:off x="6759511" y="3162682"/>
            <a:ext cx="1380582" cy="2341807"/>
          </a:xfrm>
          <a:custGeom>
            <a:avLst/>
            <a:gdLst/>
            <a:ahLst/>
            <a:cxnLst>
              <a:cxn ang="0">
                <a:pos x="wd2" y="hd2"/>
              </a:cxn>
              <a:cxn ang="5400000">
                <a:pos x="wd2" y="hd2"/>
              </a:cxn>
              <a:cxn ang="10800000">
                <a:pos x="wd2" y="hd2"/>
              </a:cxn>
              <a:cxn ang="16200000">
                <a:pos x="wd2" y="hd2"/>
              </a:cxn>
            </a:cxnLst>
            <a:rect l="0" t="0" r="r" b="b"/>
            <a:pathLst>
              <a:path w="21536" h="21571" extrusionOk="0">
                <a:moveTo>
                  <a:pt x="11" y="0"/>
                </a:moveTo>
                <a:lnTo>
                  <a:pt x="11" y="20168"/>
                </a:lnTo>
                <a:cubicBezTo>
                  <a:pt x="-64" y="20548"/>
                  <a:pt x="241" y="20923"/>
                  <a:pt x="843" y="21193"/>
                </a:cubicBezTo>
                <a:cubicBezTo>
                  <a:pt x="1445" y="21463"/>
                  <a:pt x="2282" y="21600"/>
                  <a:pt x="3131" y="21567"/>
                </a:cubicBezTo>
                <a:lnTo>
                  <a:pt x="21536" y="21567"/>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00" spc="209">
              <a:solidFill>
                <a:srgbClr val="FFFFFF"/>
              </a:solidFill>
              <a:effectLst>
                <a:outerShdw blurRad="38100" dist="12700" dir="5400000" rotWithShape="0">
                  <a:srgbClr val="000000">
                    <a:alpha val="50000"/>
                  </a:srgbClr>
                </a:outerShdw>
              </a:effectLst>
              <a:cs typeface="+mn-ea"/>
              <a:sym typeface="+mn-lt"/>
            </a:endParaRPr>
          </a:p>
        </p:txBody>
      </p:sp>
      <p:pic>
        <p:nvPicPr>
          <p:cNvPr id="44" name="Picture 43">
            <a:extLst>
              <a:ext uri="{FF2B5EF4-FFF2-40B4-BE49-F238E27FC236}">
                <a16:creationId xmlns:a16="http://schemas.microsoft.com/office/drawing/2014/main" id="{351C2F10-3E8A-AE45-B54F-40A534E9FAE6}"/>
              </a:ext>
            </a:extLst>
          </p:cNvPr>
          <p:cNvPicPr>
            <a:picLocks noChangeAspect="1"/>
          </p:cNvPicPr>
          <p:nvPr/>
        </p:nvPicPr>
        <p:blipFill>
          <a:blip r:embed="rId4"/>
          <a:stretch>
            <a:fillRect/>
          </a:stretch>
        </p:blipFill>
        <p:spPr>
          <a:xfrm>
            <a:off x="4031794" y="2559600"/>
            <a:ext cx="1887129" cy="1198177"/>
          </a:xfrm>
          <a:prstGeom prst="rect">
            <a:avLst/>
          </a:prstGeom>
        </p:spPr>
      </p:pic>
      <p:pic>
        <p:nvPicPr>
          <p:cNvPr id="45" name="Picture 44">
            <a:extLst>
              <a:ext uri="{FF2B5EF4-FFF2-40B4-BE49-F238E27FC236}">
                <a16:creationId xmlns:a16="http://schemas.microsoft.com/office/drawing/2014/main" id="{7DB4C4A7-1ECC-BA47-A6A0-6F75518018ED}"/>
              </a:ext>
            </a:extLst>
          </p:cNvPr>
          <p:cNvPicPr>
            <a:picLocks noChangeAspect="1"/>
          </p:cNvPicPr>
          <p:nvPr/>
        </p:nvPicPr>
        <p:blipFill>
          <a:blip r:embed="rId5"/>
          <a:stretch>
            <a:fillRect/>
          </a:stretch>
        </p:blipFill>
        <p:spPr>
          <a:xfrm>
            <a:off x="5956653" y="2410134"/>
            <a:ext cx="2059165" cy="1536201"/>
          </a:xfrm>
          <a:prstGeom prst="rect">
            <a:avLst/>
          </a:prstGeom>
        </p:spPr>
      </p:pic>
      <p:grpSp>
        <p:nvGrpSpPr>
          <p:cNvPr id="46" name="Group 1205">
            <a:extLst>
              <a:ext uri="{FF2B5EF4-FFF2-40B4-BE49-F238E27FC236}">
                <a16:creationId xmlns:a16="http://schemas.microsoft.com/office/drawing/2014/main" id="{9C6BE600-3BB5-0C4E-9396-65ECFC5BD1BD}"/>
              </a:ext>
            </a:extLst>
          </p:cNvPr>
          <p:cNvGrpSpPr/>
          <p:nvPr/>
        </p:nvGrpSpPr>
        <p:grpSpPr>
          <a:xfrm>
            <a:off x="4263986" y="1466650"/>
            <a:ext cx="627666" cy="627667"/>
            <a:chOff x="0" y="0"/>
            <a:chExt cx="1255859" cy="1255859"/>
          </a:xfrm>
        </p:grpSpPr>
        <p:sp>
          <p:nvSpPr>
            <p:cNvPr id="47" name="Shape 1203">
              <a:extLst>
                <a:ext uri="{FF2B5EF4-FFF2-40B4-BE49-F238E27FC236}">
                  <a16:creationId xmlns:a16="http://schemas.microsoft.com/office/drawing/2014/main" id="{A2A4D314-B8CD-704F-81E8-9112A619C5B1}"/>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48" name="Shape 1204">
              <a:extLst>
                <a:ext uri="{FF2B5EF4-FFF2-40B4-BE49-F238E27FC236}">
                  <a16:creationId xmlns:a16="http://schemas.microsoft.com/office/drawing/2014/main" id="{18D14A86-EA47-794C-BE09-9EBDCD3B10F3}"/>
                </a:ext>
              </a:extLst>
            </p:cNvPr>
            <p:cNvSpPr/>
            <p:nvPr/>
          </p:nvSpPr>
          <p:spPr>
            <a:xfrm>
              <a:off x="256005"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设计</a:t>
              </a:r>
              <a:endParaRPr sz="1400" dirty="0">
                <a:solidFill>
                  <a:prstClr val="white"/>
                </a:solidFill>
                <a:latin typeface="+mn-lt"/>
                <a:ea typeface="+mn-ea"/>
                <a:cs typeface="+mn-ea"/>
                <a:sym typeface="+mn-lt"/>
              </a:endParaRPr>
            </a:p>
          </p:txBody>
        </p:sp>
      </p:grpSp>
      <p:grpSp>
        <p:nvGrpSpPr>
          <p:cNvPr id="49" name="Group 1205">
            <a:extLst>
              <a:ext uri="{FF2B5EF4-FFF2-40B4-BE49-F238E27FC236}">
                <a16:creationId xmlns:a16="http://schemas.microsoft.com/office/drawing/2014/main" id="{D3055EC3-F81A-A346-A5DB-1C0A55B70CFE}"/>
              </a:ext>
            </a:extLst>
          </p:cNvPr>
          <p:cNvGrpSpPr/>
          <p:nvPr/>
        </p:nvGrpSpPr>
        <p:grpSpPr>
          <a:xfrm>
            <a:off x="3000903" y="2304199"/>
            <a:ext cx="627666" cy="627667"/>
            <a:chOff x="0" y="0"/>
            <a:chExt cx="1255859" cy="1255859"/>
          </a:xfrm>
        </p:grpSpPr>
        <p:sp>
          <p:nvSpPr>
            <p:cNvPr id="50" name="Shape 1203">
              <a:extLst>
                <a:ext uri="{FF2B5EF4-FFF2-40B4-BE49-F238E27FC236}">
                  <a16:creationId xmlns:a16="http://schemas.microsoft.com/office/drawing/2014/main" id="{2F65B232-5E9A-544B-AF9D-E4056FE054C0}"/>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1" name="Shape 1204">
              <a:extLst>
                <a:ext uri="{FF2B5EF4-FFF2-40B4-BE49-F238E27FC236}">
                  <a16:creationId xmlns:a16="http://schemas.microsoft.com/office/drawing/2014/main" id="{8DCF6510-1400-5140-A3C0-4ACAA8C49710}"/>
                </a:ext>
              </a:extLst>
            </p:cNvPr>
            <p:cNvSpPr/>
            <p:nvPr/>
          </p:nvSpPr>
          <p:spPr>
            <a:xfrm>
              <a:off x="256009"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计划</a:t>
              </a:r>
              <a:endParaRPr sz="1400" dirty="0">
                <a:solidFill>
                  <a:prstClr val="white"/>
                </a:solidFill>
                <a:latin typeface="+mn-lt"/>
                <a:ea typeface="+mn-ea"/>
                <a:cs typeface="+mn-ea"/>
                <a:sym typeface="+mn-lt"/>
              </a:endParaRPr>
            </a:p>
          </p:txBody>
        </p:sp>
      </p:grpSp>
      <p:grpSp>
        <p:nvGrpSpPr>
          <p:cNvPr id="52" name="Group 1205">
            <a:extLst>
              <a:ext uri="{FF2B5EF4-FFF2-40B4-BE49-F238E27FC236}">
                <a16:creationId xmlns:a16="http://schemas.microsoft.com/office/drawing/2014/main" id="{67978518-94AC-444A-A9E1-2B2C3F105A16}"/>
              </a:ext>
            </a:extLst>
          </p:cNvPr>
          <p:cNvGrpSpPr/>
          <p:nvPr/>
        </p:nvGrpSpPr>
        <p:grpSpPr>
          <a:xfrm>
            <a:off x="3000903" y="3909252"/>
            <a:ext cx="627666" cy="627667"/>
            <a:chOff x="0" y="0"/>
            <a:chExt cx="1255859" cy="1255859"/>
          </a:xfrm>
        </p:grpSpPr>
        <p:sp>
          <p:nvSpPr>
            <p:cNvPr id="53" name="Shape 1203">
              <a:extLst>
                <a:ext uri="{FF2B5EF4-FFF2-40B4-BE49-F238E27FC236}">
                  <a16:creationId xmlns:a16="http://schemas.microsoft.com/office/drawing/2014/main" id="{DC99C6CE-7B8B-EB4D-ADA3-2C6194AEB5C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4" name="Shape 1204">
              <a:extLst>
                <a:ext uri="{FF2B5EF4-FFF2-40B4-BE49-F238E27FC236}">
                  <a16:creationId xmlns:a16="http://schemas.microsoft.com/office/drawing/2014/main" id="{EE607F9A-5C68-1D44-AF8E-3E54F8D27928}"/>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开发</a:t>
              </a:r>
              <a:endParaRPr sz="1400" dirty="0">
                <a:solidFill>
                  <a:prstClr val="white"/>
                </a:solidFill>
                <a:latin typeface="+mn-lt"/>
                <a:ea typeface="+mn-ea"/>
                <a:cs typeface="+mn-ea"/>
                <a:sym typeface="+mn-lt"/>
              </a:endParaRPr>
            </a:p>
          </p:txBody>
        </p:sp>
      </p:grpSp>
      <p:grpSp>
        <p:nvGrpSpPr>
          <p:cNvPr id="55" name="Group 1205">
            <a:extLst>
              <a:ext uri="{FF2B5EF4-FFF2-40B4-BE49-F238E27FC236}">
                <a16:creationId xmlns:a16="http://schemas.microsoft.com/office/drawing/2014/main" id="{ED22CCF1-FF46-2C42-B738-12143D6C5A17}"/>
              </a:ext>
            </a:extLst>
          </p:cNvPr>
          <p:cNvGrpSpPr/>
          <p:nvPr/>
        </p:nvGrpSpPr>
        <p:grpSpPr>
          <a:xfrm>
            <a:off x="4267709" y="4714655"/>
            <a:ext cx="627666" cy="627667"/>
            <a:chOff x="0" y="0"/>
            <a:chExt cx="1255859" cy="1255859"/>
          </a:xfrm>
        </p:grpSpPr>
        <p:sp>
          <p:nvSpPr>
            <p:cNvPr id="56" name="Shape 1203">
              <a:extLst>
                <a:ext uri="{FF2B5EF4-FFF2-40B4-BE49-F238E27FC236}">
                  <a16:creationId xmlns:a16="http://schemas.microsoft.com/office/drawing/2014/main" id="{496FDE8B-BD0D-C940-BC04-E87719FB2A6C}"/>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57" name="Shape 1204">
              <a:extLst>
                <a:ext uri="{FF2B5EF4-FFF2-40B4-BE49-F238E27FC236}">
                  <a16:creationId xmlns:a16="http://schemas.microsoft.com/office/drawing/2014/main" id="{1D9A8499-E73D-834C-9907-AAF77719819C}"/>
                </a:ext>
              </a:extLst>
            </p:cNvPr>
            <p:cNvSpPr/>
            <p:nvPr/>
          </p:nvSpPr>
          <p:spPr>
            <a:xfrm>
              <a:off x="256011"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测试</a:t>
              </a:r>
              <a:endParaRPr sz="1400" dirty="0">
                <a:solidFill>
                  <a:prstClr val="white"/>
                </a:solidFill>
                <a:latin typeface="+mn-lt"/>
                <a:ea typeface="+mn-ea"/>
                <a:cs typeface="+mn-ea"/>
                <a:sym typeface="+mn-lt"/>
              </a:endParaRPr>
            </a:p>
          </p:txBody>
        </p:sp>
      </p:grpSp>
      <p:grpSp>
        <p:nvGrpSpPr>
          <p:cNvPr id="58" name="Group 1205">
            <a:extLst>
              <a:ext uri="{FF2B5EF4-FFF2-40B4-BE49-F238E27FC236}">
                <a16:creationId xmlns:a16="http://schemas.microsoft.com/office/drawing/2014/main" id="{16356E41-9104-9D4C-B4E3-2B285CA8A0E5}"/>
              </a:ext>
            </a:extLst>
          </p:cNvPr>
          <p:cNvGrpSpPr/>
          <p:nvPr/>
        </p:nvGrpSpPr>
        <p:grpSpPr>
          <a:xfrm>
            <a:off x="7142432" y="4688793"/>
            <a:ext cx="627666" cy="627667"/>
            <a:chOff x="0" y="0"/>
            <a:chExt cx="1255859" cy="1255859"/>
          </a:xfrm>
        </p:grpSpPr>
        <p:sp>
          <p:nvSpPr>
            <p:cNvPr id="59" name="Shape 1203">
              <a:extLst>
                <a:ext uri="{FF2B5EF4-FFF2-40B4-BE49-F238E27FC236}">
                  <a16:creationId xmlns:a16="http://schemas.microsoft.com/office/drawing/2014/main" id="{8148DA87-BED8-5E4D-9340-987A99455493}"/>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0" name="Shape 1204">
              <a:extLst>
                <a:ext uri="{FF2B5EF4-FFF2-40B4-BE49-F238E27FC236}">
                  <a16:creationId xmlns:a16="http://schemas.microsoft.com/office/drawing/2014/main" id="{A738F575-0ADC-DC40-AF8F-3D2E46275F94}"/>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编译</a:t>
              </a:r>
              <a:endParaRPr sz="1400" dirty="0">
                <a:solidFill>
                  <a:prstClr val="white"/>
                </a:solidFill>
                <a:latin typeface="+mn-lt"/>
                <a:ea typeface="+mn-ea"/>
                <a:cs typeface="+mn-ea"/>
                <a:sym typeface="+mn-lt"/>
              </a:endParaRPr>
            </a:p>
          </p:txBody>
        </p:sp>
      </p:grpSp>
      <p:grpSp>
        <p:nvGrpSpPr>
          <p:cNvPr id="61" name="Group 1205">
            <a:extLst>
              <a:ext uri="{FF2B5EF4-FFF2-40B4-BE49-F238E27FC236}">
                <a16:creationId xmlns:a16="http://schemas.microsoft.com/office/drawing/2014/main" id="{3B49E9CD-B5BC-0949-8DD5-887131C37D4B}"/>
              </a:ext>
            </a:extLst>
          </p:cNvPr>
          <p:cNvGrpSpPr/>
          <p:nvPr/>
        </p:nvGrpSpPr>
        <p:grpSpPr>
          <a:xfrm>
            <a:off x="8306870" y="3935878"/>
            <a:ext cx="627666" cy="627667"/>
            <a:chOff x="0" y="0"/>
            <a:chExt cx="1255859" cy="1255859"/>
          </a:xfrm>
        </p:grpSpPr>
        <p:sp>
          <p:nvSpPr>
            <p:cNvPr id="62" name="Shape 1203">
              <a:extLst>
                <a:ext uri="{FF2B5EF4-FFF2-40B4-BE49-F238E27FC236}">
                  <a16:creationId xmlns:a16="http://schemas.microsoft.com/office/drawing/2014/main" id="{1EB6C586-DC72-214C-AEB7-90FEC588268E}"/>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3" name="Shape 1204">
              <a:extLst>
                <a:ext uri="{FF2B5EF4-FFF2-40B4-BE49-F238E27FC236}">
                  <a16:creationId xmlns:a16="http://schemas.microsoft.com/office/drawing/2014/main" id="{C351E3E5-A399-834C-A4D0-F1E39E00FB4F}"/>
                </a:ext>
              </a:extLst>
            </p:cNvPr>
            <p:cNvSpPr/>
            <p:nvPr/>
          </p:nvSpPr>
          <p:spPr>
            <a:xfrm>
              <a:off x="256015"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打包</a:t>
              </a:r>
              <a:endParaRPr sz="1400" dirty="0">
                <a:solidFill>
                  <a:prstClr val="white"/>
                </a:solidFill>
                <a:latin typeface="+mn-lt"/>
                <a:ea typeface="+mn-ea"/>
                <a:cs typeface="+mn-ea"/>
                <a:sym typeface="+mn-lt"/>
              </a:endParaRPr>
            </a:p>
          </p:txBody>
        </p:sp>
      </p:grpSp>
      <p:grpSp>
        <p:nvGrpSpPr>
          <p:cNvPr id="64" name="Group 1205">
            <a:extLst>
              <a:ext uri="{FF2B5EF4-FFF2-40B4-BE49-F238E27FC236}">
                <a16:creationId xmlns:a16="http://schemas.microsoft.com/office/drawing/2014/main" id="{A93DEF9F-5E4A-A04A-BC8C-94FEF130A539}"/>
              </a:ext>
            </a:extLst>
          </p:cNvPr>
          <p:cNvGrpSpPr/>
          <p:nvPr/>
        </p:nvGrpSpPr>
        <p:grpSpPr>
          <a:xfrm>
            <a:off x="8277378" y="2240817"/>
            <a:ext cx="627666" cy="627667"/>
            <a:chOff x="0" y="0"/>
            <a:chExt cx="1255859" cy="1255859"/>
          </a:xfrm>
        </p:grpSpPr>
        <p:sp>
          <p:nvSpPr>
            <p:cNvPr id="65" name="Shape 1203">
              <a:extLst>
                <a:ext uri="{FF2B5EF4-FFF2-40B4-BE49-F238E27FC236}">
                  <a16:creationId xmlns:a16="http://schemas.microsoft.com/office/drawing/2014/main" id="{4E81417D-98FB-D74A-8AA1-4E0AB665885B}"/>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6" name="Shape 1204">
              <a:extLst>
                <a:ext uri="{FF2B5EF4-FFF2-40B4-BE49-F238E27FC236}">
                  <a16:creationId xmlns:a16="http://schemas.microsoft.com/office/drawing/2014/main" id="{9CCA93F5-02FA-5541-91CA-24081FD46B7B}"/>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部署</a:t>
              </a:r>
              <a:endParaRPr sz="1400" dirty="0">
                <a:solidFill>
                  <a:prstClr val="white"/>
                </a:solidFill>
                <a:latin typeface="+mn-lt"/>
                <a:ea typeface="+mn-ea"/>
                <a:cs typeface="+mn-ea"/>
                <a:sym typeface="+mn-lt"/>
              </a:endParaRPr>
            </a:p>
          </p:txBody>
        </p:sp>
      </p:grpSp>
      <p:grpSp>
        <p:nvGrpSpPr>
          <p:cNvPr id="67" name="Group 1205">
            <a:extLst>
              <a:ext uri="{FF2B5EF4-FFF2-40B4-BE49-F238E27FC236}">
                <a16:creationId xmlns:a16="http://schemas.microsoft.com/office/drawing/2014/main" id="{563675D4-EF0C-AE4D-A176-C2475659F7CF}"/>
              </a:ext>
            </a:extLst>
          </p:cNvPr>
          <p:cNvGrpSpPr/>
          <p:nvPr/>
        </p:nvGrpSpPr>
        <p:grpSpPr>
          <a:xfrm>
            <a:off x="7016728" y="1454832"/>
            <a:ext cx="627666" cy="627667"/>
            <a:chOff x="0" y="0"/>
            <a:chExt cx="1255859" cy="1255859"/>
          </a:xfrm>
        </p:grpSpPr>
        <p:sp>
          <p:nvSpPr>
            <p:cNvPr id="68" name="Shape 1203">
              <a:extLst>
                <a:ext uri="{FF2B5EF4-FFF2-40B4-BE49-F238E27FC236}">
                  <a16:creationId xmlns:a16="http://schemas.microsoft.com/office/drawing/2014/main" id="{75238D38-2F64-E246-9E55-92459AF9DA0F}"/>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defTabSz="1218590">
                <a:defRPr sz="2400" spc="24"/>
              </a:pPr>
              <a:endParaRPr sz="1400" spc="24">
                <a:solidFill>
                  <a:prstClr val="black"/>
                </a:solidFill>
                <a:cs typeface="+mn-ea"/>
                <a:sym typeface="+mn-lt"/>
              </a:endParaRPr>
            </a:p>
          </p:txBody>
        </p:sp>
        <p:sp>
          <p:nvSpPr>
            <p:cNvPr id="69" name="Shape 1204">
              <a:extLst>
                <a:ext uri="{FF2B5EF4-FFF2-40B4-BE49-F238E27FC236}">
                  <a16:creationId xmlns:a16="http://schemas.microsoft.com/office/drawing/2014/main" id="{CC7412A3-8A91-AB42-BACB-E6FA00328529}"/>
                </a:ext>
              </a:extLst>
            </p:cNvPr>
            <p:cNvSpPr/>
            <p:nvPr/>
          </p:nvSpPr>
          <p:spPr>
            <a:xfrm>
              <a:off x="256013" y="364080"/>
              <a:ext cx="718447" cy="51728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defTabSz="1218590">
                <a:defRPr sz="1800" spc="0">
                  <a:solidFill>
                    <a:srgbClr val="000000"/>
                  </a:solidFill>
                </a:defRPr>
              </a:pPr>
              <a:r>
                <a:rPr lang="zh-CN" altLang="en-US" sz="1400" dirty="0">
                  <a:solidFill>
                    <a:prstClr val="white"/>
                  </a:solidFill>
                  <a:latin typeface="+mn-lt"/>
                  <a:ea typeface="+mn-ea"/>
                  <a:cs typeface="+mn-ea"/>
                  <a:sym typeface="+mn-lt"/>
                </a:rPr>
                <a:t>监测</a:t>
              </a:r>
              <a:endParaRPr sz="1400" dirty="0">
                <a:solidFill>
                  <a:prstClr val="white"/>
                </a:solidFill>
                <a:latin typeface="+mn-lt"/>
                <a:ea typeface="+mn-ea"/>
                <a:cs typeface="+mn-ea"/>
                <a:sym typeface="+mn-lt"/>
              </a:endParaRPr>
            </a:p>
          </p:txBody>
        </p:sp>
      </p:grpSp>
      <p:sp>
        <p:nvSpPr>
          <p:cNvPr id="7" name="TextBox 6">
            <a:extLst>
              <a:ext uri="{FF2B5EF4-FFF2-40B4-BE49-F238E27FC236}">
                <a16:creationId xmlns:a16="http://schemas.microsoft.com/office/drawing/2014/main" id="{B0B08F38-CB1A-0449-AF22-9FF2F2EA25C9}"/>
              </a:ext>
            </a:extLst>
          </p:cNvPr>
          <p:cNvSpPr txBox="1"/>
          <p:nvPr/>
        </p:nvSpPr>
        <p:spPr>
          <a:xfrm rot="10800000">
            <a:off x="5703045" y="1648234"/>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6" name="TextBox 75">
            <a:extLst>
              <a:ext uri="{FF2B5EF4-FFF2-40B4-BE49-F238E27FC236}">
                <a16:creationId xmlns:a16="http://schemas.microsoft.com/office/drawing/2014/main" id="{608C3CE0-61CD-C144-A86F-43222D7E5D1E}"/>
              </a:ext>
            </a:extLst>
          </p:cNvPr>
          <p:cNvSpPr txBox="1"/>
          <p:nvPr/>
        </p:nvSpPr>
        <p:spPr>
          <a:xfrm>
            <a:off x="5649003" y="4731682"/>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7" name="TextBox 76">
            <a:extLst>
              <a:ext uri="{FF2B5EF4-FFF2-40B4-BE49-F238E27FC236}">
                <a16:creationId xmlns:a16="http://schemas.microsoft.com/office/drawing/2014/main" id="{2F6AA168-527A-6740-9B69-D39F7550DB97}"/>
              </a:ext>
            </a:extLst>
          </p:cNvPr>
          <p:cNvSpPr txBox="1"/>
          <p:nvPr/>
        </p:nvSpPr>
        <p:spPr>
          <a:xfrm rot="16200000">
            <a:off x="8424177" y="3219318"/>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78" name="TextBox 77">
            <a:extLst>
              <a:ext uri="{FF2B5EF4-FFF2-40B4-BE49-F238E27FC236}">
                <a16:creationId xmlns:a16="http://schemas.microsoft.com/office/drawing/2014/main" id="{EA94C41C-6664-704F-8FF1-48ED8A923DD6}"/>
              </a:ext>
            </a:extLst>
          </p:cNvPr>
          <p:cNvSpPr txBox="1"/>
          <p:nvPr/>
        </p:nvSpPr>
        <p:spPr>
          <a:xfrm rot="5400000">
            <a:off x="3139844" y="3259547"/>
            <a:ext cx="393056" cy="307777"/>
          </a:xfrm>
          <a:prstGeom prst="rect">
            <a:avLst/>
          </a:prstGeom>
          <a:noFill/>
        </p:spPr>
        <p:txBody>
          <a:bodyPr wrap="none" rtlCol="0">
            <a:spAutoFit/>
          </a:bodyPr>
          <a:lstStyle/>
          <a:p>
            <a:pPr defTabSz="1218590">
              <a:defRPr/>
            </a:pPr>
            <a:r>
              <a:rPr lang="en-US" altLang="zh-CN" sz="1400" dirty="0">
                <a:solidFill>
                  <a:srgbClr val="FFC000"/>
                </a:solidFill>
                <a:cs typeface="+mn-ea"/>
                <a:sym typeface="+mn-lt"/>
              </a:rPr>
              <a:t>&gt;&gt;</a:t>
            </a:r>
            <a:endParaRPr lang="en-US" sz="1400" dirty="0">
              <a:solidFill>
                <a:srgbClr val="FFC000"/>
              </a:solidFill>
              <a:cs typeface="+mn-ea"/>
              <a:sym typeface="+mn-lt"/>
            </a:endParaRPr>
          </a:p>
        </p:txBody>
      </p:sp>
      <p:sp>
        <p:nvSpPr>
          <p:cNvPr id="8" name="Rectangle 7">
            <a:extLst>
              <a:ext uri="{FF2B5EF4-FFF2-40B4-BE49-F238E27FC236}">
                <a16:creationId xmlns:a16="http://schemas.microsoft.com/office/drawing/2014/main" id="{9DDE2583-4E2D-0347-8F95-267CE2897CD1}"/>
              </a:ext>
            </a:extLst>
          </p:cNvPr>
          <p:cNvSpPr/>
          <p:nvPr/>
        </p:nvSpPr>
        <p:spPr>
          <a:xfrm>
            <a:off x="4385723" y="3830186"/>
            <a:ext cx="1191353" cy="646331"/>
          </a:xfrm>
          <a:prstGeom prst="rect">
            <a:avLst/>
          </a:prstGeom>
        </p:spPr>
        <p:txBody>
          <a:bodyPr wrap="none">
            <a:spAutoFit/>
          </a:bodyPr>
          <a:lstStyle/>
          <a:p>
            <a:pPr algn="ctr" defTabSz="1218590">
              <a:defRPr/>
            </a:pPr>
            <a:r>
              <a:rPr lang="zh-CN" altLang="en-US" dirty="0">
                <a:solidFill>
                  <a:prstClr val="black"/>
                </a:solidFill>
                <a:cs typeface="+mn-ea"/>
                <a:sym typeface="+mn-lt"/>
              </a:rPr>
              <a:t>华为云</a:t>
            </a:r>
            <a:endParaRPr lang="en-US" altLang="zh-CN" dirty="0">
              <a:solidFill>
                <a:prstClr val="black"/>
              </a:solidFill>
              <a:cs typeface="+mn-ea"/>
              <a:sym typeface="+mn-lt"/>
            </a:endParaRPr>
          </a:p>
          <a:p>
            <a:pPr algn="ctr" defTabSz="1218590">
              <a:defRPr/>
            </a:pPr>
            <a:r>
              <a:rPr lang="en-US" altLang="zh-CN" dirty="0" err="1">
                <a:solidFill>
                  <a:prstClr val="black"/>
                </a:solidFill>
                <a:cs typeface="+mn-ea"/>
                <a:sym typeface="+mn-lt"/>
              </a:rPr>
              <a:t>DevCloud</a:t>
            </a:r>
            <a:endParaRPr lang="en-US" dirty="0">
              <a:solidFill>
                <a:prstClr val="black"/>
              </a:solidFill>
              <a:cs typeface="+mn-ea"/>
              <a:sym typeface="+mn-lt"/>
            </a:endParaRPr>
          </a:p>
        </p:txBody>
      </p:sp>
      <p:sp>
        <p:nvSpPr>
          <p:cNvPr id="80" name="Rectangle 79">
            <a:extLst>
              <a:ext uri="{FF2B5EF4-FFF2-40B4-BE49-F238E27FC236}">
                <a16:creationId xmlns:a16="http://schemas.microsoft.com/office/drawing/2014/main" id="{23A9AC1C-BC50-5C47-9D5B-553F0E5F4EBB}"/>
              </a:ext>
            </a:extLst>
          </p:cNvPr>
          <p:cNvSpPr/>
          <p:nvPr/>
        </p:nvSpPr>
        <p:spPr>
          <a:xfrm>
            <a:off x="6473017" y="3826532"/>
            <a:ext cx="1338829" cy="646331"/>
          </a:xfrm>
          <a:prstGeom prst="rect">
            <a:avLst/>
          </a:prstGeom>
        </p:spPr>
        <p:txBody>
          <a:bodyPr wrap="none">
            <a:spAutoFit/>
          </a:bodyPr>
          <a:lstStyle/>
          <a:p>
            <a:pPr algn="ctr" defTabSz="1218590">
              <a:defRPr/>
            </a:pPr>
            <a:r>
              <a:rPr lang="zh-CN" altLang="en-US" dirty="0">
                <a:solidFill>
                  <a:prstClr val="black"/>
                </a:solidFill>
                <a:cs typeface="+mn-ea"/>
                <a:sym typeface="+mn-lt"/>
              </a:rPr>
              <a:t>云容器引擎</a:t>
            </a:r>
            <a:endParaRPr lang="en-US" altLang="zh-CN" dirty="0">
              <a:solidFill>
                <a:prstClr val="black"/>
              </a:solidFill>
              <a:cs typeface="+mn-ea"/>
              <a:sym typeface="+mn-lt"/>
            </a:endParaRPr>
          </a:p>
          <a:p>
            <a:pPr algn="ctr" defTabSz="1218590">
              <a:defRPr/>
            </a:pPr>
            <a:r>
              <a:rPr lang="en-US" altLang="zh-CN" dirty="0">
                <a:solidFill>
                  <a:prstClr val="black"/>
                </a:solidFill>
                <a:cs typeface="+mn-ea"/>
                <a:sym typeface="+mn-lt"/>
              </a:rPr>
              <a:t>CCE</a:t>
            </a:r>
            <a:endParaRPr lang="en-US" dirty="0">
              <a:solidFill>
                <a:prstClr val="black"/>
              </a:solidFill>
              <a:cs typeface="+mn-ea"/>
              <a:sym typeface="+mn-lt"/>
            </a:endParaRPr>
          </a:p>
        </p:txBody>
      </p:sp>
      <p:pic>
        <p:nvPicPr>
          <p:cNvPr id="81" name="Picture 80">
            <a:extLst>
              <a:ext uri="{FF2B5EF4-FFF2-40B4-BE49-F238E27FC236}">
                <a16:creationId xmlns:a16="http://schemas.microsoft.com/office/drawing/2014/main" id="{7DF3E150-8907-F041-B94F-3C82DAFC79C5}"/>
              </a:ext>
            </a:extLst>
          </p:cNvPr>
          <p:cNvPicPr>
            <a:picLocks noChangeAspect="1"/>
          </p:cNvPicPr>
          <p:nvPr/>
        </p:nvPicPr>
        <p:blipFill>
          <a:blip r:embed="rId6"/>
          <a:stretch>
            <a:fillRect/>
          </a:stretch>
        </p:blipFill>
        <p:spPr>
          <a:xfrm>
            <a:off x="814211" y="1347188"/>
            <a:ext cx="1784003" cy="1330922"/>
          </a:xfrm>
          <a:prstGeom prst="rect">
            <a:avLst/>
          </a:prstGeom>
        </p:spPr>
      </p:pic>
      <p:sp>
        <p:nvSpPr>
          <p:cNvPr id="82" name="Rectangle 81">
            <a:extLst>
              <a:ext uri="{FF2B5EF4-FFF2-40B4-BE49-F238E27FC236}">
                <a16:creationId xmlns:a16="http://schemas.microsoft.com/office/drawing/2014/main" id="{EFB78F77-8403-0E49-987D-89B23FB8429C}"/>
              </a:ext>
            </a:extLst>
          </p:cNvPr>
          <p:cNvSpPr/>
          <p:nvPr/>
        </p:nvSpPr>
        <p:spPr>
          <a:xfrm>
            <a:off x="1799092" y="1705241"/>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项目管理</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9" name="Picture 8">
            <a:extLst>
              <a:ext uri="{FF2B5EF4-FFF2-40B4-BE49-F238E27FC236}">
                <a16:creationId xmlns:a16="http://schemas.microsoft.com/office/drawing/2014/main" id="{FF330FBB-23DF-2241-A1FB-27D082E2541C}"/>
              </a:ext>
            </a:extLst>
          </p:cNvPr>
          <p:cNvPicPr>
            <a:picLocks noChangeAspect="1"/>
          </p:cNvPicPr>
          <p:nvPr/>
        </p:nvPicPr>
        <p:blipFill>
          <a:blip r:embed="rId7"/>
          <a:stretch>
            <a:fillRect/>
          </a:stretch>
        </p:blipFill>
        <p:spPr>
          <a:xfrm>
            <a:off x="853376" y="3290774"/>
            <a:ext cx="1622215" cy="1210225"/>
          </a:xfrm>
          <a:prstGeom prst="rect">
            <a:avLst/>
          </a:prstGeom>
        </p:spPr>
      </p:pic>
      <p:sp>
        <p:nvSpPr>
          <p:cNvPr id="84" name="Rectangle 83">
            <a:extLst>
              <a:ext uri="{FF2B5EF4-FFF2-40B4-BE49-F238E27FC236}">
                <a16:creationId xmlns:a16="http://schemas.microsoft.com/office/drawing/2014/main" id="{31EFF865-2622-5340-9B60-CA49DDBE1A79}"/>
              </a:ext>
            </a:extLst>
          </p:cNvPr>
          <p:cNvSpPr/>
          <p:nvPr/>
        </p:nvSpPr>
        <p:spPr>
          <a:xfrm>
            <a:off x="1710346" y="363722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代码托管</a:t>
            </a:r>
            <a:endParaRPr lang="en-US" altLang="zh-CN" sz="1400" b="1" dirty="0">
              <a:solidFill>
                <a:prstClr val="black"/>
              </a:solidFill>
              <a:cs typeface="+mn-ea"/>
              <a:sym typeface="+mn-lt"/>
            </a:endParaRPr>
          </a:p>
        </p:txBody>
      </p:sp>
      <p:pic>
        <p:nvPicPr>
          <p:cNvPr id="10" name="Picture 9">
            <a:extLst>
              <a:ext uri="{FF2B5EF4-FFF2-40B4-BE49-F238E27FC236}">
                <a16:creationId xmlns:a16="http://schemas.microsoft.com/office/drawing/2014/main" id="{01DF3752-C284-D443-9BD7-698DC6B93D61}"/>
              </a:ext>
            </a:extLst>
          </p:cNvPr>
          <p:cNvPicPr>
            <a:picLocks noChangeAspect="1"/>
          </p:cNvPicPr>
          <p:nvPr/>
        </p:nvPicPr>
        <p:blipFill>
          <a:blip r:embed="rId8"/>
          <a:stretch>
            <a:fillRect/>
          </a:stretch>
        </p:blipFill>
        <p:spPr>
          <a:xfrm>
            <a:off x="789305" y="4492399"/>
            <a:ext cx="1615863" cy="1205486"/>
          </a:xfrm>
          <a:prstGeom prst="rect">
            <a:avLst/>
          </a:prstGeom>
        </p:spPr>
      </p:pic>
      <p:sp>
        <p:nvSpPr>
          <p:cNvPr id="86" name="Rectangle 85">
            <a:extLst>
              <a:ext uri="{FF2B5EF4-FFF2-40B4-BE49-F238E27FC236}">
                <a16:creationId xmlns:a16="http://schemas.microsoft.com/office/drawing/2014/main" id="{621899BC-15E9-F944-85E3-A957352CFFD9}"/>
              </a:ext>
            </a:extLst>
          </p:cNvPr>
          <p:cNvSpPr/>
          <p:nvPr/>
        </p:nvSpPr>
        <p:spPr>
          <a:xfrm>
            <a:off x="1651522" y="4819443"/>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代码检查</a:t>
            </a:r>
            <a:endParaRPr lang="en-US" altLang="zh-CN" sz="1400" b="1" dirty="0">
              <a:solidFill>
                <a:prstClr val="black"/>
              </a:solidFill>
              <a:cs typeface="+mn-ea"/>
              <a:sym typeface="+mn-lt"/>
            </a:endParaRPr>
          </a:p>
          <a:p>
            <a:pPr defTabSz="913943">
              <a:defRPr/>
            </a:pPr>
            <a:endParaRPr lang="en-US" altLang="zh-CN" sz="1400" dirty="0">
              <a:solidFill>
                <a:prstClr val="white">
                  <a:lumMod val="50000"/>
                </a:prstClr>
              </a:solidFill>
              <a:cs typeface="+mn-ea"/>
              <a:sym typeface="+mn-lt"/>
            </a:endParaRPr>
          </a:p>
        </p:txBody>
      </p:sp>
      <p:pic>
        <p:nvPicPr>
          <p:cNvPr id="11" name="Picture 10">
            <a:extLst>
              <a:ext uri="{FF2B5EF4-FFF2-40B4-BE49-F238E27FC236}">
                <a16:creationId xmlns:a16="http://schemas.microsoft.com/office/drawing/2014/main" id="{0C15A76B-8B2F-5A42-96F3-7517ACA8F336}"/>
              </a:ext>
            </a:extLst>
          </p:cNvPr>
          <p:cNvPicPr>
            <a:picLocks noChangeAspect="1"/>
          </p:cNvPicPr>
          <p:nvPr/>
        </p:nvPicPr>
        <p:blipFill>
          <a:blip r:embed="rId9"/>
          <a:stretch>
            <a:fillRect/>
          </a:stretch>
        </p:blipFill>
        <p:spPr>
          <a:xfrm>
            <a:off x="3664032" y="5219331"/>
            <a:ext cx="1758726" cy="1312064"/>
          </a:xfrm>
          <a:prstGeom prst="rect">
            <a:avLst/>
          </a:prstGeom>
        </p:spPr>
      </p:pic>
      <p:sp>
        <p:nvSpPr>
          <p:cNvPr id="88" name="Rectangle 87">
            <a:extLst>
              <a:ext uri="{FF2B5EF4-FFF2-40B4-BE49-F238E27FC236}">
                <a16:creationId xmlns:a16="http://schemas.microsoft.com/office/drawing/2014/main" id="{2ABC1D88-E2A4-3D43-8189-963CE6E43B12}"/>
              </a:ext>
            </a:extLst>
          </p:cNvPr>
          <p:cNvSpPr/>
          <p:nvPr/>
        </p:nvSpPr>
        <p:spPr>
          <a:xfrm>
            <a:off x="4621038" y="5608664"/>
            <a:ext cx="2118299" cy="738664"/>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云测</a:t>
            </a:r>
            <a:endParaRPr lang="en-US" altLang="zh-CN" sz="1400" b="1" dirty="0">
              <a:solidFill>
                <a:prstClr val="black"/>
              </a:solidFill>
              <a:cs typeface="+mn-ea"/>
              <a:sym typeface="+mn-lt"/>
            </a:endParaRPr>
          </a:p>
          <a:p>
            <a:pPr defTabSz="1218590">
              <a:defRPr/>
            </a:pPr>
            <a:endParaRPr lang="en-US" altLang="zh-CN" sz="1400" dirty="0">
              <a:solidFill>
                <a:prstClr val="white">
                  <a:lumMod val="50000"/>
                </a:prstClr>
              </a:solidFill>
              <a:cs typeface="+mn-ea"/>
              <a:sym typeface="+mn-lt"/>
            </a:endParaRPr>
          </a:p>
          <a:p>
            <a:pPr defTabSz="1218590">
              <a:defRPr/>
            </a:pPr>
            <a:endParaRPr lang="en-US" sz="1400" dirty="0">
              <a:solidFill>
                <a:prstClr val="black"/>
              </a:solidFill>
              <a:cs typeface="+mn-ea"/>
              <a:sym typeface="+mn-lt"/>
            </a:endParaRPr>
          </a:p>
        </p:txBody>
      </p:sp>
      <p:pic>
        <p:nvPicPr>
          <p:cNvPr id="12" name="Picture 11">
            <a:extLst>
              <a:ext uri="{FF2B5EF4-FFF2-40B4-BE49-F238E27FC236}">
                <a16:creationId xmlns:a16="http://schemas.microsoft.com/office/drawing/2014/main" id="{F5383AD7-4578-B442-B814-60ED48EEEB3F}"/>
              </a:ext>
            </a:extLst>
          </p:cNvPr>
          <p:cNvPicPr>
            <a:picLocks noChangeAspect="1"/>
          </p:cNvPicPr>
          <p:nvPr/>
        </p:nvPicPr>
        <p:blipFill>
          <a:blip r:embed="rId10"/>
          <a:stretch>
            <a:fillRect/>
          </a:stretch>
        </p:blipFill>
        <p:spPr>
          <a:xfrm>
            <a:off x="6699850" y="5256772"/>
            <a:ext cx="1651554" cy="1232112"/>
          </a:xfrm>
          <a:prstGeom prst="rect">
            <a:avLst/>
          </a:prstGeom>
        </p:spPr>
      </p:pic>
      <p:sp>
        <p:nvSpPr>
          <p:cNvPr id="90" name="Rectangle 89">
            <a:extLst>
              <a:ext uri="{FF2B5EF4-FFF2-40B4-BE49-F238E27FC236}">
                <a16:creationId xmlns:a16="http://schemas.microsoft.com/office/drawing/2014/main" id="{4EFC37AA-E694-E74C-848F-AF9F1119007D}"/>
              </a:ext>
            </a:extLst>
          </p:cNvPr>
          <p:cNvSpPr/>
          <p:nvPr/>
        </p:nvSpPr>
        <p:spPr>
          <a:xfrm>
            <a:off x="7687800" y="5618494"/>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编译构建</a:t>
            </a:r>
            <a:endParaRPr lang="en-US" altLang="zh-CN" sz="1400" b="1" dirty="0">
              <a:solidFill>
                <a:prstClr val="black"/>
              </a:solidFill>
              <a:cs typeface="+mn-ea"/>
              <a:sym typeface="+mn-lt"/>
            </a:endParaRPr>
          </a:p>
          <a:p>
            <a:pPr defTabSz="1218590">
              <a:defRPr/>
            </a:pPr>
            <a:endParaRPr lang="en-US" sz="1400" dirty="0">
              <a:solidFill>
                <a:prstClr val="black"/>
              </a:solidFill>
              <a:cs typeface="+mn-ea"/>
              <a:sym typeface="+mn-lt"/>
            </a:endParaRPr>
          </a:p>
        </p:txBody>
      </p:sp>
      <p:pic>
        <p:nvPicPr>
          <p:cNvPr id="13" name="Picture 12">
            <a:extLst>
              <a:ext uri="{FF2B5EF4-FFF2-40B4-BE49-F238E27FC236}">
                <a16:creationId xmlns:a16="http://schemas.microsoft.com/office/drawing/2014/main" id="{A8F9BB0D-D257-FA4B-84F8-738FD636D650}"/>
              </a:ext>
            </a:extLst>
          </p:cNvPr>
          <p:cNvPicPr>
            <a:picLocks noChangeAspect="1"/>
          </p:cNvPicPr>
          <p:nvPr/>
        </p:nvPicPr>
        <p:blipFill>
          <a:blip r:embed="rId11"/>
          <a:stretch>
            <a:fillRect/>
          </a:stretch>
        </p:blipFill>
        <p:spPr>
          <a:xfrm>
            <a:off x="8699970" y="4230294"/>
            <a:ext cx="1588024" cy="1184715"/>
          </a:xfrm>
          <a:prstGeom prst="rect">
            <a:avLst/>
          </a:prstGeom>
        </p:spPr>
      </p:pic>
      <p:sp>
        <p:nvSpPr>
          <p:cNvPr id="92" name="Rectangle 91">
            <a:extLst>
              <a:ext uri="{FF2B5EF4-FFF2-40B4-BE49-F238E27FC236}">
                <a16:creationId xmlns:a16="http://schemas.microsoft.com/office/drawing/2014/main" id="{C121018A-8B25-A049-A7EC-BE2C935AAB32}"/>
              </a:ext>
            </a:extLst>
          </p:cNvPr>
          <p:cNvSpPr/>
          <p:nvPr/>
        </p:nvSpPr>
        <p:spPr>
          <a:xfrm>
            <a:off x="9613264" y="4554604"/>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部署</a:t>
            </a:r>
            <a:endParaRPr lang="en-US" altLang="zh-CN" sz="1400" b="1" dirty="0">
              <a:solidFill>
                <a:prstClr val="black"/>
              </a:solidFill>
              <a:cs typeface="+mn-ea"/>
              <a:sym typeface="+mn-lt"/>
            </a:endParaRPr>
          </a:p>
        </p:txBody>
      </p:sp>
      <p:pic>
        <p:nvPicPr>
          <p:cNvPr id="93" name="Picture 92">
            <a:extLst>
              <a:ext uri="{FF2B5EF4-FFF2-40B4-BE49-F238E27FC236}">
                <a16:creationId xmlns:a16="http://schemas.microsoft.com/office/drawing/2014/main" id="{33A1ACE8-E423-764F-B138-89AE4057E17B}"/>
              </a:ext>
            </a:extLst>
          </p:cNvPr>
          <p:cNvPicPr>
            <a:picLocks noChangeAspect="1"/>
          </p:cNvPicPr>
          <p:nvPr/>
        </p:nvPicPr>
        <p:blipFill>
          <a:blip r:embed="rId12"/>
          <a:stretch>
            <a:fillRect/>
          </a:stretch>
        </p:blipFill>
        <p:spPr>
          <a:xfrm>
            <a:off x="8575294" y="2804741"/>
            <a:ext cx="1752600" cy="1307496"/>
          </a:xfrm>
          <a:prstGeom prst="rect">
            <a:avLst/>
          </a:prstGeom>
        </p:spPr>
      </p:pic>
      <p:sp>
        <p:nvSpPr>
          <p:cNvPr id="94" name="Rectangle 93">
            <a:extLst>
              <a:ext uri="{FF2B5EF4-FFF2-40B4-BE49-F238E27FC236}">
                <a16:creationId xmlns:a16="http://schemas.microsoft.com/office/drawing/2014/main" id="{1F4F3740-010A-EA4A-93CF-01DDE6E379E3}"/>
              </a:ext>
            </a:extLst>
          </p:cNvPr>
          <p:cNvSpPr/>
          <p:nvPr/>
        </p:nvSpPr>
        <p:spPr>
          <a:xfrm>
            <a:off x="9575874" y="3158055"/>
            <a:ext cx="2118299" cy="30765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容器镜像服务</a:t>
            </a:r>
            <a:endParaRPr lang="en-US" altLang="zh-CN" sz="1400" b="1" dirty="0">
              <a:solidFill>
                <a:prstClr val="black"/>
              </a:solidFill>
              <a:cs typeface="+mn-ea"/>
              <a:sym typeface="+mn-lt"/>
            </a:endParaRPr>
          </a:p>
        </p:txBody>
      </p:sp>
      <p:pic>
        <p:nvPicPr>
          <p:cNvPr id="95" name="Picture 94">
            <a:extLst>
              <a:ext uri="{FF2B5EF4-FFF2-40B4-BE49-F238E27FC236}">
                <a16:creationId xmlns:a16="http://schemas.microsoft.com/office/drawing/2014/main" id="{13CF7B5B-F291-0840-ADAA-50CB393DEBA5}"/>
              </a:ext>
            </a:extLst>
          </p:cNvPr>
          <p:cNvPicPr>
            <a:picLocks noChangeAspect="1"/>
          </p:cNvPicPr>
          <p:nvPr/>
        </p:nvPicPr>
        <p:blipFill>
          <a:blip r:embed="rId5"/>
          <a:stretch>
            <a:fillRect/>
          </a:stretch>
        </p:blipFill>
        <p:spPr>
          <a:xfrm>
            <a:off x="8626578" y="1423743"/>
            <a:ext cx="1635470" cy="1220113"/>
          </a:xfrm>
          <a:prstGeom prst="rect">
            <a:avLst/>
          </a:prstGeom>
        </p:spPr>
      </p:pic>
      <p:sp>
        <p:nvSpPr>
          <p:cNvPr id="96" name="Rectangle 95">
            <a:extLst>
              <a:ext uri="{FF2B5EF4-FFF2-40B4-BE49-F238E27FC236}">
                <a16:creationId xmlns:a16="http://schemas.microsoft.com/office/drawing/2014/main" id="{ECC8D602-F8F6-D94E-B3BE-5F84E2CC0FFA}"/>
              </a:ext>
            </a:extLst>
          </p:cNvPr>
          <p:cNvSpPr/>
          <p:nvPr/>
        </p:nvSpPr>
        <p:spPr>
          <a:xfrm>
            <a:off x="9605359" y="1762600"/>
            <a:ext cx="2118299"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defTabSz="913943">
              <a:defRPr/>
            </a:pPr>
            <a:r>
              <a:rPr lang="zh-CN" altLang="en-US" sz="1400" b="1" dirty="0">
                <a:solidFill>
                  <a:prstClr val="black"/>
                </a:solidFill>
                <a:cs typeface="+mn-ea"/>
                <a:sym typeface="+mn-lt"/>
              </a:rPr>
              <a:t>云容器引擎</a:t>
            </a:r>
            <a:r>
              <a:rPr lang="en-US" altLang="zh-CN" sz="1400" b="1" dirty="0">
                <a:solidFill>
                  <a:prstClr val="black"/>
                </a:solidFill>
                <a:cs typeface="+mn-ea"/>
                <a:sym typeface="+mn-lt"/>
              </a:rPr>
              <a:t>CCE</a:t>
            </a:r>
          </a:p>
          <a:p>
            <a:pPr defTabSz="913943">
              <a:defRPr/>
            </a:pPr>
            <a:endParaRPr lang="en-US" altLang="zh-CN" sz="1400" dirty="0">
              <a:solidFill>
                <a:prstClr val="white">
                  <a:lumMod val="50000"/>
                </a:prstClr>
              </a:solidFill>
              <a:cs typeface="+mn-ea"/>
              <a:sym typeface="+mn-lt"/>
            </a:endParaRPr>
          </a:p>
        </p:txBody>
      </p:sp>
    </p:spTree>
    <p:extLst>
      <p:ext uri="{BB962C8B-B14F-4D97-AF65-F5344CB8AC3E}">
        <p14:creationId xmlns:p14="http://schemas.microsoft.com/office/powerpoint/2010/main" val="132257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iterate>
                                    <p:tmAbs val="0"/>
                                  </p:iterate>
                                  <p:childTnLst>
                                    <p:set>
                                      <p:cBhvr>
                                        <p:cTn id="6" fill="hold"/>
                                        <p:tgtEl>
                                          <p:spTgt spid="1250"/>
                                        </p:tgtEl>
                                        <p:attrNameLst>
                                          <p:attrName>style.visibility</p:attrName>
                                        </p:attrNameLst>
                                      </p:cBhvr>
                                      <p:to>
                                        <p:strVal val="visible"/>
                                      </p:to>
                                    </p:set>
                                    <p:animEffect transition="in" filter="strips(downLeft)">
                                      <p:cBhvr>
                                        <p:cTn id="7" dur="1500"/>
                                        <p:tgtEl>
                                          <p:spTgt spid="1250"/>
                                        </p:tgtEl>
                                      </p:cBhvr>
                                    </p:animEffect>
                                  </p:childTnLst>
                                </p:cTn>
                              </p:par>
                            </p:childTnLst>
                          </p:cTn>
                        </p:par>
                        <p:par>
                          <p:cTn id="8" fill="hold">
                            <p:stCondLst>
                              <p:cond delay="1500"/>
                            </p:stCondLst>
                            <p:childTnLst>
                              <p:par>
                                <p:cTn id="9" presetID="18" presetClass="entr" presetSubtype="6" fill="hold" grpId="0" nodeType="afterEffect">
                                  <p:stCondLst>
                                    <p:cond delay="0"/>
                                  </p:stCondLst>
                                  <p:iterate>
                                    <p:tmAbs val="0"/>
                                  </p:iterate>
                                  <p:childTnLst>
                                    <p:set>
                                      <p:cBhvr>
                                        <p:cTn id="10" fill="hold"/>
                                        <p:tgtEl>
                                          <p:spTgt spid="41"/>
                                        </p:tgtEl>
                                        <p:attrNameLst>
                                          <p:attrName>style.visibility</p:attrName>
                                        </p:attrNameLst>
                                      </p:cBhvr>
                                      <p:to>
                                        <p:strVal val="visible"/>
                                      </p:to>
                                    </p:set>
                                    <p:animEffect transition="in" filter="strips(downRight)">
                                      <p:cBhvr>
                                        <p:cTn id="11" dur="1500"/>
                                        <p:tgtEl>
                                          <p:spTgt spid="41"/>
                                        </p:tgtEl>
                                      </p:cBhvr>
                                    </p:animEffect>
                                  </p:childTnLst>
                                </p:cTn>
                              </p:par>
                            </p:childTnLst>
                          </p:cTn>
                        </p:par>
                        <p:par>
                          <p:cTn id="12" fill="hold">
                            <p:stCondLst>
                              <p:cond delay="3000"/>
                            </p:stCondLst>
                            <p:childTnLst>
                              <p:par>
                                <p:cTn id="13" presetID="18" presetClass="entr" presetSubtype="6" fill="hold" grpId="0" nodeType="afterEffect">
                                  <p:stCondLst>
                                    <p:cond delay="0"/>
                                  </p:stCondLst>
                                  <p:iterate>
                                    <p:tmAbs val="0"/>
                                  </p:iterate>
                                  <p:childTnLst>
                                    <p:set>
                                      <p:cBhvr>
                                        <p:cTn id="14" fill="hold"/>
                                        <p:tgtEl>
                                          <p:spTgt spid="42"/>
                                        </p:tgtEl>
                                        <p:attrNameLst>
                                          <p:attrName>style.visibility</p:attrName>
                                        </p:attrNameLst>
                                      </p:cBhvr>
                                      <p:to>
                                        <p:strVal val="visible"/>
                                      </p:to>
                                    </p:set>
                                    <p:animEffect transition="in" filter="strips(downRight)">
                                      <p:cBhvr>
                                        <p:cTn id="15" dur="1500"/>
                                        <p:tgtEl>
                                          <p:spTgt spid="42"/>
                                        </p:tgtEl>
                                      </p:cBhvr>
                                    </p:animEffect>
                                  </p:childTnLst>
                                </p:cTn>
                              </p:par>
                            </p:childTnLst>
                          </p:cTn>
                        </p:par>
                        <p:par>
                          <p:cTn id="16" fill="hold">
                            <p:stCondLst>
                              <p:cond delay="4500"/>
                            </p:stCondLst>
                            <p:childTnLst>
                              <p:par>
                                <p:cTn id="17" presetID="18" presetClass="entr" presetSubtype="12" fill="hold" grpId="0" nodeType="afterEffect">
                                  <p:stCondLst>
                                    <p:cond delay="0"/>
                                  </p:stCondLst>
                                  <p:iterate>
                                    <p:tmAbs val="0"/>
                                  </p:iterate>
                                  <p:childTnLst>
                                    <p:set>
                                      <p:cBhvr>
                                        <p:cTn id="18" fill="hold"/>
                                        <p:tgtEl>
                                          <p:spTgt spid="43"/>
                                        </p:tgtEl>
                                        <p:attrNameLst>
                                          <p:attrName>style.visibility</p:attrName>
                                        </p:attrNameLst>
                                      </p:cBhvr>
                                      <p:to>
                                        <p:strVal val="visible"/>
                                      </p:to>
                                    </p:set>
                                    <p:animEffect transition="in" filter="strips(downLeft)">
                                      <p:cBhvr>
                                        <p:cTn id="19" dur="1500"/>
                                        <p:tgtEl>
                                          <p:spTgt spid="43"/>
                                        </p:tgtEl>
                                      </p:cBhvr>
                                    </p:animEffect>
                                  </p:childTnLst>
                                </p:cTn>
                              </p:par>
                            </p:childTnLst>
                          </p:cTn>
                        </p:par>
                        <p:par>
                          <p:cTn id="20" fill="hold">
                            <p:stCondLst>
                              <p:cond delay="6000"/>
                            </p:stCondLst>
                            <p:childTnLst>
                              <p:par>
                                <p:cTn id="21" presetID="23" presetClass="entr" presetSubtype="32" fill="hold" grpId="0" nodeType="afterEffect">
                                  <p:stCondLst>
                                    <p:cond delay="0"/>
                                  </p:stCondLst>
                                  <p:iterate>
                                    <p:tmAbs val="0"/>
                                  </p:iterate>
                                  <p:childTnLst>
                                    <p:set>
                                      <p:cBhvr>
                                        <p:cTn id="22" fill="hold"/>
                                        <p:tgtEl>
                                          <p:spTgt spid="46"/>
                                        </p:tgtEl>
                                        <p:attrNameLst>
                                          <p:attrName>style.visibility</p:attrName>
                                        </p:attrNameLst>
                                      </p:cBhvr>
                                      <p:to>
                                        <p:strVal val="visible"/>
                                      </p:to>
                                    </p:set>
                                    <p:anim calcmode="lin" valueType="num">
                                      <p:cBhvr>
                                        <p:cTn id="23" dur="300" fill="hold"/>
                                        <p:tgtEl>
                                          <p:spTgt spid="46"/>
                                        </p:tgtEl>
                                        <p:attrNameLst>
                                          <p:attrName>ppt_w</p:attrName>
                                        </p:attrNameLst>
                                      </p:cBhvr>
                                      <p:tavLst>
                                        <p:tav tm="0">
                                          <p:val>
                                            <p:fltVal val="0"/>
                                          </p:val>
                                        </p:tav>
                                        <p:tav tm="100000">
                                          <p:val>
                                            <p:strVal val="#ppt_w"/>
                                          </p:val>
                                        </p:tav>
                                      </p:tavLst>
                                    </p:anim>
                                    <p:anim calcmode="lin" valueType="num">
                                      <p:cBhvr>
                                        <p:cTn id="24" dur="300" fill="hold"/>
                                        <p:tgtEl>
                                          <p:spTgt spid="46"/>
                                        </p:tgtEl>
                                        <p:attrNameLst>
                                          <p:attrName>ppt_h</p:attrName>
                                        </p:attrNameLst>
                                      </p:cBhvr>
                                      <p:tavLst>
                                        <p:tav tm="0">
                                          <p:val>
                                            <p:fltVal val="0"/>
                                          </p:val>
                                        </p:tav>
                                        <p:tav tm="100000">
                                          <p:val>
                                            <p:strVal val="#ppt_h"/>
                                          </p:val>
                                        </p:tav>
                                      </p:tavLst>
                                    </p:anim>
                                  </p:childTnLst>
                                </p:cTn>
                              </p:par>
                            </p:childTnLst>
                          </p:cTn>
                        </p:par>
                        <p:par>
                          <p:cTn id="25" fill="hold">
                            <p:stCondLst>
                              <p:cond delay="6300"/>
                            </p:stCondLst>
                            <p:childTnLst>
                              <p:par>
                                <p:cTn id="26" presetID="23" presetClass="entr" presetSubtype="32" fill="hold" grpId="0" nodeType="afterEffect">
                                  <p:stCondLst>
                                    <p:cond delay="0"/>
                                  </p:stCondLst>
                                  <p:iterate>
                                    <p:tmAbs val="0"/>
                                  </p:iterate>
                                  <p:childTnLst>
                                    <p:set>
                                      <p:cBhvr>
                                        <p:cTn id="27" fill="hold"/>
                                        <p:tgtEl>
                                          <p:spTgt spid="49"/>
                                        </p:tgtEl>
                                        <p:attrNameLst>
                                          <p:attrName>style.visibility</p:attrName>
                                        </p:attrNameLst>
                                      </p:cBhvr>
                                      <p:to>
                                        <p:strVal val="visible"/>
                                      </p:to>
                                    </p:set>
                                    <p:anim calcmode="lin" valueType="num">
                                      <p:cBhvr>
                                        <p:cTn id="28" dur="300" fill="hold"/>
                                        <p:tgtEl>
                                          <p:spTgt spid="49"/>
                                        </p:tgtEl>
                                        <p:attrNameLst>
                                          <p:attrName>ppt_w</p:attrName>
                                        </p:attrNameLst>
                                      </p:cBhvr>
                                      <p:tavLst>
                                        <p:tav tm="0">
                                          <p:val>
                                            <p:fltVal val="0"/>
                                          </p:val>
                                        </p:tav>
                                        <p:tav tm="100000">
                                          <p:val>
                                            <p:strVal val="#ppt_w"/>
                                          </p:val>
                                        </p:tav>
                                      </p:tavLst>
                                    </p:anim>
                                    <p:anim calcmode="lin" valueType="num">
                                      <p:cBhvr>
                                        <p:cTn id="29" dur="300" fill="hold"/>
                                        <p:tgtEl>
                                          <p:spTgt spid="49"/>
                                        </p:tgtEl>
                                        <p:attrNameLst>
                                          <p:attrName>ppt_h</p:attrName>
                                        </p:attrNameLst>
                                      </p:cBhvr>
                                      <p:tavLst>
                                        <p:tav tm="0">
                                          <p:val>
                                            <p:fltVal val="0"/>
                                          </p:val>
                                        </p:tav>
                                        <p:tav tm="100000">
                                          <p:val>
                                            <p:strVal val="#ppt_h"/>
                                          </p:val>
                                        </p:tav>
                                      </p:tavLst>
                                    </p:anim>
                                  </p:childTnLst>
                                </p:cTn>
                              </p:par>
                            </p:childTnLst>
                          </p:cTn>
                        </p:par>
                        <p:par>
                          <p:cTn id="30" fill="hold">
                            <p:stCondLst>
                              <p:cond delay="6600"/>
                            </p:stCondLst>
                            <p:childTnLst>
                              <p:par>
                                <p:cTn id="31" presetID="23" presetClass="entr" presetSubtype="32" fill="hold" grpId="0" nodeType="afterEffect">
                                  <p:stCondLst>
                                    <p:cond delay="0"/>
                                  </p:stCondLst>
                                  <p:iterate>
                                    <p:tmAbs val="0"/>
                                  </p:iterate>
                                  <p:childTnLst>
                                    <p:set>
                                      <p:cBhvr>
                                        <p:cTn id="32" fill="hold"/>
                                        <p:tgtEl>
                                          <p:spTgt spid="52"/>
                                        </p:tgtEl>
                                        <p:attrNameLst>
                                          <p:attrName>style.visibility</p:attrName>
                                        </p:attrNameLst>
                                      </p:cBhvr>
                                      <p:to>
                                        <p:strVal val="visible"/>
                                      </p:to>
                                    </p:set>
                                    <p:anim calcmode="lin" valueType="num">
                                      <p:cBhvr>
                                        <p:cTn id="33" dur="300" fill="hold"/>
                                        <p:tgtEl>
                                          <p:spTgt spid="52"/>
                                        </p:tgtEl>
                                        <p:attrNameLst>
                                          <p:attrName>ppt_w</p:attrName>
                                        </p:attrNameLst>
                                      </p:cBhvr>
                                      <p:tavLst>
                                        <p:tav tm="0">
                                          <p:val>
                                            <p:fltVal val="0"/>
                                          </p:val>
                                        </p:tav>
                                        <p:tav tm="100000">
                                          <p:val>
                                            <p:strVal val="#ppt_w"/>
                                          </p:val>
                                        </p:tav>
                                      </p:tavLst>
                                    </p:anim>
                                    <p:anim calcmode="lin" valueType="num">
                                      <p:cBhvr>
                                        <p:cTn id="34" dur="300" fill="hold"/>
                                        <p:tgtEl>
                                          <p:spTgt spid="52"/>
                                        </p:tgtEl>
                                        <p:attrNameLst>
                                          <p:attrName>ppt_h</p:attrName>
                                        </p:attrNameLst>
                                      </p:cBhvr>
                                      <p:tavLst>
                                        <p:tav tm="0">
                                          <p:val>
                                            <p:fltVal val="0"/>
                                          </p:val>
                                        </p:tav>
                                        <p:tav tm="100000">
                                          <p:val>
                                            <p:strVal val="#ppt_h"/>
                                          </p:val>
                                        </p:tav>
                                      </p:tavLst>
                                    </p:anim>
                                  </p:childTnLst>
                                </p:cTn>
                              </p:par>
                            </p:childTnLst>
                          </p:cTn>
                        </p:par>
                        <p:par>
                          <p:cTn id="35" fill="hold">
                            <p:stCondLst>
                              <p:cond delay="6900"/>
                            </p:stCondLst>
                            <p:childTnLst>
                              <p:par>
                                <p:cTn id="36" presetID="23" presetClass="entr" presetSubtype="32" fill="hold" grpId="0" nodeType="afterEffect">
                                  <p:stCondLst>
                                    <p:cond delay="0"/>
                                  </p:stCondLst>
                                  <p:iterate>
                                    <p:tmAbs val="0"/>
                                  </p:iterate>
                                  <p:childTnLst>
                                    <p:set>
                                      <p:cBhvr>
                                        <p:cTn id="37" fill="hold"/>
                                        <p:tgtEl>
                                          <p:spTgt spid="55"/>
                                        </p:tgtEl>
                                        <p:attrNameLst>
                                          <p:attrName>style.visibility</p:attrName>
                                        </p:attrNameLst>
                                      </p:cBhvr>
                                      <p:to>
                                        <p:strVal val="visible"/>
                                      </p:to>
                                    </p:set>
                                    <p:anim calcmode="lin" valueType="num">
                                      <p:cBhvr>
                                        <p:cTn id="38" dur="300" fill="hold"/>
                                        <p:tgtEl>
                                          <p:spTgt spid="55"/>
                                        </p:tgtEl>
                                        <p:attrNameLst>
                                          <p:attrName>ppt_w</p:attrName>
                                        </p:attrNameLst>
                                      </p:cBhvr>
                                      <p:tavLst>
                                        <p:tav tm="0">
                                          <p:val>
                                            <p:fltVal val="0"/>
                                          </p:val>
                                        </p:tav>
                                        <p:tav tm="100000">
                                          <p:val>
                                            <p:strVal val="#ppt_w"/>
                                          </p:val>
                                        </p:tav>
                                      </p:tavLst>
                                    </p:anim>
                                    <p:anim calcmode="lin" valueType="num">
                                      <p:cBhvr>
                                        <p:cTn id="39" dur="300" fill="hold"/>
                                        <p:tgtEl>
                                          <p:spTgt spid="55"/>
                                        </p:tgtEl>
                                        <p:attrNameLst>
                                          <p:attrName>ppt_h</p:attrName>
                                        </p:attrNameLst>
                                      </p:cBhvr>
                                      <p:tavLst>
                                        <p:tav tm="0">
                                          <p:val>
                                            <p:fltVal val="0"/>
                                          </p:val>
                                        </p:tav>
                                        <p:tav tm="100000">
                                          <p:val>
                                            <p:strVal val="#ppt_h"/>
                                          </p:val>
                                        </p:tav>
                                      </p:tavLst>
                                    </p:anim>
                                  </p:childTnLst>
                                </p:cTn>
                              </p:par>
                            </p:childTnLst>
                          </p:cTn>
                        </p:par>
                        <p:par>
                          <p:cTn id="40" fill="hold">
                            <p:stCondLst>
                              <p:cond delay="7200"/>
                            </p:stCondLst>
                            <p:childTnLst>
                              <p:par>
                                <p:cTn id="41" presetID="23" presetClass="entr" presetSubtype="32" fill="hold" grpId="0" nodeType="afterEffect">
                                  <p:stCondLst>
                                    <p:cond delay="0"/>
                                  </p:stCondLst>
                                  <p:iterate>
                                    <p:tmAbs val="0"/>
                                  </p:iterate>
                                  <p:childTnLst>
                                    <p:set>
                                      <p:cBhvr>
                                        <p:cTn id="42" fill="hold"/>
                                        <p:tgtEl>
                                          <p:spTgt spid="58"/>
                                        </p:tgtEl>
                                        <p:attrNameLst>
                                          <p:attrName>style.visibility</p:attrName>
                                        </p:attrNameLst>
                                      </p:cBhvr>
                                      <p:to>
                                        <p:strVal val="visible"/>
                                      </p:to>
                                    </p:set>
                                    <p:anim calcmode="lin" valueType="num">
                                      <p:cBhvr>
                                        <p:cTn id="43" dur="300" fill="hold"/>
                                        <p:tgtEl>
                                          <p:spTgt spid="58"/>
                                        </p:tgtEl>
                                        <p:attrNameLst>
                                          <p:attrName>ppt_w</p:attrName>
                                        </p:attrNameLst>
                                      </p:cBhvr>
                                      <p:tavLst>
                                        <p:tav tm="0">
                                          <p:val>
                                            <p:fltVal val="0"/>
                                          </p:val>
                                        </p:tav>
                                        <p:tav tm="100000">
                                          <p:val>
                                            <p:strVal val="#ppt_w"/>
                                          </p:val>
                                        </p:tav>
                                      </p:tavLst>
                                    </p:anim>
                                    <p:anim calcmode="lin" valueType="num">
                                      <p:cBhvr>
                                        <p:cTn id="44" dur="300" fill="hold"/>
                                        <p:tgtEl>
                                          <p:spTgt spid="58"/>
                                        </p:tgtEl>
                                        <p:attrNameLst>
                                          <p:attrName>ppt_h</p:attrName>
                                        </p:attrNameLst>
                                      </p:cBhvr>
                                      <p:tavLst>
                                        <p:tav tm="0">
                                          <p:val>
                                            <p:fltVal val="0"/>
                                          </p:val>
                                        </p:tav>
                                        <p:tav tm="100000">
                                          <p:val>
                                            <p:strVal val="#ppt_h"/>
                                          </p:val>
                                        </p:tav>
                                      </p:tavLst>
                                    </p:anim>
                                  </p:childTnLst>
                                </p:cTn>
                              </p:par>
                            </p:childTnLst>
                          </p:cTn>
                        </p:par>
                        <p:par>
                          <p:cTn id="45" fill="hold">
                            <p:stCondLst>
                              <p:cond delay="7500"/>
                            </p:stCondLst>
                            <p:childTnLst>
                              <p:par>
                                <p:cTn id="46" presetID="23" presetClass="entr" presetSubtype="32" fill="hold" grpId="0" nodeType="afterEffect">
                                  <p:stCondLst>
                                    <p:cond delay="0"/>
                                  </p:stCondLst>
                                  <p:iterate>
                                    <p:tmAbs val="0"/>
                                  </p:iterate>
                                  <p:childTnLst>
                                    <p:set>
                                      <p:cBhvr>
                                        <p:cTn id="47" fill="hold"/>
                                        <p:tgtEl>
                                          <p:spTgt spid="61"/>
                                        </p:tgtEl>
                                        <p:attrNameLst>
                                          <p:attrName>style.visibility</p:attrName>
                                        </p:attrNameLst>
                                      </p:cBhvr>
                                      <p:to>
                                        <p:strVal val="visible"/>
                                      </p:to>
                                    </p:set>
                                    <p:anim calcmode="lin" valueType="num">
                                      <p:cBhvr>
                                        <p:cTn id="48" dur="300" fill="hold"/>
                                        <p:tgtEl>
                                          <p:spTgt spid="61"/>
                                        </p:tgtEl>
                                        <p:attrNameLst>
                                          <p:attrName>ppt_w</p:attrName>
                                        </p:attrNameLst>
                                      </p:cBhvr>
                                      <p:tavLst>
                                        <p:tav tm="0">
                                          <p:val>
                                            <p:fltVal val="0"/>
                                          </p:val>
                                        </p:tav>
                                        <p:tav tm="100000">
                                          <p:val>
                                            <p:strVal val="#ppt_w"/>
                                          </p:val>
                                        </p:tav>
                                      </p:tavLst>
                                    </p:anim>
                                    <p:anim calcmode="lin" valueType="num">
                                      <p:cBhvr>
                                        <p:cTn id="49" dur="300" fill="hold"/>
                                        <p:tgtEl>
                                          <p:spTgt spid="61"/>
                                        </p:tgtEl>
                                        <p:attrNameLst>
                                          <p:attrName>ppt_h</p:attrName>
                                        </p:attrNameLst>
                                      </p:cBhvr>
                                      <p:tavLst>
                                        <p:tav tm="0">
                                          <p:val>
                                            <p:fltVal val="0"/>
                                          </p:val>
                                        </p:tav>
                                        <p:tav tm="100000">
                                          <p:val>
                                            <p:strVal val="#ppt_h"/>
                                          </p:val>
                                        </p:tav>
                                      </p:tavLst>
                                    </p:anim>
                                  </p:childTnLst>
                                </p:cTn>
                              </p:par>
                            </p:childTnLst>
                          </p:cTn>
                        </p:par>
                        <p:par>
                          <p:cTn id="50" fill="hold">
                            <p:stCondLst>
                              <p:cond delay="7800"/>
                            </p:stCondLst>
                            <p:childTnLst>
                              <p:par>
                                <p:cTn id="51" presetID="23" presetClass="entr" presetSubtype="32" fill="hold" grpId="0" nodeType="afterEffect">
                                  <p:stCondLst>
                                    <p:cond delay="0"/>
                                  </p:stCondLst>
                                  <p:iterate>
                                    <p:tmAbs val="0"/>
                                  </p:iterate>
                                  <p:childTnLst>
                                    <p:set>
                                      <p:cBhvr>
                                        <p:cTn id="52" fill="hold"/>
                                        <p:tgtEl>
                                          <p:spTgt spid="64"/>
                                        </p:tgtEl>
                                        <p:attrNameLst>
                                          <p:attrName>style.visibility</p:attrName>
                                        </p:attrNameLst>
                                      </p:cBhvr>
                                      <p:to>
                                        <p:strVal val="visible"/>
                                      </p:to>
                                    </p:set>
                                    <p:anim calcmode="lin" valueType="num">
                                      <p:cBhvr>
                                        <p:cTn id="53" dur="300" fill="hold"/>
                                        <p:tgtEl>
                                          <p:spTgt spid="64"/>
                                        </p:tgtEl>
                                        <p:attrNameLst>
                                          <p:attrName>ppt_w</p:attrName>
                                        </p:attrNameLst>
                                      </p:cBhvr>
                                      <p:tavLst>
                                        <p:tav tm="0">
                                          <p:val>
                                            <p:fltVal val="0"/>
                                          </p:val>
                                        </p:tav>
                                        <p:tav tm="100000">
                                          <p:val>
                                            <p:strVal val="#ppt_w"/>
                                          </p:val>
                                        </p:tav>
                                      </p:tavLst>
                                    </p:anim>
                                    <p:anim calcmode="lin" valueType="num">
                                      <p:cBhvr>
                                        <p:cTn id="54" dur="300" fill="hold"/>
                                        <p:tgtEl>
                                          <p:spTgt spid="64"/>
                                        </p:tgtEl>
                                        <p:attrNameLst>
                                          <p:attrName>ppt_h</p:attrName>
                                        </p:attrNameLst>
                                      </p:cBhvr>
                                      <p:tavLst>
                                        <p:tav tm="0">
                                          <p:val>
                                            <p:fltVal val="0"/>
                                          </p:val>
                                        </p:tav>
                                        <p:tav tm="100000">
                                          <p:val>
                                            <p:strVal val="#ppt_h"/>
                                          </p:val>
                                        </p:tav>
                                      </p:tavLst>
                                    </p:anim>
                                  </p:childTnLst>
                                </p:cTn>
                              </p:par>
                            </p:childTnLst>
                          </p:cTn>
                        </p:par>
                        <p:par>
                          <p:cTn id="55" fill="hold">
                            <p:stCondLst>
                              <p:cond delay="8100"/>
                            </p:stCondLst>
                            <p:childTnLst>
                              <p:par>
                                <p:cTn id="56" presetID="23" presetClass="entr" presetSubtype="32" fill="hold" grpId="0" nodeType="afterEffect">
                                  <p:stCondLst>
                                    <p:cond delay="0"/>
                                  </p:stCondLst>
                                  <p:iterate>
                                    <p:tmAbs val="0"/>
                                  </p:iterate>
                                  <p:childTnLst>
                                    <p:set>
                                      <p:cBhvr>
                                        <p:cTn id="57" fill="hold"/>
                                        <p:tgtEl>
                                          <p:spTgt spid="67"/>
                                        </p:tgtEl>
                                        <p:attrNameLst>
                                          <p:attrName>style.visibility</p:attrName>
                                        </p:attrNameLst>
                                      </p:cBhvr>
                                      <p:to>
                                        <p:strVal val="visible"/>
                                      </p:to>
                                    </p:set>
                                    <p:anim calcmode="lin" valueType="num">
                                      <p:cBhvr>
                                        <p:cTn id="58" dur="300" fill="hold"/>
                                        <p:tgtEl>
                                          <p:spTgt spid="67"/>
                                        </p:tgtEl>
                                        <p:attrNameLst>
                                          <p:attrName>ppt_w</p:attrName>
                                        </p:attrNameLst>
                                      </p:cBhvr>
                                      <p:tavLst>
                                        <p:tav tm="0">
                                          <p:val>
                                            <p:fltVal val="0"/>
                                          </p:val>
                                        </p:tav>
                                        <p:tav tm="100000">
                                          <p:val>
                                            <p:strVal val="#ppt_w"/>
                                          </p:val>
                                        </p:tav>
                                      </p:tavLst>
                                    </p:anim>
                                    <p:anim calcmode="lin" valueType="num">
                                      <p:cBhvr>
                                        <p:cTn id="59" dur="300" fill="hold"/>
                                        <p:tgtEl>
                                          <p:spTgt spid="67"/>
                                        </p:tgtEl>
                                        <p:attrNameLst>
                                          <p:attrName>ppt_h</p:attrName>
                                        </p:attrNameLst>
                                      </p:cBhvr>
                                      <p:tavLst>
                                        <p:tav tm="0">
                                          <p:val>
                                            <p:fltVal val="0"/>
                                          </p:val>
                                        </p:tav>
                                        <p:tav tm="100000">
                                          <p:val>
                                            <p:strVal val="#ppt_h"/>
                                          </p:val>
                                        </p:tav>
                                      </p:tavLst>
                                    </p:anim>
                                  </p:childTnLst>
                                </p:cTn>
                              </p:par>
                            </p:childTnLst>
                          </p:cTn>
                        </p:par>
                        <p:par>
                          <p:cTn id="60" fill="hold">
                            <p:stCondLst>
                              <p:cond delay="8400"/>
                            </p:stCondLst>
                            <p:childTnLst>
                              <p:par>
                                <p:cTn id="61" presetID="31"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 calcmode="lin" valueType="num">
                                      <p:cBhvr>
                                        <p:cTn id="63" dur="500" fill="hold"/>
                                        <p:tgtEl>
                                          <p:spTgt spid="82"/>
                                        </p:tgtEl>
                                        <p:attrNameLst>
                                          <p:attrName>ppt_w</p:attrName>
                                        </p:attrNameLst>
                                      </p:cBhvr>
                                      <p:tavLst>
                                        <p:tav tm="0">
                                          <p:val>
                                            <p:fltVal val="0"/>
                                          </p:val>
                                        </p:tav>
                                        <p:tav tm="100000">
                                          <p:val>
                                            <p:strVal val="#ppt_w"/>
                                          </p:val>
                                        </p:tav>
                                      </p:tavLst>
                                    </p:anim>
                                    <p:anim calcmode="lin" valueType="num">
                                      <p:cBhvr>
                                        <p:cTn id="64" dur="500" fill="hold"/>
                                        <p:tgtEl>
                                          <p:spTgt spid="82"/>
                                        </p:tgtEl>
                                        <p:attrNameLst>
                                          <p:attrName>ppt_h</p:attrName>
                                        </p:attrNameLst>
                                      </p:cBhvr>
                                      <p:tavLst>
                                        <p:tav tm="0">
                                          <p:val>
                                            <p:fltVal val="0"/>
                                          </p:val>
                                        </p:tav>
                                        <p:tav tm="100000">
                                          <p:val>
                                            <p:strVal val="#ppt_h"/>
                                          </p:val>
                                        </p:tav>
                                      </p:tavLst>
                                    </p:anim>
                                    <p:anim calcmode="lin" valueType="num">
                                      <p:cBhvr>
                                        <p:cTn id="65" dur="500" fill="hold"/>
                                        <p:tgtEl>
                                          <p:spTgt spid="82"/>
                                        </p:tgtEl>
                                        <p:attrNameLst>
                                          <p:attrName>style.rotation</p:attrName>
                                        </p:attrNameLst>
                                      </p:cBhvr>
                                      <p:tavLst>
                                        <p:tav tm="0">
                                          <p:val>
                                            <p:fltVal val="90"/>
                                          </p:val>
                                        </p:tav>
                                        <p:tav tm="100000">
                                          <p:val>
                                            <p:fltVal val="0"/>
                                          </p:val>
                                        </p:tav>
                                      </p:tavLst>
                                    </p:anim>
                                    <p:animEffect transition="in" filter="fade">
                                      <p:cBhvr>
                                        <p:cTn id="66" dur="500"/>
                                        <p:tgtEl>
                                          <p:spTgt spid="82"/>
                                        </p:tgtEl>
                                      </p:cBhvr>
                                    </p:animEffect>
                                  </p:childTnLst>
                                </p:cTn>
                              </p:par>
                            </p:childTnLst>
                          </p:cTn>
                        </p:par>
                        <p:par>
                          <p:cTn id="67" fill="hold">
                            <p:stCondLst>
                              <p:cond delay="8900"/>
                            </p:stCondLst>
                            <p:childTnLst>
                              <p:par>
                                <p:cTn id="68" presetID="31" presetClass="entr" presetSubtype="0" fill="hold" nodeType="afterEffect">
                                  <p:stCondLst>
                                    <p:cond delay="0"/>
                                  </p:stCondLst>
                                  <p:childTnLst>
                                    <p:set>
                                      <p:cBhvr>
                                        <p:cTn id="69" dur="1" fill="hold">
                                          <p:stCondLst>
                                            <p:cond delay="0"/>
                                          </p:stCondLst>
                                        </p:cTn>
                                        <p:tgtEl>
                                          <p:spTgt spid="81"/>
                                        </p:tgtEl>
                                        <p:attrNameLst>
                                          <p:attrName>style.visibility</p:attrName>
                                        </p:attrNameLst>
                                      </p:cBhvr>
                                      <p:to>
                                        <p:strVal val="visible"/>
                                      </p:to>
                                    </p:set>
                                    <p:anim calcmode="lin" valueType="num">
                                      <p:cBhvr>
                                        <p:cTn id="70" dur="500" fill="hold"/>
                                        <p:tgtEl>
                                          <p:spTgt spid="81"/>
                                        </p:tgtEl>
                                        <p:attrNameLst>
                                          <p:attrName>ppt_w</p:attrName>
                                        </p:attrNameLst>
                                      </p:cBhvr>
                                      <p:tavLst>
                                        <p:tav tm="0">
                                          <p:val>
                                            <p:fltVal val="0"/>
                                          </p:val>
                                        </p:tav>
                                        <p:tav tm="100000">
                                          <p:val>
                                            <p:strVal val="#ppt_w"/>
                                          </p:val>
                                        </p:tav>
                                      </p:tavLst>
                                    </p:anim>
                                    <p:anim calcmode="lin" valueType="num">
                                      <p:cBhvr>
                                        <p:cTn id="71" dur="500" fill="hold"/>
                                        <p:tgtEl>
                                          <p:spTgt spid="81"/>
                                        </p:tgtEl>
                                        <p:attrNameLst>
                                          <p:attrName>ppt_h</p:attrName>
                                        </p:attrNameLst>
                                      </p:cBhvr>
                                      <p:tavLst>
                                        <p:tav tm="0">
                                          <p:val>
                                            <p:fltVal val="0"/>
                                          </p:val>
                                        </p:tav>
                                        <p:tav tm="100000">
                                          <p:val>
                                            <p:strVal val="#ppt_h"/>
                                          </p:val>
                                        </p:tav>
                                      </p:tavLst>
                                    </p:anim>
                                    <p:anim calcmode="lin" valueType="num">
                                      <p:cBhvr>
                                        <p:cTn id="72" dur="500" fill="hold"/>
                                        <p:tgtEl>
                                          <p:spTgt spid="81"/>
                                        </p:tgtEl>
                                        <p:attrNameLst>
                                          <p:attrName>style.rotation</p:attrName>
                                        </p:attrNameLst>
                                      </p:cBhvr>
                                      <p:tavLst>
                                        <p:tav tm="0">
                                          <p:val>
                                            <p:fltVal val="90"/>
                                          </p:val>
                                        </p:tav>
                                        <p:tav tm="100000">
                                          <p:val>
                                            <p:fltVal val="0"/>
                                          </p:val>
                                        </p:tav>
                                      </p:tavLst>
                                    </p:anim>
                                    <p:animEffect transition="in" filter="fade">
                                      <p:cBhvr>
                                        <p:cTn id="73" dur="500"/>
                                        <p:tgtEl>
                                          <p:spTgt spid="81"/>
                                        </p:tgtEl>
                                      </p:cBhvr>
                                    </p:animEffect>
                                  </p:childTnLst>
                                </p:cTn>
                              </p:par>
                            </p:childTnLst>
                          </p:cTn>
                        </p:par>
                        <p:par>
                          <p:cTn id="74" fill="hold">
                            <p:stCondLst>
                              <p:cond delay="9400"/>
                            </p:stCondLst>
                            <p:childTnLst>
                              <p:par>
                                <p:cTn id="75" presetID="31"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 calcmode="lin" valueType="num">
                                      <p:cBhvr>
                                        <p:cTn id="77" dur="500" fill="hold"/>
                                        <p:tgtEl>
                                          <p:spTgt spid="9"/>
                                        </p:tgtEl>
                                        <p:attrNameLst>
                                          <p:attrName>ppt_w</p:attrName>
                                        </p:attrNameLst>
                                      </p:cBhvr>
                                      <p:tavLst>
                                        <p:tav tm="0">
                                          <p:val>
                                            <p:fltVal val="0"/>
                                          </p:val>
                                        </p:tav>
                                        <p:tav tm="100000">
                                          <p:val>
                                            <p:strVal val="#ppt_w"/>
                                          </p:val>
                                        </p:tav>
                                      </p:tavLst>
                                    </p:anim>
                                    <p:anim calcmode="lin" valueType="num">
                                      <p:cBhvr>
                                        <p:cTn id="78" dur="500" fill="hold"/>
                                        <p:tgtEl>
                                          <p:spTgt spid="9"/>
                                        </p:tgtEl>
                                        <p:attrNameLst>
                                          <p:attrName>ppt_h</p:attrName>
                                        </p:attrNameLst>
                                      </p:cBhvr>
                                      <p:tavLst>
                                        <p:tav tm="0">
                                          <p:val>
                                            <p:fltVal val="0"/>
                                          </p:val>
                                        </p:tav>
                                        <p:tav tm="100000">
                                          <p:val>
                                            <p:strVal val="#ppt_h"/>
                                          </p:val>
                                        </p:tav>
                                      </p:tavLst>
                                    </p:anim>
                                    <p:anim calcmode="lin" valueType="num">
                                      <p:cBhvr>
                                        <p:cTn id="79" dur="500" fill="hold"/>
                                        <p:tgtEl>
                                          <p:spTgt spid="9"/>
                                        </p:tgtEl>
                                        <p:attrNameLst>
                                          <p:attrName>style.rotation</p:attrName>
                                        </p:attrNameLst>
                                      </p:cBhvr>
                                      <p:tavLst>
                                        <p:tav tm="0">
                                          <p:val>
                                            <p:fltVal val="90"/>
                                          </p:val>
                                        </p:tav>
                                        <p:tav tm="100000">
                                          <p:val>
                                            <p:fltVal val="0"/>
                                          </p:val>
                                        </p:tav>
                                      </p:tavLst>
                                    </p:anim>
                                    <p:animEffect transition="in" filter="fade">
                                      <p:cBhvr>
                                        <p:cTn id="80" dur="500"/>
                                        <p:tgtEl>
                                          <p:spTgt spid="9"/>
                                        </p:tgtEl>
                                      </p:cBhvr>
                                    </p:animEffect>
                                  </p:childTnLst>
                                </p:cTn>
                              </p:par>
                            </p:childTnLst>
                          </p:cTn>
                        </p:par>
                        <p:par>
                          <p:cTn id="81" fill="hold">
                            <p:stCondLst>
                              <p:cond delay="9900"/>
                            </p:stCondLst>
                            <p:childTnLst>
                              <p:par>
                                <p:cTn id="82" presetID="31" presetClass="entr" presetSubtype="0" fill="hold" grpId="0" nodeType="afterEffect">
                                  <p:stCondLst>
                                    <p:cond delay="0"/>
                                  </p:stCondLst>
                                  <p:childTnLst>
                                    <p:set>
                                      <p:cBhvr>
                                        <p:cTn id="83" dur="1" fill="hold">
                                          <p:stCondLst>
                                            <p:cond delay="0"/>
                                          </p:stCondLst>
                                        </p:cTn>
                                        <p:tgtEl>
                                          <p:spTgt spid="84"/>
                                        </p:tgtEl>
                                        <p:attrNameLst>
                                          <p:attrName>style.visibility</p:attrName>
                                        </p:attrNameLst>
                                      </p:cBhvr>
                                      <p:to>
                                        <p:strVal val="visible"/>
                                      </p:to>
                                    </p:set>
                                    <p:anim calcmode="lin" valueType="num">
                                      <p:cBhvr>
                                        <p:cTn id="84" dur="500" fill="hold"/>
                                        <p:tgtEl>
                                          <p:spTgt spid="84"/>
                                        </p:tgtEl>
                                        <p:attrNameLst>
                                          <p:attrName>ppt_w</p:attrName>
                                        </p:attrNameLst>
                                      </p:cBhvr>
                                      <p:tavLst>
                                        <p:tav tm="0">
                                          <p:val>
                                            <p:fltVal val="0"/>
                                          </p:val>
                                        </p:tav>
                                        <p:tav tm="100000">
                                          <p:val>
                                            <p:strVal val="#ppt_w"/>
                                          </p:val>
                                        </p:tav>
                                      </p:tavLst>
                                    </p:anim>
                                    <p:anim calcmode="lin" valueType="num">
                                      <p:cBhvr>
                                        <p:cTn id="85" dur="500" fill="hold"/>
                                        <p:tgtEl>
                                          <p:spTgt spid="84"/>
                                        </p:tgtEl>
                                        <p:attrNameLst>
                                          <p:attrName>ppt_h</p:attrName>
                                        </p:attrNameLst>
                                      </p:cBhvr>
                                      <p:tavLst>
                                        <p:tav tm="0">
                                          <p:val>
                                            <p:fltVal val="0"/>
                                          </p:val>
                                        </p:tav>
                                        <p:tav tm="100000">
                                          <p:val>
                                            <p:strVal val="#ppt_h"/>
                                          </p:val>
                                        </p:tav>
                                      </p:tavLst>
                                    </p:anim>
                                    <p:anim calcmode="lin" valueType="num">
                                      <p:cBhvr>
                                        <p:cTn id="86" dur="500" fill="hold"/>
                                        <p:tgtEl>
                                          <p:spTgt spid="84"/>
                                        </p:tgtEl>
                                        <p:attrNameLst>
                                          <p:attrName>style.rotation</p:attrName>
                                        </p:attrNameLst>
                                      </p:cBhvr>
                                      <p:tavLst>
                                        <p:tav tm="0">
                                          <p:val>
                                            <p:fltVal val="90"/>
                                          </p:val>
                                        </p:tav>
                                        <p:tav tm="100000">
                                          <p:val>
                                            <p:fltVal val="0"/>
                                          </p:val>
                                        </p:tav>
                                      </p:tavLst>
                                    </p:anim>
                                    <p:animEffect transition="in" filter="fade">
                                      <p:cBhvr>
                                        <p:cTn id="87" dur="500"/>
                                        <p:tgtEl>
                                          <p:spTgt spid="84"/>
                                        </p:tgtEl>
                                      </p:cBhvr>
                                    </p:animEffect>
                                  </p:childTnLst>
                                </p:cTn>
                              </p:par>
                            </p:childTnLst>
                          </p:cTn>
                        </p:par>
                        <p:par>
                          <p:cTn id="88" fill="hold">
                            <p:stCondLst>
                              <p:cond delay="10400"/>
                            </p:stCondLst>
                            <p:childTnLst>
                              <p:par>
                                <p:cTn id="89" presetID="31" presetClass="entr" presetSubtype="0" fill="hold" nodeType="after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p:cTn id="91" dur="500" fill="hold"/>
                                        <p:tgtEl>
                                          <p:spTgt spid="10"/>
                                        </p:tgtEl>
                                        <p:attrNameLst>
                                          <p:attrName>ppt_w</p:attrName>
                                        </p:attrNameLst>
                                      </p:cBhvr>
                                      <p:tavLst>
                                        <p:tav tm="0">
                                          <p:val>
                                            <p:fltVal val="0"/>
                                          </p:val>
                                        </p:tav>
                                        <p:tav tm="100000">
                                          <p:val>
                                            <p:strVal val="#ppt_w"/>
                                          </p:val>
                                        </p:tav>
                                      </p:tavLst>
                                    </p:anim>
                                    <p:anim calcmode="lin" valueType="num">
                                      <p:cBhvr>
                                        <p:cTn id="92" dur="500" fill="hold"/>
                                        <p:tgtEl>
                                          <p:spTgt spid="10"/>
                                        </p:tgtEl>
                                        <p:attrNameLst>
                                          <p:attrName>ppt_h</p:attrName>
                                        </p:attrNameLst>
                                      </p:cBhvr>
                                      <p:tavLst>
                                        <p:tav tm="0">
                                          <p:val>
                                            <p:fltVal val="0"/>
                                          </p:val>
                                        </p:tav>
                                        <p:tav tm="100000">
                                          <p:val>
                                            <p:strVal val="#ppt_h"/>
                                          </p:val>
                                        </p:tav>
                                      </p:tavLst>
                                    </p:anim>
                                    <p:anim calcmode="lin" valueType="num">
                                      <p:cBhvr>
                                        <p:cTn id="93" dur="500" fill="hold"/>
                                        <p:tgtEl>
                                          <p:spTgt spid="10"/>
                                        </p:tgtEl>
                                        <p:attrNameLst>
                                          <p:attrName>style.rotation</p:attrName>
                                        </p:attrNameLst>
                                      </p:cBhvr>
                                      <p:tavLst>
                                        <p:tav tm="0">
                                          <p:val>
                                            <p:fltVal val="90"/>
                                          </p:val>
                                        </p:tav>
                                        <p:tav tm="100000">
                                          <p:val>
                                            <p:fltVal val="0"/>
                                          </p:val>
                                        </p:tav>
                                      </p:tavLst>
                                    </p:anim>
                                    <p:animEffect transition="in" filter="fade">
                                      <p:cBhvr>
                                        <p:cTn id="94" dur="500"/>
                                        <p:tgtEl>
                                          <p:spTgt spid="10"/>
                                        </p:tgtEl>
                                      </p:cBhvr>
                                    </p:animEffect>
                                  </p:childTnLst>
                                </p:cTn>
                              </p:par>
                            </p:childTnLst>
                          </p:cTn>
                        </p:par>
                        <p:par>
                          <p:cTn id="95" fill="hold">
                            <p:stCondLst>
                              <p:cond delay="10900"/>
                            </p:stCondLst>
                            <p:childTnLst>
                              <p:par>
                                <p:cTn id="96" presetID="31" presetClass="entr" presetSubtype="0" fill="hold" grpId="0" nodeType="afterEffect">
                                  <p:stCondLst>
                                    <p:cond delay="0"/>
                                  </p:stCondLst>
                                  <p:childTnLst>
                                    <p:set>
                                      <p:cBhvr>
                                        <p:cTn id="97" dur="1" fill="hold">
                                          <p:stCondLst>
                                            <p:cond delay="0"/>
                                          </p:stCondLst>
                                        </p:cTn>
                                        <p:tgtEl>
                                          <p:spTgt spid="86"/>
                                        </p:tgtEl>
                                        <p:attrNameLst>
                                          <p:attrName>style.visibility</p:attrName>
                                        </p:attrNameLst>
                                      </p:cBhvr>
                                      <p:to>
                                        <p:strVal val="visible"/>
                                      </p:to>
                                    </p:set>
                                    <p:anim calcmode="lin" valueType="num">
                                      <p:cBhvr>
                                        <p:cTn id="98" dur="500" fill="hold"/>
                                        <p:tgtEl>
                                          <p:spTgt spid="86"/>
                                        </p:tgtEl>
                                        <p:attrNameLst>
                                          <p:attrName>ppt_w</p:attrName>
                                        </p:attrNameLst>
                                      </p:cBhvr>
                                      <p:tavLst>
                                        <p:tav tm="0">
                                          <p:val>
                                            <p:fltVal val="0"/>
                                          </p:val>
                                        </p:tav>
                                        <p:tav tm="100000">
                                          <p:val>
                                            <p:strVal val="#ppt_w"/>
                                          </p:val>
                                        </p:tav>
                                      </p:tavLst>
                                    </p:anim>
                                    <p:anim calcmode="lin" valueType="num">
                                      <p:cBhvr>
                                        <p:cTn id="99" dur="500" fill="hold"/>
                                        <p:tgtEl>
                                          <p:spTgt spid="86"/>
                                        </p:tgtEl>
                                        <p:attrNameLst>
                                          <p:attrName>ppt_h</p:attrName>
                                        </p:attrNameLst>
                                      </p:cBhvr>
                                      <p:tavLst>
                                        <p:tav tm="0">
                                          <p:val>
                                            <p:fltVal val="0"/>
                                          </p:val>
                                        </p:tav>
                                        <p:tav tm="100000">
                                          <p:val>
                                            <p:strVal val="#ppt_h"/>
                                          </p:val>
                                        </p:tav>
                                      </p:tavLst>
                                    </p:anim>
                                    <p:anim calcmode="lin" valueType="num">
                                      <p:cBhvr>
                                        <p:cTn id="100" dur="500" fill="hold"/>
                                        <p:tgtEl>
                                          <p:spTgt spid="86"/>
                                        </p:tgtEl>
                                        <p:attrNameLst>
                                          <p:attrName>style.rotation</p:attrName>
                                        </p:attrNameLst>
                                      </p:cBhvr>
                                      <p:tavLst>
                                        <p:tav tm="0">
                                          <p:val>
                                            <p:fltVal val="90"/>
                                          </p:val>
                                        </p:tav>
                                        <p:tav tm="100000">
                                          <p:val>
                                            <p:fltVal val="0"/>
                                          </p:val>
                                        </p:tav>
                                      </p:tavLst>
                                    </p:anim>
                                    <p:animEffect transition="in" filter="fade">
                                      <p:cBhvr>
                                        <p:cTn id="101" dur="500"/>
                                        <p:tgtEl>
                                          <p:spTgt spid="86"/>
                                        </p:tgtEl>
                                      </p:cBhvr>
                                    </p:animEffect>
                                  </p:childTnLst>
                                </p:cTn>
                              </p:par>
                            </p:childTnLst>
                          </p:cTn>
                        </p:par>
                        <p:par>
                          <p:cTn id="102" fill="hold">
                            <p:stCondLst>
                              <p:cond delay="11400"/>
                            </p:stCondLst>
                            <p:childTnLst>
                              <p:par>
                                <p:cTn id="103" presetID="31" presetClass="entr" presetSubtype="0" fill="hold" nodeType="afterEffect">
                                  <p:stCondLst>
                                    <p:cond delay="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500" fill="hold"/>
                                        <p:tgtEl>
                                          <p:spTgt spid="11"/>
                                        </p:tgtEl>
                                        <p:attrNameLst>
                                          <p:attrName>ppt_w</p:attrName>
                                        </p:attrNameLst>
                                      </p:cBhvr>
                                      <p:tavLst>
                                        <p:tav tm="0">
                                          <p:val>
                                            <p:fltVal val="0"/>
                                          </p:val>
                                        </p:tav>
                                        <p:tav tm="100000">
                                          <p:val>
                                            <p:strVal val="#ppt_w"/>
                                          </p:val>
                                        </p:tav>
                                      </p:tavLst>
                                    </p:anim>
                                    <p:anim calcmode="lin" valueType="num">
                                      <p:cBhvr>
                                        <p:cTn id="106" dur="500" fill="hold"/>
                                        <p:tgtEl>
                                          <p:spTgt spid="11"/>
                                        </p:tgtEl>
                                        <p:attrNameLst>
                                          <p:attrName>ppt_h</p:attrName>
                                        </p:attrNameLst>
                                      </p:cBhvr>
                                      <p:tavLst>
                                        <p:tav tm="0">
                                          <p:val>
                                            <p:fltVal val="0"/>
                                          </p:val>
                                        </p:tav>
                                        <p:tav tm="100000">
                                          <p:val>
                                            <p:strVal val="#ppt_h"/>
                                          </p:val>
                                        </p:tav>
                                      </p:tavLst>
                                    </p:anim>
                                    <p:anim calcmode="lin" valueType="num">
                                      <p:cBhvr>
                                        <p:cTn id="107" dur="500" fill="hold"/>
                                        <p:tgtEl>
                                          <p:spTgt spid="11"/>
                                        </p:tgtEl>
                                        <p:attrNameLst>
                                          <p:attrName>style.rotation</p:attrName>
                                        </p:attrNameLst>
                                      </p:cBhvr>
                                      <p:tavLst>
                                        <p:tav tm="0">
                                          <p:val>
                                            <p:fltVal val="90"/>
                                          </p:val>
                                        </p:tav>
                                        <p:tav tm="100000">
                                          <p:val>
                                            <p:fltVal val="0"/>
                                          </p:val>
                                        </p:tav>
                                      </p:tavLst>
                                    </p:anim>
                                    <p:animEffect transition="in" filter="fade">
                                      <p:cBhvr>
                                        <p:cTn id="108" dur="500"/>
                                        <p:tgtEl>
                                          <p:spTgt spid="11"/>
                                        </p:tgtEl>
                                      </p:cBhvr>
                                    </p:animEffect>
                                  </p:childTnLst>
                                </p:cTn>
                              </p:par>
                            </p:childTnLst>
                          </p:cTn>
                        </p:par>
                        <p:par>
                          <p:cTn id="109" fill="hold">
                            <p:stCondLst>
                              <p:cond delay="11900"/>
                            </p:stCondLst>
                            <p:childTnLst>
                              <p:par>
                                <p:cTn id="110" presetID="31" presetClass="entr" presetSubtype="0" fill="hold" grpId="0" nodeType="afterEffect">
                                  <p:stCondLst>
                                    <p:cond delay="0"/>
                                  </p:stCondLst>
                                  <p:childTnLst>
                                    <p:set>
                                      <p:cBhvr>
                                        <p:cTn id="111" dur="1" fill="hold">
                                          <p:stCondLst>
                                            <p:cond delay="0"/>
                                          </p:stCondLst>
                                        </p:cTn>
                                        <p:tgtEl>
                                          <p:spTgt spid="88"/>
                                        </p:tgtEl>
                                        <p:attrNameLst>
                                          <p:attrName>style.visibility</p:attrName>
                                        </p:attrNameLst>
                                      </p:cBhvr>
                                      <p:to>
                                        <p:strVal val="visible"/>
                                      </p:to>
                                    </p:set>
                                    <p:anim calcmode="lin" valueType="num">
                                      <p:cBhvr>
                                        <p:cTn id="112" dur="500" fill="hold"/>
                                        <p:tgtEl>
                                          <p:spTgt spid="88"/>
                                        </p:tgtEl>
                                        <p:attrNameLst>
                                          <p:attrName>ppt_w</p:attrName>
                                        </p:attrNameLst>
                                      </p:cBhvr>
                                      <p:tavLst>
                                        <p:tav tm="0">
                                          <p:val>
                                            <p:fltVal val="0"/>
                                          </p:val>
                                        </p:tav>
                                        <p:tav tm="100000">
                                          <p:val>
                                            <p:strVal val="#ppt_w"/>
                                          </p:val>
                                        </p:tav>
                                      </p:tavLst>
                                    </p:anim>
                                    <p:anim calcmode="lin" valueType="num">
                                      <p:cBhvr>
                                        <p:cTn id="113" dur="500" fill="hold"/>
                                        <p:tgtEl>
                                          <p:spTgt spid="88"/>
                                        </p:tgtEl>
                                        <p:attrNameLst>
                                          <p:attrName>ppt_h</p:attrName>
                                        </p:attrNameLst>
                                      </p:cBhvr>
                                      <p:tavLst>
                                        <p:tav tm="0">
                                          <p:val>
                                            <p:fltVal val="0"/>
                                          </p:val>
                                        </p:tav>
                                        <p:tav tm="100000">
                                          <p:val>
                                            <p:strVal val="#ppt_h"/>
                                          </p:val>
                                        </p:tav>
                                      </p:tavLst>
                                    </p:anim>
                                    <p:anim calcmode="lin" valueType="num">
                                      <p:cBhvr>
                                        <p:cTn id="114" dur="500" fill="hold"/>
                                        <p:tgtEl>
                                          <p:spTgt spid="88"/>
                                        </p:tgtEl>
                                        <p:attrNameLst>
                                          <p:attrName>style.rotation</p:attrName>
                                        </p:attrNameLst>
                                      </p:cBhvr>
                                      <p:tavLst>
                                        <p:tav tm="0">
                                          <p:val>
                                            <p:fltVal val="90"/>
                                          </p:val>
                                        </p:tav>
                                        <p:tav tm="100000">
                                          <p:val>
                                            <p:fltVal val="0"/>
                                          </p:val>
                                        </p:tav>
                                      </p:tavLst>
                                    </p:anim>
                                    <p:animEffect transition="in" filter="fade">
                                      <p:cBhvr>
                                        <p:cTn id="115" dur="500"/>
                                        <p:tgtEl>
                                          <p:spTgt spid="88"/>
                                        </p:tgtEl>
                                      </p:cBhvr>
                                    </p:animEffect>
                                  </p:childTnLst>
                                </p:cTn>
                              </p:par>
                            </p:childTnLst>
                          </p:cTn>
                        </p:par>
                        <p:par>
                          <p:cTn id="116" fill="hold">
                            <p:stCondLst>
                              <p:cond delay="12400"/>
                            </p:stCondLst>
                            <p:childTnLst>
                              <p:par>
                                <p:cTn id="117" presetID="31" presetClass="entr" presetSubtype="0" fill="hold" nodeType="afterEffect">
                                  <p:stCondLst>
                                    <p:cond delay="0"/>
                                  </p:stCondLst>
                                  <p:childTnLst>
                                    <p:set>
                                      <p:cBhvr>
                                        <p:cTn id="118" dur="1" fill="hold">
                                          <p:stCondLst>
                                            <p:cond delay="0"/>
                                          </p:stCondLst>
                                        </p:cTn>
                                        <p:tgtEl>
                                          <p:spTgt spid="12"/>
                                        </p:tgtEl>
                                        <p:attrNameLst>
                                          <p:attrName>style.visibility</p:attrName>
                                        </p:attrNameLst>
                                      </p:cBhvr>
                                      <p:to>
                                        <p:strVal val="visible"/>
                                      </p:to>
                                    </p:set>
                                    <p:anim calcmode="lin" valueType="num">
                                      <p:cBhvr>
                                        <p:cTn id="119" dur="500" fill="hold"/>
                                        <p:tgtEl>
                                          <p:spTgt spid="12"/>
                                        </p:tgtEl>
                                        <p:attrNameLst>
                                          <p:attrName>ppt_w</p:attrName>
                                        </p:attrNameLst>
                                      </p:cBhvr>
                                      <p:tavLst>
                                        <p:tav tm="0">
                                          <p:val>
                                            <p:fltVal val="0"/>
                                          </p:val>
                                        </p:tav>
                                        <p:tav tm="100000">
                                          <p:val>
                                            <p:strVal val="#ppt_w"/>
                                          </p:val>
                                        </p:tav>
                                      </p:tavLst>
                                    </p:anim>
                                    <p:anim calcmode="lin" valueType="num">
                                      <p:cBhvr>
                                        <p:cTn id="120" dur="500" fill="hold"/>
                                        <p:tgtEl>
                                          <p:spTgt spid="12"/>
                                        </p:tgtEl>
                                        <p:attrNameLst>
                                          <p:attrName>ppt_h</p:attrName>
                                        </p:attrNameLst>
                                      </p:cBhvr>
                                      <p:tavLst>
                                        <p:tav tm="0">
                                          <p:val>
                                            <p:fltVal val="0"/>
                                          </p:val>
                                        </p:tav>
                                        <p:tav tm="100000">
                                          <p:val>
                                            <p:strVal val="#ppt_h"/>
                                          </p:val>
                                        </p:tav>
                                      </p:tavLst>
                                    </p:anim>
                                    <p:anim calcmode="lin" valueType="num">
                                      <p:cBhvr>
                                        <p:cTn id="121" dur="500" fill="hold"/>
                                        <p:tgtEl>
                                          <p:spTgt spid="12"/>
                                        </p:tgtEl>
                                        <p:attrNameLst>
                                          <p:attrName>style.rotation</p:attrName>
                                        </p:attrNameLst>
                                      </p:cBhvr>
                                      <p:tavLst>
                                        <p:tav tm="0">
                                          <p:val>
                                            <p:fltVal val="90"/>
                                          </p:val>
                                        </p:tav>
                                        <p:tav tm="100000">
                                          <p:val>
                                            <p:fltVal val="0"/>
                                          </p:val>
                                        </p:tav>
                                      </p:tavLst>
                                    </p:anim>
                                    <p:animEffect transition="in" filter="fade">
                                      <p:cBhvr>
                                        <p:cTn id="122" dur="500"/>
                                        <p:tgtEl>
                                          <p:spTgt spid="12"/>
                                        </p:tgtEl>
                                      </p:cBhvr>
                                    </p:animEffect>
                                  </p:childTnLst>
                                </p:cTn>
                              </p:par>
                            </p:childTnLst>
                          </p:cTn>
                        </p:par>
                        <p:par>
                          <p:cTn id="123" fill="hold">
                            <p:stCondLst>
                              <p:cond delay="12900"/>
                            </p:stCondLst>
                            <p:childTnLst>
                              <p:par>
                                <p:cTn id="124" presetID="31" presetClass="entr" presetSubtype="0" fill="hold" grpId="0" nodeType="afterEffect">
                                  <p:stCondLst>
                                    <p:cond delay="0"/>
                                  </p:stCondLst>
                                  <p:childTnLst>
                                    <p:set>
                                      <p:cBhvr>
                                        <p:cTn id="125" dur="1" fill="hold">
                                          <p:stCondLst>
                                            <p:cond delay="0"/>
                                          </p:stCondLst>
                                        </p:cTn>
                                        <p:tgtEl>
                                          <p:spTgt spid="90"/>
                                        </p:tgtEl>
                                        <p:attrNameLst>
                                          <p:attrName>style.visibility</p:attrName>
                                        </p:attrNameLst>
                                      </p:cBhvr>
                                      <p:to>
                                        <p:strVal val="visible"/>
                                      </p:to>
                                    </p:set>
                                    <p:anim calcmode="lin" valueType="num">
                                      <p:cBhvr>
                                        <p:cTn id="126" dur="500" fill="hold"/>
                                        <p:tgtEl>
                                          <p:spTgt spid="90"/>
                                        </p:tgtEl>
                                        <p:attrNameLst>
                                          <p:attrName>ppt_w</p:attrName>
                                        </p:attrNameLst>
                                      </p:cBhvr>
                                      <p:tavLst>
                                        <p:tav tm="0">
                                          <p:val>
                                            <p:fltVal val="0"/>
                                          </p:val>
                                        </p:tav>
                                        <p:tav tm="100000">
                                          <p:val>
                                            <p:strVal val="#ppt_w"/>
                                          </p:val>
                                        </p:tav>
                                      </p:tavLst>
                                    </p:anim>
                                    <p:anim calcmode="lin" valueType="num">
                                      <p:cBhvr>
                                        <p:cTn id="127" dur="500" fill="hold"/>
                                        <p:tgtEl>
                                          <p:spTgt spid="90"/>
                                        </p:tgtEl>
                                        <p:attrNameLst>
                                          <p:attrName>ppt_h</p:attrName>
                                        </p:attrNameLst>
                                      </p:cBhvr>
                                      <p:tavLst>
                                        <p:tav tm="0">
                                          <p:val>
                                            <p:fltVal val="0"/>
                                          </p:val>
                                        </p:tav>
                                        <p:tav tm="100000">
                                          <p:val>
                                            <p:strVal val="#ppt_h"/>
                                          </p:val>
                                        </p:tav>
                                      </p:tavLst>
                                    </p:anim>
                                    <p:anim calcmode="lin" valueType="num">
                                      <p:cBhvr>
                                        <p:cTn id="128" dur="500" fill="hold"/>
                                        <p:tgtEl>
                                          <p:spTgt spid="90"/>
                                        </p:tgtEl>
                                        <p:attrNameLst>
                                          <p:attrName>style.rotation</p:attrName>
                                        </p:attrNameLst>
                                      </p:cBhvr>
                                      <p:tavLst>
                                        <p:tav tm="0">
                                          <p:val>
                                            <p:fltVal val="90"/>
                                          </p:val>
                                        </p:tav>
                                        <p:tav tm="100000">
                                          <p:val>
                                            <p:fltVal val="0"/>
                                          </p:val>
                                        </p:tav>
                                      </p:tavLst>
                                    </p:anim>
                                    <p:animEffect transition="in" filter="fade">
                                      <p:cBhvr>
                                        <p:cTn id="129" dur="500"/>
                                        <p:tgtEl>
                                          <p:spTgt spid="90"/>
                                        </p:tgtEl>
                                      </p:cBhvr>
                                    </p:animEffect>
                                  </p:childTnLst>
                                </p:cTn>
                              </p:par>
                            </p:childTnLst>
                          </p:cTn>
                        </p:par>
                        <p:par>
                          <p:cTn id="130" fill="hold">
                            <p:stCondLst>
                              <p:cond delay="13400"/>
                            </p:stCondLst>
                            <p:childTnLst>
                              <p:par>
                                <p:cTn id="131" presetID="31" presetClass="entr" presetSubtype="0" fill="hold" nodeType="afterEffect">
                                  <p:stCondLst>
                                    <p:cond delay="0"/>
                                  </p:stCondLst>
                                  <p:childTnLst>
                                    <p:set>
                                      <p:cBhvr>
                                        <p:cTn id="132" dur="1" fill="hold">
                                          <p:stCondLst>
                                            <p:cond delay="0"/>
                                          </p:stCondLst>
                                        </p:cTn>
                                        <p:tgtEl>
                                          <p:spTgt spid="13"/>
                                        </p:tgtEl>
                                        <p:attrNameLst>
                                          <p:attrName>style.visibility</p:attrName>
                                        </p:attrNameLst>
                                      </p:cBhvr>
                                      <p:to>
                                        <p:strVal val="visible"/>
                                      </p:to>
                                    </p:set>
                                    <p:anim calcmode="lin" valueType="num">
                                      <p:cBhvr>
                                        <p:cTn id="133" dur="500" fill="hold"/>
                                        <p:tgtEl>
                                          <p:spTgt spid="13"/>
                                        </p:tgtEl>
                                        <p:attrNameLst>
                                          <p:attrName>ppt_w</p:attrName>
                                        </p:attrNameLst>
                                      </p:cBhvr>
                                      <p:tavLst>
                                        <p:tav tm="0">
                                          <p:val>
                                            <p:fltVal val="0"/>
                                          </p:val>
                                        </p:tav>
                                        <p:tav tm="100000">
                                          <p:val>
                                            <p:strVal val="#ppt_w"/>
                                          </p:val>
                                        </p:tav>
                                      </p:tavLst>
                                    </p:anim>
                                    <p:anim calcmode="lin" valueType="num">
                                      <p:cBhvr>
                                        <p:cTn id="134" dur="500" fill="hold"/>
                                        <p:tgtEl>
                                          <p:spTgt spid="13"/>
                                        </p:tgtEl>
                                        <p:attrNameLst>
                                          <p:attrName>ppt_h</p:attrName>
                                        </p:attrNameLst>
                                      </p:cBhvr>
                                      <p:tavLst>
                                        <p:tav tm="0">
                                          <p:val>
                                            <p:fltVal val="0"/>
                                          </p:val>
                                        </p:tav>
                                        <p:tav tm="100000">
                                          <p:val>
                                            <p:strVal val="#ppt_h"/>
                                          </p:val>
                                        </p:tav>
                                      </p:tavLst>
                                    </p:anim>
                                    <p:anim calcmode="lin" valueType="num">
                                      <p:cBhvr>
                                        <p:cTn id="135" dur="500" fill="hold"/>
                                        <p:tgtEl>
                                          <p:spTgt spid="13"/>
                                        </p:tgtEl>
                                        <p:attrNameLst>
                                          <p:attrName>style.rotation</p:attrName>
                                        </p:attrNameLst>
                                      </p:cBhvr>
                                      <p:tavLst>
                                        <p:tav tm="0">
                                          <p:val>
                                            <p:fltVal val="90"/>
                                          </p:val>
                                        </p:tav>
                                        <p:tav tm="100000">
                                          <p:val>
                                            <p:fltVal val="0"/>
                                          </p:val>
                                        </p:tav>
                                      </p:tavLst>
                                    </p:anim>
                                    <p:animEffect transition="in" filter="fade">
                                      <p:cBhvr>
                                        <p:cTn id="136" dur="500"/>
                                        <p:tgtEl>
                                          <p:spTgt spid="13"/>
                                        </p:tgtEl>
                                      </p:cBhvr>
                                    </p:animEffect>
                                  </p:childTnLst>
                                </p:cTn>
                              </p:par>
                            </p:childTnLst>
                          </p:cTn>
                        </p:par>
                        <p:par>
                          <p:cTn id="137" fill="hold">
                            <p:stCondLst>
                              <p:cond delay="13900"/>
                            </p:stCondLst>
                            <p:childTnLst>
                              <p:par>
                                <p:cTn id="138" presetID="31" presetClass="entr" presetSubtype="0" fill="hold" grpId="0" nodeType="afterEffect">
                                  <p:stCondLst>
                                    <p:cond delay="0"/>
                                  </p:stCondLst>
                                  <p:childTnLst>
                                    <p:set>
                                      <p:cBhvr>
                                        <p:cTn id="139" dur="1" fill="hold">
                                          <p:stCondLst>
                                            <p:cond delay="0"/>
                                          </p:stCondLst>
                                        </p:cTn>
                                        <p:tgtEl>
                                          <p:spTgt spid="92"/>
                                        </p:tgtEl>
                                        <p:attrNameLst>
                                          <p:attrName>style.visibility</p:attrName>
                                        </p:attrNameLst>
                                      </p:cBhvr>
                                      <p:to>
                                        <p:strVal val="visible"/>
                                      </p:to>
                                    </p:set>
                                    <p:anim calcmode="lin" valueType="num">
                                      <p:cBhvr>
                                        <p:cTn id="140" dur="500" fill="hold"/>
                                        <p:tgtEl>
                                          <p:spTgt spid="92"/>
                                        </p:tgtEl>
                                        <p:attrNameLst>
                                          <p:attrName>ppt_w</p:attrName>
                                        </p:attrNameLst>
                                      </p:cBhvr>
                                      <p:tavLst>
                                        <p:tav tm="0">
                                          <p:val>
                                            <p:fltVal val="0"/>
                                          </p:val>
                                        </p:tav>
                                        <p:tav tm="100000">
                                          <p:val>
                                            <p:strVal val="#ppt_w"/>
                                          </p:val>
                                        </p:tav>
                                      </p:tavLst>
                                    </p:anim>
                                    <p:anim calcmode="lin" valueType="num">
                                      <p:cBhvr>
                                        <p:cTn id="141" dur="500" fill="hold"/>
                                        <p:tgtEl>
                                          <p:spTgt spid="92"/>
                                        </p:tgtEl>
                                        <p:attrNameLst>
                                          <p:attrName>ppt_h</p:attrName>
                                        </p:attrNameLst>
                                      </p:cBhvr>
                                      <p:tavLst>
                                        <p:tav tm="0">
                                          <p:val>
                                            <p:fltVal val="0"/>
                                          </p:val>
                                        </p:tav>
                                        <p:tav tm="100000">
                                          <p:val>
                                            <p:strVal val="#ppt_h"/>
                                          </p:val>
                                        </p:tav>
                                      </p:tavLst>
                                    </p:anim>
                                    <p:anim calcmode="lin" valueType="num">
                                      <p:cBhvr>
                                        <p:cTn id="142" dur="500" fill="hold"/>
                                        <p:tgtEl>
                                          <p:spTgt spid="92"/>
                                        </p:tgtEl>
                                        <p:attrNameLst>
                                          <p:attrName>style.rotation</p:attrName>
                                        </p:attrNameLst>
                                      </p:cBhvr>
                                      <p:tavLst>
                                        <p:tav tm="0">
                                          <p:val>
                                            <p:fltVal val="90"/>
                                          </p:val>
                                        </p:tav>
                                        <p:tav tm="100000">
                                          <p:val>
                                            <p:fltVal val="0"/>
                                          </p:val>
                                        </p:tav>
                                      </p:tavLst>
                                    </p:anim>
                                    <p:animEffect transition="in" filter="fade">
                                      <p:cBhvr>
                                        <p:cTn id="143" dur="500"/>
                                        <p:tgtEl>
                                          <p:spTgt spid="92"/>
                                        </p:tgtEl>
                                      </p:cBhvr>
                                    </p:animEffect>
                                  </p:childTnLst>
                                </p:cTn>
                              </p:par>
                            </p:childTnLst>
                          </p:cTn>
                        </p:par>
                        <p:par>
                          <p:cTn id="144" fill="hold">
                            <p:stCondLst>
                              <p:cond delay="14400"/>
                            </p:stCondLst>
                            <p:childTnLst>
                              <p:par>
                                <p:cTn id="145" presetID="31" presetClass="entr" presetSubtype="0" fill="hold" nodeType="afterEffect">
                                  <p:stCondLst>
                                    <p:cond delay="0"/>
                                  </p:stCondLst>
                                  <p:childTnLst>
                                    <p:set>
                                      <p:cBhvr>
                                        <p:cTn id="146" dur="1" fill="hold">
                                          <p:stCondLst>
                                            <p:cond delay="0"/>
                                          </p:stCondLst>
                                        </p:cTn>
                                        <p:tgtEl>
                                          <p:spTgt spid="93"/>
                                        </p:tgtEl>
                                        <p:attrNameLst>
                                          <p:attrName>style.visibility</p:attrName>
                                        </p:attrNameLst>
                                      </p:cBhvr>
                                      <p:to>
                                        <p:strVal val="visible"/>
                                      </p:to>
                                    </p:set>
                                    <p:anim calcmode="lin" valueType="num">
                                      <p:cBhvr>
                                        <p:cTn id="147" dur="500" fill="hold"/>
                                        <p:tgtEl>
                                          <p:spTgt spid="93"/>
                                        </p:tgtEl>
                                        <p:attrNameLst>
                                          <p:attrName>ppt_w</p:attrName>
                                        </p:attrNameLst>
                                      </p:cBhvr>
                                      <p:tavLst>
                                        <p:tav tm="0">
                                          <p:val>
                                            <p:fltVal val="0"/>
                                          </p:val>
                                        </p:tav>
                                        <p:tav tm="100000">
                                          <p:val>
                                            <p:strVal val="#ppt_w"/>
                                          </p:val>
                                        </p:tav>
                                      </p:tavLst>
                                    </p:anim>
                                    <p:anim calcmode="lin" valueType="num">
                                      <p:cBhvr>
                                        <p:cTn id="148" dur="500" fill="hold"/>
                                        <p:tgtEl>
                                          <p:spTgt spid="93"/>
                                        </p:tgtEl>
                                        <p:attrNameLst>
                                          <p:attrName>ppt_h</p:attrName>
                                        </p:attrNameLst>
                                      </p:cBhvr>
                                      <p:tavLst>
                                        <p:tav tm="0">
                                          <p:val>
                                            <p:fltVal val="0"/>
                                          </p:val>
                                        </p:tav>
                                        <p:tav tm="100000">
                                          <p:val>
                                            <p:strVal val="#ppt_h"/>
                                          </p:val>
                                        </p:tav>
                                      </p:tavLst>
                                    </p:anim>
                                    <p:anim calcmode="lin" valueType="num">
                                      <p:cBhvr>
                                        <p:cTn id="149" dur="500" fill="hold"/>
                                        <p:tgtEl>
                                          <p:spTgt spid="93"/>
                                        </p:tgtEl>
                                        <p:attrNameLst>
                                          <p:attrName>style.rotation</p:attrName>
                                        </p:attrNameLst>
                                      </p:cBhvr>
                                      <p:tavLst>
                                        <p:tav tm="0">
                                          <p:val>
                                            <p:fltVal val="90"/>
                                          </p:val>
                                        </p:tav>
                                        <p:tav tm="100000">
                                          <p:val>
                                            <p:fltVal val="0"/>
                                          </p:val>
                                        </p:tav>
                                      </p:tavLst>
                                    </p:anim>
                                    <p:animEffect transition="in" filter="fade">
                                      <p:cBhvr>
                                        <p:cTn id="150" dur="500"/>
                                        <p:tgtEl>
                                          <p:spTgt spid="93"/>
                                        </p:tgtEl>
                                      </p:cBhvr>
                                    </p:animEffect>
                                  </p:childTnLst>
                                </p:cTn>
                              </p:par>
                            </p:childTnLst>
                          </p:cTn>
                        </p:par>
                        <p:par>
                          <p:cTn id="151" fill="hold">
                            <p:stCondLst>
                              <p:cond delay="14900"/>
                            </p:stCondLst>
                            <p:childTnLst>
                              <p:par>
                                <p:cTn id="152" presetID="31" presetClass="entr" presetSubtype="0" fill="hold" grpId="0" nodeType="afterEffect">
                                  <p:stCondLst>
                                    <p:cond delay="0"/>
                                  </p:stCondLst>
                                  <p:childTnLst>
                                    <p:set>
                                      <p:cBhvr>
                                        <p:cTn id="153" dur="1" fill="hold">
                                          <p:stCondLst>
                                            <p:cond delay="0"/>
                                          </p:stCondLst>
                                        </p:cTn>
                                        <p:tgtEl>
                                          <p:spTgt spid="94"/>
                                        </p:tgtEl>
                                        <p:attrNameLst>
                                          <p:attrName>style.visibility</p:attrName>
                                        </p:attrNameLst>
                                      </p:cBhvr>
                                      <p:to>
                                        <p:strVal val="visible"/>
                                      </p:to>
                                    </p:set>
                                    <p:anim calcmode="lin" valueType="num">
                                      <p:cBhvr>
                                        <p:cTn id="154" dur="500" fill="hold"/>
                                        <p:tgtEl>
                                          <p:spTgt spid="94"/>
                                        </p:tgtEl>
                                        <p:attrNameLst>
                                          <p:attrName>ppt_w</p:attrName>
                                        </p:attrNameLst>
                                      </p:cBhvr>
                                      <p:tavLst>
                                        <p:tav tm="0">
                                          <p:val>
                                            <p:fltVal val="0"/>
                                          </p:val>
                                        </p:tav>
                                        <p:tav tm="100000">
                                          <p:val>
                                            <p:strVal val="#ppt_w"/>
                                          </p:val>
                                        </p:tav>
                                      </p:tavLst>
                                    </p:anim>
                                    <p:anim calcmode="lin" valueType="num">
                                      <p:cBhvr>
                                        <p:cTn id="155" dur="500" fill="hold"/>
                                        <p:tgtEl>
                                          <p:spTgt spid="94"/>
                                        </p:tgtEl>
                                        <p:attrNameLst>
                                          <p:attrName>ppt_h</p:attrName>
                                        </p:attrNameLst>
                                      </p:cBhvr>
                                      <p:tavLst>
                                        <p:tav tm="0">
                                          <p:val>
                                            <p:fltVal val="0"/>
                                          </p:val>
                                        </p:tav>
                                        <p:tav tm="100000">
                                          <p:val>
                                            <p:strVal val="#ppt_h"/>
                                          </p:val>
                                        </p:tav>
                                      </p:tavLst>
                                    </p:anim>
                                    <p:anim calcmode="lin" valueType="num">
                                      <p:cBhvr>
                                        <p:cTn id="156" dur="500" fill="hold"/>
                                        <p:tgtEl>
                                          <p:spTgt spid="94"/>
                                        </p:tgtEl>
                                        <p:attrNameLst>
                                          <p:attrName>style.rotation</p:attrName>
                                        </p:attrNameLst>
                                      </p:cBhvr>
                                      <p:tavLst>
                                        <p:tav tm="0">
                                          <p:val>
                                            <p:fltVal val="90"/>
                                          </p:val>
                                        </p:tav>
                                        <p:tav tm="100000">
                                          <p:val>
                                            <p:fltVal val="0"/>
                                          </p:val>
                                        </p:tav>
                                      </p:tavLst>
                                    </p:anim>
                                    <p:animEffect transition="in" filter="fade">
                                      <p:cBhvr>
                                        <p:cTn id="157" dur="500"/>
                                        <p:tgtEl>
                                          <p:spTgt spid="94"/>
                                        </p:tgtEl>
                                      </p:cBhvr>
                                    </p:animEffect>
                                  </p:childTnLst>
                                </p:cTn>
                              </p:par>
                            </p:childTnLst>
                          </p:cTn>
                        </p:par>
                        <p:par>
                          <p:cTn id="158" fill="hold">
                            <p:stCondLst>
                              <p:cond delay="15400"/>
                            </p:stCondLst>
                            <p:childTnLst>
                              <p:par>
                                <p:cTn id="159" presetID="31" presetClass="entr" presetSubtype="0" fill="hold" nodeType="afterEffect">
                                  <p:stCondLst>
                                    <p:cond delay="0"/>
                                  </p:stCondLst>
                                  <p:childTnLst>
                                    <p:set>
                                      <p:cBhvr>
                                        <p:cTn id="160" dur="1" fill="hold">
                                          <p:stCondLst>
                                            <p:cond delay="0"/>
                                          </p:stCondLst>
                                        </p:cTn>
                                        <p:tgtEl>
                                          <p:spTgt spid="95"/>
                                        </p:tgtEl>
                                        <p:attrNameLst>
                                          <p:attrName>style.visibility</p:attrName>
                                        </p:attrNameLst>
                                      </p:cBhvr>
                                      <p:to>
                                        <p:strVal val="visible"/>
                                      </p:to>
                                    </p:set>
                                    <p:anim calcmode="lin" valueType="num">
                                      <p:cBhvr>
                                        <p:cTn id="161" dur="500" fill="hold"/>
                                        <p:tgtEl>
                                          <p:spTgt spid="95"/>
                                        </p:tgtEl>
                                        <p:attrNameLst>
                                          <p:attrName>ppt_w</p:attrName>
                                        </p:attrNameLst>
                                      </p:cBhvr>
                                      <p:tavLst>
                                        <p:tav tm="0">
                                          <p:val>
                                            <p:fltVal val="0"/>
                                          </p:val>
                                        </p:tav>
                                        <p:tav tm="100000">
                                          <p:val>
                                            <p:strVal val="#ppt_w"/>
                                          </p:val>
                                        </p:tav>
                                      </p:tavLst>
                                    </p:anim>
                                    <p:anim calcmode="lin" valueType="num">
                                      <p:cBhvr>
                                        <p:cTn id="162" dur="500" fill="hold"/>
                                        <p:tgtEl>
                                          <p:spTgt spid="95"/>
                                        </p:tgtEl>
                                        <p:attrNameLst>
                                          <p:attrName>ppt_h</p:attrName>
                                        </p:attrNameLst>
                                      </p:cBhvr>
                                      <p:tavLst>
                                        <p:tav tm="0">
                                          <p:val>
                                            <p:fltVal val="0"/>
                                          </p:val>
                                        </p:tav>
                                        <p:tav tm="100000">
                                          <p:val>
                                            <p:strVal val="#ppt_h"/>
                                          </p:val>
                                        </p:tav>
                                      </p:tavLst>
                                    </p:anim>
                                    <p:anim calcmode="lin" valueType="num">
                                      <p:cBhvr>
                                        <p:cTn id="163" dur="500" fill="hold"/>
                                        <p:tgtEl>
                                          <p:spTgt spid="95"/>
                                        </p:tgtEl>
                                        <p:attrNameLst>
                                          <p:attrName>style.rotation</p:attrName>
                                        </p:attrNameLst>
                                      </p:cBhvr>
                                      <p:tavLst>
                                        <p:tav tm="0">
                                          <p:val>
                                            <p:fltVal val="90"/>
                                          </p:val>
                                        </p:tav>
                                        <p:tav tm="100000">
                                          <p:val>
                                            <p:fltVal val="0"/>
                                          </p:val>
                                        </p:tav>
                                      </p:tavLst>
                                    </p:anim>
                                    <p:animEffect transition="in" filter="fade">
                                      <p:cBhvr>
                                        <p:cTn id="164" dur="500"/>
                                        <p:tgtEl>
                                          <p:spTgt spid="95"/>
                                        </p:tgtEl>
                                      </p:cBhvr>
                                    </p:animEffect>
                                  </p:childTnLst>
                                </p:cTn>
                              </p:par>
                            </p:childTnLst>
                          </p:cTn>
                        </p:par>
                        <p:par>
                          <p:cTn id="165" fill="hold">
                            <p:stCondLst>
                              <p:cond delay="15900"/>
                            </p:stCondLst>
                            <p:childTnLst>
                              <p:par>
                                <p:cTn id="166" presetID="31" presetClass="entr" presetSubtype="0" fill="hold" grpId="0" nodeType="afterEffect">
                                  <p:stCondLst>
                                    <p:cond delay="0"/>
                                  </p:stCondLst>
                                  <p:childTnLst>
                                    <p:set>
                                      <p:cBhvr>
                                        <p:cTn id="167" dur="1" fill="hold">
                                          <p:stCondLst>
                                            <p:cond delay="0"/>
                                          </p:stCondLst>
                                        </p:cTn>
                                        <p:tgtEl>
                                          <p:spTgt spid="96"/>
                                        </p:tgtEl>
                                        <p:attrNameLst>
                                          <p:attrName>style.visibility</p:attrName>
                                        </p:attrNameLst>
                                      </p:cBhvr>
                                      <p:to>
                                        <p:strVal val="visible"/>
                                      </p:to>
                                    </p:set>
                                    <p:anim calcmode="lin" valueType="num">
                                      <p:cBhvr>
                                        <p:cTn id="168" dur="500" fill="hold"/>
                                        <p:tgtEl>
                                          <p:spTgt spid="96"/>
                                        </p:tgtEl>
                                        <p:attrNameLst>
                                          <p:attrName>ppt_w</p:attrName>
                                        </p:attrNameLst>
                                      </p:cBhvr>
                                      <p:tavLst>
                                        <p:tav tm="0">
                                          <p:val>
                                            <p:fltVal val="0"/>
                                          </p:val>
                                        </p:tav>
                                        <p:tav tm="100000">
                                          <p:val>
                                            <p:strVal val="#ppt_w"/>
                                          </p:val>
                                        </p:tav>
                                      </p:tavLst>
                                    </p:anim>
                                    <p:anim calcmode="lin" valueType="num">
                                      <p:cBhvr>
                                        <p:cTn id="169" dur="500" fill="hold"/>
                                        <p:tgtEl>
                                          <p:spTgt spid="96"/>
                                        </p:tgtEl>
                                        <p:attrNameLst>
                                          <p:attrName>ppt_h</p:attrName>
                                        </p:attrNameLst>
                                      </p:cBhvr>
                                      <p:tavLst>
                                        <p:tav tm="0">
                                          <p:val>
                                            <p:fltVal val="0"/>
                                          </p:val>
                                        </p:tav>
                                        <p:tav tm="100000">
                                          <p:val>
                                            <p:strVal val="#ppt_h"/>
                                          </p:val>
                                        </p:tav>
                                      </p:tavLst>
                                    </p:anim>
                                    <p:anim calcmode="lin" valueType="num">
                                      <p:cBhvr>
                                        <p:cTn id="170" dur="500" fill="hold"/>
                                        <p:tgtEl>
                                          <p:spTgt spid="96"/>
                                        </p:tgtEl>
                                        <p:attrNameLst>
                                          <p:attrName>style.rotation</p:attrName>
                                        </p:attrNameLst>
                                      </p:cBhvr>
                                      <p:tavLst>
                                        <p:tav tm="0">
                                          <p:val>
                                            <p:fltVal val="90"/>
                                          </p:val>
                                        </p:tav>
                                        <p:tav tm="100000">
                                          <p:val>
                                            <p:fltVal val="0"/>
                                          </p:val>
                                        </p:tav>
                                      </p:tavLst>
                                    </p:anim>
                                    <p:animEffect transition="in" filter="fade">
                                      <p:cBhvr>
                                        <p:cTn id="171"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0" grpId="0" animBg="1" advAuto="0"/>
      <p:bldP spid="41" grpId="0" animBg="1" advAuto="0"/>
      <p:bldP spid="42" grpId="0" animBg="1" advAuto="0"/>
      <p:bldP spid="43" grpId="0" animBg="1" advAuto="0"/>
      <p:bldP spid="46" grpId="0" animBg="1" advAuto="0"/>
      <p:bldP spid="49" grpId="0" animBg="1" advAuto="0"/>
      <p:bldP spid="52" grpId="0" animBg="1" advAuto="0"/>
      <p:bldP spid="55" grpId="0" animBg="1" advAuto="0"/>
      <p:bldP spid="58" grpId="0" animBg="1" advAuto="0"/>
      <p:bldP spid="61" grpId="0" animBg="1" advAuto="0"/>
      <p:bldP spid="64" grpId="0" animBg="1" advAuto="0"/>
      <p:bldP spid="67" grpId="0" animBg="1" advAuto="0"/>
      <p:bldP spid="82" grpId="0"/>
      <p:bldP spid="84" grpId="0"/>
      <p:bldP spid="86" grpId="0"/>
      <p:bldP spid="88" grpId="0"/>
      <p:bldP spid="90" grpId="0"/>
      <p:bldP spid="92" grpId="0"/>
      <p:bldP spid="94" grpId="0"/>
      <p:bldP spid="9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535734" y="936794"/>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设计与计划阶段</a:t>
            </a:r>
            <a:endParaRPr lang="en-US" dirty="0">
              <a:latin typeface="+mn-lt"/>
              <a:ea typeface="+mn-ea"/>
              <a:cs typeface="+mn-ea"/>
              <a:sym typeface="+mn-lt"/>
            </a:endParaRPr>
          </a:p>
        </p:txBody>
      </p:sp>
      <p:sp>
        <p:nvSpPr>
          <p:cNvPr id="2" name="文本占位符 1"/>
          <p:cNvSpPr>
            <a:spLocks noGrp="1"/>
          </p:cNvSpPr>
          <p:nvPr>
            <p:ph type="body" sz="quarter" idx="10"/>
          </p:nvPr>
        </p:nvSpPr>
        <p:spPr/>
        <p:txBody>
          <a:bodyPr/>
          <a:lstStyle/>
          <a:p>
            <a:r>
              <a:rPr lang="zh-CN" altLang="en-US" sz="1999" spc="45" dirty="0">
                <a:solidFill>
                  <a:prstClr val="black"/>
                </a:solidFill>
                <a:latin typeface="+mn-lt"/>
                <a:ea typeface="+mn-ea"/>
                <a:cs typeface="+mn-ea"/>
                <a:sym typeface="+mn-lt"/>
              </a:rPr>
              <a:t>使用华为云</a:t>
            </a:r>
            <a:r>
              <a:rPr lang="en-US" altLang="zh-CN" sz="1999" spc="45" dirty="0" err="1">
                <a:solidFill>
                  <a:prstClr val="black"/>
                </a:solidFill>
                <a:latin typeface="+mn-lt"/>
                <a:ea typeface="+mn-ea"/>
                <a:cs typeface="+mn-ea"/>
                <a:sym typeface="+mn-lt"/>
              </a:rPr>
              <a:t>DevCloud</a:t>
            </a:r>
            <a:r>
              <a:rPr lang="zh-CN" altLang="en-US" sz="1999" spc="45" dirty="0">
                <a:solidFill>
                  <a:prstClr val="black"/>
                </a:solidFill>
                <a:latin typeface="+mn-lt"/>
                <a:ea typeface="+mn-ea"/>
                <a:cs typeface="+mn-ea"/>
                <a:sym typeface="+mn-lt"/>
              </a:rPr>
              <a:t>完成规划设计和敏捷项目管理。</a:t>
            </a:r>
          </a:p>
          <a:p>
            <a:endParaRPr lang="zh-CN" altLang="en-US" sz="1999" dirty="0">
              <a:latin typeface="+mn-lt"/>
              <a:ea typeface="+mn-ea"/>
              <a:cs typeface="+mn-ea"/>
              <a:sym typeface="+mn-lt"/>
            </a:endParaRPr>
          </a:p>
        </p:txBody>
      </p:sp>
      <p:grpSp>
        <p:nvGrpSpPr>
          <p:cNvPr id="5" name="组合 4"/>
          <p:cNvGrpSpPr/>
          <p:nvPr/>
        </p:nvGrpSpPr>
        <p:grpSpPr>
          <a:xfrm>
            <a:off x="2279425" y="1740916"/>
            <a:ext cx="9156230" cy="4443675"/>
            <a:chOff x="2251705" y="1650492"/>
            <a:chExt cx="9945897" cy="5109363"/>
          </a:xfrm>
        </p:grpSpPr>
        <p:sp>
          <p:nvSpPr>
            <p:cNvPr id="70" name="Shape 1250">
              <a:extLst>
                <a:ext uri="{FF2B5EF4-FFF2-40B4-BE49-F238E27FC236}">
                  <a16:creationId xmlns:a16="http://schemas.microsoft.com/office/drawing/2014/main" id="{94443860-2009-C94D-AB69-AD70F37761D8}"/>
                </a:ext>
              </a:extLst>
            </p:cNvPr>
            <p:cNvSpPr/>
            <p:nvPr/>
          </p:nvSpPr>
          <p:spPr>
            <a:xfrm rot="5400000">
              <a:off x="7634480" y="2196733"/>
              <a:ext cx="3047161" cy="6079083"/>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4" name="组合 3"/>
            <p:cNvGrpSpPr/>
            <p:nvPr/>
          </p:nvGrpSpPr>
          <p:grpSpPr>
            <a:xfrm>
              <a:off x="2251705" y="1650492"/>
              <a:ext cx="8991704" cy="4937287"/>
              <a:chOff x="2251705" y="1650492"/>
              <a:chExt cx="8991704" cy="4937287"/>
            </a:xfrm>
          </p:grpSpPr>
          <p:grpSp>
            <p:nvGrpSpPr>
              <p:cNvPr id="71" name="Group 1258">
                <a:extLst>
                  <a:ext uri="{FF2B5EF4-FFF2-40B4-BE49-F238E27FC236}">
                    <a16:creationId xmlns:a16="http://schemas.microsoft.com/office/drawing/2014/main" id="{FE25E422-8BF2-3F48-BA7C-7355411E32F4}"/>
                  </a:ext>
                </a:extLst>
              </p:cNvPr>
              <p:cNvGrpSpPr/>
              <p:nvPr/>
            </p:nvGrpSpPr>
            <p:grpSpPr>
              <a:xfrm>
                <a:off x="7180981" y="3467750"/>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9135719" y="3467751"/>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5849008" y="4842958"/>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8910786" y="3159014"/>
                <a:ext cx="956714" cy="30043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产品设计</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flipV="1">
                <a:off x="9393142" y="3918779"/>
                <a:ext cx="1" cy="1062696"/>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8482855" y="4953806"/>
                <a:ext cx="1799711" cy="966455"/>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8698140" y="5124663"/>
                <a:ext cx="1389559" cy="63498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项目规划模块的思维导图进行产品设计</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6975017" y="4019440"/>
                <a:ext cx="956714" cy="3370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需求管理</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V="1">
                <a:off x="7422353" y="2691185"/>
                <a:ext cx="1" cy="801525"/>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9" name="Shape 1276">
                <a:extLst>
                  <a:ext uri="{FF2B5EF4-FFF2-40B4-BE49-F238E27FC236}">
                    <a16:creationId xmlns:a16="http://schemas.microsoft.com/office/drawing/2014/main" id="{770F94CA-94CF-3340-9592-DC1008860E0D}"/>
                  </a:ext>
                </a:extLst>
              </p:cNvPr>
              <p:cNvSpPr/>
              <p:nvPr/>
            </p:nvSpPr>
            <p:spPr>
              <a:xfrm>
                <a:off x="6437593" y="1650492"/>
                <a:ext cx="1969520" cy="104069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0308" y="1754711"/>
                <a:ext cx="1804087" cy="801525"/>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使用工作项和迭代管理项目需求和计划</a:t>
                </a:r>
                <a:endParaRPr sz="1399" dirty="0">
                  <a:solidFill>
                    <a:prstClr val="white"/>
                  </a:solidFill>
                  <a:cs typeface="+mn-ea"/>
                  <a:sym typeface="+mn-lt"/>
                </a:endParaRPr>
              </a:p>
            </p:txBody>
          </p:sp>
          <p:sp>
            <p:nvSpPr>
              <p:cNvPr id="111" name="Shape 1279">
                <a:extLst>
                  <a:ext uri="{FF2B5EF4-FFF2-40B4-BE49-F238E27FC236}">
                    <a16:creationId xmlns:a16="http://schemas.microsoft.com/office/drawing/2014/main" id="{407967A5-D325-8A48-9914-B69B05F3EEB0}"/>
                  </a:ext>
                </a:extLst>
              </p:cNvPr>
              <p:cNvSpPr/>
              <p:nvPr/>
            </p:nvSpPr>
            <p:spPr>
              <a:xfrm>
                <a:off x="6404741" y="4953934"/>
                <a:ext cx="1435070" cy="337074"/>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敏捷项目管理</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a:off x="4833541" y="5086775"/>
                <a:ext cx="1050485" cy="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2251705" y="4580838"/>
                <a:ext cx="2578253" cy="1079823"/>
              </a:xfrm>
              <a:prstGeom prst="roundRect">
                <a:avLst>
                  <a:gd name="adj" fmla="val 4753"/>
                </a:avLst>
              </a:prstGeom>
              <a:solidFill>
                <a:schemeClr val="tx2">
                  <a:lumMod val="75000"/>
                </a:schemeClr>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2404363" y="4803257"/>
                <a:ext cx="235224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使用迭代和跟随进度，使用</a:t>
                </a:r>
                <a:r>
                  <a:rPr lang="en-US" altLang="zh-CN" sz="1399" dirty="0">
                    <a:solidFill>
                      <a:prstClr val="white"/>
                    </a:solidFill>
                    <a:cs typeface="+mn-ea"/>
                    <a:sym typeface="+mn-lt"/>
                  </a:rPr>
                  <a:t>Kanban</a:t>
                </a:r>
                <a:r>
                  <a:rPr lang="zh-CN" altLang="en-US" sz="1399" dirty="0">
                    <a:solidFill>
                      <a:prstClr val="white"/>
                    </a:solidFill>
                    <a:cs typeface="+mn-ea"/>
                    <a:sym typeface="+mn-lt"/>
                  </a:rPr>
                  <a:t>协助团队完成每日立会，并形成拉动式管理</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10615498" y="3383150"/>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37877" y="386629"/>
                  <a:ext cx="780105" cy="555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设计</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5775756" y="5959868"/>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37879" y="386629"/>
                  <a:ext cx="780105" cy="55546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计划</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rot="10800000">
                <a:off x="9122922" y="3519701"/>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10800000">
                <a:off x="7183233" y="3500543"/>
                <a:ext cx="489640" cy="424292"/>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rot="5400000">
                <a:off x="5848075" y="4911203"/>
                <a:ext cx="518291" cy="40083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grpSp>
      <p:pic>
        <p:nvPicPr>
          <p:cNvPr id="6" name="图片 5"/>
          <p:cNvPicPr>
            <a:picLocks noChangeAspect="1"/>
          </p:cNvPicPr>
          <p:nvPr/>
        </p:nvPicPr>
        <p:blipFill>
          <a:blip r:embed="rId3"/>
          <a:stretch>
            <a:fillRect/>
          </a:stretch>
        </p:blipFill>
        <p:spPr>
          <a:xfrm>
            <a:off x="869260" y="1810286"/>
            <a:ext cx="4775061" cy="2002774"/>
          </a:xfrm>
          <a:prstGeom prst="rect">
            <a:avLst/>
          </a:prstGeom>
          <a:ln w="12700">
            <a:solidFill>
              <a:schemeClr val="bg1">
                <a:lumMod val="85000"/>
              </a:schemeClr>
            </a:solidFill>
          </a:ln>
        </p:spPr>
      </p:pic>
    </p:spTree>
    <p:extLst>
      <p:ext uri="{BB962C8B-B14F-4D97-AF65-F5344CB8AC3E}">
        <p14:creationId xmlns:p14="http://schemas.microsoft.com/office/powerpoint/2010/main" val="3114481426"/>
      </p:ext>
    </p:extLst>
  </p:cSld>
  <p:clrMapOvr>
    <a:masterClrMapping/>
  </p:clrMapOvr>
  <p:transition spd="slow">
    <p:pull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834224" y="1004405"/>
            <a:ext cx="10681093" cy="4824905"/>
            <a:chOff x="834224" y="1004405"/>
            <a:chExt cx="10681093" cy="4824905"/>
          </a:xfrm>
        </p:grpSpPr>
        <p:sp>
          <p:nvSpPr>
            <p:cNvPr id="8" name="Rectangle 1"/>
            <p:cNvSpPr>
              <a:spLocks noChangeArrowheads="1"/>
            </p:cNvSpPr>
            <p:nvPr/>
          </p:nvSpPr>
          <p:spPr bwMode="auto">
            <a:xfrm>
              <a:off x="5813528" y="1591784"/>
              <a:ext cx="4623499" cy="1061192"/>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敏捷管理</a:t>
              </a:r>
              <a:r>
                <a:rPr lang="zh-CN" altLang="en-US" sz="1399" dirty="0">
                  <a:solidFill>
                    <a:prstClr val="black"/>
                  </a:solidFill>
                  <a:cs typeface="+mn-ea"/>
                  <a:sym typeface="+mn-lt"/>
                </a:rPr>
                <a:t>：</a:t>
              </a:r>
              <a:r>
                <a:rPr lang="zh-CN" altLang="zh-CN" sz="1200" dirty="0">
                  <a:solidFill>
                    <a:prstClr val="black"/>
                  </a:solidFill>
                  <a:cs typeface="+mn-ea"/>
                  <a:sym typeface="+mn-lt"/>
                </a:rPr>
                <a:t>迭代计划和时间线</a:t>
              </a:r>
              <a:r>
                <a:rPr lang="zh-CN" altLang="en-US" sz="1200" dirty="0">
                  <a:solidFill>
                    <a:prstClr val="black"/>
                  </a:solidFill>
                  <a:cs typeface="+mn-ea"/>
                  <a:sym typeface="+mn-lt"/>
                </a:rPr>
                <a:t>，及时准确掌控</a:t>
              </a:r>
              <a:r>
                <a:rPr lang="zh-CN" altLang="zh-CN" sz="1200" dirty="0">
                  <a:solidFill>
                    <a:prstClr val="black"/>
                  </a:solidFill>
                  <a:cs typeface="+mn-ea"/>
                  <a:sym typeface="+mn-lt"/>
                </a:rPr>
                <a:t>项目进展</a:t>
              </a:r>
              <a:r>
                <a:rPr lang="zh-CN" altLang="en-US" sz="1200" dirty="0">
                  <a:solidFill>
                    <a:prstClr val="black"/>
                  </a:solidFill>
                  <a:cs typeface="+mn-ea"/>
                  <a:sym typeface="+mn-lt"/>
                </a:rPr>
                <a:t>。</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思维导图规划</a:t>
              </a:r>
              <a:r>
                <a:rPr lang="zh-CN" altLang="en-US" sz="1399" dirty="0">
                  <a:solidFill>
                    <a:prstClr val="black"/>
                  </a:solidFill>
                  <a:cs typeface="+mn-ea"/>
                  <a:sym typeface="+mn-lt"/>
                </a:rPr>
                <a:t>：</a:t>
              </a:r>
              <a:r>
                <a:rPr lang="zh-CN" altLang="en-US" sz="1200" dirty="0">
                  <a:solidFill>
                    <a:prstClr val="black"/>
                  </a:solidFill>
                  <a:cs typeface="+mn-ea"/>
                  <a:sym typeface="+mn-lt"/>
                </a:rPr>
                <a:t>产品全景规划，便捷需求拆分和路标计划。</a:t>
              </a:r>
              <a:endParaRPr lang="en-US" altLang="zh-CN" sz="1200" dirty="0">
                <a:solidFill>
                  <a:prstClr val="black"/>
                </a:solidFill>
                <a:cs typeface="+mn-ea"/>
                <a:sym typeface="+mn-lt"/>
              </a:endParaRPr>
            </a:p>
            <a:p>
              <a:pPr marL="285636" indent="-285636"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兼顾标准与轻量</a:t>
              </a:r>
              <a:r>
                <a:rPr lang="zh-CN" altLang="en-US" sz="1399" dirty="0">
                  <a:solidFill>
                    <a:prstClr val="black"/>
                  </a:solidFill>
                  <a:cs typeface="+mn-ea"/>
                  <a:sym typeface="+mn-lt"/>
                </a:rPr>
                <a:t>：</a:t>
              </a:r>
              <a:r>
                <a:rPr lang="zh-CN" altLang="en-US" sz="1200" dirty="0">
                  <a:solidFill>
                    <a:prstClr val="black"/>
                  </a:solidFill>
                  <a:cs typeface="+mn-ea"/>
                  <a:sym typeface="+mn-lt"/>
                </a:rPr>
                <a:t>提供标准</a:t>
              </a:r>
              <a:r>
                <a:rPr lang="en-US" altLang="zh-CN" sz="1200" dirty="0">
                  <a:solidFill>
                    <a:prstClr val="black"/>
                  </a:solidFill>
                  <a:cs typeface="+mn-ea"/>
                  <a:sym typeface="+mn-lt"/>
                </a:rPr>
                <a:t>Scrum</a:t>
              </a:r>
              <a:r>
                <a:rPr lang="zh-CN" altLang="en-US" sz="1200" dirty="0">
                  <a:solidFill>
                    <a:prstClr val="black"/>
                  </a:solidFill>
                  <a:cs typeface="+mn-ea"/>
                  <a:sym typeface="+mn-lt"/>
                </a:rPr>
                <a:t>和轻量看板两种模板。</a:t>
              </a:r>
              <a:endParaRPr lang="en-US" altLang="zh-CN" sz="1200" dirty="0">
                <a:solidFill>
                  <a:prstClr val="black"/>
                </a:solidFill>
                <a:cs typeface="+mn-ea"/>
                <a:sym typeface="+mn-lt"/>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3801" y="1331869"/>
              <a:ext cx="1809581" cy="3193228"/>
            </a:xfrm>
            <a:prstGeom prst="rect">
              <a:avLst/>
            </a:prstGeom>
            <a:ln>
              <a:noFill/>
            </a:ln>
            <a:effectLst>
              <a:outerShdw blurRad="190500" algn="tl" rotWithShape="0">
                <a:srgbClr val="000000">
                  <a:alpha val="70000"/>
                </a:srgbClr>
              </a:outerShdw>
            </a:effectLst>
          </p:spPr>
        </p:pic>
        <p:grpSp>
          <p:nvGrpSpPr>
            <p:cNvPr id="2" name="组合 1"/>
            <p:cNvGrpSpPr/>
            <p:nvPr/>
          </p:nvGrpSpPr>
          <p:grpSpPr>
            <a:xfrm>
              <a:off x="5847058" y="1004405"/>
              <a:ext cx="1635818" cy="771463"/>
              <a:chOff x="5741778" y="2368208"/>
              <a:chExt cx="1848659" cy="862107"/>
            </a:xfrm>
          </p:grpSpPr>
          <p:sp>
            <p:nvSpPr>
              <p:cNvPr id="10" name="文本框 9">
                <a:extLst>
                  <a:ext uri="{FF2B5EF4-FFF2-40B4-BE49-F238E27FC236}">
                    <a16:creationId xmlns:a16="http://schemas.microsoft.com/office/drawing/2014/main" id="{04F69230-F3A6-4586-9371-A858F4763E9F}"/>
                  </a:ext>
                </a:extLst>
              </p:cNvPr>
              <p:cNvSpPr txBox="1"/>
              <p:nvPr/>
            </p:nvSpPr>
            <p:spPr>
              <a:xfrm>
                <a:off x="5852597" y="2478923"/>
                <a:ext cx="611255"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01</a:t>
                </a:r>
                <a:endParaRPr lang="zh-CN" altLang="en-US" sz="1998" b="1" spc="115" dirty="0">
                  <a:solidFill>
                    <a:srgbClr val="C7000B"/>
                  </a:solidFill>
                  <a:cs typeface="+mn-ea"/>
                  <a:sym typeface="+mn-lt"/>
                </a:endParaRPr>
              </a:p>
            </p:txBody>
          </p:sp>
          <p:grpSp>
            <p:nvGrpSpPr>
              <p:cNvPr id="11" name="Group 14"/>
              <p:cNvGrpSpPr>
                <a:grpSpLocks/>
              </p:cNvGrpSpPr>
              <p:nvPr/>
            </p:nvGrpSpPr>
            <p:grpSpPr bwMode="auto">
              <a:xfrm>
                <a:off x="5741778" y="2368208"/>
                <a:ext cx="394251" cy="341173"/>
                <a:chOff x="-7765874" y="-3433946"/>
                <a:chExt cx="1008202" cy="868394"/>
              </a:xfrm>
            </p:grpSpPr>
            <p:sp>
              <p:nvSpPr>
                <p:cNvPr id="12" name="Line 15"/>
                <p:cNvSpPr>
                  <a:spLocks noChangeShapeType="1"/>
                </p:cNvSpPr>
                <p:nvPr/>
              </p:nvSpPr>
              <p:spPr bwMode="auto">
                <a:xfrm>
                  <a:off x="-7682715" y="-3410932"/>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13" name="Line 16"/>
                <p:cNvSpPr>
                  <a:spLocks noChangeShapeType="1"/>
                </p:cNvSpPr>
                <p:nvPr/>
              </p:nvSpPr>
              <p:spPr bwMode="auto">
                <a:xfrm flipH="1">
                  <a:off x="-7765874" y="-3433946"/>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16" name="Rectangle 1"/>
              <p:cNvSpPr>
                <a:spLocks noChangeArrowheads="1"/>
              </p:cNvSpPr>
              <p:nvPr/>
            </p:nvSpPr>
            <p:spPr bwMode="auto">
              <a:xfrm>
                <a:off x="6460865" y="2710747"/>
                <a:ext cx="1129572" cy="519568"/>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专业</a:t>
                </a:r>
                <a:endParaRPr lang="en-US" altLang="zh-CN" sz="1798" dirty="0">
                  <a:solidFill>
                    <a:srgbClr val="C7000B"/>
                  </a:solidFill>
                  <a:cs typeface="+mn-ea"/>
                  <a:sym typeface="+mn-lt"/>
                </a:endParaRPr>
              </a:p>
            </p:txBody>
          </p:sp>
        </p:grpSp>
        <p:sp>
          <p:nvSpPr>
            <p:cNvPr id="29" name="Rectangle 1"/>
            <p:cNvSpPr>
              <a:spLocks noChangeArrowheads="1"/>
            </p:cNvSpPr>
            <p:nvPr/>
          </p:nvSpPr>
          <p:spPr bwMode="auto">
            <a:xfrm>
              <a:off x="5810706" y="3356406"/>
              <a:ext cx="4589180" cy="1338191"/>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管理者仪表盘</a:t>
              </a:r>
              <a:r>
                <a:rPr lang="zh-CN" altLang="en-US" sz="1200" dirty="0">
                  <a:solidFill>
                    <a:prstClr val="black"/>
                  </a:solidFill>
                  <a:cs typeface="+mn-ea"/>
                  <a:sym typeface="+mn-lt"/>
                </a:rPr>
                <a:t>：自定制</a:t>
              </a:r>
              <a:r>
                <a:rPr lang="zh-CN" altLang="zh-CN" sz="1200" dirty="0">
                  <a:solidFill>
                    <a:prstClr val="black"/>
                  </a:solidFill>
                  <a:cs typeface="+mn-ea"/>
                  <a:sym typeface="+mn-lt"/>
                </a:rPr>
                <a:t>统计报表</a:t>
              </a:r>
              <a:r>
                <a:rPr lang="zh-CN" altLang="en-US" sz="1200" dirty="0">
                  <a:solidFill>
                    <a:prstClr val="black"/>
                  </a:solidFill>
                  <a:cs typeface="+mn-ea"/>
                  <a:sym typeface="+mn-lt"/>
                </a:rPr>
                <a:t>，掌握</a:t>
              </a:r>
              <a:r>
                <a:rPr lang="zh-CN" altLang="zh-CN" sz="1200" dirty="0">
                  <a:solidFill>
                    <a:prstClr val="black"/>
                  </a:solidFill>
                  <a:cs typeface="+mn-ea"/>
                  <a:sym typeface="+mn-lt"/>
                </a:rPr>
                <a:t>企业</a:t>
              </a:r>
              <a:r>
                <a:rPr lang="zh-CN" altLang="en-US" sz="1200" dirty="0">
                  <a:solidFill>
                    <a:prstClr val="black"/>
                  </a:solidFill>
                  <a:cs typeface="+mn-ea"/>
                  <a:sym typeface="+mn-lt"/>
                </a:rPr>
                <a:t>和项目</a:t>
              </a:r>
              <a:r>
                <a:rPr lang="zh-CN" altLang="zh-CN" sz="1200" dirty="0">
                  <a:solidFill>
                    <a:prstClr val="black"/>
                  </a:solidFill>
                  <a:cs typeface="+mn-ea"/>
                  <a:sym typeface="+mn-lt"/>
                </a:rPr>
                <a:t>宏观进展</a:t>
              </a:r>
              <a:r>
                <a:rPr lang="zh-CN" altLang="en-US" sz="1200" dirty="0">
                  <a:solidFill>
                    <a:prstClr val="black"/>
                  </a:solidFill>
                  <a:cs typeface="+mn-ea"/>
                  <a:sym typeface="+mn-lt"/>
                </a:rPr>
                <a:t>。</a:t>
              </a:r>
              <a:endParaRPr lang="en-US" altLang="zh-CN" sz="1200" b="1" dirty="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项目文档管理 </a:t>
              </a:r>
              <a:r>
                <a:rPr lang="zh-CN" altLang="en-US" sz="1399" dirty="0">
                  <a:solidFill>
                    <a:prstClr val="black"/>
                  </a:solidFill>
                  <a:cs typeface="+mn-ea"/>
                  <a:sym typeface="+mn-lt"/>
                </a:rPr>
                <a:t>：</a:t>
              </a:r>
              <a:r>
                <a:rPr lang="zh-CN" altLang="en-US" sz="1200" dirty="0">
                  <a:solidFill>
                    <a:prstClr val="black"/>
                  </a:solidFill>
                  <a:cs typeface="+mn-ea"/>
                  <a:sym typeface="+mn-lt"/>
                </a:rPr>
                <a:t>超大容量文档托管，知识资产有效传承。</a:t>
              </a:r>
              <a:endParaRPr lang="en-US" altLang="zh-CN" sz="1200" dirty="0">
                <a:solidFill>
                  <a:prstClr val="black"/>
                </a:solidFill>
                <a:cs typeface="+mn-ea"/>
                <a:sym typeface="+mn-lt"/>
              </a:endParaRPr>
            </a:p>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en-US" altLang="zh-CN" sz="1399" b="1" dirty="0">
                  <a:solidFill>
                    <a:prstClr val="black"/>
                  </a:solidFill>
                  <a:cs typeface="+mn-ea"/>
                  <a:sym typeface="+mn-lt"/>
                </a:rPr>
                <a:t>Wiki</a:t>
              </a:r>
              <a:r>
                <a:rPr lang="zh-CN" altLang="en-US" sz="1399" b="1" dirty="0">
                  <a:solidFill>
                    <a:prstClr val="black"/>
                  </a:solidFill>
                  <a:cs typeface="+mn-ea"/>
                  <a:sym typeface="+mn-lt"/>
                </a:rPr>
                <a:t>协作 </a:t>
              </a:r>
              <a:r>
                <a:rPr lang="zh-CN" altLang="en-US" sz="1399" dirty="0">
                  <a:solidFill>
                    <a:prstClr val="black"/>
                  </a:solidFill>
                  <a:cs typeface="+mn-ea"/>
                  <a:sym typeface="+mn-lt"/>
                </a:rPr>
                <a:t>：</a:t>
              </a:r>
              <a:r>
                <a:rPr lang="zh-CN" altLang="en-US" sz="1200" dirty="0">
                  <a:solidFill>
                    <a:prstClr val="black"/>
                  </a:solidFill>
                  <a:cs typeface="+mn-ea"/>
                  <a:sym typeface="+mn-lt"/>
                </a:rPr>
                <a:t>团队知识在线分享，及时沉淀项目经验。</a:t>
              </a:r>
              <a:endParaRPr lang="en-US" altLang="zh-CN" sz="1200" dirty="0">
                <a:solidFill>
                  <a:prstClr val="black"/>
                </a:solidFill>
                <a:cs typeface="+mn-ea"/>
                <a:sym typeface="+mn-lt"/>
              </a:endParaRPr>
            </a:p>
          </p:txBody>
        </p:sp>
        <p:grpSp>
          <p:nvGrpSpPr>
            <p:cNvPr id="30" name="组合 29"/>
            <p:cNvGrpSpPr/>
            <p:nvPr/>
          </p:nvGrpSpPr>
          <p:grpSpPr>
            <a:xfrm>
              <a:off x="5891800" y="2693499"/>
              <a:ext cx="3406791" cy="692408"/>
              <a:chOff x="5752289" y="2438488"/>
              <a:chExt cx="3850055" cy="773760"/>
            </a:xfrm>
          </p:grpSpPr>
          <p:sp>
            <p:nvSpPr>
              <p:cNvPr id="31" name="文本框 30">
                <a:extLst>
                  <a:ext uri="{FF2B5EF4-FFF2-40B4-BE49-F238E27FC236}">
                    <a16:creationId xmlns:a16="http://schemas.microsoft.com/office/drawing/2014/main" id="{04F69230-F3A6-4586-9371-A858F4763E9F}"/>
                  </a:ext>
                </a:extLst>
              </p:cNvPr>
              <p:cNvSpPr txBox="1"/>
              <p:nvPr/>
            </p:nvSpPr>
            <p:spPr>
              <a:xfrm>
                <a:off x="5853373" y="2537778"/>
                <a:ext cx="611256" cy="585639"/>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02</a:t>
                </a:r>
                <a:endParaRPr lang="zh-CN" altLang="en-US" sz="1998" b="1" spc="115" dirty="0">
                  <a:solidFill>
                    <a:srgbClr val="C7000B"/>
                  </a:solidFill>
                  <a:cs typeface="+mn-ea"/>
                  <a:sym typeface="+mn-lt"/>
                </a:endParaRPr>
              </a:p>
            </p:txBody>
          </p:sp>
          <p:grpSp>
            <p:nvGrpSpPr>
              <p:cNvPr id="32" name="Group 14"/>
              <p:cNvGrpSpPr>
                <a:grpSpLocks/>
              </p:cNvGrpSpPr>
              <p:nvPr/>
            </p:nvGrpSpPr>
            <p:grpSpPr bwMode="auto">
              <a:xfrm>
                <a:off x="5752289" y="2438488"/>
                <a:ext cx="361731" cy="341174"/>
                <a:chOff x="-7739018" y="-3255044"/>
                <a:chExt cx="925043" cy="868394"/>
              </a:xfrm>
            </p:grpSpPr>
            <p:sp>
              <p:nvSpPr>
                <p:cNvPr id="34" name="Line 15"/>
                <p:cNvSpPr>
                  <a:spLocks noChangeShapeType="1"/>
                </p:cNvSpPr>
                <p:nvPr/>
              </p:nvSpPr>
              <p:spPr bwMode="auto">
                <a:xfrm>
                  <a:off x="-7739018" y="-3253457"/>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35" name="Line 16"/>
                <p:cNvSpPr>
                  <a:spLocks noChangeShapeType="1"/>
                </p:cNvSpPr>
                <p:nvPr/>
              </p:nvSpPr>
              <p:spPr bwMode="auto">
                <a:xfrm flipH="1">
                  <a:off x="-7710167" y="-3255044"/>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33" name="Rectangle 1"/>
              <p:cNvSpPr>
                <a:spLocks noChangeArrowheads="1"/>
              </p:cNvSpPr>
              <p:nvPr/>
            </p:nvSpPr>
            <p:spPr bwMode="auto">
              <a:xfrm>
                <a:off x="6435754" y="2692683"/>
                <a:ext cx="3166590" cy="519565"/>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连接数据、人、经验</a:t>
                </a:r>
                <a:endParaRPr lang="en-US" altLang="zh-CN" sz="1798" dirty="0">
                  <a:solidFill>
                    <a:srgbClr val="C7000B"/>
                  </a:solidFill>
                  <a:cs typeface="+mn-ea"/>
                  <a:sym typeface="+mn-lt"/>
                </a:endParaRPr>
              </a:p>
            </p:txBody>
          </p:sp>
        </p:grpSp>
        <p:grpSp>
          <p:nvGrpSpPr>
            <p:cNvPr id="43" name="组合 42"/>
            <p:cNvGrpSpPr/>
            <p:nvPr/>
          </p:nvGrpSpPr>
          <p:grpSpPr>
            <a:xfrm>
              <a:off x="5908238" y="4750415"/>
              <a:ext cx="2212379" cy="706220"/>
              <a:chOff x="5759146" y="2803657"/>
              <a:chExt cx="2500237" cy="789198"/>
            </a:xfrm>
          </p:grpSpPr>
          <p:sp>
            <p:nvSpPr>
              <p:cNvPr id="44" name="文本框 43">
                <a:extLst>
                  <a:ext uri="{FF2B5EF4-FFF2-40B4-BE49-F238E27FC236}">
                    <a16:creationId xmlns:a16="http://schemas.microsoft.com/office/drawing/2014/main" id="{04F69230-F3A6-4586-9371-A858F4763E9F}"/>
                  </a:ext>
                </a:extLst>
              </p:cNvPr>
              <p:cNvSpPr txBox="1"/>
              <p:nvPr/>
            </p:nvSpPr>
            <p:spPr>
              <a:xfrm>
                <a:off x="5862483" y="2922309"/>
                <a:ext cx="611256" cy="585640"/>
              </a:xfrm>
              <a:prstGeom prst="rect">
                <a:avLst/>
              </a:prstGeom>
              <a:noFill/>
              <a:ln w="117475">
                <a:noFill/>
              </a:ln>
            </p:spPr>
            <p:txBody>
              <a:bodyPr wrap="none" rtlCol="0">
                <a:prstTxWarp prst="textPlain">
                  <a:avLst/>
                </a:prstTxWarp>
                <a:spAutoFit/>
              </a:bodyPr>
              <a:lstStyle/>
              <a:p>
                <a:pPr defTabSz="1054022">
                  <a:defRPr/>
                </a:pPr>
                <a:r>
                  <a:rPr lang="en-US" altLang="zh-CN" sz="1998" b="1" spc="115" dirty="0">
                    <a:solidFill>
                      <a:srgbClr val="C7000B"/>
                    </a:solidFill>
                    <a:cs typeface="+mn-ea"/>
                    <a:sym typeface="+mn-lt"/>
                  </a:rPr>
                  <a:t>03</a:t>
                </a:r>
                <a:endParaRPr lang="zh-CN" altLang="en-US" sz="1998" b="1" spc="115" dirty="0">
                  <a:solidFill>
                    <a:srgbClr val="C7000B"/>
                  </a:solidFill>
                  <a:cs typeface="+mn-ea"/>
                  <a:sym typeface="+mn-lt"/>
                </a:endParaRPr>
              </a:p>
            </p:txBody>
          </p:sp>
          <p:grpSp>
            <p:nvGrpSpPr>
              <p:cNvPr id="45" name="Group 14"/>
              <p:cNvGrpSpPr>
                <a:grpSpLocks/>
              </p:cNvGrpSpPr>
              <p:nvPr/>
            </p:nvGrpSpPr>
            <p:grpSpPr bwMode="auto">
              <a:xfrm>
                <a:off x="5759146" y="2803657"/>
                <a:ext cx="361731" cy="341174"/>
                <a:chOff x="-7721478" y="-2325579"/>
                <a:chExt cx="925043" cy="868394"/>
              </a:xfrm>
            </p:grpSpPr>
            <p:sp>
              <p:nvSpPr>
                <p:cNvPr id="47" name="Line 15"/>
                <p:cNvSpPr>
                  <a:spLocks noChangeShapeType="1"/>
                </p:cNvSpPr>
                <p:nvPr/>
              </p:nvSpPr>
              <p:spPr bwMode="auto">
                <a:xfrm>
                  <a:off x="-7721478" y="-2283704"/>
                  <a:ext cx="925043" cy="3"/>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sp>
              <p:nvSpPr>
                <p:cNvPr id="48" name="Line 16"/>
                <p:cNvSpPr>
                  <a:spLocks noChangeShapeType="1"/>
                </p:cNvSpPr>
                <p:nvPr/>
              </p:nvSpPr>
              <p:spPr bwMode="auto">
                <a:xfrm flipH="1">
                  <a:off x="-7608237" y="-2325579"/>
                  <a:ext cx="3" cy="868394"/>
                </a:xfrm>
                <a:prstGeom prst="line">
                  <a:avLst/>
                </a:prstGeom>
                <a:noFill/>
                <a:ln w="31750">
                  <a:solidFill>
                    <a:srgbClr val="C7000B"/>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60920" tIns="60920" rIns="60920" bIns="60920"/>
                <a:lstStyle/>
                <a:p>
                  <a:pPr algn="ctr" defTabSz="611053" hangingPunct="0"/>
                  <a:endParaRPr lang="zh-CN" altLang="en-US" sz="1998" b="1" kern="0">
                    <a:solidFill>
                      <a:srgbClr val="4F81BD"/>
                    </a:solidFill>
                    <a:cs typeface="+mn-ea"/>
                    <a:sym typeface="+mn-lt"/>
                  </a:endParaRPr>
                </a:p>
              </p:txBody>
            </p:sp>
          </p:grpSp>
          <p:sp>
            <p:nvSpPr>
              <p:cNvPr id="46" name="Rectangle 1"/>
              <p:cNvSpPr>
                <a:spLocks noChangeArrowheads="1"/>
              </p:cNvSpPr>
              <p:nvPr/>
            </p:nvSpPr>
            <p:spPr bwMode="auto">
              <a:xfrm>
                <a:off x="6477645" y="3073288"/>
                <a:ext cx="1781738" cy="519567"/>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defTabSz="1218418" eaLnBrk="0" hangingPunct="0">
                  <a:lnSpc>
                    <a:spcPct val="150000"/>
                  </a:lnSpc>
                </a:pPr>
                <a:r>
                  <a:rPr lang="zh-CN" altLang="en-US" sz="1798" b="1" dirty="0">
                    <a:solidFill>
                      <a:srgbClr val="C7000B"/>
                    </a:solidFill>
                    <a:cs typeface="+mn-ea"/>
                    <a:sym typeface="+mn-lt"/>
                  </a:rPr>
                  <a:t>随时随地</a:t>
                </a:r>
                <a:endParaRPr lang="en-US" altLang="zh-CN" sz="1798" dirty="0">
                  <a:solidFill>
                    <a:srgbClr val="C7000B"/>
                  </a:solidFill>
                  <a:cs typeface="+mn-ea"/>
                  <a:sym typeface="+mn-lt"/>
                </a:endParaRPr>
              </a:p>
            </p:txBody>
          </p:sp>
        </p:grpSp>
        <p:sp>
          <p:nvSpPr>
            <p:cNvPr id="49" name="Rectangle 1"/>
            <p:cNvSpPr>
              <a:spLocks noChangeArrowheads="1"/>
            </p:cNvSpPr>
            <p:nvPr/>
          </p:nvSpPr>
          <p:spPr bwMode="auto">
            <a:xfrm>
              <a:off x="5773939" y="5447086"/>
              <a:ext cx="3983359" cy="382224"/>
            </a:xfrm>
            <a:prstGeom prst="rect">
              <a:avLst/>
            </a:prstGeom>
            <a:noFill/>
            <a:ln w="9525">
              <a:noFill/>
              <a:miter lim="800000"/>
              <a:headEnd/>
              <a:tailEnd/>
            </a:ln>
            <a:effectLst/>
          </p:spPr>
          <p:txBody>
            <a:bodyPr vert="horz" wrap="square" lIns="91380" tIns="45690" rIns="91380" bIns="45690" numCol="1" anchor="ctr" anchorCtr="0" compatLnSpc="1">
              <a:prstTxWarp prst="textNoShape">
                <a:avLst/>
              </a:prstTxWarp>
              <a:spAutoFit/>
            </a:bodyPr>
            <a:lstStyle/>
            <a:p>
              <a:pPr marL="342660" indent="-342660" defTabSz="1218418" eaLnBrk="0" hangingPunct="0">
                <a:lnSpc>
                  <a:spcPct val="150000"/>
                </a:lnSpc>
                <a:buClr>
                  <a:schemeClr val="bg1">
                    <a:lumMod val="50000"/>
                  </a:schemeClr>
                </a:buClr>
                <a:buSzPct val="60000"/>
                <a:buFont typeface="Wingdings" panose="05000000000000000000" pitchFamily="2" charset="2"/>
                <a:buChar char="l"/>
              </a:pPr>
              <a:r>
                <a:rPr lang="zh-CN" altLang="en-US" sz="1399" b="1" dirty="0">
                  <a:solidFill>
                    <a:prstClr val="black"/>
                  </a:solidFill>
                  <a:cs typeface="+mn-ea"/>
                  <a:sym typeface="+mn-lt"/>
                </a:rPr>
                <a:t>移动</a:t>
              </a:r>
              <a:r>
                <a:rPr lang="en-US" altLang="zh-CN" sz="1399" b="1" dirty="0">
                  <a:solidFill>
                    <a:prstClr val="black"/>
                  </a:solidFill>
                  <a:cs typeface="+mn-ea"/>
                  <a:sym typeface="+mn-lt"/>
                </a:rPr>
                <a:t>App</a:t>
              </a:r>
              <a:r>
                <a:rPr lang="zh-CN" altLang="en-US" sz="1399" dirty="0">
                  <a:solidFill>
                    <a:prstClr val="black"/>
                  </a:solidFill>
                  <a:cs typeface="+mn-ea"/>
                  <a:sym typeface="+mn-lt"/>
                </a:rPr>
                <a:t>：</a:t>
              </a:r>
              <a:r>
                <a:rPr lang="zh-CN" altLang="en-US" sz="1200" dirty="0">
                  <a:solidFill>
                    <a:prstClr val="black"/>
                  </a:solidFill>
                  <a:cs typeface="+mn-ea"/>
                  <a:sym typeface="+mn-lt"/>
                </a:rPr>
                <a:t>随时查看和处理，不阻塞等待。</a:t>
              </a:r>
              <a:endParaRPr lang="en-US" altLang="zh-CN" sz="1200" dirty="0">
                <a:solidFill>
                  <a:prstClr val="black"/>
                </a:solidFill>
                <a:cs typeface="+mn-ea"/>
                <a:sym typeface="+mn-lt"/>
              </a:endParaRPr>
            </a:p>
          </p:txBody>
        </p:sp>
        <p:sp>
          <p:nvSpPr>
            <p:cNvPr id="50" name="happiness_158409"/>
            <p:cNvSpPr>
              <a:spLocks noChangeAspect="1"/>
            </p:cNvSpPr>
            <p:nvPr/>
          </p:nvSpPr>
          <p:spPr bwMode="auto">
            <a:xfrm>
              <a:off x="10568784" y="3229629"/>
              <a:ext cx="539490" cy="544757"/>
            </a:xfrm>
            <a:custGeom>
              <a:avLst/>
              <a:gdLst>
                <a:gd name="connsiteX0" fmla="*/ 172388 w 606439"/>
                <a:gd name="connsiteY0" fmla="*/ 366517 h 605522"/>
                <a:gd name="connsiteX1" fmla="*/ 285172 w 606439"/>
                <a:gd name="connsiteY1" fmla="*/ 436780 h 605522"/>
                <a:gd name="connsiteX2" fmla="*/ 434065 w 606439"/>
                <a:gd name="connsiteY2" fmla="*/ 366517 h 605522"/>
                <a:gd name="connsiteX3" fmla="*/ 461569 w 606439"/>
                <a:gd name="connsiteY3" fmla="*/ 384313 h 605522"/>
                <a:gd name="connsiteX4" fmla="*/ 302689 w 606439"/>
                <a:gd name="connsiteY4" fmla="*/ 470530 h 605522"/>
                <a:gd name="connsiteX5" fmla="*/ 281330 w 606439"/>
                <a:gd name="connsiteY5" fmla="*/ 469303 h 605522"/>
                <a:gd name="connsiteX6" fmla="*/ 144730 w 606439"/>
                <a:gd name="connsiteY6" fmla="*/ 384313 h 605522"/>
                <a:gd name="connsiteX7" fmla="*/ 406850 w 606439"/>
                <a:gd name="connsiteY7" fmla="*/ 201253 h 605522"/>
                <a:gd name="connsiteX8" fmla="*/ 471517 w 606439"/>
                <a:gd name="connsiteY8" fmla="*/ 265891 h 605522"/>
                <a:gd name="connsiteX9" fmla="*/ 438800 w 606439"/>
                <a:gd name="connsiteY9" fmla="*/ 265891 h 605522"/>
                <a:gd name="connsiteX10" fmla="*/ 406850 w 606439"/>
                <a:gd name="connsiteY10" fmla="*/ 233956 h 605522"/>
                <a:gd name="connsiteX11" fmla="*/ 374901 w 606439"/>
                <a:gd name="connsiteY11" fmla="*/ 265891 h 605522"/>
                <a:gd name="connsiteX12" fmla="*/ 342030 w 606439"/>
                <a:gd name="connsiteY12" fmla="*/ 265891 h 605522"/>
                <a:gd name="connsiteX13" fmla="*/ 406850 w 606439"/>
                <a:gd name="connsiteY13" fmla="*/ 201253 h 605522"/>
                <a:gd name="connsiteX14" fmla="*/ 199594 w 606439"/>
                <a:gd name="connsiteY14" fmla="*/ 201253 h 605522"/>
                <a:gd name="connsiteX15" fmla="*/ 264267 w 606439"/>
                <a:gd name="connsiteY15" fmla="*/ 265891 h 605522"/>
                <a:gd name="connsiteX16" fmla="*/ 231547 w 606439"/>
                <a:gd name="connsiteY16" fmla="*/ 265891 h 605522"/>
                <a:gd name="connsiteX17" fmla="*/ 199594 w 606439"/>
                <a:gd name="connsiteY17" fmla="*/ 233956 h 605522"/>
                <a:gd name="connsiteX18" fmla="*/ 167642 w 606439"/>
                <a:gd name="connsiteY18" fmla="*/ 265891 h 605522"/>
                <a:gd name="connsiteX19" fmla="*/ 134921 w 606439"/>
                <a:gd name="connsiteY19" fmla="*/ 265891 h 605522"/>
                <a:gd name="connsiteX20" fmla="*/ 199594 w 606439"/>
                <a:gd name="connsiteY20" fmla="*/ 201253 h 605522"/>
                <a:gd name="connsiteX21" fmla="*/ 303143 w 606439"/>
                <a:gd name="connsiteY21" fmla="*/ 32677 h 605522"/>
                <a:gd name="connsiteX22" fmla="*/ 32726 w 606439"/>
                <a:gd name="connsiteY22" fmla="*/ 302684 h 605522"/>
                <a:gd name="connsiteX23" fmla="*/ 63609 w 606439"/>
                <a:gd name="connsiteY23" fmla="*/ 427716 h 605522"/>
                <a:gd name="connsiteX24" fmla="*/ 112622 w 606439"/>
                <a:gd name="connsiteY24" fmla="*/ 494144 h 605522"/>
                <a:gd name="connsiteX25" fmla="*/ 303143 w 606439"/>
                <a:gd name="connsiteY25" fmla="*/ 572692 h 605522"/>
                <a:gd name="connsiteX26" fmla="*/ 573559 w 606439"/>
                <a:gd name="connsiteY26" fmla="*/ 302684 h 605522"/>
                <a:gd name="connsiteX27" fmla="*/ 547132 w 606439"/>
                <a:gd name="connsiteY27" fmla="*/ 186397 h 605522"/>
                <a:gd name="connsiteX28" fmla="*/ 486596 w 606439"/>
                <a:gd name="connsiteY28" fmla="*/ 104474 h 605522"/>
                <a:gd name="connsiteX29" fmla="*/ 303143 w 606439"/>
                <a:gd name="connsiteY29" fmla="*/ 32677 h 605522"/>
                <a:gd name="connsiteX30" fmla="*/ 303143 w 606439"/>
                <a:gd name="connsiteY30" fmla="*/ 0 h 605522"/>
                <a:gd name="connsiteX31" fmla="*/ 606439 w 606439"/>
                <a:gd name="connsiteY31" fmla="*/ 302684 h 605522"/>
                <a:gd name="connsiteX32" fmla="*/ 303143 w 606439"/>
                <a:gd name="connsiteY32" fmla="*/ 605522 h 605522"/>
                <a:gd name="connsiteX33" fmla="*/ 0 w 606439"/>
                <a:gd name="connsiteY33" fmla="*/ 302684 h 605522"/>
                <a:gd name="connsiteX34" fmla="*/ 303143 w 606439"/>
                <a:gd name="connsiteY34" fmla="*/ 0 h 60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06439" h="605522">
                  <a:moveTo>
                    <a:pt x="172388" y="366517"/>
                  </a:moveTo>
                  <a:cubicBezTo>
                    <a:pt x="197434" y="405330"/>
                    <a:pt x="239536" y="431564"/>
                    <a:pt x="285172" y="436780"/>
                  </a:cubicBezTo>
                  <a:cubicBezTo>
                    <a:pt x="343715" y="443530"/>
                    <a:pt x="402104" y="415916"/>
                    <a:pt x="434065" y="366517"/>
                  </a:cubicBezTo>
                  <a:lnTo>
                    <a:pt x="461569" y="384313"/>
                  </a:lnTo>
                  <a:cubicBezTo>
                    <a:pt x="426843" y="438160"/>
                    <a:pt x="365995" y="470530"/>
                    <a:pt x="302689" y="470530"/>
                  </a:cubicBezTo>
                  <a:cubicBezTo>
                    <a:pt x="295620" y="470530"/>
                    <a:pt x="288552" y="470070"/>
                    <a:pt x="281330" y="469303"/>
                  </a:cubicBezTo>
                  <a:cubicBezTo>
                    <a:pt x="226168" y="462860"/>
                    <a:pt x="175154" y="431103"/>
                    <a:pt x="144730" y="384313"/>
                  </a:cubicBezTo>
                  <a:close/>
                  <a:moveTo>
                    <a:pt x="406850" y="201253"/>
                  </a:moveTo>
                  <a:cubicBezTo>
                    <a:pt x="442486" y="201253"/>
                    <a:pt x="471517" y="229043"/>
                    <a:pt x="471517" y="265891"/>
                  </a:cubicBezTo>
                  <a:lnTo>
                    <a:pt x="438800" y="265891"/>
                  </a:lnTo>
                  <a:cubicBezTo>
                    <a:pt x="438800" y="247467"/>
                    <a:pt x="424361" y="233956"/>
                    <a:pt x="406850" y="233956"/>
                  </a:cubicBezTo>
                  <a:cubicBezTo>
                    <a:pt x="389186" y="233956"/>
                    <a:pt x="374901" y="247467"/>
                    <a:pt x="374901" y="265891"/>
                  </a:cubicBezTo>
                  <a:lnTo>
                    <a:pt x="342030" y="265891"/>
                  </a:lnTo>
                  <a:cubicBezTo>
                    <a:pt x="342030" y="229043"/>
                    <a:pt x="371061" y="201253"/>
                    <a:pt x="406850" y="201253"/>
                  </a:cubicBezTo>
                  <a:close/>
                  <a:moveTo>
                    <a:pt x="199594" y="201253"/>
                  </a:moveTo>
                  <a:cubicBezTo>
                    <a:pt x="235233" y="201253"/>
                    <a:pt x="264267" y="229043"/>
                    <a:pt x="264267" y="265891"/>
                  </a:cubicBezTo>
                  <a:lnTo>
                    <a:pt x="231547" y="265891"/>
                  </a:lnTo>
                  <a:cubicBezTo>
                    <a:pt x="231547" y="247467"/>
                    <a:pt x="217106" y="233956"/>
                    <a:pt x="199594" y="233956"/>
                  </a:cubicBezTo>
                  <a:cubicBezTo>
                    <a:pt x="181928" y="233956"/>
                    <a:pt x="167642" y="247467"/>
                    <a:pt x="167642" y="265891"/>
                  </a:cubicBezTo>
                  <a:lnTo>
                    <a:pt x="134921" y="265891"/>
                  </a:lnTo>
                  <a:cubicBezTo>
                    <a:pt x="134921" y="229043"/>
                    <a:pt x="163801" y="201253"/>
                    <a:pt x="199594" y="201253"/>
                  </a:cubicBezTo>
                  <a:close/>
                  <a:moveTo>
                    <a:pt x="303143" y="32677"/>
                  </a:moveTo>
                  <a:cubicBezTo>
                    <a:pt x="154107" y="32677"/>
                    <a:pt x="32726" y="153873"/>
                    <a:pt x="32726" y="302684"/>
                  </a:cubicBezTo>
                  <a:cubicBezTo>
                    <a:pt x="32726" y="347788"/>
                    <a:pt x="43943" y="390437"/>
                    <a:pt x="63609" y="427716"/>
                  </a:cubicBezTo>
                  <a:cubicBezTo>
                    <a:pt x="76515" y="452416"/>
                    <a:pt x="93109" y="474661"/>
                    <a:pt x="112622" y="494144"/>
                  </a:cubicBezTo>
                  <a:cubicBezTo>
                    <a:pt x="161482" y="542623"/>
                    <a:pt x="228932" y="572692"/>
                    <a:pt x="303143" y="572692"/>
                  </a:cubicBezTo>
                  <a:cubicBezTo>
                    <a:pt x="452333" y="572692"/>
                    <a:pt x="573559" y="451649"/>
                    <a:pt x="573559" y="302684"/>
                  </a:cubicBezTo>
                  <a:cubicBezTo>
                    <a:pt x="573559" y="261109"/>
                    <a:pt x="564033" y="221529"/>
                    <a:pt x="547132" y="186397"/>
                  </a:cubicBezTo>
                  <a:cubicBezTo>
                    <a:pt x="532228" y="155407"/>
                    <a:pt x="511640" y="127640"/>
                    <a:pt x="486596" y="104474"/>
                  </a:cubicBezTo>
                  <a:cubicBezTo>
                    <a:pt x="438351" y="59984"/>
                    <a:pt x="373973" y="32677"/>
                    <a:pt x="303143" y="32677"/>
                  </a:cubicBezTo>
                  <a:close/>
                  <a:moveTo>
                    <a:pt x="303143" y="0"/>
                  </a:moveTo>
                  <a:cubicBezTo>
                    <a:pt x="470309" y="0"/>
                    <a:pt x="606439" y="135771"/>
                    <a:pt x="606439" y="302684"/>
                  </a:cubicBezTo>
                  <a:cubicBezTo>
                    <a:pt x="606439" y="469598"/>
                    <a:pt x="470309" y="605522"/>
                    <a:pt x="303143" y="605522"/>
                  </a:cubicBezTo>
                  <a:cubicBezTo>
                    <a:pt x="135976" y="605522"/>
                    <a:pt x="0" y="469598"/>
                    <a:pt x="0" y="302684"/>
                  </a:cubicBezTo>
                  <a:cubicBezTo>
                    <a:pt x="0" y="135771"/>
                    <a:pt x="135976" y="0"/>
                    <a:pt x="303143" y="0"/>
                  </a:cubicBezTo>
                  <a:close/>
                </a:path>
              </a:pathLst>
            </a:custGeom>
            <a:solidFill>
              <a:schemeClr val="accent1"/>
            </a:solidFill>
            <a:ln>
              <a:noFill/>
            </a:ln>
          </p:spPr>
          <p:txBody>
            <a:bodyPr/>
            <a:lstStyle/>
            <a:p>
              <a:endParaRPr lang="zh-CN" altLang="en-US">
                <a:cs typeface="+mn-ea"/>
                <a:sym typeface="+mn-lt"/>
              </a:endParaRPr>
            </a:p>
          </p:txBody>
        </p:sp>
        <p:sp>
          <p:nvSpPr>
            <p:cNvPr id="7" name="右大括号 6"/>
            <p:cNvSpPr/>
            <p:nvPr/>
          </p:nvSpPr>
          <p:spPr>
            <a:xfrm>
              <a:off x="10099863" y="1331869"/>
              <a:ext cx="300023" cy="4344843"/>
            </a:xfrm>
            <a:prstGeom prst="rightBrace">
              <a:avLst/>
            </a:prstGeom>
            <a:ln w="1905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grpSp>
          <p:nvGrpSpPr>
            <p:cNvPr id="59" name="组合 58"/>
            <p:cNvGrpSpPr/>
            <p:nvPr/>
          </p:nvGrpSpPr>
          <p:grpSpPr>
            <a:xfrm>
              <a:off x="834224" y="1934308"/>
              <a:ext cx="1110105" cy="2859135"/>
              <a:chOff x="4805521" y="1901425"/>
              <a:chExt cx="1254543" cy="3195072"/>
            </a:xfrm>
          </p:grpSpPr>
          <p:sp>
            <p:nvSpPr>
              <p:cNvPr id="51" name="sad-love-emoticon_67633"/>
              <p:cNvSpPr>
                <a:spLocks noChangeAspect="1"/>
              </p:cNvSpPr>
              <p:nvPr/>
            </p:nvSpPr>
            <p:spPr bwMode="auto">
              <a:xfrm>
                <a:off x="4842167" y="3434748"/>
                <a:ext cx="609685" cy="608762"/>
              </a:xfrm>
              <a:custGeom>
                <a:avLst/>
                <a:gdLst>
                  <a:gd name="connsiteX0" fmla="*/ 304179 w 606157"/>
                  <a:gd name="connsiteY0" fmla="*/ 384723 h 605240"/>
                  <a:gd name="connsiteX1" fmla="*/ 426059 w 606157"/>
                  <a:gd name="connsiteY1" fmla="*/ 437723 h 605240"/>
                  <a:gd name="connsiteX2" fmla="*/ 436032 w 606157"/>
                  <a:gd name="connsiteY2" fmla="*/ 444750 h 605240"/>
                  <a:gd name="connsiteX3" fmla="*/ 440872 w 606157"/>
                  <a:gd name="connsiteY3" fmla="*/ 471982 h 605240"/>
                  <a:gd name="connsiteX4" fmla="*/ 413592 w 606157"/>
                  <a:gd name="connsiteY4" fmla="*/ 476813 h 605240"/>
                  <a:gd name="connsiteX5" fmla="*/ 403472 w 606157"/>
                  <a:gd name="connsiteY5" fmla="*/ 469639 h 605240"/>
                  <a:gd name="connsiteX6" fmla="*/ 304179 w 606157"/>
                  <a:gd name="connsiteY6" fmla="*/ 423814 h 605240"/>
                  <a:gd name="connsiteX7" fmla="*/ 200779 w 606157"/>
                  <a:gd name="connsiteY7" fmla="*/ 472568 h 605240"/>
                  <a:gd name="connsiteX8" fmla="*/ 192712 w 606157"/>
                  <a:gd name="connsiteY8" fmla="*/ 478278 h 605240"/>
                  <a:gd name="connsiteX9" fmla="*/ 165432 w 606157"/>
                  <a:gd name="connsiteY9" fmla="*/ 473885 h 605240"/>
                  <a:gd name="connsiteX10" fmla="*/ 169832 w 606157"/>
                  <a:gd name="connsiteY10" fmla="*/ 446653 h 605240"/>
                  <a:gd name="connsiteX11" fmla="*/ 177752 w 606157"/>
                  <a:gd name="connsiteY11" fmla="*/ 440944 h 605240"/>
                  <a:gd name="connsiteX12" fmla="*/ 304179 w 606157"/>
                  <a:gd name="connsiteY12" fmla="*/ 384723 h 605240"/>
                  <a:gd name="connsiteX13" fmla="*/ 394086 w 606157"/>
                  <a:gd name="connsiteY13" fmla="*/ 208521 h 605240"/>
                  <a:gd name="connsiteX14" fmla="*/ 426636 w 606157"/>
                  <a:gd name="connsiteY14" fmla="*/ 228880 h 605240"/>
                  <a:gd name="connsiteX15" fmla="*/ 459334 w 606157"/>
                  <a:gd name="connsiteY15" fmla="*/ 208521 h 605240"/>
                  <a:gd name="connsiteX16" fmla="*/ 493937 w 606157"/>
                  <a:gd name="connsiteY16" fmla="*/ 242356 h 605240"/>
                  <a:gd name="connsiteX17" fmla="*/ 486459 w 606157"/>
                  <a:gd name="connsiteY17" fmla="*/ 267842 h 605240"/>
                  <a:gd name="connsiteX18" fmla="*/ 426783 w 606157"/>
                  <a:gd name="connsiteY18" fmla="*/ 316910 h 605240"/>
                  <a:gd name="connsiteX19" fmla="*/ 366961 w 606157"/>
                  <a:gd name="connsiteY19" fmla="*/ 267842 h 605240"/>
                  <a:gd name="connsiteX20" fmla="*/ 359483 w 606157"/>
                  <a:gd name="connsiteY20" fmla="*/ 242356 h 605240"/>
                  <a:gd name="connsiteX21" fmla="*/ 394086 w 606157"/>
                  <a:gd name="connsiteY21" fmla="*/ 208521 h 605240"/>
                  <a:gd name="connsiteX22" fmla="*/ 146824 w 606157"/>
                  <a:gd name="connsiteY22" fmla="*/ 208521 h 605240"/>
                  <a:gd name="connsiteX23" fmla="*/ 179375 w 606157"/>
                  <a:gd name="connsiteY23" fmla="*/ 228880 h 605240"/>
                  <a:gd name="connsiteX24" fmla="*/ 211926 w 606157"/>
                  <a:gd name="connsiteY24" fmla="*/ 208521 h 605240"/>
                  <a:gd name="connsiteX25" fmla="*/ 246676 w 606157"/>
                  <a:gd name="connsiteY25" fmla="*/ 242356 h 605240"/>
                  <a:gd name="connsiteX26" fmla="*/ 239051 w 606157"/>
                  <a:gd name="connsiteY26" fmla="*/ 267842 h 605240"/>
                  <a:gd name="connsiteX27" fmla="*/ 179522 w 606157"/>
                  <a:gd name="connsiteY27" fmla="*/ 316910 h 605240"/>
                  <a:gd name="connsiteX28" fmla="*/ 119699 w 606157"/>
                  <a:gd name="connsiteY28" fmla="*/ 267842 h 605240"/>
                  <a:gd name="connsiteX29" fmla="*/ 112221 w 606157"/>
                  <a:gd name="connsiteY29" fmla="*/ 242356 h 605240"/>
                  <a:gd name="connsiteX30" fmla="*/ 146824 w 606157"/>
                  <a:gd name="connsiteY30" fmla="*/ 208521 h 605240"/>
                  <a:gd name="connsiteX31" fmla="*/ 303005 w 606157"/>
                  <a:gd name="connsiteY31" fmla="*/ 39100 h 605240"/>
                  <a:gd name="connsiteX32" fmla="*/ 39159 w 606157"/>
                  <a:gd name="connsiteY32" fmla="*/ 302547 h 605240"/>
                  <a:gd name="connsiteX33" fmla="*/ 303005 w 606157"/>
                  <a:gd name="connsiteY33" fmla="*/ 566140 h 605240"/>
                  <a:gd name="connsiteX34" fmla="*/ 566998 w 606157"/>
                  <a:gd name="connsiteY34" fmla="*/ 302547 h 605240"/>
                  <a:gd name="connsiteX35" fmla="*/ 303005 w 606157"/>
                  <a:gd name="connsiteY35" fmla="*/ 39100 h 605240"/>
                  <a:gd name="connsiteX36" fmla="*/ 303005 w 606157"/>
                  <a:gd name="connsiteY36" fmla="*/ 0 h 605240"/>
                  <a:gd name="connsiteX37" fmla="*/ 606157 w 606157"/>
                  <a:gd name="connsiteY37" fmla="*/ 302547 h 605240"/>
                  <a:gd name="connsiteX38" fmla="*/ 303005 w 606157"/>
                  <a:gd name="connsiteY38" fmla="*/ 605240 h 605240"/>
                  <a:gd name="connsiteX39" fmla="*/ 0 w 606157"/>
                  <a:gd name="connsiteY39" fmla="*/ 302547 h 605240"/>
                  <a:gd name="connsiteX40" fmla="*/ 303005 w 606157"/>
                  <a:gd name="connsiteY40" fmla="*/ 0 h 60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6157" h="605240">
                    <a:moveTo>
                      <a:pt x="304179" y="384723"/>
                    </a:moveTo>
                    <a:cubicBezTo>
                      <a:pt x="350965" y="384723"/>
                      <a:pt x="392619" y="414151"/>
                      <a:pt x="426059" y="437723"/>
                    </a:cubicBezTo>
                    <a:cubicBezTo>
                      <a:pt x="429432" y="440212"/>
                      <a:pt x="432806" y="442554"/>
                      <a:pt x="436032" y="444750"/>
                    </a:cubicBezTo>
                    <a:cubicBezTo>
                      <a:pt x="444832" y="450899"/>
                      <a:pt x="447032" y="463198"/>
                      <a:pt x="440872" y="471982"/>
                    </a:cubicBezTo>
                    <a:cubicBezTo>
                      <a:pt x="434712" y="480766"/>
                      <a:pt x="422539" y="482963"/>
                      <a:pt x="413592" y="476813"/>
                    </a:cubicBezTo>
                    <a:cubicBezTo>
                      <a:pt x="410366" y="474471"/>
                      <a:pt x="406992" y="472128"/>
                      <a:pt x="403472" y="469639"/>
                    </a:cubicBezTo>
                    <a:cubicBezTo>
                      <a:pt x="372965" y="448118"/>
                      <a:pt x="338499" y="423814"/>
                      <a:pt x="304179" y="423814"/>
                    </a:cubicBezTo>
                    <a:cubicBezTo>
                      <a:pt x="268099" y="423814"/>
                      <a:pt x="232312" y="449728"/>
                      <a:pt x="200779" y="472568"/>
                    </a:cubicBezTo>
                    <a:cubicBezTo>
                      <a:pt x="197992" y="474471"/>
                      <a:pt x="195352" y="476374"/>
                      <a:pt x="192712" y="478278"/>
                    </a:cubicBezTo>
                    <a:cubicBezTo>
                      <a:pt x="183912" y="484573"/>
                      <a:pt x="171739" y="482670"/>
                      <a:pt x="165432" y="473885"/>
                    </a:cubicBezTo>
                    <a:cubicBezTo>
                      <a:pt x="159125" y="465101"/>
                      <a:pt x="161032" y="452949"/>
                      <a:pt x="169832" y="446653"/>
                    </a:cubicBezTo>
                    <a:cubicBezTo>
                      <a:pt x="172472" y="444750"/>
                      <a:pt x="175112" y="442847"/>
                      <a:pt x="177752" y="440944"/>
                    </a:cubicBezTo>
                    <a:cubicBezTo>
                      <a:pt x="212365" y="415908"/>
                      <a:pt x="255485" y="384723"/>
                      <a:pt x="304179" y="384723"/>
                    </a:cubicBezTo>
                    <a:close/>
                    <a:moveTo>
                      <a:pt x="394086" y="208521"/>
                    </a:moveTo>
                    <a:cubicBezTo>
                      <a:pt x="413147" y="208521"/>
                      <a:pt x="424290" y="228880"/>
                      <a:pt x="426636" y="228880"/>
                    </a:cubicBezTo>
                    <a:cubicBezTo>
                      <a:pt x="429422" y="228880"/>
                      <a:pt x="441006" y="208521"/>
                      <a:pt x="459334" y="208521"/>
                    </a:cubicBezTo>
                    <a:cubicBezTo>
                      <a:pt x="477808" y="208521"/>
                      <a:pt x="492910" y="223754"/>
                      <a:pt x="493937" y="242356"/>
                    </a:cubicBezTo>
                    <a:cubicBezTo>
                      <a:pt x="494523" y="252755"/>
                      <a:pt x="491151" y="260665"/>
                      <a:pt x="486459" y="267842"/>
                    </a:cubicBezTo>
                    <a:cubicBezTo>
                      <a:pt x="476782" y="282489"/>
                      <a:pt x="435727" y="316910"/>
                      <a:pt x="426783" y="316910"/>
                    </a:cubicBezTo>
                    <a:cubicBezTo>
                      <a:pt x="417986" y="316910"/>
                      <a:pt x="376491" y="282343"/>
                      <a:pt x="366961" y="267842"/>
                    </a:cubicBezTo>
                    <a:cubicBezTo>
                      <a:pt x="362269" y="260665"/>
                      <a:pt x="358896" y="252755"/>
                      <a:pt x="359483" y="242356"/>
                    </a:cubicBezTo>
                    <a:cubicBezTo>
                      <a:pt x="360362" y="223754"/>
                      <a:pt x="375611" y="208521"/>
                      <a:pt x="394086" y="208521"/>
                    </a:cubicBezTo>
                    <a:close/>
                    <a:moveTo>
                      <a:pt x="146824" y="208521"/>
                    </a:moveTo>
                    <a:cubicBezTo>
                      <a:pt x="165886" y="208521"/>
                      <a:pt x="177029" y="228880"/>
                      <a:pt x="179375" y="228880"/>
                    </a:cubicBezTo>
                    <a:cubicBezTo>
                      <a:pt x="182161" y="228880"/>
                      <a:pt x="193745" y="208521"/>
                      <a:pt x="211926" y="208521"/>
                    </a:cubicBezTo>
                    <a:cubicBezTo>
                      <a:pt x="230547" y="208521"/>
                      <a:pt x="245649" y="223754"/>
                      <a:pt x="246676" y="242356"/>
                    </a:cubicBezTo>
                    <a:cubicBezTo>
                      <a:pt x="247262" y="252755"/>
                      <a:pt x="243890" y="260665"/>
                      <a:pt x="239051" y="267842"/>
                    </a:cubicBezTo>
                    <a:cubicBezTo>
                      <a:pt x="229521" y="282489"/>
                      <a:pt x="188466" y="316910"/>
                      <a:pt x="179522" y="316910"/>
                    </a:cubicBezTo>
                    <a:cubicBezTo>
                      <a:pt x="170725" y="316910"/>
                      <a:pt x="129230" y="282343"/>
                      <a:pt x="119699" y="267842"/>
                    </a:cubicBezTo>
                    <a:cubicBezTo>
                      <a:pt x="115007" y="260665"/>
                      <a:pt x="111635" y="252755"/>
                      <a:pt x="112221" y="242356"/>
                    </a:cubicBezTo>
                    <a:cubicBezTo>
                      <a:pt x="113101" y="223754"/>
                      <a:pt x="128350" y="208521"/>
                      <a:pt x="146824" y="208521"/>
                    </a:cubicBezTo>
                    <a:close/>
                    <a:moveTo>
                      <a:pt x="303005" y="39100"/>
                    </a:moveTo>
                    <a:cubicBezTo>
                      <a:pt x="157516" y="39100"/>
                      <a:pt x="39159" y="157277"/>
                      <a:pt x="39159" y="302547"/>
                    </a:cubicBezTo>
                    <a:cubicBezTo>
                      <a:pt x="39159" y="447963"/>
                      <a:pt x="157516" y="566140"/>
                      <a:pt x="303005" y="566140"/>
                    </a:cubicBezTo>
                    <a:cubicBezTo>
                      <a:pt x="448641" y="566140"/>
                      <a:pt x="566998" y="447963"/>
                      <a:pt x="566998" y="302547"/>
                    </a:cubicBezTo>
                    <a:cubicBezTo>
                      <a:pt x="566998" y="157277"/>
                      <a:pt x="448641" y="39100"/>
                      <a:pt x="303005" y="39100"/>
                    </a:cubicBezTo>
                    <a:close/>
                    <a:moveTo>
                      <a:pt x="303005" y="0"/>
                    </a:moveTo>
                    <a:cubicBezTo>
                      <a:pt x="470201" y="0"/>
                      <a:pt x="606157" y="135751"/>
                      <a:pt x="606157" y="302547"/>
                    </a:cubicBezTo>
                    <a:cubicBezTo>
                      <a:pt x="606157" y="469489"/>
                      <a:pt x="470201" y="605240"/>
                      <a:pt x="303005" y="605240"/>
                    </a:cubicBezTo>
                    <a:cubicBezTo>
                      <a:pt x="135956" y="605240"/>
                      <a:pt x="0" y="469489"/>
                      <a:pt x="0" y="302547"/>
                    </a:cubicBezTo>
                    <a:cubicBezTo>
                      <a:pt x="0" y="135751"/>
                      <a:pt x="135956" y="0"/>
                      <a:pt x="303005" y="0"/>
                    </a:cubicBezTo>
                    <a:close/>
                  </a:path>
                </a:pathLst>
              </a:custGeom>
              <a:solidFill>
                <a:schemeClr val="accent1"/>
              </a:solidFill>
              <a:ln>
                <a:noFill/>
              </a:ln>
            </p:spPr>
            <p:txBody>
              <a:bodyPr/>
              <a:lstStyle/>
              <a:p>
                <a:endParaRPr lang="zh-CN" altLang="en-US">
                  <a:cs typeface="+mn-ea"/>
                  <a:sym typeface="+mn-lt"/>
                </a:endParaRPr>
              </a:p>
            </p:txBody>
          </p:sp>
          <p:sp>
            <p:nvSpPr>
              <p:cNvPr id="52" name="右箭头 51"/>
              <p:cNvSpPr/>
              <p:nvPr/>
            </p:nvSpPr>
            <p:spPr>
              <a:xfrm>
                <a:off x="5495501" y="3628071"/>
                <a:ext cx="469245" cy="2801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black"/>
                  </a:solidFill>
                  <a:cs typeface="+mn-ea"/>
                  <a:sym typeface="+mn-lt"/>
                </a:endParaRPr>
              </a:p>
            </p:txBody>
          </p:sp>
          <p:sp>
            <p:nvSpPr>
              <p:cNvPr id="53" name="文本框 52"/>
              <p:cNvSpPr txBox="1"/>
              <p:nvPr/>
            </p:nvSpPr>
            <p:spPr>
              <a:xfrm>
                <a:off x="4805521" y="2459596"/>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延期</a:t>
                </a:r>
                <a:endParaRPr lang="en-US" altLang="zh-CN" sz="1798" dirty="0">
                  <a:solidFill>
                    <a:prstClr val="black"/>
                  </a:solidFill>
                  <a:cs typeface="+mn-ea"/>
                  <a:sym typeface="+mn-lt"/>
                </a:endParaRPr>
              </a:p>
            </p:txBody>
          </p:sp>
          <p:sp>
            <p:nvSpPr>
              <p:cNvPr id="55" name="文本框 54"/>
              <p:cNvSpPr txBox="1"/>
              <p:nvPr/>
            </p:nvSpPr>
            <p:spPr>
              <a:xfrm>
                <a:off x="4807904" y="4684128"/>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阻塞</a:t>
                </a:r>
                <a:endParaRPr lang="en-US" altLang="zh-CN" sz="1798" dirty="0">
                  <a:solidFill>
                    <a:prstClr val="black"/>
                  </a:solidFill>
                  <a:cs typeface="+mn-ea"/>
                  <a:sym typeface="+mn-lt"/>
                </a:endParaRPr>
              </a:p>
            </p:txBody>
          </p:sp>
          <p:sp>
            <p:nvSpPr>
              <p:cNvPr id="56" name="文本框 55"/>
              <p:cNvSpPr txBox="1"/>
              <p:nvPr/>
            </p:nvSpPr>
            <p:spPr>
              <a:xfrm>
                <a:off x="4805965" y="2974661"/>
                <a:ext cx="730427" cy="412369"/>
              </a:xfrm>
              <a:prstGeom prst="rect">
                <a:avLst/>
              </a:prstGeom>
              <a:noFill/>
            </p:spPr>
            <p:txBody>
              <a:bodyPr wrap="none" rtlCol="0">
                <a:spAutoFit/>
              </a:bodyPr>
              <a:lstStyle/>
              <a:p>
                <a:pPr defTabSz="1218418"/>
                <a:r>
                  <a:rPr lang="zh-CN" altLang="en-US" sz="1798" dirty="0">
                    <a:solidFill>
                      <a:prstClr val="black"/>
                    </a:solidFill>
                    <a:cs typeface="+mn-ea"/>
                    <a:sym typeface="+mn-lt"/>
                  </a:rPr>
                  <a:t>抓瞎</a:t>
                </a:r>
                <a:endParaRPr lang="en-US" altLang="zh-CN" sz="1798" dirty="0">
                  <a:solidFill>
                    <a:prstClr val="black"/>
                  </a:solidFill>
                  <a:cs typeface="+mn-ea"/>
                  <a:sym typeface="+mn-lt"/>
                </a:endParaRPr>
              </a:p>
            </p:txBody>
          </p:sp>
          <p:sp>
            <p:nvSpPr>
              <p:cNvPr id="57" name="文本框 56"/>
              <p:cNvSpPr txBox="1"/>
              <p:nvPr/>
            </p:nvSpPr>
            <p:spPr>
              <a:xfrm>
                <a:off x="4807904" y="4186242"/>
                <a:ext cx="1252160" cy="412369"/>
              </a:xfrm>
              <a:prstGeom prst="rect">
                <a:avLst/>
              </a:prstGeom>
              <a:noFill/>
            </p:spPr>
            <p:txBody>
              <a:bodyPr wrap="none" rtlCol="0">
                <a:spAutoFit/>
              </a:bodyPr>
              <a:lstStyle/>
              <a:p>
                <a:pPr defTabSz="1218418"/>
                <a:r>
                  <a:rPr lang="zh-CN" altLang="en-US" sz="1798" dirty="0">
                    <a:solidFill>
                      <a:prstClr val="black"/>
                    </a:solidFill>
                    <a:cs typeface="+mn-ea"/>
                    <a:sym typeface="+mn-lt"/>
                  </a:rPr>
                  <a:t>重复犯错</a:t>
                </a:r>
                <a:endParaRPr lang="en-US" altLang="zh-CN" sz="1798" dirty="0">
                  <a:solidFill>
                    <a:prstClr val="black"/>
                  </a:solidFill>
                  <a:cs typeface="+mn-ea"/>
                  <a:sym typeface="+mn-lt"/>
                </a:endParaRPr>
              </a:p>
            </p:txBody>
          </p:sp>
          <p:sp>
            <p:nvSpPr>
              <p:cNvPr id="58" name="文本框 57"/>
              <p:cNvSpPr txBox="1"/>
              <p:nvPr/>
            </p:nvSpPr>
            <p:spPr>
              <a:xfrm>
                <a:off x="4807904" y="1901425"/>
                <a:ext cx="991292" cy="412369"/>
              </a:xfrm>
              <a:prstGeom prst="rect">
                <a:avLst/>
              </a:prstGeom>
              <a:noFill/>
            </p:spPr>
            <p:txBody>
              <a:bodyPr wrap="none" rtlCol="0">
                <a:spAutoFit/>
              </a:bodyPr>
              <a:lstStyle/>
              <a:p>
                <a:pPr defTabSz="1218418"/>
                <a:r>
                  <a:rPr lang="zh-CN" altLang="en-US" sz="1798" dirty="0">
                    <a:solidFill>
                      <a:prstClr val="black"/>
                    </a:solidFill>
                    <a:cs typeface="+mn-ea"/>
                    <a:sym typeface="+mn-lt"/>
                  </a:rPr>
                  <a:t>丢需求</a:t>
                </a:r>
                <a:endParaRPr lang="en-US" altLang="zh-CN" sz="1798" dirty="0">
                  <a:solidFill>
                    <a:prstClr val="black"/>
                  </a:solidFill>
                  <a:cs typeface="+mn-ea"/>
                  <a:sym typeface="+mn-lt"/>
                </a:endParaRPr>
              </a:p>
            </p:txBody>
          </p:sp>
        </p:grpSp>
        <p:sp>
          <p:nvSpPr>
            <p:cNvPr id="61" name="文本框 60"/>
            <p:cNvSpPr txBox="1"/>
            <p:nvPr/>
          </p:nvSpPr>
          <p:spPr>
            <a:xfrm>
              <a:off x="10448113" y="1893133"/>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透明</a:t>
              </a:r>
              <a:endParaRPr lang="en-US" altLang="zh-CN" sz="1798" dirty="0">
                <a:solidFill>
                  <a:prstClr val="black"/>
                </a:solidFill>
                <a:cs typeface="+mn-ea"/>
                <a:sym typeface="+mn-lt"/>
              </a:endParaRPr>
            </a:p>
          </p:txBody>
        </p:sp>
        <p:sp>
          <p:nvSpPr>
            <p:cNvPr id="62" name="文本框 61"/>
            <p:cNvSpPr txBox="1"/>
            <p:nvPr/>
          </p:nvSpPr>
          <p:spPr>
            <a:xfrm>
              <a:off x="10463286" y="2752495"/>
              <a:ext cx="877163" cy="369012"/>
            </a:xfrm>
            <a:prstGeom prst="rect">
              <a:avLst/>
            </a:prstGeom>
            <a:noFill/>
          </p:spPr>
          <p:txBody>
            <a:bodyPr wrap="none" rtlCol="0">
              <a:spAutoFit/>
            </a:bodyPr>
            <a:lstStyle/>
            <a:p>
              <a:pPr defTabSz="1218418"/>
              <a:r>
                <a:rPr lang="zh-CN" altLang="en-US" sz="1798" dirty="0">
                  <a:solidFill>
                    <a:prstClr val="black"/>
                  </a:solidFill>
                  <a:cs typeface="+mn-ea"/>
                  <a:sym typeface="+mn-lt"/>
                </a:rPr>
                <a:t>可定位</a:t>
              </a:r>
              <a:endParaRPr lang="en-US" altLang="zh-CN" sz="1798" dirty="0">
                <a:solidFill>
                  <a:prstClr val="black"/>
                </a:solidFill>
                <a:cs typeface="+mn-ea"/>
                <a:sym typeface="+mn-lt"/>
              </a:endParaRPr>
            </a:p>
          </p:txBody>
        </p:sp>
        <p:sp>
          <p:nvSpPr>
            <p:cNvPr id="63" name="文本框 62"/>
            <p:cNvSpPr txBox="1"/>
            <p:nvPr/>
          </p:nvSpPr>
          <p:spPr>
            <a:xfrm>
              <a:off x="10491446" y="4666349"/>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顺畅</a:t>
              </a:r>
              <a:endParaRPr lang="en-US" altLang="zh-CN" sz="1798" dirty="0">
                <a:solidFill>
                  <a:prstClr val="black"/>
                </a:solidFill>
                <a:cs typeface="+mn-ea"/>
                <a:sym typeface="+mn-lt"/>
              </a:endParaRPr>
            </a:p>
          </p:txBody>
        </p:sp>
        <p:sp>
          <p:nvSpPr>
            <p:cNvPr id="66" name="文本框 65"/>
            <p:cNvSpPr txBox="1"/>
            <p:nvPr/>
          </p:nvSpPr>
          <p:spPr>
            <a:xfrm>
              <a:off x="10437027" y="381599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继承</a:t>
              </a:r>
              <a:endParaRPr lang="en-US" altLang="zh-CN" sz="1798" dirty="0">
                <a:solidFill>
                  <a:prstClr val="black"/>
                </a:solidFill>
                <a:cs typeface="+mn-ea"/>
                <a:sym typeface="+mn-lt"/>
              </a:endParaRPr>
            </a:p>
          </p:txBody>
        </p:sp>
        <p:sp>
          <p:nvSpPr>
            <p:cNvPr id="67" name="文本框 66"/>
            <p:cNvSpPr txBox="1"/>
            <p:nvPr/>
          </p:nvSpPr>
          <p:spPr>
            <a:xfrm>
              <a:off x="10447072" y="2338540"/>
              <a:ext cx="646331" cy="369012"/>
            </a:xfrm>
            <a:prstGeom prst="rect">
              <a:avLst/>
            </a:prstGeom>
            <a:noFill/>
          </p:spPr>
          <p:txBody>
            <a:bodyPr wrap="none" rtlCol="0">
              <a:spAutoFit/>
            </a:bodyPr>
            <a:lstStyle/>
            <a:p>
              <a:pPr defTabSz="1218418"/>
              <a:r>
                <a:rPr lang="zh-CN" altLang="en-US" sz="1798" dirty="0">
                  <a:solidFill>
                    <a:prstClr val="black"/>
                  </a:solidFill>
                  <a:cs typeface="+mn-ea"/>
                  <a:sym typeface="+mn-lt"/>
                </a:rPr>
                <a:t>可控</a:t>
              </a:r>
              <a:endParaRPr lang="en-US" altLang="zh-CN" sz="1798" dirty="0">
                <a:solidFill>
                  <a:prstClr val="black"/>
                </a:solidFill>
                <a:cs typeface="+mn-ea"/>
                <a:sym typeface="+mn-lt"/>
              </a:endParaRPr>
            </a:p>
          </p:txBody>
        </p:sp>
        <p:sp>
          <p:nvSpPr>
            <p:cNvPr id="68" name="文本框 67"/>
            <p:cNvSpPr txBox="1"/>
            <p:nvPr/>
          </p:nvSpPr>
          <p:spPr>
            <a:xfrm>
              <a:off x="10176489" y="4224923"/>
              <a:ext cx="1338828" cy="369012"/>
            </a:xfrm>
            <a:prstGeom prst="rect">
              <a:avLst/>
            </a:prstGeom>
            <a:noFill/>
          </p:spPr>
          <p:txBody>
            <a:bodyPr wrap="none" rtlCol="0">
              <a:spAutoFit/>
            </a:bodyPr>
            <a:lstStyle/>
            <a:p>
              <a:pPr defTabSz="1218418"/>
              <a:r>
                <a:rPr lang="zh-CN" altLang="en-US" sz="1798" dirty="0">
                  <a:solidFill>
                    <a:prstClr val="black"/>
                  </a:solidFill>
                  <a:cs typeface="+mn-ea"/>
                  <a:sym typeface="+mn-lt"/>
                </a:rPr>
                <a:t>固化到工具</a:t>
              </a:r>
              <a:endParaRPr lang="en-US" altLang="zh-CN" sz="1798" dirty="0">
                <a:solidFill>
                  <a:prstClr val="black"/>
                </a:solidFill>
                <a:cs typeface="+mn-ea"/>
                <a:sym typeface="+mn-lt"/>
              </a:endParaRPr>
            </a:p>
          </p:txBody>
        </p:sp>
        <p:pic>
          <p:nvPicPr>
            <p:cNvPr id="4" name="图片 3"/>
            <p:cNvPicPr>
              <a:picLocks noChangeAspect="1"/>
            </p:cNvPicPr>
            <p:nvPr/>
          </p:nvPicPr>
          <p:blipFill>
            <a:blip r:embed="rId4"/>
            <a:stretch>
              <a:fillRect/>
            </a:stretch>
          </p:blipFill>
          <p:spPr>
            <a:xfrm>
              <a:off x="1899985" y="1209529"/>
              <a:ext cx="2473481" cy="1553436"/>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6" name="图片 5"/>
            <p:cNvPicPr>
              <a:picLocks noChangeAspect="1"/>
            </p:cNvPicPr>
            <p:nvPr/>
          </p:nvPicPr>
          <p:blipFill>
            <a:blip r:embed="rId5"/>
            <a:stretch>
              <a:fillRect/>
            </a:stretch>
          </p:blipFill>
          <p:spPr>
            <a:xfrm>
              <a:off x="1899984" y="2792274"/>
              <a:ext cx="2951567" cy="1534438"/>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pic>
          <p:nvPicPr>
            <p:cNvPr id="9" name="图片 8"/>
            <p:cNvPicPr>
              <a:picLocks noChangeAspect="1"/>
            </p:cNvPicPr>
            <p:nvPr/>
          </p:nvPicPr>
          <p:blipFill>
            <a:blip r:embed="rId6"/>
            <a:stretch>
              <a:fillRect/>
            </a:stretch>
          </p:blipFill>
          <p:spPr>
            <a:xfrm>
              <a:off x="1899985" y="4356022"/>
              <a:ext cx="3125799" cy="1399386"/>
            </a:xfrm>
            <a:prstGeom prst="rect">
              <a:avLst/>
            </a:prstGeom>
            <a:ln w="12700">
              <a:solidFill>
                <a:schemeClr val="bg1">
                  <a:lumMod val="85000"/>
                </a:schemeClr>
              </a:solidFill>
            </a:ln>
            <a:effectLst>
              <a:outerShdw blurRad="50800" dist="38100" dir="2700000" algn="tl" rotWithShape="0">
                <a:prstClr val="black">
                  <a:alpha val="40000"/>
                </a:prstClr>
              </a:outerShdw>
            </a:effectLst>
          </p:spPr>
        </p:pic>
      </p:grpSp>
      <p:sp>
        <p:nvSpPr>
          <p:cNvPr id="17" name="标题 16"/>
          <p:cNvSpPr>
            <a:spLocks noGrp="1"/>
          </p:cNvSpPr>
          <p:nvPr>
            <p:ph type="title"/>
          </p:nvPr>
        </p:nvSpPr>
        <p:spPr/>
        <p:txBody>
          <a:bodyPr>
            <a:normAutofit/>
          </a:bodyPr>
          <a:lstStyle/>
          <a:p>
            <a:r>
              <a:rPr lang="zh-CN" altLang="en-US" dirty="0">
                <a:latin typeface="+mn-lt"/>
                <a:ea typeface="+mn-ea"/>
                <a:cs typeface="+mn-ea"/>
                <a:sym typeface="+mn-lt"/>
              </a:rPr>
              <a:t>敏捷项目管理</a:t>
            </a:r>
          </a:p>
        </p:txBody>
      </p:sp>
    </p:spTree>
    <p:extLst>
      <p:ext uri="{BB962C8B-B14F-4D97-AF65-F5344CB8AC3E}">
        <p14:creationId xmlns:p14="http://schemas.microsoft.com/office/powerpoint/2010/main" val="21129167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latin typeface="+mn-lt"/>
                <a:ea typeface="+mn-ea"/>
                <a:cs typeface="+mn-ea"/>
                <a:sym typeface="+mn-lt"/>
              </a:rPr>
              <a:t>开发与测试阶段</a:t>
            </a:r>
            <a:endParaRPr lang="en-US" dirty="0">
              <a:latin typeface="+mn-lt"/>
              <a:ea typeface="+mn-ea"/>
              <a:cs typeface="+mn-ea"/>
              <a:sym typeface="+mn-lt"/>
            </a:endParaRPr>
          </a:p>
        </p:txBody>
      </p:sp>
      <p:sp>
        <p:nvSpPr>
          <p:cNvPr id="4" name="内容占位符 3"/>
          <p:cNvSpPr>
            <a:spLocks noGrp="1"/>
          </p:cNvSpPr>
          <p:nvPr>
            <p:ph type="body" sz="quarter" idx="10"/>
          </p:nvPr>
        </p:nvSpPr>
        <p:spPr/>
        <p:txBody>
          <a:bodyPr/>
          <a:lstStyle/>
          <a:p>
            <a:r>
              <a:rPr lang="zh-CN" altLang="en-US" sz="1999" dirty="0">
                <a:latin typeface="+mn-lt"/>
                <a:ea typeface="+mn-ea"/>
                <a:cs typeface="+mn-ea"/>
                <a:sym typeface="+mn-lt"/>
              </a:rPr>
              <a:t>使用华为云</a:t>
            </a:r>
            <a:r>
              <a:rPr lang="en-US" altLang="zh-CN" sz="1999" dirty="0" err="1">
                <a:latin typeface="+mn-lt"/>
                <a:ea typeface="+mn-ea"/>
                <a:cs typeface="+mn-ea"/>
                <a:sym typeface="+mn-lt"/>
              </a:rPr>
              <a:t>DevCloud</a:t>
            </a:r>
            <a:r>
              <a:rPr lang="zh-CN" altLang="en-US" sz="1999" dirty="0">
                <a:latin typeface="+mn-lt"/>
                <a:ea typeface="+mn-ea"/>
                <a:cs typeface="+mn-ea"/>
                <a:sym typeface="+mn-lt"/>
              </a:rPr>
              <a:t>协助团队完成编码开发，代码质量检查和质量验证。</a:t>
            </a:r>
          </a:p>
          <a:p>
            <a:endParaRPr lang="zh-CN" altLang="en-US" sz="1999" dirty="0">
              <a:latin typeface="+mn-lt"/>
              <a:ea typeface="+mn-ea"/>
              <a:cs typeface="+mn-ea"/>
              <a:sym typeface="+mn-lt"/>
            </a:endParaRPr>
          </a:p>
        </p:txBody>
      </p:sp>
      <p:grpSp>
        <p:nvGrpSpPr>
          <p:cNvPr id="8" name="组合 7"/>
          <p:cNvGrpSpPr/>
          <p:nvPr/>
        </p:nvGrpSpPr>
        <p:grpSpPr>
          <a:xfrm>
            <a:off x="1692478" y="1544305"/>
            <a:ext cx="9704545" cy="4388427"/>
            <a:chOff x="1386809" y="939226"/>
            <a:chExt cx="10810792" cy="5099700"/>
          </a:xfrm>
        </p:grpSpPr>
        <p:sp>
          <p:nvSpPr>
            <p:cNvPr id="1249" name="Shape 1249"/>
            <p:cNvSpPr/>
            <p:nvPr/>
          </p:nvSpPr>
          <p:spPr>
            <a:xfrm>
              <a:off x="1386809" y="939226"/>
              <a:ext cx="72" cy="29641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a16="http://schemas.microsoft.com/office/drawing/2014/main" id="{94443860-2009-C94D-AB69-AD70F37761D8}"/>
                </a:ext>
              </a:extLst>
            </p:cNvPr>
            <p:cNvSpPr/>
            <p:nvPr/>
          </p:nvSpPr>
          <p:spPr>
            <a:xfrm rot="5400000" flipH="1">
              <a:off x="7807548" y="-677362"/>
              <a:ext cx="2672217" cy="6107888"/>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9129490" y="3467751"/>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7012600" y="3465698"/>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8898569" y="4071770"/>
              <a:ext cx="981155" cy="30364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测试管理</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a:off x="9335516" y="2311861"/>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8476627" y="1166425"/>
              <a:ext cx="1799711" cy="113598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8639943" y="1427513"/>
              <a:ext cx="1389559" cy="634983"/>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使用云测管理测试计划，测试用例并轻松完成接口测试</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6421803" y="2175771"/>
              <a:ext cx="981153" cy="3406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编码开发</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使用代码托管模块，完成日常编码，分支</a:t>
                </a:r>
                <a:r>
                  <a:rPr lang="en-US" altLang="zh-CN" sz="1399" dirty="0">
                    <a:solidFill>
                      <a:prstClr val="white"/>
                    </a:solidFill>
                    <a:cs typeface="+mn-ea"/>
                    <a:sym typeface="+mn-lt"/>
                  </a:rPr>
                  <a:t>/</a:t>
                </a:r>
                <a:r>
                  <a:rPr lang="zh-CN" altLang="en-US" sz="1399" dirty="0">
                    <a:solidFill>
                      <a:prstClr val="white"/>
                    </a:solidFill>
                    <a:cs typeface="+mn-ea"/>
                    <a:sym typeface="+mn-lt"/>
                  </a:rPr>
                  <a:t>合并和代码走查</a:t>
                </a:r>
                <a:endParaRPr sz="1399" dirty="0">
                  <a:solidFill>
                    <a:prstClr val="white"/>
                  </a:solidFill>
                  <a:cs typeface="+mn-ea"/>
                  <a:sym typeface="+mn-lt"/>
                </a:endParaRPr>
              </a:p>
            </p:txBody>
          </p:sp>
        </p:grpSp>
        <p:sp>
          <p:nvSpPr>
            <p:cNvPr id="111" name="Shape 1279">
              <a:extLst>
                <a:ext uri="{FF2B5EF4-FFF2-40B4-BE49-F238E27FC236}">
                  <a16:creationId xmlns:a16="http://schemas.microsoft.com/office/drawing/2014/main" id="{407967A5-D325-8A48-9914-B69B05F3EEB0}"/>
                </a:ext>
              </a:extLst>
            </p:cNvPr>
            <p:cNvSpPr/>
            <p:nvPr/>
          </p:nvSpPr>
          <p:spPr>
            <a:xfrm>
              <a:off x="6819330" y="3125383"/>
              <a:ext cx="981153" cy="34067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代码检查</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flipV="1">
              <a:off x="7319817" y="3921688"/>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6071240" y="4959103"/>
              <a:ext cx="2578253"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6223898" y="5181523"/>
              <a:ext cx="235224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使用全托管的自动化代码检查工具确保编码规范和代码基础质量。</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5768323" y="1253014"/>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27914" y="386628"/>
                <a:ext cx="800033" cy="5613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开发</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10662244" y="3407622"/>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27916" y="386628"/>
                <a:ext cx="800033" cy="5613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测试</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a:off x="9167484" y="3493606"/>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5400000">
              <a:off x="5845306" y="2126825"/>
              <a:ext cx="523823" cy="411077"/>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a:off x="7055939" y="3481917"/>
              <a:ext cx="502148" cy="428821"/>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pic>
        <p:nvPicPr>
          <p:cNvPr id="6" name="图片 5"/>
          <p:cNvPicPr>
            <a:picLocks noChangeAspect="1"/>
          </p:cNvPicPr>
          <p:nvPr/>
        </p:nvPicPr>
        <p:blipFill>
          <a:blip r:embed="rId3"/>
          <a:stretch>
            <a:fillRect/>
          </a:stretch>
        </p:blipFill>
        <p:spPr>
          <a:xfrm>
            <a:off x="887106" y="3839813"/>
            <a:ext cx="4840986" cy="1795214"/>
          </a:xfrm>
          <a:prstGeom prst="rect">
            <a:avLst/>
          </a:prstGeom>
          <a:ln w="12700">
            <a:solidFill>
              <a:schemeClr val="bg1">
                <a:lumMod val="85000"/>
              </a:schemeClr>
            </a:solidFill>
          </a:ln>
        </p:spPr>
      </p:pic>
    </p:spTree>
    <p:extLst>
      <p:ext uri="{BB962C8B-B14F-4D97-AF65-F5344CB8AC3E}">
        <p14:creationId xmlns:p14="http://schemas.microsoft.com/office/powerpoint/2010/main" val="4081761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834580" y="1003413"/>
            <a:ext cx="10432627" cy="2179898"/>
            <a:chOff x="770735" y="1067584"/>
            <a:chExt cx="10439420" cy="2178137"/>
          </a:xfrm>
        </p:grpSpPr>
        <p:sp>
          <p:nvSpPr>
            <p:cNvPr id="6" name="矩形 5"/>
            <p:cNvSpPr/>
            <p:nvPr/>
          </p:nvSpPr>
          <p:spPr bwMode="auto">
            <a:xfrm>
              <a:off x="770735" y="1067584"/>
              <a:ext cx="3240360" cy="2074177"/>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7" name="Rectangle 9"/>
            <p:cNvSpPr>
              <a:spLocks noChangeArrowheads="1"/>
            </p:cNvSpPr>
            <p:nvPr/>
          </p:nvSpPr>
          <p:spPr bwMode="auto">
            <a:xfrm>
              <a:off x="926367" y="1524589"/>
              <a:ext cx="2940712" cy="1721132"/>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a:solidFill>
                    <a:prstClr val="black"/>
                  </a:solidFill>
                  <a:cs typeface="+mn-ea"/>
                  <a:sym typeface="+mn-lt"/>
                </a:rPr>
                <a:t>IP</a:t>
              </a:r>
              <a:r>
                <a:rPr lang="zh-CN" altLang="en-US" sz="1399" b="1" dirty="0">
                  <a:solidFill>
                    <a:prstClr val="black"/>
                  </a:solidFill>
                  <a:cs typeface="+mn-ea"/>
                  <a:sym typeface="+mn-lt"/>
                </a:rPr>
                <a:t>白名单设置，确保接入安全；</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支持访问日志，方便审计；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支持加密存储，防范代码泄露；</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-Crypt</a:t>
              </a:r>
              <a:r>
                <a:rPr lang="zh-CN" altLang="en-US" sz="1399" b="1" dirty="0">
                  <a:solidFill>
                    <a:prstClr val="black"/>
                  </a:solidFill>
                  <a:cs typeface="+mn-ea"/>
                  <a:sym typeface="+mn-lt"/>
                </a:rPr>
                <a:t>，扩展加密存储能力；</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安全防护墙，阻止用户上传敏感信息。</a:t>
              </a:r>
              <a:endParaRPr lang="en-US" altLang="zh-CN" sz="1399" b="1" dirty="0">
                <a:solidFill>
                  <a:prstClr val="black"/>
                </a:solidFill>
                <a:cs typeface="+mn-ea"/>
                <a:sym typeface="+mn-lt"/>
              </a:endParaRPr>
            </a:p>
          </p:txBody>
        </p:sp>
        <p:sp>
          <p:nvSpPr>
            <p:cNvPr id="8" name="Rectangle 9"/>
            <p:cNvSpPr>
              <a:spLocks noChangeArrowheads="1"/>
            </p:cNvSpPr>
            <p:nvPr/>
          </p:nvSpPr>
          <p:spPr bwMode="auto">
            <a:xfrm>
              <a:off x="908071" y="1153648"/>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注重安全</a:t>
              </a:r>
              <a:endParaRPr kumimoji="1" lang="en-US" altLang="zh-CN" sz="1599" b="1" dirty="0">
                <a:solidFill>
                  <a:srgbClr val="C7000B"/>
                </a:solidFill>
                <a:cs typeface="+mn-ea"/>
                <a:sym typeface="+mn-lt"/>
              </a:endParaRPr>
            </a:p>
          </p:txBody>
        </p:sp>
        <p:sp>
          <p:nvSpPr>
            <p:cNvPr id="9" name="矩形 8"/>
            <p:cNvSpPr/>
            <p:nvPr/>
          </p:nvSpPr>
          <p:spPr bwMode="auto">
            <a:xfrm>
              <a:off x="4371135" y="1074125"/>
              <a:ext cx="3240360" cy="2074177"/>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0" name="Rectangle 9"/>
            <p:cNvSpPr>
              <a:spLocks noChangeArrowheads="1"/>
            </p:cNvSpPr>
            <p:nvPr/>
          </p:nvSpPr>
          <p:spPr bwMode="auto">
            <a:xfrm>
              <a:off x="4526767" y="1531130"/>
              <a:ext cx="2940712" cy="15081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支持</a:t>
              </a:r>
              <a:r>
                <a:rPr lang="en-US" altLang="zh-CN" sz="1399" b="1" dirty="0" err="1">
                  <a:solidFill>
                    <a:prstClr val="black"/>
                  </a:solidFill>
                  <a:cs typeface="+mn-ea"/>
                  <a:sym typeface="+mn-lt"/>
                </a:rPr>
                <a:t>Git</a:t>
              </a:r>
              <a:r>
                <a:rPr lang="en-US" altLang="zh-CN" sz="1399" b="1" dirty="0">
                  <a:solidFill>
                    <a:prstClr val="black"/>
                  </a:solidFill>
                  <a:cs typeface="+mn-ea"/>
                  <a:sym typeface="+mn-lt"/>
                </a:rPr>
                <a:t>-Flow</a:t>
              </a:r>
              <a:r>
                <a:rPr lang="zh-CN" altLang="en-US" sz="1399" b="1" dirty="0">
                  <a:solidFill>
                    <a:prstClr val="black"/>
                  </a:solidFill>
                  <a:cs typeface="+mn-ea"/>
                  <a:sym typeface="+mn-lt"/>
                </a:rPr>
                <a:t>工作流；</a:t>
              </a:r>
              <a:endParaRPr lang="en-US" altLang="zh-CN" sz="1399" b="1" dirty="0">
                <a:solidFill>
                  <a:srgbClr val="C00000"/>
                </a:solidFill>
                <a:cs typeface="+mn-ea"/>
                <a:sym typeface="+mn-lt"/>
              </a:endParaRPr>
            </a:p>
            <a:p>
              <a:pPr marL="171330" indent="-171330" defTabSz="1218418">
                <a:buFont typeface="Arial" panose="020B0604020202020204" pitchFamily="34" charset="0"/>
                <a:buChar char="•"/>
              </a:pPr>
              <a:r>
                <a:rPr lang="zh-CN" altLang="en-US" sz="1399" b="1" dirty="0">
                  <a:solidFill>
                    <a:srgbClr val="C7000B"/>
                  </a:solidFill>
                  <a:cs typeface="+mn-ea"/>
                  <a:sym typeface="+mn-lt"/>
                </a:rPr>
                <a:t>增强型</a:t>
              </a:r>
              <a:r>
                <a:rPr lang="en-US" altLang="zh-CN" sz="1399" b="1" dirty="0">
                  <a:solidFill>
                    <a:srgbClr val="C7000B"/>
                  </a:solidFill>
                  <a:cs typeface="+mn-ea"/>
                  <a:sym typeface="+mn-lt"/>
                </a:rPr>
                <a:t>Code Review</a:t>
              </a:r>
              <a:r>
                <a:rPr lang="zh-CN" altLang="en-US" sz="1399" b="1" dirty="0">
                  <a:solidFill>
                    <a:srgbClr val="C7000B"/>
                  </a:solidFill>
                  <a:cs typeface="+mn-ea"/>
                  <a:sym typeface="+mn-lt"/>
                </a:rPr>
                <a:t>：权限控制，</a:t>
              </a:r>
              <a:r>
                <a:rPr lang="en-US" altLang="zh-CN" sz="1399" b="1" dirty="0">
                  <a:solidFill>
                    <a:srgbClr val="C7000B"/>
                  </a:solidFill>
                  <a:cs typeface="+mn-ea"/>
                  <a:sym typeface="+mn-lt"/>
                </a:rPr>
                <a:t>Code Owners</a:t>
              </a:r>
              <a:r>
                <a:rPr lang="zh-CN" altLang="en-US" sz="1399" b="1" dirty="0">
                  <a:solidFill>
                    <a:srgbClr val="C7000B"/>
                  </a:solidFill>
                  <a:cs typeface="+mn-ea"/>
                  <a:sym typeface="+mn-lt"/>
                </a:rPr>
                <a:t>，评分机制，协作提醒，问题闭环；</a:t>
              </a:r>
              <a:endParaRPr lang="en-US" altLang="zh-CN" sz="1399" b="1" dirty="0">
                <a:solidFill>
                  <a:srgbClr val="C7000B"/>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自动关联流水线，确保提交质量；</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独创</a:t>
              </a:r>
              <a:r>
                <a:rPr lang="en-US" altLang="zh-CN" sz="1399" b="1" dirty="0">
                  <a:solidFill>
                    <a:prstClr val="black"/>
                  </a:solidFill>
                  <a:cs typeface="+mn-ea"/>
                  <a:sym typeface="+mn-lt"/>
                </a:rPr>
                <a:t>Coding in Web</a:t>
              </a:r>
              <a:r>
                <a:rPr lang="zh-CN" altLang="en-US" sz="1399" b="1" dirty="0">
                  <a:solidFill>
                    <a:prstClr val="black"/>
                  </a:solidFill>
                  <a:cs typeface="+mn-ea"/>
                  <a:sym typeface="+mn-lt"/>
                </a:rPr>
                <a:t>，方便在线编辑代码。</a:t>
              </a:r>
              <a:endParaRPr lang="en-US" altLang="zh-CN" sz="1399" b="1" dirty="0">
                <a:solidFill>
                  <a:prstClr val="black"/>
                </a:solidFill>
                <a:cs typeface="+mn-ea"/>
                <a:sym typeface="+mn-lt"/>
              </a:endParaRPr>
            </a:p>
          </p:txBody>
        </p:sp>
        <p:sp>
          <p:nvSpPr>
            <p:cNvPr id="11" name="Rectangle 9"/>
            <p:cNvSpPr>
              <a:spLocks noChangeArrowheads="1"/>
            </p:cNvSpPr>
            <p:nvPr/>
          </p:nvSpPr>
          <p:spPr bwMode="auto">
            <a:xfrm>
              <a:off x="4508471" y="1160189"/>
              <a:ext cx="820738"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高效协作</a:t>
              </a:r>
              <a:endParaRPr kumimoji="1" lang="en-US" altLang="zh-CN" sz="1599" b="1" dirty="0">
                <a:solidFill>
                  <a:srgbClr val="C7000B"/>
                </a:solidFill>
                <a:cs typeface="+mn-ea"/>
                <a:sym typeface="+mn-lt"/>
              </a:endParaRPr>
            </a:p>
          </p:txBody>
        </p:sp>
        <p:sp>
          <p:nvSpPr>
            <p:cNvPr id="12" name="矩形 11"/>
            <p:cNvSpPr/>
            <p:nvPr/>
          </p:nvSpPr>
          <p:spPr bwMode="auto">
            <a:xfrm>
              <a:off x="7969795" y="1067584"/>
              <a:ext cx="3240360" cy="2074177"/>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white"/>
                </a:solidFill>
                <a:cs typeface="+mn-ea"/>
                <a:sym typeface="+mn-lt"/>
              </a:endParaRPr>
            </a:p>
          </p:txBody>
        </p:sp>
        <p:sp>
          <p:nvSpPr>
            <p:cNvPr id="13" name="Rectangle 9"/>
            <p:cNvSpPr>
              <a:spLocks noChangeArrowheads="1"/>
            </p:cNvSpPr>
            <p:nvPr/>
          </p:nvSpPr>
          <p:spPr bwMode="auto">
            <a:xfrm>
              <a:off x="8125427" y="1524589"/>
              <a:ext cx="2940712" cy="107721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marL="171330" indent="-171330" defTabSz="1218418">
                <a:buFont typeface="Arial" panose="020B0604020202020204" pitchFamily="34" charset="0"/>
                <a:buChar char="•"/>
              </a:pPr>
              <a:r>
                <a:rPr lang="zh-CN" altLang="en-US" sz="1399" b="1" dirty="0">
                  <a:solidFill>
                    <a:prstClr val="black"/>
                  </a:solidFill>
                  <a:cs typeface="+mn-ea"/>
                  <a:sym typeface="+mn-lt"/>
                </a:rPr>
                <a:t>代码语言类型统计；</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代码增长趋势图；</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小组贡献量排名；</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提交活跃度分布；</a:t>
              </a:r>
              <a:endParaRPr lang="en-US" altLang="zh-CN" sz="1399" b="1" dirty="0">
                <a:solidFill>
                  <a:prstClr val="black"/>
                </a:solidFill>
                <a:cs typeface="+mn-ea"/>
                <a:sym typeface="+mn-lt"/>
              </a:endParaRPr>
            </a:p>
            <a:p>
              <a:pPr marL="171330" indent="-171330" defTabSz="1218418">
                <a:buFont typeface="Arial" panose="020B0604020202020204" pitchFamily="34" charset="0"/>
                <a:buChar char="•"/>
              </a:pPr>
              <a:r>
                <a:rPr lang="zh-CN" altLang="en-US" sz="1399" b="1" dirty="0">
                  <a:solidFill>
                    <a:prstClr val="black"/>
                  </a:solidFill>
                  <a:cs typeface="+mn-ea"/>
                  <a:sym typeface="+mn-lt"/>
                </a:rPr>
                <a:t>提交质量统计。</a:t>
              </a:r>
              <a:endParaRPr lang="en-US" altLang="zh-CN" sz="1399" b="1" dirty="0">
                <a:solidFill>
                  <a:prstClr val="black"/>
                </a:solidFill>
                <a:cs typeface="+mn-ea"/>
                <a:sym typeface="+mn-lt"/>
              </a:endParaRPr>
            </a:p>
          </p:txBody>
        </p:sp>
        <p:sp>
          <p:nvSpPr>
            <p:cNvPr id="14" name="Rectangle 9"/>
            <p:cNvSpPr>
              <a:spLocks noChangeArrowheads="1"/>
            </p:cNvSpPr>
            <p:nvPr/>
          </p:nvSpPr>
          <p:spPr bwMode="auto">
            <a:xfrm>
              <a:off x="8107131" y="1153648"/>
              <a:ext cx="1025922" cy="246221"/>
            </a:xfrm>
            <a:prstGeom prst="rect">
              <a:avLst/>
            </a:prstGeom>
          </p:spPr>
          <p:txBody>
            <a:bodyPr wrap="none" lIns="0" tIns="0" rIns="0" bIns="0">
              <a:spAutoFit/>
            </a:bodyPr>
            <a:lstStyle/>
            <a:p>
              <a:pPr defTabSz="1136809">
                <a:spcAft>
                  <a:spcPts val="600"/>
                </a:spcAft>
              </a:pPr>
              <a:r>
                <a:rPr kumimoji="1" lang="zh-CN" altLang="en-US" sz="1599" b="1" dirty="0">
                  <a:solidFill>
                    <a:srgbClr val="C7000B"/>
                  </a:solidFill>
                  <a:cs typeface="+mn-ea"/>
                  <a:sym typeface="+mn-lt"/>
                </a:rPr>
                <a:t>贡献可视化</a:t>
              </a:r>
              <a:endParaRPr kumimoji="1" lang="en-US" altLang="zh-CN" sz="1599" b="1" dirty="0">
                <a:solidFill>
                  <a:srgbClr val="C7000B"/>
                </a:solidFill>
                <a:cs typeface="+mn-ea"/>
                <a:sym typeface="+mn-lt"/>
              </a:endParaRPr>
            </a:p>
          </p:txBody>
        </p:sp>
      </p:grpSp>
      <p:pic>
        <p:nvPicPr>
          <p:cNvPr id="15" name="图片 14"/>
          <p:cNvPicPr>
            <a:picLocks noChangeAspect="1"/>
          </p:cNvPicPr>
          <p:nvPr/>
        </p:nvPicPr>
        <p:blipFill>
          <a:blip r:embed="rId3"/>
          <a:stretch>
            <a:fillRect/>
          </a:stretch>
        </p:blipFill>
        <p:spPr>
          <a:xfrm>
            <a:off x="834581" y="3187653"/>
            <a:ext cx="1981448" cy="1341559"/>
          </a:xfrm>
          <a:prstGeom prst="rect">
            <a:avLst/>
          </a:prstGeom>
          <a:ln w="12700">
            <a:solidFill>
              <a:schemeClr val="bg1">
                <a:lumMod val="85000"/>
              </a:schemeClr>
            </a:solidFill>
          </a:ln>
        </p:spPr>
      </p:pic>
      <p:pic>
        <p:nvPicPr>
          <p:cNvPr id="16" name="图片 15"/>
          <p:cNvPicPr>
            <a:picLocks noChangeAspect="1"/>
          </p:cNvPicPr>
          <p:nvPr/>
        </p:nvPicPr>
        <p:blipFill>
          <a:blip r:embed="rId4"/>
          <a:stretch>
            <a:fillRect/>
          </a:stretch>
        </p:blipFill>
        <p:spPr>
          <a:xfrm>
            <a:off x="1132885" y="4143122"/>
            <a:ext cx="4112574" cy="2003562"/>
          </a:xfrm>
          <a:prstGeom prst="rect">
            <a:avLst/>
          </a:prstGeom>
          <a:ln w="12700">
            <a:solidFill>
              <a:schemeClr val="bg1">
                <a:lumMod val="85000"/>
              </a:schemeClr>
            </a:solidFill>
          </a:ln>
        </p:spPr>
      </p:pic>
      <p:pic>
        <p:nvPicPr>
          <p:cNvPr id="17" name="图片 16"/>
          <p:cNvPicPr>
            <a:picLocks noChangeAspect="1"/>
          </p:cNvPicPr>
          <p:nvPr/>
        </p:nvPicPr>
        <p:blipFill>
          <a:blip r:embed="rId5"/>
          <a:stretch>
            <a:fillRect/>
          </a:stretch>
        </p:blipFill>
        <p:spPr>
          <a:xfrm>
            <a:off x="2816028" y="3187652"/>
            <a:ext cx="4464825" cy="1996230"/>
          </a:xfrm>
          <a:prstGeom prst="rect">
            <a:avLst/>
          </a:prstGeom>
          <a:ln w="12700">
            <a:solidFill>
              <a:schemeClr val="bg1">
                <a:lumMod val="85000"/>
              </a:schemeClr>
            </a:solidFill>
          </a:ln>
        </p:spPr>
      </p:pic>
      <p:pic>
        <p:nvPicPr>
          <p:cNvPr id="18" name="图片 17"/>
          <p:cNvPicPr>
            <a:picLocks noChangeAspect="1"/>
          </p:cNvPicPr>
          <p:nvPr/>
        </p:nvPicPr>
        <p:blipFill>
          <a:blip r:embed="rId6"/>
          <a:stretch>
            <a:fillRect/>
          </a:stretch>
        </p:blipFill>
        <p:spPr>
          <a:xfrm>
            <a:off x="5068025" y="4086478"/>
            <a:ext cx="3774218" cy="2054793"/>
          </a:xfrm>
          <a:prstGeom prst="rect">
            <a:avLst/>
          </a:prstGeom>
          <a:ln w="12700">
            <a:solidFill>
              <a:schemeClr val="bg1">
                <a:lumMod val="85000"/>
              </a:schemeClr>
            </a:solidFill>
          </a:ln>
        </p:spPr>
      </p:pic>
      <p:pic>
        <p:nvPicPr>
          <p:cNvPr id="19" name="图片 18"/>
          <p:cNvPicPr>
            <a:picLocks noChangeAspect="1"/>
          </p:cNvPicPr>
          <p:nvPr/>
        </p:nvPicPr>
        <p:blipFill>
          <a:blip r:embed="rId7"/>
          <a:stretch>
            <a:fillRect/>
          </a:stretch>
        </p:blipFill>
        <p:spPr>
          <a:xfrm>
            <a:off x="7191379" y="3187654"/>
            <a:ext cx="4085712" cy="2225918"/>
          </a:xfrm>
          <a:prstGeom prst="rect">
            <a:avLst/>
          </a:prstGeom>
          <a:ln w="12700">
            <a:solidFill>
              <a:schemeClr val="bg1">
                <a:lumMod val="85000"/>
              </a:schemeClr>
            </a:solidFill>
          </a:ln>
        </p:spPr>
      </p:pic>
      <p:sp>
        <p:nvSpPr>
          <p:cNvPr id="2" name="标题 1"/>
          <p:cNvSpPr>
            <a:spLocks noGrp="1"/>
          </p:cNvSpPr>
          <p:nvPr>
            <p:ph type="title"/>
          </p:nvPr>
        </p:nvSpPr>
        <p:spPr/>
        <p:txBody>
          <a:bodyPr>
            <a:normAutofit/>
          </a:bodyPr>
          <a:lstStyle/>
          <a:p>
            <a:r>
              <a:rPr lang="zh-CN" altLang="en-US" dirty="0">
                <a:latin typeface="+mn-lt"/>
                <a:ea typeface="+mn-ea"/>
                <a:cs typeface="+mn-ea"/>
                <a:sym typeface="+mn-lt"/>
              </a:rPr>
              <a:t>代码托管</a:t>
            </a:r>
          </a:p>
        </p:txBody>
      </p:sp>
    </p:spTree>
    <p:extLst>
      <p:ext uri="{BB962C8B-B14F-4D97-AF65-F5344CB8AC3E}">
        <p14:creationId xmlns:p14="http://schemas.microsoft.com/office/powerpoint/2010/main" val="734027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stretch>
            <a:fillRect/>
          </a:stretch>
        </p:blipFill>
        <p:spPr>
          <a:xfrm>
            <a:off x="6235647" y="1389751"/>
            <a:ext cx="4664897" cy="3284622"/>
          </a:xfrm>
          <a:prstGeom prst="rect">
            <a:avLst/>
          </a:prstGeom>
          <a:effectLst>
            <a:outerShdw blurRad="50800" dist="38100" dir="2700000" algn="tl" rotWithShape="0">
              <a:schemeClr val="bg1">
                <a:alpha val="40000"/>
              </a:schemeClr>
            </a:outerShdw>
          </a:effectLst>
        </p:spPr>
      </p:pic>
      <p:sp>
        <p:nvSpPr>
          <p:cNvPr id="9" name="标题 8"/>
          <p:cNvSpPr>
            <a:spLocks noGrp="1"/>
          </p:cNvSpPr>
          <p:nvPr>
            <p:ph type="title"/>
          </p:nvPr>
        </p:nvSpPr>
        <p:spPr/>
        <p:txBody>
          <a:bodyPr/>
          <a:lstStyle/>
          <a:p>
            <a:r>
              <a:rPr lang="zh-CN" altLang="en-US" dirty="0">
                <a:latin typeface="+mn-lt"/>
                <a:ea typeface="+mn-ea"/>
                <a:cs typeface="+mn-ea"/>
                <a:sym typeface="+mn-lt"/>
              </a:rPr>
              <a:t>云测 </a:t>
            </a:r>
            <a:r>
              <a:rPr lang="en-US" altLang="zh-CN" dirty="0">
                <a:latin typeface="+mn-lt"/>
                <a:ea typeface="+mn-ea"/>
                <a:cs typeface="+mn-ea"/>
                <a:sym typeface="+mn-lt"/>
              </a:rPr>
              <a:t>- </a:t>
            </a:r>
            <a:r>
              <a:rPr lang="zh-CN" altLang="en-US" dirty="0">
                <a:latin typeface="+mn-lt"/>
                <a:ea typeface="+mn-ea"/>
                <a:cs typeface="+mn-ea"/>
                <a:sym typeface="+mn-lt"/>
              </a:rPr>
              <a:t>一站式云端测试管理和自动化测试平台</a:t>
            </a:r>
          </a:p>
        </p:txBody>
      </p:sp>
      <p:sp>
        <p:nvSpPr>
          <p:cNvPr id="5" name="文本占位符 4"/>
          <p:cNvSpPr>
            <a:spLocks noGrp="1"/>
          </p:cNvSpPr>
          <p:nvPr>
            <p:ph type="body" sz="quarter" idx="10"/>
          </p:nvPr>
        </p:nvSpPr>
        <p:spPr/>
        <p:txBody>
          <a:bodyPr/>
          <a:lstStyle/>
          <a:p>
            <a:r>
              <a:rPr lang="zh-CN" altLang="en-US" sz="1800" dirty="0">
                <a:latin typeface="+mn-lt"/>
                <a:ea typeface="+mn-ea"/>
                <a:cs typeface="+mn-ea"/>
                <a:sym typeface="+mn-lt"/>
              </a:rPr>
              <a:t>一站式云端测试平台</a:t>
            </a:r>
            <a:endParaRPr lang="en-US" altLang="zh-CN" sz="1800" dirty="0">
              <a:latin typeface="+mn-lt"/>
              <a:ea typeface="+mn-ea"/>
              <a:cs typeface="+mn-ea"/>
              <a:sym typeface="+mn-lt"/>
            </a:endParaRPr>
          </a:p>
          <a:p>
            <a:pPr lvl="1"/>
            <a:r>
              <a:rPr lang="zh-CN" altLang="en-US" sz="1600" dirty="0">
                <a:latin typeface="+mn-lt"/>
                <a:ea typeface="+mn-ea"/>
                <a:cs typeface="+mn-ea"/>
                <a:sym typeface="+mn-lt"/>
              </a:rPr>
              <a:t>覆盖测试管理、接口测试、性能测试，高效协同，一站式开展用例设计、测试执行、缺陷提交、生成报告，提高测试效率。</a:t>
            </a:r>
            <a:endParaRPr lang="en-US" altLang="zh-CN" sz="1600" dirty="0">
              <a:latin typeface="+mn-lt"/>
              <a:ea typeface="+mn-ea"/>
              <a:cs typeface="+mn-ea"/>
              <a:sym typeface="+mn-lt"/>
            </a:endParaRPr>
          </a:p>
          <a:p>
            <a:r>
              <a:rPr lang="zh-CN" altLang="en-US" sz="1800" dirty="0">
                <a:latin typeface="+mn-lt"/>
                <a:ea typeface="+mn-ea"/>
                <a:cs typeface="+mn-ea"/>
                <a:sym typeface="+mn-lt"/>
              </a:rPr>
              <a:t>云端高效自动化测试</a:t>
            </a:r>
            <a:endParaRPr lang="en-US" altLang="zh-CN" sz="1800" dirty="0">
              <a:latin typeface="+mn-lt"/>
              <a:ea typeface="+mn-ea"/>
              <a:cs typeface="+mn-ea"/>
              <a:sym typeface="+mn-lt"/>
            </a:endParaRPr>
          </a:p>
          <a:p>
            <a:pPr lvl="1"/>
            <a:r>
              <a:rPr lang="zh-CN" altLang="en-US" sz="1600" dirty="0">
                <a:latin typeface="+mn-lt"/>
                <a:ea typeface="+mn-ea"/>
                <a:cs typeface="+mn-ea"/>
                <a:sym typeface="+mn-lt"/>
              </a:rPr>
              <a:t>快速编排测试用例，一键性能测试，集成流水线，支持微服务测试、分层自动化测试等多种测试场景。</a:t>
            </a:r>
            <a:endParaRPr lang="en-US" altLang="zh-CN" sz="1600" dirty="0">
              <a:latin typeface="+mn-lt"/>
              <a:ea typeface="+mn-ea"/>
              <a:cs typeface="+mn-ea"/>
              <a:sym typeface="+mn-lt"/>
            </a:endParaRPr>
          </a:p>
          <a:p>
            <a:r>
              <a:rPr lang="zh-CN" altLang="en-US" sz="1800" dirty="0">
                <a:latin typeface="+mn-lt"/>
                <a:ea typeface="+mn-ea"/>
                <a:cs typeface="+mn-ea"/>
                <a:sym typeface="+mn-lt"/>
              </a:rPr>
              <a:t>全生命周期追溯和可视化</a:t>
            </a:r>
            <a:endParaRPr lang="en-US" altLang="zh-CN" sz="1800" dirty="0">
              <a:latin typeface="+mn-lt"/>
              <a:ea typeface="+mn-ea"/>
              <a:cs typeface="+mn-ea"/>
              <a:sym typeface="+mn-lt"/>
            </a:endParaRPr>
          </a:p>
          <a:p>
            <a:pPr lvl="1"/>
            <a:r>
              <a:rPr lang="zh-CN" altLang="en-US" sz="1600" dirty="0">
                <a:latin typeface="+mn-lt"/>
                <a:ea typeface="+mn-ea"/>
                <a:cs typeface="+mn-ea"/>
                <a:sym typeface="+mn-lt"/>
              </a:rPr>
              <a:t>需求</a:t>
            </a:r>
            <a:r>
              <a:rPr lang="en-US" altLang="zh-CN" sz="1600" dirty="0">
                <a:latin typeface="+mn-lt"/>
                <a:ea typeface="+mn-ea"/>
                <a:cs typeface="+mn-ea"/>
                <a:sym typeface="+mn-lt"/>
              </a:rPr>
              <a:t>-</a:t>
            </a:r>
            <a:r>
              <a:rPr lang="zh-CN" altLang="en-US" sz="1600" dirty="0">
                <a:latin typeface="+mn-lt"/>
                <a:ea typeface="+mn-ea"/>
                <a:cs typeface="+mn-ea"/>
                <a:sym typeface="+mn-lt"/>
              </a:rPr>
              <a:t>用例</a:t>
            </a:r>
            <a:r>
              <a:rPr lang="en-US" altLang="zh-CN" sz="1600" dirty="0">
                <a:latin typeface="+mn-lt"/>
                <a:ea typeface="+mn-ea"/>
                <a:cs typeface="+mn-ea"/>
                <a:sym typeface="+mn-lt"/>
              </a:rPr>
              <a:t>-</a:t>
            </a:r>
            <a:r>
              <a:rPr lang="zh-CN" altLang="en-US" sz="1600" dirty="0">
                <a:latin typeface="+mn-lt"/>
                <a:ea typeface="+mn-ea"/>
                <a:cs typeface="+mn-ea"/>
                <a:sym typeface="+mn-lt"/>
              </a:rPr>
              <a:t>缺陷双向追溯，测试有的放矢，多角色高效协同；多维度产品质量看板，全方位评估产品质量，保障产品高效验收。</a:t>
            </a:r>
            <a:endParaRPr lang="en-US" altLang="zh-CN" sz="1600" dirty="0">
              <a:latin typeface="+mn-lt"/>
              <a:ea typeface="+mn-ea"/>
              <a:cs typeface="+mn-ea"/>
              <a:sym typeface="+mn-lt"/>
            </a:endParaRPr>
          </a:p>
          <a:p>
            <a:endParaRPr lang="zh-CN" altLang="en-US" dirty="0">
              <a:latin typeface="+mn-lt"/>
              <a:ea typeface="+mn-ea"/>
              <a:cs typeface="+mn-ea"/>
              <a:sym typeface="+mn-lt"/>
            </a:endParaRPr>
          </a:p>
        </p:txBody>
      </p:sp>
      <p:pic>
        <p:nvPicPr>
          <p:cNvPr id="6" name="图片 5"/>
          <p:cNvPicPr>
            <a:picLocks noChangeAspect="1"/>
          </p:cNvPicPr>
          <p:nvPr/>
        </p:nvPicPr>
        <p:blipFill>
          <a:blip r:embed="rId4"/>
          <a:stretch>
            <a:fillRect/>
          </a:stretch>
        </p:blipFill>
        <p:spPr>
          <a:xfrm>
            <a:off x="8044039" y="4583448"/>
            <a:ext cx="3349547" cy="1345861"/>
          </a:xfrm>
          <a:prstGeom prst="rect">
            <a:avLst/>
          </a:prstGeom>
          <a:noFill/>
          <a:ln w="12700">
            <a:solidFill>
              <a:schemeClr val="bg1">
                <a:lumMod val="85000"/>
              </a:schemeClr>
            </a:solidFill>
          </a:ln>
        </p:spPr>
      </p:pic>
      <p:pic>
        <p:nvPicPr>
          <p:cNvPr id="8" name="图片 7"/>
          <p:cNvPicPr>
            <a:picLocks noChangeAspect="1"/>
          </p:cNvPicPr>
          <p:nvPr/>
        </p:nvPicPr>
        <p:blipFill>
          <a:blip r:embed="rId5"/>
          <a:stretch>
            <a:fillRect/>
          </a:stretch>
        </p:blipFill>
        <p:spPr>
          <a:xfrm>
            <a:off x="4365944" y="4577754"/>
            <a:ext cx="2960051" cy="1350110"/>
          </a:xfrm>
          <a:prstGeom prst="rect">
            <a:avLst/>
          </a:prstGeom>
          <a:noFill/>
          <a:ln w="12700">
            <a:solidFill>
              <a:schemeClr val="bg1">
                <a:lumMod val="85000"/>
              </a:schemeClr>
            </a:solidFill>
          </a:ln>
        </p:spPr>
      </p:pic>
      <p:pic>
        <p:nvPicPr>
          <p:cNvPr id="7" name="图片 6"/>
          <p:cNvPicPr>
            <a:picLocks noChangeAspect="1"/>
          </p:cNvPicPr>
          <p:nvPr/>
        </p:nvPicPr>
        <p:blipFill>
          <a:blip r:embed="rId6"/>
          <a:stretch>
            <a:fillRect/>
          </a:stretch>
        </p:blipFill>
        <p:spPr>
          <a:xfrm>
            <a:off x="801111" y="4596276"/>
            <a:ext cx="2901353" cy="1336289"/>
          </a:xfrm>
          <a:prstGeom prst="rect">
            <a:avLst/>
          </a:prstGeom>
          <a:noFill/>
          <a:ln w="12700">
            <a:solidFill>
              <a:schemeClr val="bg1">
                <a:lumMod val="85000"/>
              </a:schemeClr>
            </a:solidFill>
          </a:ln>
        </p:spPr>
      </p:pic>
    </p:spTree>
    <p:extLst>
      <p:ext uri="{BB962C8B-B14F-4D97-AF65-F5344CB8AC3E}">
        <p14:creationId xmlns:p14="http://schemas.microsoft.com/office/powerpoint/2010/main" val="3146248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全球软件产业正在向服务化转型</a:t>
            </a:r>
          </a:p>
        </p:txBody>
      </p:sp>
      <p:sp>
        <p:nvSpPr>
          <p:cNvPr id="31" name="圆角矩形 30"/>
          <p:cNvSpPr/>
          <p:nvPr/>
        </p:nvSpPr>
        <p:spPr>
          <a:xfrm>
            <a:off x="5912924" y="4132209"/>
            <a:ext cx="5529037"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据艾瑞咨询预测：</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中国</a:t>
            </a:r>
            <a:r>
              <a:rPr lang="en-US" altLang="zh-CN" sz="1599" dirty="0">
                <a:solidFill>
                  <a:schemeClr val="bg1"/>
                </a:solidFill>
                <a:cs typeface="+mn-ea"/>
                <a:sym typeface="+mn-lt"/>
              </a:rPr>
              <a:t>SaaS</a:t>
            </a:r>
            <a:r>
              <a:rPr lang="zh-CN" altLang="en-US" sz="1599" dirty="0">
                <a:solidFill>
                  <a:schemeClr val="bg1"/>
                </a:solidFill>
                <a:cs typeface="+mn-ea"/>
                <a:sym typeface="+mn-lt"/>
              </a:rPr>
              <a:t>服务市场规模</a:t>
            </a:r>
            <a:r>
              <a:rPr lang="en-US" altLang="zh-CN" sz="1599" dirty="0">
                <a:solidFill>
                  <a:schemeClr val="bg1"/>
                </a:solidFill>
                <a:cs typeface="+mn-ea"/>
                <a:sym typeface="+mn-lt"/>
              </a:rPr>
              <a:t>2021</a:t>
            </a:r>
            <a:r>
              <a:rPr lang="zh-CN" altLang="en-US" sz="1599" dirty="0">
                <a:solidFill>
                  <a:schemeClr val="bg1"/>
                </a:solidFill>
                <a:cs typeface="+mn-ea"/>
                <a:sym typeface="+mn-lt"/>
              </a:rPr>
              <a:t>年将增长至</a:t>
            </a:r>
            <a:r>
              <a:rPr lang="en-US" altLang="zh-CN" sz="1599" dirty="0">
                <a:solidFill>
                  <a:schemeClr val="bg1"/>
                </a:solidFill>
                <a:cs typeface="+mn-ea"/>
                <a:sym typeface="+mn-lt"/>
              </a:rPr>
              <a:t>654.2</a:t>
            </a:r>
            <a:r>
              <a:rPr lang="zh-CN" altLang="en-US" sz="1599" dirty="0">
                <a:solidFill>
                  <a:schemeClr val="bg1"/>
                </a:solidFill>
                <a:cs typeface="+mn-ea"/>
                <a:sym typeface="+mn-lt"/>
              </a:rPr>
              <a:t>亿元；</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2018 </a:t>
            </a:r>
            <a:r>
              <a:rPr lang="zh-CN" altLang="en-US" sz="1599" dirty="0">
                <a:solidFill>
                  <a:schemeClr val="bg1"/>
                </a:solidFill>
                <a:cs typeface="+mn-ea"/>
                <a:sym typeface="+mn-lt"/>
              </a:rPr>
              <a:t>年中国</a:t>
            </a:r>
            <a:r>
              <a:rPr lang="en-US" altLang="zh-CN" sz="1599" dirty="0">
                <a:solidFill>
                  <a:schemeClr val="bg1"/>
                </a:solidFill>
                <a:cs typeface="+mn-ea"/>
                <a:sym typeface="+mn-lt"/>
              </a:rPr>
              <a:t>SaaS</a:t>
            </a:r>
            <a:r>
              <a:rPr lang="zh-CN" altLang="en-US" sz="1599" dirty="0">
                <a:solidFill>
                  <a:schemeClr val="bg1"/>
                </a:solidFill>
                <a:cs typeface="+mn-ea"/>
                <a:sym typeface="+mn-lt"/>
              </a:rPr>
              <a:t>企业软件市场规模为</a:t>
            </a:r>
            <a:r>
              <a:rPr lang="en-US" altLang="zh-CN" sz="1599" dirty="0">
                <a:solidFill>
                  <a:schemeClr val="bg1"/>
                </a:solidFill>
                <a:cs typeface="+mn-ea"/>
                <a:sym typeface="+mn-lt"/>
              </a:rPr>
              <a:t>243.5</a:t>
            </a:r>
            <a:r>
              <a:rPr lang="zh-CN" altLang="en-US" sz="1599" dirty="0">
                <a:solidFill>
                  <a:schemeClr val="bg1"/>
                </a:solidFill>
                <a:cs typeface="+mn-ea"/>
                <a:sym typeface="+mn-lt"/>
              </a:rPr>
              <a:t>亿元，年复合增长</a:t>
            </a:r>
            <a:r>
              <a:rPr lang="en-US" altLang="zh-CN" sz="1599" dirty="0">
                <a:solidFill>
                  <a:schemeClr val="bg1"/>
                </a:solidFill>
                <a:cs typeface="+mn-ea"/>
                <a:sym typeface="+mn-lt"/>
              </a:rPr>
              <a:t>40%</a:t>
            </a:r>
            <a:r>
              <a:rPr lang="zh-CN" altLang="en-US" sz="1599" dirty="0">
                <a:solidFill>
                  <a:schemeClr val="bg1"/>
                </a:solidFill>
                <a:cs typeface="+mn-ea"/>
                <a:sym typeface="+mn-lt"/>
              </a:rPr>
              <a:t>多。</a:t>
            </a:r>
            <a:endParaRPr lang="en-US" altLang="zh-CN" sz="1599" dirty="0">
              <a:solidFill>
                <a:schemeClr val="bg1"/>
              </a:solidFill>
              <a:cs typeface="+mn-ea"/>
              <a:sym typeface="+mn-lt"/>
            </a:endParaRPr>
          </a:p>
        </p:txBody>
      </p:sp>
      <p:sp>
        <p:nvSpPr>
          <p:cNvPr id="32" name="圆角矩形 31"/>
          <p:cNvSpPr/>
          <p:nvPr/>
        </p:nvSpPr>
        <p:spPr>
          <a:xfrm>
            <a:off x="5912924" y="1285892"/>
            <a:ext cx="5529037" cy="1644920"/>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en-US" altLang="zh-CN" sz="1599" dirty="0" err="1">
                <a:solidFill>
                  <a:schemeClr val="bg1"/>
                </a:solidFill>
                <a:cs typeface="+mn-ea"/>
                <a:sym typeface="+mn-lt"/>
              </a:rPr>
              <a:t>Salesforce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自</a:t>
            </a:r>
            <a:r>
              <a:rPr lang="en-US" altLang="zh-CN" sz="1599" dirty="0">
                <a:solidFill>
                  <a:schemeClr val="bg1"/>
                </a:solidFill>
                <a:cs typeface="+mn-ea"/>
                <a:sym typeface="+mn-lt"/>
              </a:rPr>
              <a:t>1999</a:t>
            </a:r>
            <a:r>
              <a:rPr lang="zh-CN" altLang="en-US" sz="1599" dirty="0">
                <a:solidFill>
                  <a:schemeClr val="bg1"/>
                </a:solidFill>
                <a:cs typeface="+mn-ea"/>
                <a:sym typeface="+mn-lt"/>
              </a:rPr>
              <a:t>年起，</a:t>
            </a:r>
            <a:r>
              <a:rPr lang="en-US" altLang="zh-CN" sz="1599" dirty="0" err="1">
                <a:solidFill>
                  <a:schemeClr val="bg1"/>
                </a:solidFill>
                <a:cs typeface="+mn-ea"/>
                <a:sym typeface="+mn-lt"/>
              </a:rPr>
              <a:t>Salesforce</a:t>
            </a:r>
            <a:r>
              <a:rPr lang="en-US" altLang="zh-CN" sz="1599" dirty="0">
                <a:solidFill>
                  <a:schemeClr val="bg1"/>
                </a:solidFill>
                <a:cs typeface="+mn-ea"/>
                <a:sym typeface="+mn-lt"/>
              </a:rPr>
              <a:t> </a:t>
            </a:r>
            <a:r>
              <a:rPr lang="zh-CN" altLang="en-US" sz="1599" dirty="0">
                <a:solidFill>
                  <a:schemeClr val="bg1"/>
                </a:solidFill>
                <a:cs typeface="+mn-ea"/>
                <a:sym typeface="+mn-lt"/>
              </a:rPr>
              <a:t>一直致力于打造按需定制的全新</a:t>
            </a:r>
            <a:r>
              <a:rPr lang="en-US" altLang="zh-CN" sz="1599" dirty="0" err="1">
                <a:solidFill>
                  <a:schemeClr val="bg1"/>
                </a:solidFill>
                <a:cs typeface="+mn-ea"/>
                <a:sym typeface="+mn-lt"/>
              </a:rPr>
              <a:t>SaaS</a:t>
            </a:r>
            <a:r>
              <a:rPr lang="zh-CN" altLang="en-US" sz="1599" dirty="0">
                <a:solidFill>
                  <a:schemeClr val="bg1"/>
                </a:solidFill>
                <a:cs typeface="+mn-ea"/>
                <a:sym typeface="+mn-lt"/>
              </a:rPr>
              <a:t>商业模式，提倡</a:t>
            </a:r>
            <a:r>
              <a:rPr lang="en-US" altLang="zh-CN" sz="1599" dirty="0">
                <a:solidFill>
                  <a:schemeClr val="bg1"/>
                </a:solidFill>
                <a:cs typeface="+mn-ea"/>
                <a:sym typeface="+mn-lt"/>
              </a:rPr>
              <a:t>“No Software”</a:t>
            </a:r>
            <a:r>
              <a:rPr lang="zh-CN" altLang="en-US" sz="1599" dirty="0">
                <a:solidFill>
                  <a:schemeClr val="bg1"/>
                </a:solidFill>
                <a:cs typeface="+mn-ea"/>
                <a:sym typeface="+mn-lt"/>
              </a:rPr>
              <a:t>，是</a:t>
            </a:r>
            <a:r>
              <a:rPr lang="en-US" altLang="zh-CN" sz="1599" dirty="0" err="1">
                <a:solidFill>
                  <a:schemeClr val="bg1"/>
                </a:solidFill>
                <a:cs typeface="+mn-ea"/>
                <a:sym typeface="+mn-lt"/>
              </a:rPr>
              <a:t>SaaS</a:t>
            </a:r>
            <a:r>
              <a:rPr lang="zh-CN" altLang="en-US" sz="1599" dirty="0">
                <a:solidFill>
                  <a:schemeClr val="bg1"/>
                </a:solidFill>
                <a:cs typeface="+mn-ea"/>
                <a:sym typeface="+mn-lt"/>
              </a:rPr>
              <a:t>模式的鼻祖；</a:t>
            </a:r>
            <a:endParaRPr lang="en-US" altLang="zh-CN" sz="1599" dirty="0">
              <a:solidFill>
                <a:schemeClr val="bg1"/>
              </a:solidFill>
              <a:cs typeface="+mn-ea"/>
              <a:sym typeface="+mn-lt"/>
            </a:endParaRPr>
          </a:p>
          <a:p>
            <a:pPr marL="304670" indent="-304670">
              <a:buFont typeface="Arial" pitchFamily="34" charset="0"/>
              <a:buChar char="•"/>
            </a:pPr>
            <a:r>
              <a:rPr lang="zh-CN" altLang="en-US" sz="1599" dirty="0">
                <a:solidFill>
                  <a:schemeClr val="bg1"/>
                </a:solidFill>
                <a:cs typeface="+mn-ea"/>
                <a:sym typeface="+mn-lt"/>
              </a:rPr>
              <a:t>全球</a:t>
            </a:r>
            <a:r>
              <a:rPr lang="en-US" altLang="zh-CN" sz="1599" dirty="0">
                <a:solidFill>
                  <a:schemeClr val="bg1"/>
                </a:solidFill>
                <a:cs typeface="+mn-ea"/>
                <a:sym typeface="+mn-lt"/>
              </a:rPr>
              <a:t>SaaS</a:t>
            </a:r>
            <a:r>
              <a:rPr lang="zh-CN" altLang="en-US" sz="1599" dirty="0">
                <a:solidFill>
                  <a:schemeClr val="bg1"/>
                </a:solidFill>
                <a:cs typeface="+mn-ea"/>
                <a:sym typeface="+mn-lt"/>
              </a:rPr>
              <a:t>公司营收体量最大的公司</a:t>
            </a:r>
            <a:r>
              <a:rPr lang="en-US" altLang="zh-CN" sz="1599" dirty="0">
                <a:solidFill>
                  <a:schemeClr val="bg1"/>
                </a:solidFill>
                <a:cs typeface="+mn-ea"/>
                <a:sym typeface="+mn-lt"/>
              </a:rPr>
              <a:t>,</a:t>
            </a:r>
            <a:r>
              <a:rPr lang="zh-CN" altLang="en-US" sz="1599" dirty="0">
                <a:solidFill>
                  <a:schemeClr val="bg1"/>
                </a:solidFill>
                <a:cs typeface="+mn-ea"/>
                <a:sym typeface="+mn-lt"/>
              </a:rPr>
              <a:t>是云计算应用端的代表。</a:t>
            </a:r>
            <a:r>
              <a:rPr lang="en-US" altLang="zh-CN" sz="1599" dirty="0">
                <a:solidFill>
                  <a:schemeClr val="bg1"/>
                </a:solidFill>
                <a:cs typeface="+mn-ea"/>
                <a:sym typeface="+mn-lt"/>
              </a:rPr>
              <a:t>2020</a:t>
            </a:r>
            <a:r>
              <a:rPr lang="zh-CN" altLang="zh-CN" sz="1599" dirty="0">
                <a:solidFill>
                  <a:schemeClr val="bg1"/>
                </a:solidFill>
                <a:cs typeface="+mn-ea"/>
                <a:sym typeface="+mn-lt"/>
              </a:rPr>
              <a:t>财年营收</a:t>
            </a:r>
            <a:r>
              <a:rPr lang="en-US" altLang="zh-CN" sz="1599" dirty="0">
                <a:solidFill>
                  <a:schemeClr val="bg1"/>
                </a:solidFill>
                <a:cs typeface="+mn-ea"/>
                <a:sym typeface="+mn-lt"/>
              </a:rPr>
              <a:t>171</a:t>
            </a:r>
            <a:r>
              <a:rPr lang="zh-CN" altLang="zh-CN" sz="1599" dirty="0">
                <a:solidFill>
                  <a:schemeClr val="bg1"/>
                </a:solidFill>
                <a:cs typeface="+mn-ea"/>
                <a:sym typeface="+mn-lt"/>
              </a:rPr>
              <a:t>亿美元，增速</a:t>
            </a:r>
            <a:r>
              <a:rPr lang="en-US" altLang="zh-CN" sz="1599" dirty="0">
                <a:solidFill>
                  <a:schemeClr val="bg1"/>
                </a:solidFill>
                <a:cs typeface="+mn-ea"/>
                <a:sym typeface="+mn-lt"/>
              </a:rPr>
              <a:t> 29%</a:t>
            </a:r>
            <a:r>
              <a:rPr lang="zh-CN" altLang="en-US" sz="1599" dirty="0">
                <a:solidFill>
                  <a:schemeClr val="bg1"/>
                </a:solidFill>
                <a:cs typeface="+mn-ea"/>
                <a:sym typeface="+mn-lt"/>
              </a:rPr>
              <a:t>。</a:t>
            </a:r>
            <a:endParaRPr lang="en-US" altLang="zh-CN" sz="1599" dirty="0">
              <a:solidFill>
                <a:schemeClr val="bg1"/>
              </a:solidFill>
              <a:cs typeface="+mn-ea"/>
              <a:sym typeface="+mn-lt"/>
            </a:endParaRPr>
          </a:p>
        </p:txBody>
      </p:sp>
      <p:sp>
        <p:nvSpPr>
          <p:cNvPr id="33" name="圆角矩形 32"/>
          <p:cNvSpPr/>
          <p:nvPr/>
        </p:nvSpPr>
        <p:spPr>
          <a:xfrm>
            <a:off x="5912923" y="2979367"/>
            <a:ext cx="5529036" cy="1128867"/>
          </a:xfrm>
          <a:prstGeom prst="roundRect">
            <a:avLst>
              <a:gd name="adj" fmla="val 8686"/>
            </a:avLst>
          </a:prstGeom>
          <a:solidFill>
            <a:schemeClr val="accent1">
              <a:lumMod val="75000"/>
            </a:schemeClr>
          </a:solidFill>
          <a:ln>
            <a:noFill/>
          </a:ln>
          <a:effectLst>
            <a:outerShdw blurRad="50800" dist="50800" dir="5400000" algn="ctr" rotWithShape="0">
              <a:schemeClr val="bg2"/>
            </a:outerShdw>
          </a:effectLst>
        </p:spPr>
        <p:txBody>
          <a:bodyPr wrap="square" rtlCol="0" anchor="ctr">
            <a:spAutoFit/>
          </a:bodyPr>
          <a:lstStyle/>
          <a:p>
            <a:r>
              <a:rPr lang="zh-CN" altLang="en-US" sz="1599" dirty="0">
                <a:solidFill>
                  <a:schemeClr val="bg1"/>
                </a:solidFill>
                <a:cs typeface="+mn-ea"/>
                <a:sym typeface="+mn-lt"/>
              </a:rPr>
              <a:t>微软 </a:t>
            </a:r>
            <a:r>
              <a:rPr lang="en-US" altLang="zh-CN" sz="1599" dirty="0">
                <a:solidFill>
                  <a:schemeClr val="bg1"/>
                </a:solidFill>
                <a:cs typeface="+mn-ea"/>
                <a:sym typeface="+mn-lt"/>
              </a:rPr>
              <a:t>Office</a:t>
            </a:r>
            <a:r>
              <a:rPr lang="zh-CN" altLang="en-US" sz="1599" dirty="0">
                <a:solidFill>
                  <a:schemeClr val="bg1"/>
                </a:solidFill>
                <a:cs typeface="+mn-ea"/>
                <a:sym typeface="+mn-lt"/>
              </a:rPr>
              <a:t>：</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2019 </a:t>
            </a:r>
            <a:r>
              <a:rPr lang="zh-CN" altLang="en-US" sz="1599" dirty="0">
                <a:solidFill>
                  <a:schemeClr val="bg1"/>
                </a:solidFill>
                <a:cs typeface="+mn-ea"/>
                <a:sym typeface="+mn-lt"/>
              </a:rPr>
              <a:t>作为一个一次性的购买出售；</a:t>
            </a:r>
            <a:endParaRPr lang="en-US" altLang="zh-CN" sz="1599" dirty="0">
              <a:solidFill>
                <a:schemeClr val="bg1"/>
              </a:solidFill>
              <a:cs typeface="+mn-ea"/>
              <a:sym typeface="+mn-lt"/>
            </a:endParaRPr>
          </a:p>
          <a:p>
            <a:pPr marL="304670" indent="-304670">
              <a:buFont typeface="Arial" pitchFamily="34" charset="0"/>
              <a:buChar char="•"/>
            </a:pPr>
            <a:r>
              <a:rPr lang="en-US" altLang="zh-CN" sz="1599" dirty="0">
                <a:solidFill>
                  <a:schemeClr val="bg1"/>
                </a:solidFill>
                <a:cs typeface="+mn-ea"/>
                <a:sym typeface="+mn-lt"/>
              </a:rPr>
              <a:t>Office 365 </a:t>
            </a:r>
            <a:r>
              <a:rPr lang="zh-CN" altLang="en-US" sz="1599" dirty="0">
                <a:solidFill>
                  <a:schemeClr val="bg1"/>
                </a:solidFill>
                <a:cs typeface="+mn-ea"/>
                <a:sym typeface="+mn-lt"/>
              </a:rPr>
              <a:t>是一种订阅服务，确保用户始终拥有最新的 </a:t>
            </a:r>
            <a:r>
              <a:rPr lang="en-US" altLang="zh-CN" sz="1599" dirty="0">
                <a:solidFill>
                  <a:schemeClr val="bg1"/>
                </a:solidFill>
                <a:cs typeface="+mn-ea"/>
                <a:sym typeface="+mn-lt"/>
              </a:rPr>
              <a:t>Microsoft </a:t>
            </a:r>
            <a:r>
              <a:rPr lang="zh-CN" altLang="en-US" sz="1599" dirty="0">
                <a:solidFill>
                  <a:schemeClr val="bg1"/>
                </a:solidFill>
                <a:cs typeface="+mn-ea"/>
                <a:sym typeface="+mn-lt"/>
              </a:rPr>
              <a:t>生产力工具。</a:t>
            </a:r>
            <a:endParaRPr lang="en-US" altLang="en-US" sz="1599" dirty="0">
              <a:solidFill>
                <a:schemeClr val="bg1"/>
              </a:solidFill>
              <a:cs typeface="+mn-ea"/>
              <a:sym typeface="+mn-lt"/>
            </a:endParaRPr>
          </a:p>
        </p:txBody>
      </p:sp>
      <p:sp>
        <p:nvSpPr>
          <p:cNvPr id="34" name="TextBox 7"/>
          <p:cNvSpPr txBox="1"/>
          <p:nvPr/>
        </p:nvSpPr>
        <p:spPr>
          <a:xfrm>
            <a:off x="749699" y="5326738"/>
            <a:ext cx="10692260" cy="880514"/>
          </a:xfrm>
          <a:prstGeom prst="rect">
            <a:avLst/>
          </a:prstGeom>
          <a:noFill/>
        </p:spPr>
        <p:txBody>
          <a:bodyPr wrap="square" lIns="91394" tIns="45696" rIns="91394" bIns="45696" rtlCol="0">
            <a:spAutoFit/>
          </a:bodyPr>
          <a:lstStyle/>
          <a:p>
            <a:pPr eaLnBrk="0" hangingPunct="0">
              <a:lnSpc>
                <a:spcPct val="150000"/>
              </a:lnSpc>
              <a:defRPr/>
            </a:pPr>
            <a:r>
              <a:rPr lang="zh-CN" altLang="en-US" sz="1799" kern="0" dirty="0">
                <a:cs typeface="+mn-ea"/>
                <a:sym typeface="+mn-lt"/>
              </a:rPr>
              <a:t>软件服务化需要软件企业关注长尾效应、专注业务升级、降低开发与维护成本，要求面向服务的方式构建软件，“多、快、好、省”地持续推出新服务或者升级现有服务。</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098" y="1863179"/>
            <a:ext cx="3220967" cy="2380305"/>
          </a:xfrm>
          <a:prstGeom prst="rect">
            <a:avLst/>
          </a:prstGeom>
        </p:spPr>
      </p:pic>
      <p:sp>
        <p:nvSpPr>
          <p:cNvPr id="10" name="文本框 9"/>
          <p:cNvSpPr txBox="1"/>
          <p:nvPr/>
        </p:nvSpPr>
        <p:spPr>
          <a:xfrm>
            <a:off x="1421833" y="1148998"/>
            <a:ext cx="3403496" cy="584775"/>
          </a:xfrm>
          <a:prstGeom prst="rect">
            <a:avLst/>
          </a:prstGeom>
          <a:noFill/>
        </p:spPr>
        <p:txBody>
          <a:bodyPr wrap="none" rtlCol="0">
            <a:spAutoFit/>
          </a:bodyPr>
          <a:lstStyle/>
          <a:p>
            <a:pPr algn="ctr"/>
            <a:r>
              <a:rPr lang="en-US" altLang="zh-CN" sz="1600" b="1" dirty="0">
                <a:cs typeface="+mn-ea"/>
                <a:sym typeface="+mn-lt"/>
              </a:rPr>
              <a:t>Enterprise </a:t>
            </a:r>
            <a:r>
              <a:rPr lang="en-US" altLang="zh-CN" sz="1600" b="1" dirty="0" err="1">
                <a:cs typeface="+mn-ea"/>
                <a:sym typeface="+mn-lt"/>
              </a:rPr>
              <a:t>Saas</a:t>
            </a:r>
            <a:endParaRPr lang="en-US" altLang="zh-CN" sz="1600" b="1" dirty="0">
              <a:cs typeface="+mn-ea"/>
              <a:sym typeface="+mn-lt"/>
            </a:endParaRPr>
          </a:p>
          <a:p>
            <a:pPr algn="ctr"/>
            <a:r>
              <a:rPr lang="en-US" altLang="zh-CN" sz="1600" b="1" dirty="0" err="1">
                <a:cs typeface="+mn-ea"/>
                <a:sym typeface="+mn-lt"/>
              </a:rPr>
              <a:t>MarketShare</a:t>
            </a:r>
            <a:r>
              <a:rPr lang="en-US" altLang="zh-CN" sz="1600" b="1" dirty="0">
                <a:cs typeface="+mn-ea"/>
                <a:sym typeface="+mn-lt"/>
              </a:rPr>
              <a:t> &amp; Revenue Growth</a:t>
            </a:r>
            <a:endParaRPr lang="zh-CN" altLang="en-US" sz="1600" b="1" dirty="0">
              <a:cs typeface="+mn-ea"/>
              <a:sym typeface="+mn-lt"/>
            </a:endParaRPr>
          </a:p>
        </p:txBody>
      </p:sp>
      <p:sp>
        <p:nvSpPr>
          <p:cNvPr id="11" name="矩形 10"/>
          <p:cNvSpPr/>
          <p:nvPr/>
        </p:nvSpPr>
        <p:spPr>
          <a:xfrm>
            <a:off x="4809450" y="1356379"/>
            <a:ext cx="954860" cy="3540059"/>
          </a:xfrm>
          <a:prstGeom prst="rect">
            <a:avLst/>
          </a:prstGeom>
          <a:solidFill>
            <a:srgbClr val="C4DA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b="1" dirty="0">
              <a:solidFill>
                <a:schemeClr val="tx1"/>
              </a:solidFill>
              <a:cs typeface="+mn-ea"/>
              <a:sym typeface="+mn-lt"/>
            </a:endParaRPr>
          </a:p>
          <a:p>
            <a:pPr algn="ctr"/>
            <a:r>
              <a:rPr lang="en-US" altLang="zh-CN" sz="1200" b="1" dirty="0">
                <a:solidFill>
                  <a:schemeClr val="tx1"/>
                </a:solidFill>
                <a:cs typeface="+mn-ea"/>
                <a:sym typeface="+mn-lt"/>
              </a:rPr>
              <a:t>Annual Growth</a:t>
            </a:r>
          </a:p>
          <a:p>
            <a:pPr algn="ctr"/>
            <a:endParaRPr lang="en-US" altLang="zh-CN" sz="1200" dirty="0">
              <a:solidFill>
                <a:schemeClr val="tx1"/>
              </a:solidFill>
              <a:cs typeface="+mn-ea"/>
              <a:sym typeface="+mn-lt"/>
            </a:endParaRPr>
          </a:p>
          <a:p>
            <a:pPr algn="ctr"/>
            <a:r>
              <a:rPr lang="en-US" altLang="zh-CN" sz="1200" dirty="0">
                <a:solidFill>
                  <a:schemeClr val="tx1"/>
                </a:solidFill>
                <a:cs typeface="+mn-ea"/>
                <a:sym typeface="+mn-lt"/>
              </a:rPr>
              <a:t>Salesforce</a:t>
            </a:r>
          </a:p>
          <a:p>
            <a:pPr algn="ctr"/>
            <a:r>
              <a:rPr lang="en-US" altLang="zh-CN" sz="1200" b="1" dirty="0">
                <a:solidFill>
                  <a:schemeClr val="tx1"/>
                </a:solidFill>
                <a:cs typeface="+mn-ea"/>
                <a:sym typeface="+mn-lt"/>
              </a:rPr>
              <a:t>21%</a:t>
            </a:r>
          </a:p>
          <a:p>
            <a:pPr algn="ctr"/>
            <a:endParaRPr lang="en-US" altLang="zh-CN" sz="1200" dirty="0">
              <a:solidFill>
                <a:schemeClr val="tx1"/>
              </a:solidFill>
              <a:cs typeface="+mn-ea"/>
              <a:sym typeface="+mn-lt"/>
            </a:endParaRPr>
          </a:p>
          <a:p>
            <a:pPr algn="ctr"/>
            <a:r>
              <a:rPr lang="en-US" altLang="zh-CN" sz="1200" dirty="0">
                <a:solidFill>
                  <a:schemeClr val="tx1"/>
                </a:solidFill>
                <a:cs typeface="+mn-ea"/>
                <a:sym typeface="+mn-lt"/>
              </a:rPr>
              <a:t>Microsoft</a:t>
            </a:r>
          </a:p>
          <a:p>
            <a:pPr algn="ctr"/>
            <a:r>
              <a:rPr lang="en-US" altLang="zh-CN" sz="1200" b="1" dirty="0">
                <a:solidFill>
                  <a:schemeClr val="tx1"/>
                </a:solidFill>
                <a:cs typeface="+mn-ea"/>
                <a:sym typeface="+mn-lt"/>
              </a:rPr>
              <a:t>70%</a:t>
            </a:r>
          </a:p>
          <a:p>
            <a:pPr algn="ctr"/>
            <a:endParaRPr lang="en-US" altLang="zh-CN" sz="1200" b="1" dirty="0">
              <a:solidFill>
                <a:schemeClr val="tx1"/>
              </a:solidFill>
              <a:cs typeface="+mn-ea"/>
              <a:sym typeface="+mn-lt"/>
            </a:endParaRPr>
          </a:p>
          <a:p>
            <a:pPr algn="ctr"/>
            <a:r>
              <a:rPr lang="en-US" altLang="zh-CN" sz="1200" dirty="0">
                <a:solidFill>
                  <a:schemeClr val="tx1"/>
                </a:solidFill>
                <a:cs typeface="+mn-ea"/>
                <a:sym typeface="+mn-lt"/>
              </a:rPr>
              <a:t>Adobe</a:t>
            </a:r>
          </a:p>
          <a:p>
            <a:pPr algn="ctr"/>
            <a:r>
              <a:rPr lang="en-US" altLang="zh-CN" sz="1200" b="1" dirty="0">
                <a:solidFill>
                  <a:schemeClr val="tx1"/>
                </a:solidFill>
                <a:cs typeface="+mn-ea"/>
                <a:sym typeface="+mn-lt"/>
              </a:rPr>
              <a:t>55%</a:t>
            </a:r>
          </a:p>
          <a:p>
            <a:pPr algn="ctr"/>
            <a:endParaRPr lang="en-US" altLang="zh-CN" sz="1200" b="1" dirty="0">
              <a:solidFill>
                <a:schemeClr val="tx1"/>
              </a:solidFill>
              <a:cs typeface="+mn-ea"/>
              <a:sym typeface="+mn-lt"/>
            </a:endParaRPr>
          </a:p>
          <a:p>
            <a:pPr algn="ctr"/>
            <a:r>
              <a:rPr lang="en-US" altLang="zh-CN" sz="1200" dirty="0">
                <a:solidFill>
                  <a:schemeClr val="tx1"/>
                </a:solidFill>
                <a:cs typeface="+mn-ea"/>
                <a:sym typeface="+mn-lt"/>
              </a:rPr>
              <a:t>SAP</a:t>
            </a:r>
          </a:p>
          <a:p>
            <a:pPr algn="ctr"/>
            <a:r>
              <a:rPr lang="en-US" altLang="zh-CN" sz="1200" b="1" dirty="0">
                <a:solidFill>
                  <a:schemeClr val="tx1"/>
                </a:solidFill>
                <a:cs typeface="+mn-ea"/>
                <a:sym typeface="+mn-lt"/>
              </a:rPr>
              <a:t>73%</a:t>
            </a:r>
          </a:p>
          <a:p>
            <a:pPr algn="ctr"/>
            <a:endParaRPr lang="en-US" altLang="zh-CN" sz="1200" dirty="0">
              <a:solidFill>
                <a:schemeClr val="tx1"/>
              </a:solidFill>
              <a:cs typeface="+mn-ea"/>
              <a:sym typeface="+mn-lt"/>
            </a:endParaRPr>
          </a:p>
          <a:p>
            <a:pPr algn="ctr"/>
            <a:r>
              <a:rPr lang="en-US" altLang="zh-CN" sz="1200" dirty="0">
                <a:solidFill>
                  <a:schemeClr val="tx1"/>
                </a:solidFill>
                <a:cs typeface="+mn-ea"/>
                <a:sym typeface="+mn-lt"/>
              </a:rPr>
              <a:t>Other Top Ten</a:t>
            </a:r>
          </a:p>
          <a:p>
            <a:pPr algn="ctr"/>
            <a:r>
              <a:rPr lang="en-US" altLang="zh-CN" sz="1200" b="1" dirty="0">
                <a:solidFill>
                  <a:schemeClr val="tx1"/>
                </a:solidFill>
                <a:cs typeface="+mn-ea"/>
                <a:sym typeface="+mn-lt"/>
              </a:rPr>
              <a:t>29%</a:t>
            </a:r>
          </a:p>
          <a:p>
            <a:pPr algn="ctr"/>
            <a:endParaRPr lang="zh-CN" altLang="en-US" sz="1200" dirty="0">
              <a:solidFill>
                <a:schemeClr val="tx1"/>
              </a:solidFill>
              <a:cs typeface="+mn-ea"/>
              <a:sym typeface="+mn-lt"/>
            </a:endParaRPr>
          </a:p>
        </p:txBody>
      </p:sp>
      <p:sp>
        <p:nvSpPr>
          <p:cNvPr id="12" name="文本框 11"/>
          <p:cNvSpPr txBox="1"/>
          <p:nvPr/>
        </p:nvSpPr>
        <p:spPr>
          <a:xfrm>
            <a:off x="699804" y="1969852"/>
            <a:ext cx="893193" cy="276999"/>
          </a:xfrm>
          <a:prstGeom prst="rect">
            <a:avLst/>
          </a:prstGeom>
          <a:noFill/>
        </p:spPr>
        <p:txBody>
          <a:bodyPr wrap="none" rtlCol="0">
            <a:spAutoFit/>
          </a:bodyPr>
          <a:lstStyle/>
          <a:p>
            <a:r>
              <a:rPr lang="en-US" altLang="zh-CN" sz="1200" dirty="0">
                <a:cs typeface="+mn-ea"/>
                <a:sym typeface="+mn-lt"/>
              </a:rPr>
              <a:t>Salesforce</a:t>
            </a:r>
            <a:endParaRPr lang="zh-CN" altLang="en-US" sz="1200" dirty="0">
              <a:cs typeface="+mn-ea"/>
              <a:sym typeface="+mn-lt"/>
            </a:endParaRPr>
          </a:p>
        </p:txBody>
      </p:sp>
      <p:sp>
        <p:nvSpPr>
          <p:cNvPr id="13" name="文本框 12"/>
          <p:cNvSpPr txBox="1"/>
          <p:nvPr/>
        </p:nvSpPr>
        <p:spPr>
          <a:xfrm>
            <a:off x="719660" y="2452809"/>
            <a:ext cx="846707" cy="276999"/>
          </a:xfrm>
          <a:prstGeom prst="rect">
            <a:avLst/>
          </a:prstGeom>
          <a:noFill/>
        </p:spPr>
        <p:txBody>
          <a:bodyPr wrap="none" rtlCol="0">
            <a:spAutoFit/>
          </a:bodyPr>
          <a:lstStyle/>
          <a:p>
            <a:r>
              <a:rPr lang="en-US" altLang="zh-CN" sz="1200" dirty="0">
                <a:cs typeface="+mn-ea"/>
                <a:sym typeface="+mn-lt"/>
              </a:rPr>
              <a:t>Microsoft</a:t>
            </a:r>
            <a:endParaRPr lang="zh-CN" altLang="en-US" sz="1200" dirty="0">
              <a:cs typeface="+mn-ea"/>
              <a:sym typeface="+mn-lt"/>
            </a:endParaRPr>
          </a:p>
        </p:txBody>
      </p:sp>
      <p:sp>
        <p:nvSpPr>
          <p:cNvPr id="14" name="文本框 13"/>
          <p:cNvSpPr txBox="1"/>
          <p:nvPr/>
        </p:nvSpPr>
        <p:spPr>
          <a:xfrm>
            <a:off x="881194" y="2922116"/>
            <a:ext cx="631904" cy="276999"/>
          </a:xfrm>
          <a:prstGeom prst="rect">
            <a:avLst/>
          </a:prstGeom>
          <a:noFill/>
        </p:spPr>
        <p:txBody>
          <a:bodyPr wrap="none" rtlCol="0">
            <a:spAutoFit/>
          </a:bodyPr>
          <a:lstStyle/>
          <a:p>
            <a:r>
              <a:rPr lang="en-US" altLang="zh-CN" sz="1200" dirty="0">
                <a:cs typeface="+mn-ea"/>
                <a:sym typeface="+mn-lt"/>
              </a:rPr>
              <a:t>Adobe</a:t>
            </a:r>
            <a:endParaRPr lang="zh-CN" altLang="en-US" sz="1200" dirty="0">
              <a:cs typeface="+mn-ea"/>
              <a:sym typeface="+mn-lt"/>
            </a:endParaRPr>
          </a:p>
        </p:txBody>
      </p:sp>
      <p:sp>
        <p:nvSpPr>
          <p:cNvPr id="15" name="文本框 14"/>
          <p:cNvSpPr txBox="1"/>
          <p:nvPr/>
        </p:nvSpPr>
        <p:spPr>
          <a:xfrm>
            <a:off x="1011892" y="3399189"/>
            <a:ext cx="455574" cy="276999"/>
          </a:xfrm>
          <a:prstGeom prst="rect">
            <a:avLst/>
          </a:prstGeom>
          <a:noFill/>
        </p:spPr>
        <p:txBody>
          <a:bodyPr wrap="none" rtlCol="0">
            <a:spAutoFit/>
          </a:bodyPr>
          <a:lstStyle/>
          <a:p>
            <a:r>
              <a:rPr lang="en-US" altLang="zh-CN" sz="1200" dirty="0">
                <a:cs typeface="+mn-ea"/>
                <a:sym typeface="+mn-lt"/>
              </a:rPr>
              <a:t>SAP</a:t>
            </a:r>
            <a:endParaRPr lang="zh-CN" altLang="en-US" sz="1200" dirty="0">
              <a:cs typeface="+mn-ea"/>
              <a:sym typeface="+mn-lt"/>
            </a:endParaRPr>
          </a:p>
        </p:txBody>
      </p:sp>
      <p:sp>
        <p:nvSpPr>
          <p:cNvPr id="16" name="文本框 15"/>
          <p:cNvSpPr txBox="1"/>
          <p:nvPr/>
        </p:nvSpPr>
        <p:spPr>
          <a:xfrm>
            <a:off x="766566" y="3781952"/>
            <a:ext cx="861159" cy="461665"/>
          </a:xfrm>
          <a:prstGeom prst="rect">
            <a:avLst/>
          </a:prstGeom>
          <a:noFill/>
        </p:spPr>
        <p:txBody>
          <a:bodyPr wrap="square" rtlCol="0">
            <a:spAutoFit/>
          </a:bodyPr>
          <a:lstStyle/>
          <a:p>
            <a:pPr algn="ctr"/>
            <a:r>
              <a:rPr lang="en-US" altLang="zh-CN" sz="1200" dirty="0">
                <a:cs typeface="+mn-ea"/>
                <a:sym typeface="+mn-lt"/>
              </a:rPr>
              <a:t>Other Top Ten</a:t>
            </a:r>
            <a:endParaRPr lang="zh-CN" altLang="en-US" sz="1200" dirty="0">
              <a:cs typeface="+mn-ea"/>
              <a:sym typeface="+mn-lt"/>
            </a:endParaRPr>
          </a:p>
        </p:txBody>
      </p:sp>
      <p:sp>
        <p:nvSpPr>
          <p:cNvPr id="17" name="文本框 16"/>
          <p:cNvSpPr txBox="1"/>
          <p:nvPr/>
        </p:nvSpPr>
        <p:spPr>
          <a:xfrm>
            <a:off x="1387652" y="4234390"/>
            <a:ext cx="410690" cy="276999"/>
          </a:xfrm>
          <a:prstGeom prst="rect">
            <a:avLst/>
          </a:prstGeom>
          <a:noFill/>
        </p:spPr>
        <p:txBody>
          <a:bodyPr wrap="none" rtlCol="0">
            <a:spAutoFit/>
          </a:bodyPr>
          <a:lstStyle/>
          <a:p>
            <a:r>
              <a:rPr lang="en-US" altLang="zh-CN" sz="1200" dirty="0">
                <a:cs typeface="+mn-ea"/>
                <a:sym typeface="+mn-lt"/>
              </a:rPr>
              <a:t>0%</a:t>
            </a:r>
            <a:endParaRPr lang="zh-CN" altLang="en-US" sz="1200" dirty="0">
              <a:cs typeface="+mn-ea"/>
              <a:sym typeface="+mn-lt"/>
            </a:endParaRPr>
          </a:p>
        </p:txBody>
      </p:sp>
      <p:sp>
        <p:nvSpPr>
          <p:cNvPr id="18" name="文本框 17"/>
          <p:cNvSpPr txBox="1"/>
          <p:nvPr/>
        </p:nvSpPr>
        <p:spPr>
          <a:xfrm>
            <a:off x="1889606" y="4224014"/>
            <a:ext cx="410690" cy="276999"/>
          </a:xfrm>
          <a:prstGeom prst="rect">
            <a:avLst/>
          </a:prstGeom>
          <a:noFill/>
        </p:spPr>
        <p:txBody>
          <a:bodyPr wrap="none" rtlCol="0">
            <a:spAutoFit/>
          </a:bodyPr>
          <a:lstStyle/>
          <a:p>
            <a:r>
              <a:rPr lang="en-US" altLang="zh-CN" sz="1200" dirty="0">
                <a:cs typeface="+mn-ea"/>
                <a:sym typeface="+mn-lt"/>
              </a:rPr>
              <a:t>5%</a:t>
            </a:r>
            <a:endParaRPr lang="zh-CN" altLang="en-US" sz="1200" dirty="0">
              <a:cs typeface="+mn-ea"/>
              <a:sym typeface="+mn-lt"/>
            </a:endParaRPr>
          </a:p>
        </p:txBody>
      </p:sp>
      <p:sp>
        <p:nvSpPr>
          <p:cNvPr id="19" name="文本框 18"/>
          <p:cNvSpPr txBox="1"/>
          <p:nvPr/>
        </p:nvSpPr>
        <p:spPr>
          <a:xfrm>
            <a:off x="2558603" y="4224014"/>
            <a:ext cx="497252" cy="276999"/>
          </a:xfrm>
          <a:prstGeom prst="rect">
            <a:avLst/>
          </a:prstGeom>
          <a:noFill/>
        </p:spPr>
        <p:txBody>
          <a:bodyPr wrap="none" rtlCol="0">
            <a:spAutoFit/>
          </a:bodyPr>
          <a:lstStyle/>
          <a:p>
            <a:r>
              <a:rPr lang="en-US" altLang="zh-CN" sz="1200" dirty="0">
                <a:cs typeface="+mn-ea"/>
                <a:sym typeface="+mn-lt"/>
              </a:rPr>
              <a:t>10%</a:t>
            </a:r>
            <a:endParaRPr lang="zh-CN" altLang="en-US" sz="1200" dirty="0">
              <a:cs typeface="+mn-ea"/>
              <a:sym typeface="+mn-lt"/>
            </a:endParaRPr>
          </a:p>
        </p:txBody>
      </p:sp>
      <p:sp>
        <p:nvSpPr>
          <p:cNvPr id="20" name="文本框 19"/>
          <p:cNvSpPr txBox="1"/>
          <p:nvPr/>
        </p:nvSpPr>
        <p:spPr>
          <a:xfrm>
            <a:off x="3147119" y="4224013"/>
            <a:ext cx="497252" cy="276999"/>
          </a:xfrm>
          <a:prstGeom prst="rect">
            <a:avLst/>
          </a:prstGeom>
          <a:noFill/>
        </p:spPr>
        <p:txBody>
          <a:bodyPr wrap="none" rtlCol="0">
            <a:spAutoFit/>
          </a:bodyPr>
          <a:lstStyle/>
          <a:p>
            <a:r>
              <a:rPr lang="en-US" altLang="zh-CN" sz="1200" dirty="0">
                <a:cs typeface="+mn-ea"/>
                <a:sym typeface="+mn-lt"/>
              </a:rPr>
              <a:t>15%</a:t>
            </a:r>
            <a:endParaRPr lang="zh-CN" altLang="en-US" sz="1200" dirty="0">
              <a:cs typeface="+mn-ea"/>
              <a:sym typeface="+mn-lt"/>
            </a:endParaRPr>
          </a:p>
        </p:txBody>
      </p:sp>
      <p:sp>
        <p:nvSpPr>
          <p:cNvPr id="21" name="文本框 20"/>
          <p:cNvSpPr txBox="1"/>
          <p:nvPr/>
        </p:nvSpPr>
        <p:spPr>
          <a:xfrm>
            <a:off x="3805265" y="4221729"/>
            <a:ext cx="497252" cy="276999"/>
          </a:xfrm>
          <a:prstGeom prst="rect">
            <a:avLst/>
          </a:prstGeom>
          <a:noFill/>
        </p:spPr>
        <p:txBody>
          <a:bodyPr wrap="none" rtlCol="0">
            <a:spAutoFit/>
          </a:bodyPr>
          <a:lstStyle/>
          <a:p>
            <a:r>
              <a:rPr lang="en-US" altLang="zh-CN" sz="1200" dirty="0">
                <a:cs typeface="+mn-ea"/>
                <a:sym typeface="+mn-lt"/>
              </a:rPr>
              <a:t>20%</a:t>
            </a:r>
            <a:endParaRPr lang="zh-CN" altLang="en-US" sz="1200" dirty="0">
              <a:cs typeface="+mn-ea"/>
              <a:sym typeface="+mn-lt"/>
            </a:endParaRPr>
          </a:p>
        </p:txBody>
      </p:sp>
      <p:sp>
        <p:nvSpPr>
          <p:cNvPr id="22" name="文本框 21"/>
          <p:cNvSpPr txBox="1"/>
          <p:nvPr/>
        </p:nvSpPr>
        <p:spPr>
          <a:xfrm>
            <a:off x="4312198" y="4212258"/>
            <a:ext cx="497252" cy="276999"/>
          </a:xfrm>
          <a:prstGeom prst="rect">
            <a:avLst/>
          </a:prstGeom>
          <a:noFill/>
        </p:spPr>
        <p:txBody>
          <a:bodyPr wrap="none" rtlCol="0">
            <a:spAutoFit/>
          </a:bodyPr>
          <a:lstStyle/>
          <a:p>
            <a:r>
              <a:rPr lang="en-US" altLang="zh-CN" sz="1200" dirty="0">
                <a:cs typeface="+mn-ea"/>
                <a:sym typeface="+mn-lt"/>
              </a:rPr>
              <a:t>25%</a:t>
            </a:r>
            <a:endParaRPr lang="zh-CN" altLang="en-US" sz="1200" dirty="0">
              <a:cs typeface="+mn-ea"/>
              <a:sym typeface="+mn-lt"/>
            </a:endParaRPr>
          </a:p>
        </p:txBody>
      </p:sp>
      <p:sp>
        <p:nvSpPr>
          <p:cNvPr id="23" name="文本框 22"/>
          <p:cNvSpPr txBox="1"/>
          <p:nvPr/>
        </p:nvSpPr>
        <p:spPr>
          <a:xfrm>
            <a:off x="1646655" y="4481797"/>
            <a:ext cx="2818400" cy="307777"/>
          </a:xfrm>
          <a:prstGeom prst="rect">
            <a:avLst/>
          </a:prstGeom>
          <a:noFill/>
        </p:spPr>
        <p:txBody>
          <a:bodyPr wrap="none" rtlCol="0">
            <a:spAutoFit/>
          </a:bodyPr>
          <a:lstStyle/>
          <a:p>
            <a:r>
              <a:rPr lang="en-US" altLang="zh-CN" sz="1400" dirty="0">
                <a:cs typeface="+mn-ea"/>
                <a:sym typeface="+mn-lt"/>
              </a:rPr>
              <a:t>Worldwide Market Share - 2015</a:t>
            </a:r>
            <a:endParaRPr lang="zh-CN" altLang="en-US" sz="1400" dirty="0">
              <a:cs typeface="+mn-ea"/>
              <a:sym typeface="+mn-lt"/>
            </a:endParaRPr>
          </a:p>
        </p:txBody>
      </p:sp>
      <p:sp>
        <p:nvSpPr>
          <p:cNvPr id="24" name="文本框 23"/>
          <p:cNvSpPr txBox="1"/>
          <p:nvPr/>
        </p:nvSpPr>
        <p:spPr>
          <a:xfrm>
            <a:off x="788476" y="4742550"/>
            <a:ext cx="2779928" cy="307777"/>
          </a:xfrm>
          <a:prstGeom prst="rect">
            <a:avLst/>
          </a:prstGeom>
          <a:noFill/>
        </p:spPr>
        <p:txBody>
          <a:bodyPr wrap="none" rtlCol="0">
            <a:spAutoFit/>
          </a:bodyPr>
          <a:lstStyle/>
          <a:p>
            <a:r>
              <a:rPr lang="en-US" altLang="zh-CN" sz="1400" dirty="0">
                <a:cs typeface="+mn-ea"/>
                <a:sym typeface="+mn-lt"/>
              </a:rPr>
              <a:t>Source Synergy Research Group</a:t>
            </a:r>
            <a:endParaRPr lang="zh-CN" altLang="en-US" sz="1400" dirty="0">
              <a:cs typeface="+mn-ea"/>
              <a:sym typeface="+mn-lt"/>
            </a:endParaRPr>
          </a:p>
        </p:txBody>
      </p:sp>
    </p:spTree>
    <p:extLst>
      <p:ext uri="{BB962C8B-B14F-4D97-AF65-F5344CB8AC3E}">
        <p14:creationId xmlns:p14="http://schemas.microsoft.com/office/powerpoint/2010/main" val="726615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zh-CN" altLang="en-US" dirty="0">
                <a:latin typeface="+mn-lt"/>
                <a:ea typeface="+mn-ea"/>
                <a:cs typeface="+mn-ea"/>
                <a:sym typeface="+mn-lt"/>
              </a:rPr>
              <a:t>持续集成和持续部署</a:t>
            </a:r>
            <a:endParaRPr lang="en-US" dirty="0">
              <a:latin typeface="+mn-lt"/>
              <a:ea typeface="+mn-ea"/>
              <a:cs typeface="+mn-ea"/>
              <a:sym typeface="+mn-lt"/>
            </a:endParaRPr>
          </a:p>
        </p:txBody>
      </p:sp>
      <p:sp>
        <p:nvSpPr>
          <p:cNvPr id="5" name="文本占位符 4"/>
          <p:cNvSpPr>
            <a:spLocks noGrp="1"/>
          </p:cNvSpPr>
          <p:nvPr>
            <p:ph type="body" sz="quarter" idx="10"/>
          </p:nvPr>
        </p:nvSpPr>
        <p:spPr/>
        <p:txBody>
          <a:bodyPr/>
          <a:lstStyle/>
          <a:p>
            <a:r>
              <a:rPr lang="zh-CN" altLang="en-US" dirty="0">
                <a:latin typeface="+mn-lt"/>
                <a:ea typeface="+mn-ea"/>
                <a:cs typeface="+mn-ea"/>
                <a:sym typeface="+mn-lt"/>
              </a:rPr>
              <a:t>使用华为云</a:t>
            </a:r>
            <a:r>
              <a:rPr lang="en-US" altLang="zh-CN" dirty="0" err="1">
                <a:latin typeface="+mn-lt"/>
                <a:ea typeface="+mn-ea"/>
                <a:cs typeface="+mn-ea"/>
                <a:sym typeface="+mn-lt"/>
              </a:rPr>
              <a:t>DevCloud</a:t>
            </a:r>
            <a:r>
              <a:rPr lang="zh-CN" altLang="en-US" dirty="0">
                <a:latin typeface="+mn-lt"/>
                <a:ea typeface="+mn-ea"/>
                <a:cs typeface="+mn-ea"/>
                <a:sym typeface="+mn-lt"/>
              </a:rPr>
              <a:t>内置的</a:t>
            </a:r>
            <a:r>
              <a:rPr lang="en-US" altLang="zh-CN" dirty="0">
                <a:latin typeface="+mn-lt"/>
                <a:ea typeface="+mn-ea"/>
                <a:cs typeface="+mn-ea"/>
                <a:sym typeface="+mn-lt"/>
              </a:rPr>
              <a:t>CI/CD</a:t>
            </a:r>
            <a:r>
              <a:rPr lang="zh-CN" altLang="en-US" dirty="0">
                <a:latin typeface="+mn-lt"/>
                <a:ea typeface="+mn-ea"/>
                <a:cs typeface="+mn-ea"/>
                <a:sym typeface="+mn-lt"/>
              </a:rPr>
              <a:t>能力，持续交付价值</a:t>
            </a:r>
          </a:p>
          <a:p>
            <a:endParaRPr lang="zh-CN" altLang="en-US" dirty="0">
              <a:latin typeface="+mn-lt"/>
              <a:ea typeface="+mn-ea"/>
              <a:cs typeface="+mn-ea"/>
              <a:sym typeface="+mn-lt"/>
            </a:endParaRPr>
          </a:p>
        </p:txBody>
      </p:sp>
      <p:grpSp>
        <p:nvGrpSpPr>
          <p:cNvPr id="8" name="组合 7"/>
          <p:cNvGrpSpPr/>
          <p:nvPr/>
        </p:nvGrpSpPr>
        <p:grpSpPr>
          <a:xfrm>
            <a:off x="842922" y="1663760"/>
            <a:ext cx="6669381" cy="4456393"/>
            <a:chOff x="0" y="923335"/>
            <a:chExt cx="7658574" cy="5119726"/>
          </a:xfrm>
        </p:grpSpPr>
        <p:sp>
          <p:nvSpPr>
            <p:cNvPr id="1249" name="Shape 1249"/>
            <p:cNvSpPr/>
            <p:nvPr/>
          </p:nvSpPr>
          <p:spPr>
            <a:xfrm>
              <a:off x="1548749" y="923335"/>
              <a:ext cx="75" cy="293037"/>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70" name="Shape 1250">
              <a:extLst>
                <a:ext uri="{FF2B5EF4-FFF2-40B4-BE49-F238E27FC236}">
                  <a16:creationId xmlns:a16="http://schemas.microsoft.com/office/drawing/2014/main" id="{94443860-2009-C94D-AB69-AD70F37761D8}"/>
                </a:ext>
              </a:extLst>
            </p:cNvPr>
            <p:cNvSpPr/>
            <p:nvPr/>
          </p:nvSpPr>
          <p:spPr>
            <a:xfrm rot="5400000" flipH="1" flipV="1">
              <a:off x="1708747" y="-668274"/>
              <a:ext cx="2672217"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a16="http://schemas.microsoft.com/office/drawing/2014/main" id="{FE25E422-8BF2-3F48-BA7C-7355411E32F4}"/>
                </a:ext>
              </a:extLst>
            </p:cNvPr>
            <p:cNvGrpSpPr/>
            <p:nvPr/>
          </p:nvGrpSpPr>
          <p:grpSpPr>
            <a:xfrm>
              <a:off x="5842719" y="2066779"/>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4504127" y="3104205"/>
              <a:ext cx="758540" cy="30018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sz="1698" spc="17" dirty="0" err="1">
                  <a:solidFill>
                    <a:prstClr val="black"/>
                  </a:solidFill>
                  <a:cs typeface="+mn-ea"/>
                  <a:sym typeface="+mn-lt"/>
                </a:rPr>
                <a:t>包管理</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a:off x="4859635" y="3895424"/>
              <a:ext cx="0" cy="120440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3798341" y="4952900"/>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3983812" y="5156892"/>
              <a:ext cx="1751645" cy="70946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统一管理二进制发布包，并使用开源镜像站加速构建过程</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6394342" y="2104776"/>
              <a:ext cx="1264232" cy="33679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自动化部署</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H="1" flipV="1">
              <a:off x="4655965" y="2328554"/>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a16="http://schemas.microsoft.com/office/drawing/2014/main" id="{D6DAFCB8-85D8-2C4F-8D15-606E6E35B741}"/>
                </a:ext>
              </a:extLst>
            </p:cNvPr>
            <p:cNvGrpSpPr/>
            <p:nvPr/>
          </p:nvGrpSpPr>
          <p:grpSpPr>
            <a:xfrm>
              <a:off x="2686444" y="1793426"/>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可视化的一键式跨平台部署引擎，轻松完成应用上线操作</a:t>
                </a:r>
                <a:endParaRPr sz="1399" dirty="0">
                  <a:solidFill>
                    <a:prstClr val="white"/>
                  </a:solidFill>
                  <a:cs typeface="+mn-ea"/>
                  <a:sym typeface="+mn-lt"/>
                </a:endParaRPr>
              </a:p>
            </p:txBody>
          </p:sp>
        </p:grpSp>
        <p:sp>
          <p:nvSpPr>
            <p:cNvPr id="111" name="Shape 1279">
              <a:extLst>
                <a:ext uri="{FF2B5EF4-FFF2-40B4-BE49-F238E27FC236}">
                  <a16:creationId xmlns:a16="http://schemas.microsoft.com/office/drawing/2014/main" id="{407967A5-D325-8A48-9914-B69B05F3EEB0}"/>
                </a:ext>
              </a:extLst>
            </p:cNvPr>
            <p:cNvSpPr/>
            <p:nvPr/>
          </p:nvSpPr>
          <p:spPr>
            <a:xfrm>
              <a:off x="1121451" y="3107746"/>
              <a:ext cx="1264232" cy="336793"/>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自动化编译</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flipV="1">
              <a:off x="1632666" y="3923740"/>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641317" y="4963237"/>
              <a:ext cx="2073336" cy="1079824"/>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834679" y="5194135"/>
              <a:ext cx="166400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使用云端的托管编译构建环境，自动完成代码编译和质量验证</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打包</a:t>
                </a:r>
                <a:endParaRPr sz="1399"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15594" y="386627"/>
                <a:ext cx="824685" cy="555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编译</a:t>
                </a:r>
                <a:endParaRPr sz="1399"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a:off x="4658073" y="3471579"/>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16200000">
              <a:off x="5840388" y="2099652"/>
              <a:ext cx="517860" cy="423743"/>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a:off x="1436001" y="3467751"/>
              <a:ext cx="517621" cy="423939"/>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a16="http://schemas.microsoft.com/office/drawing/2014/main" id="{DF6C68CE-8E4D-D549-BB1E-18F2DB272AA1}"/>
                </a:ext>
              </a:extLst>
            </p:cNvPr>
            <p:cNvGrpSpPr/>
            <p:nvPr/>
          </p:nvGrpSpPr>
          <p:grpSpPr>
            <a:xfrm>
              <a:off x="5775755" y="1214096"/>
              <a:ext cx="627911" cy="627911"/>
              <a:chOff x="0" y="0"/>
              <a:chExt cx="1255859" cy="1255859"/>
            </a:xfrm>
          </p:grpSpPr>
          <p:sp>
            <p:nvSpPr>
              <p:cNvPr id="45" name="Shape 1284">
                <a:extLst>
                  <a:ext uri="{FF2B5EF4-FFF2-40B4-BE49-F238E27FC236}">
                    <a16:creationId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46" name="Shape 1285">
                <a:extLst>
                  <a:ext uri="{FF2B5EF4-FFF2-40B4-BE49-F238E27FC236}">
                    <a16:creationId xmlns:a16="http://schemas.microsoft.com/office/drawing/2014/main" id="{8289E796-7E79-4B41-ADEB-A191183AADC5}"/>
                  </a:ext>
                </a:extLst>
              </p:cNvPr>
              <p:cNvSpPr/>
              <p:nvPr/>
            </p:nvSpPr>
            <p:spPr>
              <a:xfrm>
                <a:off x="215589" y="386627"/>
                <a:ext cx="824685" cy="55500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399" dirty="0">
                    <a:solidFill>
                      <a:prstClr val="white"/>
                    </a:solidFill>
                    <a:latin typeface="+mn-lt"/>
                    <a:ea typeface="+mn-ea"/>
                    <a:cs typeface="+mn-ea"/>
                    <a:sym typeface="+mn-lt"/>
                  </a:rPr>
                  <a:t>部署</a:t>
                </a:r>
                <a:endParaRPr sz="1399" dirty="0">
                  <a:solidFill>
                    <a:prstClr val="white"/>
                  </a:solidFill>
                  <a:latin typeface="+mn-lt"/>
                  <a:ea typeface="+mn-ea"/>
                  <a:cs typeface="+mn-ea"/>
                  <a:sym typeface="+mn-lt"/>
                </a:endParaRPr>
              </a:p>
            </p:txBody>
          </p:sp>
        </p:grpSp>
      </p:grpSp>
      <p:pic>
        <p:nvPicPr>
          <p:cNvPr id="6" name="图片 5"/>
          <p:cNvPicPr>
            <a:picLocks noChangeAspect="1"/>
          </p:cNvPicPr>
          <p:nvPr/>
        </p:nvPicPr>
        <p:blipFill>
          <a:blip r:embed="rId3"/>
          <a:stretch>
            <a:fillRect/>
          </a:stretch>
        </p:blipFill>
        <p:spPr>
          <a:xfrm>
            <a:off x="6332927" y="3237598"/>
            <a:ext cx="5000033" cy="2873258"/>
          </a:xfrm>
          <a:prstGeom prst="rect">
            <a:avLst/>
          </a:prstGeom>
          <a:ln w="12700">
            <a:solidFill>
              <a:schemeClr val="bg1">
                <a:lumMod val="85000"/>
              </a:schemeClr>
            </a:solidFill>
          </a:ln>
        </p:spPr>
      </p:pic>
    </p:spTree>
    <p:extLst>
      <p:ext uri="{BB962C8B-B14F-4D97-AF65-F5344CB8AC3E}">
        <p14:creationId xmlns:p14="http://schemas.microsoft.com/office/powerpoint/2010/main" val="553890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54" y="3078567"/>
            <a:ext cx="10170691" cy="3023725"/>
          </a:xfrm>
          <a:prstGeom prst="rect">
            <a:avLst/>
          </a:prstGeom>
          <a:ln w="12700">
            <a:solidFill>
              <a:schemeClr val="bg1">
                <a:lumMod val="85000"/>
              </a:schemeClr>
            </a:solidFill>
          </a:ln>
        </p:spPr>
      </p:pic>
      <p:sp>
        <p:nvSpPr>
          <p:cNvPr id="9" name="同侧圆角矩形 8">
            <a:extLst>
              <a:ext uri="{FF2B5EF4-FFF2-40B4-BE49-F238E27FC236}">
                <a16:creationId xmlns:a16="http://schemas.microsoft.com/office/drawing/2014/main" id="{64184D7C-0B81-CC45-8B38-5847CDA0E5B5}"/>
              </a:ext>
            </a:extLst>
          </p:cNvPr>
          <p:cNvSpPr/>
          <p:nvPr/>
        </p:nvSpPr>
        <p:spPr>
          <a:xfrm>
            <a:off x="828608"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可视化编排</a:t>
            </a:r>
            <a:endParaRPr lang="en-US" altLang="zh-CN" sz="1399" dirty="0">
              <a:solidFill>
                <a:prstClr val="black"/>
              </a:solidFill>
              <a:cs typeface="+mn-ea"/>
              <a:sym typeface="+mn-lt"/>
            </a:endParaRPr>
          </a:p>
        </p:txBody>
      </p:sp>
      <p:sp>
        <p:nvSpPr>
          <p:cNvPr id="11" name="同侧圆角矩形 10">
            <a:extLst>
              <a:ext uri="{FF2B5EF4-FFF2-40B4-BE49-F238E27FC236}">
                <a16:creationId xmlns:a16="http://schemas.microsoft.com/office/drawing/2014/main" id="{65A1FB44-0888-B249-B848-6C97E149F893}"/>
              </a:ext>
            </a:extLst>
          </p:cNvPr>
          <p:cNvSpPr/>
          <p:nvPr/>
        </p:nvSpPr>
        <p:spPr>
          <a:xfrm>
            <a:off x="6398399"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管控模式</a:t>
            </a:r>
            <a:endParaRPr lang="en-US" altLang="zh-CN" sz="1399" dirty="0">
              <a:solidFill>
                <a:prstClr val="black"/>
              </a:solidFill>
              <a:cs typeface="+mn-ea"/>
              <a:sym typeface="+mn-lt"/>
            </a:endParaRPr>
          </a:p>
        </p:txBody>
      </p:sp>
      <p:sp>
        <p:nvSpPr>
          <p:cNvPr id="12" name="1725805115">
            <a:extLst>
              <a:ext uri="{FF2B5EF4-FFF2-40B4-BE49-F238E27FC236}">
                <a16:creationId xmlns:a16="http://schemas.microsoft.com/office/drawing/2014/main" id="{D9816621-F417-9349-B8C4-C7D3EB36352D}"/>
              </a:ext>
            </a:extLst>
          </p:cNvPr>
          <p:cNvSpPr/>
          <p:nvPr/>
        </p:nvSpPr>
        <p:spPr bwMode="auto">
          <a:xfrm>
            <a:off x="6398399" y="1769118"/>
            <a:ext cx="1320520" cy="1144015"/>
          </a:xfrm>
          <a:prstGeom prst="rect">
            <a:avLst/>
          </a:prstGeom>
          <a:solidFill>
            <a:schemeClr val="tx1">
              <a:lumMod val="95000"/>
              <a:lumOff val="5000"/>
              <a:alpha val="10000"/>
            </a:schemeClr>
          </a:solidFill>
          <a:ln>
            <a:noFill/>
          </a:ln>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质量门禁</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人工介入</a:t>
            </a:r>
            <a:endParaRPr lang="en-US" altLang="zh-CN" sz="1399" dirty="0">
              <a:solidFill>
                <a:prstClr val="black"/>
              </a:solidFill>
              <a:cs typeface="+mn-ea"/>
              <a:sym typeface="+mn-lt"/>
            </a:endParaRPr>
          </a:p>
        </p:txBody>
      </p:sp>
      <p:sp>
        <p:nvSpPr>
          <p:cNvPr id="13" name="同侧圆角矩形 12">
            <a:extLst>
              <a:ext uri="{FF2B5EF4-FFF2-40B4-BE49-F238E27FC236}">
                <a16:creationId xmlns:a16="http://schemas.microsoft.com/office/drawing/2014/main" id="{41D71AB3-5E4F-0B4A-A417-7301B1FBAA54}"/>
              </a:ext>
            </a:extLst>
          </p:cNvPr>
          <p:cNvSpPr/>
          <p:nvPr/>
        </p:nvSpPr>
        <p:spPr>
          <a:xfrm>
            <a:off x="268520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纳管任务</a:t>
            </a:r>
            <a:endParaRPr lang="en-US" altLang="zh-CN" sz="1399" dirty="0">
              <a:solidFill>
                <a:prstClr val="black"/>
              </a:solidFill>
              <a:cs typeface="+mn-ea"/>
              <a:sym typeface="+mn-lt"/>
            </a:endParaRPr>
          </a:p>
        </p:txBody>
      </p:sp>
      <p:sp>
        <p:nvSpPr>
          <p:cNvPr id="14" name="1725805115">
            <a:extLst>
              <a:ext uri="{FF2B5EF4-FFF2-40B4-BE49-F238E27FC236}">
                <a16:creationId xmlns:a16="http://schemas.microsoft.com/office/drawing/2014/main" id="{0F69F957-4376-B646-BD06-0401C80067D8}"/>
              </a:ext>
            </a:extLst>
          </p:cNvPr>
          <p:cNvSpPr/>
          <p:nvPr/>
        </p:nvSpPr>
        <p:spPr bwMode="auto">
          <a:xfrm>
            <a:off x="2685206" y="1769118"/>
            <a:ext cx="1320520" cy="1144015"/>
          </a:xfrm>
          <a:prstGeom prst="rect">
            <a:avLst/>
          </a:prstGeom>
          <a:solidFill>
            <a:schemeClr val="tx1">
              <a:lumMod val="95000"/>
              <a:lumOff val="5000"/>
              <a:alpha val="10000"/>
            </a:schemeClr>
          </a:solidFill>
          <a:ln>
            <a:noFill/>
          </a:ln>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代码检查</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编译构建</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接口测试</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部署</a:t>
            </a:r>
            <a:endParaRPr lang="en-US" altLang="zh-CN" sz="1399" dirty="0">
              <a:solidFill>
                <a:prstClr val="black"/>
              </a:solidFill>
              <a:cs typeface="+mn-ea"/>
              <a:sym typeface="+mn-lt"/>
            </a:endParaRPr>
          </a:p>
        </p:txBody>
      </p:sp>
      <p:sp>
        <p:nvSpPr>
          <p:cNvPr id="15" name="同侧圆角矩形 14">
            <a:extLst>
              <a:ext uri="{FF2B5EF4-FFF2-40B4-BE49-F238E27FC236}">
                <a16:creationId xmlns:a16="http://schemas.microsoft.com/office/drawing/2014/main" id="{5093CFC1-56E8-4142-A7CD-AAB404CB0ADB}"/>
              </a:ext>
            </a:extLst>
          </p:cNvPr>
          <p:cNvSpPr/>
          <p:nvPr/>
        </p:nvSpPr>
        <p:spPr>
          <a:xfrm>
            <a:off x="8254997"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阻塞点精准识别</a:t>
            </a:r>
            <a:endParaRPr lang="en-US" altLang="zh-CN" sz="1399" dirty="0">
              <a:solidFill>
                <a:prstClr val="black"/>
              </a:solidFill>
              <a:cs typeface="+mn-ea"/>
              <a:sym typeface="+mn-lt"/>
            </a:endParaRPr>
          </a:p>
        </p:txBody>
      </p:sp>
      <p:sp>
        <p:nvSpPr>
          <p:cNvPr id="16" name="1725805115">
            <a:extLst>
              <a:ext uri="{FF2B5EF4-FFF2-40B4-BE49-F238E27FC236}">
                <a16:creationId xmlns:a16="http://schemas.microsoft.com/office/drawing/2014/main" id="{439BBC6A-9600-404F-875D-677EC7A23AD0}"/>
              </a:ext>
            </a:extLst>
          </p:cNvPr>
          <p:cNvSpPr/>
          <p:nvPr/>
        </p:nvSpPr>
        <p:spPr bwMode="auto">
          <a:xfrm>
            <a:off x="8254997" y="1769118"/>
            <a:ext cx="1320520" cy="1144015"/>
          </a:xfrm>
          <a:prstGeom prst="rect">
            <a:avLst/>
          </a:prstGeom>
          <a:solidFill>
            <a:schemeClr val="tx1">
              <a:lumMod val="95000"/>
              <a:lumOff val="5000"/>
              <a:alpha val="10000"/>
            </a:schemeClr>
          </a:solidFill>
          <a:ln>
            <a:noFill/>
          </a:ln>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可视化</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任务健康度</a:t>
            </a:r>
            <a:endParaRPr lang="en-US" altLang="zh-CN" sz="1399" dirty="0">
              <a:solidFill>
                <a:prstClr val="black"/>
              </a:solidFill>
              <a:cs typeface="+mn-ea"/>
              <a:sym typeface="+mn-lt"/>
            </a:endParaRPr>
          </a:p>
        </p:txBody>
      </p:sp>
      <p:sp>
        <p:nvSpPr>
          <p:cNvPr id="17" name="同侧圆角矩形 16">
            <a:extLst>
              <a:ext uri="{FF2B5EF4-FFF2-40B4-BE49-F238E27FC236}">
                <a16:creationId xmlns:a16="http://schemas.microsoft.com/office/drawing/2014/main" id="{57555F70-A3FD-6942-9D81-B51463D690D6}"/>
              </a:ext>
            </a:extLst>
          </p:cNvPr>
          <p:cNvSpPr/>
          <p:nvPr/>
        </p:nvSpPr>
        <p:spPr>
          <a:xfrm>
            <a:off x="4541803"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触发方式</a:t>
            </a:r>
            <a:endParaRPr lang="en-US" altLang="zh-CN" sz="1399" dirty="0">
              <a:solidFill>
                <a:prstClr val="black"/>
              </a:solidFill>
              <a:cs typeface="+mn-ea"/>
              <a:sym typeface="+mn-lt"/>
            </a:endParaRPr>
          </a:p>
        </p:txBody>
      </p:sp>
      <p:sp>
        <p:nvSpPr>
          <p:cNvPr id="18" name="1725805115">
            <a:extLst>
              <a:ext uri="{FF2B5EF4-FFF2-40B4-BE49-F238E27FC236}">
                <a16:creationId xmlns:a16="http://schemas.microsoft.com/office/drawing/2014/main" id="{5941AA4E-5D58-3F42-8C27-F2B9D297A7E5}"/>
              </a:ext>
            </a:extLst>
          </p:cNvPr>
          <p:cNvSpPr/>
          <p:nvPr/>
        </p:nvSpPr>
        <p:spPr bwMode="auto">
          <a:xfrm>
            <a:off x="4541803" y="1769118"/>
            <a:ext cx="1320520" cy="1144015"/>
          </a:xfrm>
          <a:prstGeom prst="rect">
            <a:avLst/>
          </a:prstGeom>
          <a:solidFill>
            <a:schemeClr val="tx1">
              <a:lumMod val="95000"/>
              <a:lumOff val="5000"/>
              <a:alpha val="10000"/>
            </a:schemeClr>
          </a:solidFill>
          <a:ln>
            <a:noFill/>
          </a:ln>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代码提交</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时间计划</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人工触发</a:t>
            </a:r>
            <a:endParaRPr lang="en-US" altLang="zh-CN" sz="1399" dirty="0">
              <a:solidFill>
                <a:prstClr val="black"/>
              </a:solidFill>
              <a:cs typeface="+mn-ea"/>
              <a:sym typeface="+mn-lt"/>
            </a:endParaRPr>
          </a:p>
        </p:txBody>
      </p:sp>
      <p:sp>
        <p:nvSpPr>
          <p:cNvPr id="19" name="同侧圆角矩形 18">
            <a:extLst>
              <a:ext uri="{FF2B5EF4-FFF2-40B4-BE49-F238E27FC236}">
                <a16:creationId xmlns:a16="http://schemas.microsoft.com/office/drawing/2014/main" id="{30E0E7DC-CBAB-1842-BDA9-EEA5A64961CA}"/>
              </a:ext>
            </a:extLst>
          </p:cNvPr>
          <p:cNvSpPr/>
          <p:nvPr/>
        </p:nvSpPr>
        <p:spPr>
          <a:xfrm>
            <a:off x="10111596" y="1342129"/>
            <a:ext cx="1320520" cy="387794"/>
          </a:xfrm>
          <a:prstGeom prst="round2SameRect">
            <a:avLst>
              <a:gd name="adj1" fmla="val 0"/>
              <a:gd name="adj2" fmla="val 0"/>
            </a:avLst>
          </a:prstGeom>
          <a:solidFill>
            <a:srgbClr val="15B0E8">
              <a:alpha val="50000"/>
            </a:srgbClr>
          </a:solidFill>
          <a:ln w="12700" algn="ctr">
            <a:noFill/>
            <a:round/>
            <a:headEnd/>
            <a:tailEnd/>
          </a:ln>
          <a:effectLst>
            <a:outerShdw blurRad="63500" sx="101000" sy="101000" algn="ctr" rotWithShape="0">
              <a:prstClr val="black">
                <a:alpha val="20000"/>
              </a:prstClr>
            </a:outerShdw>
          </a:effectLst>
        </p:spPr>
        <p:txBody>
          <a:bodyPr wrap="none" lIns="91352" tIns="45676" rIns="91352" bIns="45676" anchor="ctr"/>
          <a:lstStyle/>
          <a:p>
            <a:pPr defTabSz="1218418"/>
            <a:r>
              <a:rPr lang="zh-CN" altLang="en-US" sz="1399" dirty="0">
                <a:solidFill>
                  <a:prstClr val="black"/>
                </a:solidFill>
                <a:cs typeface="+mn-ea"/>
                <a:sym typeface="+mn-lt"/>
              </a:rPr>
              <a:t>移动性</a:t>
            </a:r>
            <a:endParaRPr lang="en-US" altLang="zh-CN" sz="1399" dirty="0">
              <a:solidFill>
                <a:prstClr val="black"/>
              </a:solidFill>
              <a:cs typeface="+mn-ea"/>
              <a:sym typeface="+mn-lt"/>
            </a:endParaRPr>
          </a:p>
        </p:txBody>
      </p:sp>
      <p:sp>
        <p:nvSpPr>
          <p:cNvPr id="20" name="1725805115">
            <a:extLst>
              <a:ext uri="{FF2B5EF4-FFF2-40B4-BE49-F238E27FC236}">
                <a16:creationId xmlns:a16="http://schemas.microsoft.com/office/drawing/2014/main" id="{491D2E7E-ED18-7643-9FF1-C4CC9380711D}"/>
              </a:ext>
            </a:extLst>
          </p:cNvPr>
          <p:cNvSpPr/>
          <p:nvPr/>
        </p:nvSpPr>
        <p:spPr bwMode="auto">
          <a:xfrm>
            <a:off x="10111596" y="1769118"/>
            <a:ext cx="1320520" cy="1144015"/>
          </a:xfrm>
          <a:prstGeom prst="rect">
            <a:avLst/>
          </a:prstGeom>
          <a:solidFill>
            <a:schemeClr val="tx1">
              <a:lumMod val="95000"/>
              <a:lumOff val="5000"/>
              <a:alpha val="10000"/>
            </a:schemeClr>
          </a:solidFill>
          <a:ln>
            <a:noFill/>
          </a:ln>
        </p:spPr>
        <p:txBody>
          <a:bodyPr vert="horz" wrap="square" lIns="91380" tIns="45690" rIns="91380" bIns="45690" numCol="1" anchor="t" anchorCtr="0" compatLnSpc="1">
            <a:prstTxWarp prst="textNoShape">
              <a:avLst/>
            </a:prstTxWarp>
          </a:bodyPr>
          <a:lstStyle/>
          <a:p>
            <a:pPr defTabSz="1218418"/>
            <a:r>
              <a:rPr lang="zh-CN" altLang="en-US" sz="1399" dirty="0">
                <a:solidFill>
                  <a:prstClr val="black"/>
                </a:solidFill>
                <a:cs typeface="+mn-ea"/>
                <a:sym typeface="+mn-lt"/>
              </a:rPr>
              <a:t>移动</a:t>
            </a:r>
            <a:r>
              <a:rPr lang="en-US" altLang="zh-CN" sz="1399" dirty="0">
                <a:solidFill>
                  <a:prstClr val="black"/>
                </a:solidFill>
                <a:cs typeface="+mn-ea"/>
                <a:sym typeface="+mn-lt"/>
              </a:rPr>
              <a:t>App</a:t>
            </a:r>
          </a:p>
        </p:txBody>
      </p:sp>
      <p:sp>
        <p:nvSpPr>
          <p:cNvPr id="22" name="1725805115">
            <a:extLst>
              <a:ext uri="{FF2B5EF4-FFF2-40B4-BE49-F238E27FC236}">
                <a16:creationId xmlns:a16="http://schemas.microsoft.com/office/drawing/2014/main" id="{CE1003EE-C00E-314F-94CC-801E9E785A3B}"/>
              </a:ext>
            </a:extLst>
          </p:cNvPr>
          <p:cNvSpPr/>
          <p:nvPr/>
        </p:nvSpPr>
        <p:spPr bwMode="auto">
          <a:xfrm>
            <a:off x="828608" y="1769118"/>
            <a:ext cx="1320520" cy="1144015"/>
          </a:xfrm>
          <a:prstGeom prst="rect">
            <a:avLst/>
          </a:prstGeom>
          <a:solidFill>
            <a:schemeClr val="tx1">
              <a:lumMod val="95000"/>
              <a:lumOff val="5000"/>
              <a:alpha val="10000"/>
            </a:schemeClr>
          </a:solidFill>
          <a:ln>
            <a:noFill/>
          </a:ln>
        </p:spPr>
        <p:txBody>
          <a:bodyPr vert="horz" wrap="square" lIns="91380" tIns="45690" rIns="91380" bIns="45690" numCol="1" anchor="t" anchorCtr="0" compatLnSpc="1">
            <a:prstTxWarp prst="textNoShape">
              <a:avLst/>
            </a:prstTxWarp>
          </a:bodyPr>
          <a:lstStyle/>
          <a:p>
            <a:pPr defTabSz="1218418"/>
            <a:r>
              <a:rPr lang="en-US" altLang="zh-CN" sz="1399" dirty="0">
                <a:solidFill>
                  <a:prstClr val="black"/>
                </a:solidFill>
                <a:cs typeface="+mn-ea"/>
                <a:sym typeface="+mn-lt"/>
              </a:rPr>
              <a:t>Stage</a:t>
            </a:r>
            <a:r>
              <a:rPr lang="zh-CN" altLang="en-US" sz="1399" dirty="0">
                <a:solidFill>
                  <a:prstClr val="black"/>
                </a:solidFill>
                <a:cs typeface="+mn-ea"/>
                <a:sym typeface="+mn-lt"/>
              </a:rPr>
              <a:t>阶段</a:t>
            </a:r>
            <a:endParaRPr lang="en-US" altLang="zh-CN" sz="1399" dirty="0">
              <a:solidFill>
                <a:prstClr val="black"/>
              </a:solidFill>
              <a:cs typeface="+mn-ea"/>
              <a:sym typeface="+mn-lt"/>
            </a:endParaRPr>
          </a:p>
          <a:p>
            <a:pPr defTabSz="1218418"/>
            <a:r>
              <a:rPr lang="en-US" altLang="zh-CN" sz="1399" dirty="0">
                <a:solidFill>
                  <a:prstClr val="black"/>
                </a:solidFill>
                <a:cs typeface="+mn-ea"/>
                <a:sym typeface="+mn-lt"/>
              </a:rPr>
              <a:t>Job</a:t>
            </a:r>
            <a:r>
              <a:rPr lang="zh-CN" altLang="en-US" sz="1399" dirty="0">
                <a:solidFill>
                  <a:prstClr val="black"/>
                </a:solidFill>
                <a:cs typeface="+mn-ea"/>
                <a:sym typeface="+mn-lt"/>
              </a:rPr>
              <a:t>任务</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并行或串行</a:t>
            </a:r>
            <a:endParaRPr lang="en-US" altLang="zh-CN" sz="1399" dirty="0">
              <a:solidFill>
                <a:prstClr val="black"/>
              </a:solidFill>
              <a:cs typeface="+mn-ea"/>
              <a:sym typeface="+mn-lt"/>
            </a:endParaRPr>
          </a:p>
          <a:p>
            <a:pPr defTabSz="1218418"/>
            <a:r>
              <a:rPr lang="zh-CN" altLang="en-US" sz="1399" dirty="0">
                <a:solidFill>
                  <a:prstClr val="black"/>
                </a:solidFill>
                <a:cs typeface="+mn-ea"/>
                <a:sym typeface="+mn-lt"/>
              </a:rPr>
              <a:t>子流水线</a:t>
            </a:r>
            <a:endParaRPr lang="en-US" altLang="zh-CN" sz="1399" dirty="0">
              <a:solidFill>
                <a:prstClr val="black"/>
              </a:solidFill>
              <a:cs typeface="+mn-ea"/>
              <a:sym typeface="+mn-lt"/>
            </a:endParaRPr>
          </a:p>
          <a:p>
            <a:pPr defTabSz="1218418"/>
            <a:endParaRPr lang="zh-CN" altLang="en-US" sz="13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打造快速</a:t>
            </a:r>
            <a:r>
              <a:rPr lang="en-US" altLang="zh-CN" dirty="0">
                <a:latin typeface="+mn-lt"/>
                <a:ea typeface="+mn-ea"/>
                <a:cs typeface="+mn-ea"/>
                <a:sym typeface="+mn-lt"/>
              </a:rPr>
              <a:t>, </a:t>
            </a:r>
            <a:r>
              <a:rPr lang="zh-CN" altLang="en-US" dirty="0">
                <a:latin typeface="+mn-lt"/>
                <a:ea typeface="+mn-ea"/>
                <a:cs typeface="+mn-ea"/>
                <a:sym typeface="+mn-lt"/>
              </a:rPr>
              <a:t>可靠</a:t>
            </a:r>
            <a:r>
              <a:rPr lang="en-US" altLang="zh-CN" dirty="0">
                <a:latin typeface="+mn-lt"/>
                <a:ea typeface="+mn-ea"/>
                <a:cs typeface="+mn-ea"/>
                <a:sym typeface="+mn-lt"/>
              </a:rPr>
              <a:t>, </a:t>
            </a:r>
            <a:r>
              <a:rPr lang="zh-CN" altLang="en-US" dirty="0">
                <a:latin typeface="+mn-lt"/>
                <a:ea typeface="+mn-ea"/>
                <a:cs typeface="+mn-ea"/>
                <a:sym typeface="+mn-lt"/>
              </a:rPr>
              <a:t>可重复的流水线</a:t>
            </a:r>
          </a:p>
        </p:txBody>
      </p:sp>
    </p:spTree>
    <p:extLst>
      <p:ext uri="{BB962C8B-B14F-4D97-AF65-F5344CB8AC3E}">
        <p14:creationId xmlns:p14="http://schemas.microsoft.com/office/powerpoint/2010/main" val="4229953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图片 1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9518" y="1370304"/>
            <a:ext cx="338587" cy="338587"/>
          </a:xfrm>
          <a:prstGeom prst="rect">
            <a:avLst/>
          </a:prstGeom>
        </p:spPr>
      </p:pic>
      <p:pic>
        <p:nvPicPr>
          <p:cNvPr id="146" name="图片 1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4419" y="1874032"/>
            <a:ext cx="338587" cy="338587"/>
          </a:xfrm>
          <a:prstGeom prst="rect">
            <a:avLst/>
          </a:prstGeom>
        </p:spPr>
      </p:pic>
      <p:sp>
        <p:nvSpPr>
          <p:cNvPr id="147" name="矩形 146"/>
          <p:cNvSpPr/>
          <p:nvPr/>
        </p:nvSpPr>
        <p:spPr>
          <a:xfrm>
            <a:off x="7489649" y="1396611"/>
            <a:ext cx="3731872" cy="338422"/>
          </a:xfrm>
          <a:prstGeom prst="rect">
            <a:avLst/>
          </a:prstGeom>
        </p:spPr>
        <p:txBody>
          <a:bodyPr wrap="square">
            <a:spAutoFit/>
          </a:bodyPr>
          <a:lstStyle/>
          <a:p>
            <a:pPr defTabSz="1218418"/>
            <a:r>
              <a:rPr lang="zh-CN" altLang="en-US" sz="1599" dirty="0">
                <a:solidFill>
                  <a:prstClr val="black"/>
                </a:solidFill>
                <a:cs typeface="+mn-ea"/>
                <a:sym typeface="+mn-lt"/>
              </a:rPr>
              <a:t>覆盖了</a:t>
            </a:r>
            <a:r>
              <a:rPr lang="en-US" altLang="zh-CN" sz="1599" dirty="0">
                <a:solidFill>
                  <a:prstClr val="black"/>
                </a:solidFill>
                <a:cs typeface="+mn-ea"/>
                <a:sym typeface="+mn-lt"/>
              </a:rPr>
              <a:t>Top10</a:t>
            </a:r>
            <a:r>
              <a:rPr lang="zh-CN" altLang="en-US" sz="1599" dirty="0">
                <a:solidFill>
                  <a:prstClr val="black"/>
                </a:solidFill>
                <a:cs typeface="+mn-ea"/>
                <a:sym typeface="+mn-lt"/>
              </a:rPr>
              <a:t>主流编程语言的其中</a:t>
            </a:r>
            <a:r>
              <a:rPr lang="en-US" altLang="zh-CN" sz="1599" dirty="0">
                <a:solidFill>
                  <a:prstClr val="black"/>
                </a:solidFill>
                <a:cs typeface="+mn-ea"/>
                <a:sym typeface="+mn-lt"/>
              </a:rPr>
              <a:t>8</a:t>
            </a:r>
            <a:r>
              <a:rPr lang="zh-CN" altLang="en-US" sz="1599" dirty="0">
                <a:solidFill>
                  <a:prstClr val="black"/>
                </a:solidFill>
                <a:cs typeface="+mn-ea"/>
                <a:sym typeface="+mn-lt"/>
              </a:rPr>
              <a:t>种；</a:t>
            </a:r>
            <a:endParaRPr lang="en-US" sz="1599" dirty="0">
              <a:solidFill>
                <a:prstClr val="black"/>
              </a:solidFill>
              <a:cs typeface="+mn-ea"/>
              <a:sym typeface="+mn-lt"/>
            </a:endParaRPr>
          </a:p>
        </p:txBody>
      </p:sp>
      <p:sp>
        <p:nvSpPr>
          <p:cNvPr id="148" name="矩形 147"/>
          <p:cNvSpPr/>
          <p:nvPr/>
        </p:nvSpPr>
        <p:spPr>
          <a:xfrm>
            <a:off x="7489650" y="1902988"/>
            <a:ext cx="3510670" cy="830457"/>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从</a:t>
            </a:r>
            <a:r>
              <a:rPr lang="en-US" altLang="zh-CN" sz="1599" dirty="0">
                <a:solidFill>
                  <a:prstClr val="black"/>
                </a:solidFill>
                <a:cs typeface="+mn-ea"/>
                <a:sym typeface="+mn-lt"/>
              </a:rPr>
              <a:t>7</a:t>
            </a:r>
            <a:r>
              <a:rPr lang="zh-CN" altLang="en-US" sz="1599" dirty="0">
                <a:solidFill>
                  <a:prstClr val="black"/>
                </a:solidFill>
                <a:cs typeface="+mn-ea"/>
                <a:sym typeface="+mn-lt"/>
              </a:rPr>
              <a:t>个维度全面评价代码质量：编码安全、编码缺陷、编码风格、架构、依赖包安全、圈复杂度，代码重复。</a:t>
            </a:r>
            <a:endParaRPr lang="en-US" altLang="zh-CN" sz="1599" dirty="0">
              <a:solidFill>
                <a:prstClr val="black"/>
              </a:solidFill>
              <a:cs typeface="+mn-ea"/>
              <a:sym typeface="+mn-lt"/>
            </a:endParaRPr>
          </a:p>
        </p:txBody>
      </p:sp>
      <p:pic>
        <p:nvPicPr>
          <p:cNvPr id="258" name="图片 257"/>
          <p:cNvPicPr>
            <a:picLocks noChangeAspect="1"/>
          </p:cNvPicPr>
          <p:nvPr/>
        </p:nvPicPr>
        <p:blipFill>
          <a:blip r:embed="rId4"/>
          <a:stretch>
            <a:fillRect/>
          </a:stretch>
        </p:blipFill>
        <p:spPr>
          <a:xfrm>
            <a:off x="1165454" y="2591817"/>
            <a:ext cx="3683939" cy="1678314"/>
          </a:xfrm>
          <a:prstGeom prst="rect">
            <a:avLst/>
          </a:prstGeom>
          <a:ln w="12700">
            <a:solidFill>
              <a:schemeClr val="bg1">
                <a:lumMod val="85000"/>
              </a:schemeClr>
            </a:solidFill>
          </a:ln>
        </p:spPr>
      </p:pic>
      <p:pic>
        <p:nvPicPr>
          <p:cNvPr id="261" name="图片 2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33339" y="3165211"/>
            <a:ext cx="338587" cy="338587"/>
          </a:xfrm>
          <a:prstGeom prst="rect">
            <a:avLst/>
          </a:prstGeom>
        </p:spPr>
      </p:pic>
      <p:pic>
        <p:nvPicPr>
          <p:cNvPr id="262" name="图片 26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18240" y="3736780"/>
            <a:ext cx="338587" cy="338587"/>
          </a:xfrm>
          <a:prstGeom prst="rect">
            <a:avLst/>
          </a:prstGeom>
        </p:spPr>
      </p:pic>
      <p:sp>
        <p:nvSpPr>
          <p:cNvPr id="263" name="矩形 262"/>
          <p:cNvSpPr/>
          <p:nvPr/>
        </p:nvSpPr>
        <p:spPr>
          <a:xfrm>
            <a:off x="7493471" y="3191520"/>
            <a:ext cx="3510670" cy="584395"/>
          </a:xfrm>
          <a:prstGeom prst="rect">
            <a:avLst/>
          </a:prstGeom>
        </p:spPr>
        <p:txBody>
          <a:bodyPr wrap="square">
            <a:spAutoFit/>
          </a:bodyPr>
          <a:lstStyle/>
          <a:p>
            <a:pPr defTabSz="1218418"/>
            <a:r>
              <a:rPr lang="zh-CN" altLang="en-US" sz="1599" dirty="0">
                <a:solidFill>
                  <a:prstClr val="black"/>
                </a:solidFill>
                <a:cs typeface="+mn-ea"/>
                <a:sym typeface="+mn-lt"/>
              </a:rPr>
              <a:t>华为</a:t>
            </a:r>
            <a:r>
              <a:rPr lang="en-US" altLang="zh-CN" sz="1599" dirty="0">
                <a:solidFill>
                  <a:prstClr val="black"/>
                </a:solidFill>
                <a:cs typeface="+mn-ea"/>
                <a:sym typeface="+mn-lt"/>
              </a:rPr>
              <a:t>30</a:t>
            </a:r>
            <a:r>
              <a:rPr lang="zh-CN" altLang="en-US" sz="1599" dirty="0">
                <a:solidFill>
                  <a:prstClr val="black"/>
                </a:solidFill>
                <a:cs typeface="+mn-ea"/>
                <a:sym typeface="+mn-lt"/>
              </a:rPr>
              <a:t>年经验积累，提供专业级的预置规则集；</a:t>
            </a:r>
            <a:endParaRPr lang="en-US" sz="1599" dirty="0">
              <a:solidFill>
                <a:prstClr val="black"/>
              </a:solidFill>
              <a:cs typeface="+mn-ea"/>
              <a:sym typeface="+mn-lt"/>
            </a:endParaRPr>
          </a:p>
        </p:txBody>
      </p:sp>
      <p:sp>
        <p:nvSpPr>
          <p:cNvPr id="264" name="矩形 263"/>
          <p:cNvSpPr/>
          <p:nvPr/>
        </p:nvSpPr>
        <p:spPr>
          <a:xfrm>
            <a:off x="7493471" y="3794873"/>
            <a:ext cx="3510670" cy="584395"/>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提供专业的缺陷修复建议，指导代码质量改进。</a:t>
            </a:r>
            <a:endParaRPr lang="en-US" altLang="zh-CN" sz="1599" dirty="0">
              <a:solidFill>
                <a:prstClr val="black"/>
              </a:solidFill>
              <a:cs typeface="+mn-ea"/>
              <a:sym typeface="+mn-lt"/>
            </a:endParaRPr>
          </a:p>
        </p:txBody>
      </p:sp>
      <p:pic>
        <p:nvPicPr>
          <p:cNvPr id="265" name="图片 264"/>
          <p:cNvPicPr>
            <a:picLocks noChangeAspect="1"/>
          </p:cNvPicPr>
          <p:nvPr/>
        </p:nvPicPr>
        <p:blipFill>
          <a:blip r:embed="rId5"/>
          <a:stretch>
            <a:fillRect/>
          </a:stretch>
        </p:blipFill>
        <p:spPr>
          <a:xfrm>
            <a:off x="1165454" y="4296252"/>
            <a:ext cx="3683939" cy="1848237"/>
          </a:xfrm>
          <a:prstGeom prst="rect">
            <a:avLst/>
          </a:prstGeom>
          <a:ln w="12700">
            <a:solidFill>
              <a:schemeClr val="bg1">
                <a:lumMod val="85000"/>
              </a:schemeClr>
            </a:solidFill>
          </a:ln>
        </p:spPr>
      </p:pic>
      <p:pic>
        <p:nvPicPr>
          <p:cNvPr id="273" name="图片 2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61786" y="4955950"/>
            <a:ext cx="338587" cy="338587"/>
          </a:xfrm>
          <a:prstGeom prst="rect">
            <a:avLst/>
          </a:prstGeom>
        </p:spPr>
      </p:pic>
      <p:pic>
        <p:nvPicPr>
          <p:cNvPr id="274" name="图片 2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6686" y="5527518"/>
            <a:ext cx="338587" cy="338587"/>
          </a:xfrm>
          <a:prstGeom prst="rect">
            <a:avLst/>
          </a:prstGeom>
        </p:spPr>
      </p:pic>
      <p:sp>
        <p:nvSpPr>
          <p:cNvPr id="275" name="矩形 274"/>
          <p:cNvSpPr/>
          <p:nvPr/>
        </p:nvSpPr>
        <p:spPr>
          <a:xfrm>
            <a:off x="7521918" y="4982259"/>
            <a:ext cx="3510670" cy="584395"/>
          </a:xfrm>
          <a:prstGeom prst="rect">
            <a:avLst/>
          </a:prstGeom>
        </p:spPr>
        <p:txBody>
          <a:bodyPr wrap="square">
            <a:spAutoFit/>
          </a:bodyPr>
          <a:lstStyle/>
          <a:p>
            <a:pPr defTabSz="1218418"/>
            <a:r>
              <a:rPr lang="zh-CN" altLang="en-US" sz="1599" dirty="0">
                <a:solidFill>
                  <a:prstClr val="black"/>
                </a:solidFill>
                <a:cs typeface="+mn-ea"/>
                <a:sym typeface="+mn-lt"/>
              </a:rPr>
              <a:t>提供自定义规则集，可定制企业级质量标准，精准击中企业关心问题；</a:t>
            </a:r>
            <a:endParaRPr lang="en-US" sz="1599" dirty="0">
              <a:solidFill>
                <a:prstClr val="black"/>
              </a:solidFill>
              <a:cs typeface="+mn-ea"/>
              <a:sym typeface="+mn-lt"/>
            </a:endParaRPr>
          </a:p>
        </p:txBody>
      </p:sp>
      <p:sp>
        <p:nvSpPr>
          <p:cNvPr id="276" name="矩形 275"/>
          <p:cNvSpPr/>
          <p:nvPr/>
        </p:nvSpPr>
        <p:spPr>
          <a:xfrm>
            <a:off x="7521918" y="5620950"/>
            <a:ext cx="3510670" cy="338334"/>
          </a:xfrm>
          <a:prstGeom prst="rect">
            <a:avLst/>
          </a:prstGeom>
        </p:spPr>
        <p:txBody>
          <a:bodyPr wrap="square">
            <a:spAutoFit/>
          </a:bodyPr>
          <a:lstStyle/>
          <a:p>
            <a:pPr defTabSz="1218418">
              <a:buClr>
                <a:srgbClr val="FFC000"/>
              </a:buClr>
            </a:pPr>
            <a:r>
              <a:rPr lang="zh-CN" altLang="en-US" sz="1599" dirty="0">
                <a:solidFill>
                  <a:prstClr val="black"/>
                </a:solidFill>
                <a:cs typeface="+mn-ea"/>
                <a:sym typeface="+mn-lt"/>
              </a:rPr>
              <a:t>缺陷精确定位到代码行。</a:t>
            </a:r>
            <a:endParaRPr lang="en-US" altLang="zh-CN" sz="15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代码检查 </a:t>
            </a:r>
            <a:r>
              <a:rPr lang="en-US" altLang="zh-CN" dirty="0">
                <a:latin typeface="+mn-lt"/>
                <a:ea typeface="+mn-ea"/>
                <a:cs typeface="+mn-ea"/>
                <a:sym typeface="+mn-lt"/>
              </a:rPr>
              <a:t>- </a:t>
            </a:r>
            <a:r>
              <a:rPr lang="zh-CN" altLang="en-US" dirty="0">
                <a:latin typeface="+mn-lt"/>
                <a:ea typeface="+mn-ea"/>
                <a:cs typeface="+mn-ea"/>
                <a:sym typeface="+mn-lt"/>
              </a:rPr>
              <a:t>持续看护代码质量</a:t>
            </a:r>
            <a:r>
              <a:rPr lang="en-US" altLang="zh-CN" dirty="0">
                <a:latin typeface="+mn-lt"/>
                <a:ea typeface="+mn-ea"/>
                <a:cs typeface="+mn-ea"/>
                <a:sym typeface="+mn-lt"/>
              </a:rPr>
              <a:t>, </a:t>
            </a:r>
            <a:r>
              <a:rPr lang="zh-CN" altLang="en-US" dirty="0">
                <a:latin typeface="+mn-lt"/>
                <a:ea typeface="+mn-ea"/>
                <a:cs typeface="+mn-ea"/>
                <a:sym typeface="+mn-lt"/>
              </a:rPr>
              <a:t>防止代码腐化</a:t>
            </a:r>
          </a:p>
        </p:txBody>
      </p:sp>
      <p:grpSp>
        <p:nvGrpSpPr>
          <p:cNvPr id="5" name="组合 4"/>
          <p:cNvGrpSpPr/>
          <p:nvPr/>
        </p:nvGrpSpPr>
        <p:grpSpPr>
          <a:xfrm>
            <a:off x="4789444" y="1026054"/>
            <a:ext cx="2481151" cy="5116316"/>
            <a:chOff x="5154525" y="1175158"/>
            <a:chExt cx="2482120" cy="5118315"/>
          </a:xfrm>
        </p:grpSpPr>
        <p:grpSp>
          <p:nvGrpSpPr>
            <p:cNvPr id="4" name="组合 3"/>
            <p:cNvGrpSpPr/>
            <p:nvPr/>
          </p:nvGrpSpPr>
          <p:grpSpPr>
            <a:xfrm>
              <a:off x="5434295" y="1175158"/>
              <a:ext cx="2159678" cy="5118315"/>
              <a:chOff x="4895411" y="1073274"/>
              <a:chExt cx="2482120" cy="5591436"/>
            </a:xfrm>
          </p:grpSpPr>
          <p:sp>
            <p:nvSpPr>
              <p:cNvPr id="149" name="椭圆 148"/>
              <p:cNvSpPr/>
              <p:nvPr/>
            </p:nvSpPr>
            <p:spPr>
              <a:xfrm>
                <a:off x="5217853" y="1073274"/>
                <a:ext cx="1727742" cy="1648921"/>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grpSp>
            <p:nvGrpSpPr>
              <p:cNvPr id="153" name="组合 103"/>
              <p:cNvGrpSpPr>
                <a:grpSpLocks noChangeAspect="1"/>
              </p:cNvGrpSpPr>
              <p:nvPr/>
            </p:nvGrpSpPr>
            <p:grpSpPr>
              <a:xfrm>
                <a:off x="5616721" y="1665468"/>
                <a:ext cx="864735" cy="925079"/>
                <a:chOff x="15897217" y="7312025"/>
                <a:chExt cx="365133" cy="412750"/>
              </a:xfrm>
              <a:solidFill>
                <a:srgbClr val="1296DB"/>
              </a:solidFill>
            </p:grpSpPr>
            <p:sp>
              <p:nvSpPr>
                <p:cNvPr id="220"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21"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23"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sp>
              <p:nvSpPr>
                <p:cNvPr id="234"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solidFill>
                    <a:srgbClr val="1296DB"/>
                  </a:solid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kern="0">
                    <a:solidFill>
                      <a:prstClr val="black"/>
                    </a:solidFill>
                    <a:cs typeface="+mn-ea"/>
                    <a:sym typeface="+mn-lt"/>
                  </a:endParaRPr>
                </a:p>
              </p:txBody>
            </p:sp>
          </p:grpSp>
          <p:sp>
            <p:nvSpPr>
              <p:cNvPr id="242" name="椭圆 241"/>
              <p:cNvSpPr/>
              <p:nvPr/>
            </p:nvSpPr>
            <p:spPr>
              <a:xfrm>
                <a:off x="5264863" y="30169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sp>
            <p:nvSpPr>
              <p:cNvPr id="257" name="矩形 256"/>
              <p:cNvSpPr/>
              <p:nvPr/>
            </p:nvSpPr>
            <p:spPr>
              <a:xfrm>
                <a:off x="4895411" y="3126458"/>
                <a:ext cx="2482120" cy="403332"/>
              </a:xfrm>
              <a:prstGeom prst="rect">
                <a:avLst/>
              </a:prstGeom>
            </p:spPr>
            <p:txBody>
              <a:bodyPr wrap="square">
                <a:spAutoFit/>
              </a:bodyPr>
              <a:lstStyle/>
              <a:p>
                <a:pPr algn="ctr" defTabSz="1218418"/>
                <a:r>
                  <a:rPr lang="zh-CN" altLang="en-US" b="1" dirty="0">
                    <a:solidFill>
                      <a:srgbClr val="C7000B"/>
                    </a:solidFill>
                    <a:cs typeface="+mn-ea"/>
                    <a:sym typeface="+mn-lt"/>
                  </a:rPr>
                  <a:t>专   业</a:t>
                </a:r>
              </a:p>
            </p:txBody>
          </p:sp>
          <p:pic>
            <p:nvPicPr>
              <p:cNvPr id="260" name="图片 2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74856" y="3605940"/>
                <a:ext cx="910794" cy="910794"/>
              </a:xfrm>
              <a:prstGeom prst="rect">
                <a:avLst/>
              </a:prstGeom>
            </p:spPr>
          </p:pic>
          <p:sp>
            <p:nvSpPr>
              <p:cNvPr id="268" name="椭圆 267"/>
              <p:cNvSpPr/>
              <p:nvPr/>
            </p:nvSpPr>
            <p:spPr>
              <a:xfrm>
                <a:off x="5289843" y="5032684"/>
                <a:ext cx="1680733" cy="1632026"/>
              </a:xfrm>
              <a:prstGeom prst="ellipse">
                <a:avLst/>
              </a:prstGeom>
              <a:solidFill>
                <a:srgbClr val="009EE7">
                  <a:alpha val="10000"/>
                </a:srgb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ltLang="zh-CN" dirty="0">
                  <a:solidFill>
                    <a:prstClr val="white"/>
                  </a:solidFill>
                  <a:cs typeface="+mn-ea"/>
                  <a:sym typeface="+mn-lt"/>
                </a:endParaRPr>
              </a:p>
            </p:txBody>
          </p:sp>
          <p:sp>
            <p:nvSpPr>
              <p:cNvPr id="269" name="矩形 268"/>
              <p:cNvSpPr/>
              <p:nvPr/>
            </p:nvSpPr>
            <p:spPr>
              <a:xfrm>
                <a:off x="4895411" y="5214147"/>
                <a:ext cx="2482120" cy="403332"/>
              </a:xfrm>
              <a:prstGeom prst="rect">
                <a:avLst/>
              </a:prstGeom>
            </p:spPr>
            <p:txBody>
              <a:bodyPr wrap="square">
                <a:spAutoFit/>
              </a:bodyPr>
              <a:lstStyle/>
              <a:p>
                <a:pPr algn="ctr" defTabSz="1218418"/>
                <a:r>
                  <a:rPr lang="zh-CN" altLang="en-US" b="1" dirty="0">
                    <a:solidFill>
                      <a:srgbClr val="C7000B"/>
                    </a:solidFill>
                    <a:cs typeface="+mn-ea"/>
                    <a:sym typeface="+mn-lt"/>
                  </a:rPr>
                  <a:t>精   准</a:t>
                </a:r>
              </a:p>
            </p:txBody>
          </p:sp>
          <p:sp>
            <p:nvSpPr>
              <p:cNvPr id="3" name="流程图: 联系 2"/>
              <p:cNvSpPr/>
              <p:nvPr/>
            </p:nvSpPr>
            <p:spPr>
              <a:xfrm>
                <a:off x="5961878" y="5995616"/>
                <a:ext cx="383673" cy="38367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sp>
            <p:nvSpPr>
              <p:cNvPr id="270" name="流程图: 联系 269"/>
              <p:cNvSpPr/>
              <p:nvPr/>
            </p:nvSpPr>
            <p:spPr>
              <a:xfrm>
                <a:off x="5793767" y="5827506"/>
                <a:ext cx="719893" cy="719893"/>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cxnSp>
            <p:nvCxnSpPr>
              <p:cNvPr id="6" name="直接连接符 5"/>
              <p:cNvCxnSpPr>
                <a:stCxn id="270" idx="2"/>
                <a:endCxn id="270" idx="6"/>
              </p:cNvCxnSpPr>
              <p:nvPr/>
            </p:nvCxnSpPr>
            <p:spPr>
              <a:xfrm>
                <a:off x="5793767" y="6187452"/>
                <a:ext cx="719893" cy="0"/>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cxnSp>
            <p:nvCxnSpPr>
              <p:cNvPr id="271" name="直接连接符 270"/>
              <p:cNvCxnSpPr>
                <a:endCxn id="270" idx="0"/>
              </p:cNvCxnSpPr>
              <p:nvPr/>
            </p:nvCxnSpPr>
            <p:spPr>
              <a:xfrm flipV="1">
                <a:off x="6153714" y="5827506"/>
                <a:ext cx="0" cy="719893"/>
              </a:xfrm>
              <a:prstGeom prst="line">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cxnSp>
          <p:sp>
            <p:nvSpPr>
              <p:cNvPr id="272" name="流程图: 联系 271"/>
              <p:cNvSpPr/>
              <p:nvPr/>
            </p:nvSpPr>
            <p:spPr>
              <a:xfrm flipV="1">
                <a:off x="6120412" y="6154149"/>
                <a:ext cx="66606" cy="66606"/>
              </a:xfrm>
              <a:prstGeom prst="flowChartConnector">
                <a:avLst/>
              </a:prstGeom>
              <a:noFill/>
              <a:ln w="44450">
                <a:solidFill>
                  <a:srgbClr val="1296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en-US">
                  <a:solidFill>
                    <a:prstClr val="white"/>
                  </a:solidFill>
                  <a:cs typeface="+mn-ea"/>
                  <a:sym typeface="+mn-lt"/>
                </a:endParaRPr>
              </a:p>
            </p:txBody>
          </p:sp>
        </p:grpSp>
        <p:sp>
          <p:nvSpPr>
            <p:cNvPr id="235" name="矩形 234"/>
            <p:cNvSpPr/>
            <p:nvPr/>
          </p:nvSpPr>
          <p:spPr>
            <a:xfrm>
              <a:off x="5154525" y="1324604"/>
              <a:ext cx="2482120" cy="369108"/>
            </a:xfrm>
            <a:prstGeom prst="rect">
              <a:avLst/>
            </a:prstGeom>
          </p:spPr>
          <p:txBody>
            <a:bodyPr wrap="square">
              <a:spAutoFit/>
            </a:bodyPr>
            <a:lstStyle/>
            <a:p>
              <a:pPr algn="ctr" defTabSz="1218418"/>
              <a:r>
                <a:rPr lang="zh-CN" altLang="en-US" b="1" dirty="0">
                  <a:solidFill>
                    <a:srgbClr val="C7000B"/>
                  </a:solidFill>
                  <a:cs typeface="+mn-ea"/>
                  <a:sym typeface="+mn-lt"/>
                </a:rPr>
                <a:t>全   面</a:t>
              </a:r>
            </a:p>
          </p:txBody>
        </p:sp>
      </p:grpSp>
      <p:pic>
        <p:nvPicPr>
          <p:cNvPr id="7" name="图片 6"/>
          <p:cNvPicPr>
            <a:picLocks noChangeAspect="1"/>
          </p:cNvPicPr>
          <p:nvPr/>
        </p:nvPicPr>
        <p:blipFill>
          <a:blip r:embed="rId7"/>
          <a:stretch>
            <a:fillRect/>
          </a:stretch>
        </p:blipFill>
        <p:spPr>
          <a:xfrm>
            <a:off x="1146416" y="893597"/>
            <a:ext cx="3743921" cy="1771076"/>
          </a:xfrm>
          <a:prstGeom prst="rect">
            <a:avLst/>
          </a:prstGeom>
          <a:ln w="12700">
            <a:solidFill>
              <a:schemeClr val="bg1">
                <a:lumMod val="85000"/>
              </a:schemeClr>
            </a:solidFill>
          </a:ln>
        </p:spPr>
      </p:pic>
    </p:spTree>
    <p:extLst>
      <p:ext uri="{BB962C8B-B14F-4D97-AF65-F5344CB8AC3E}">
        <p14:creationId xmlns:p14="http://schemas.microsoft.com/office/powerpoint/2010/main" val="122194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矩形 277"/>
          <p:cNvSpPr/>
          <p:nvPr/>
        </p:nvSpPr>
        <p:spPr>
          <a:xfrm>
            <a:off x="2462892" y="1668762"/>
            <a:ext cx="4154437" cy="4422800"/>
          </a:xfrm>
          <a:prstGeom prst="rect">
            <a:avLst/>
          </a:prstGeom>
          <a:solidFill>
            <a:schemeClr val="accent1">
              <a:lumMod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133" name="矩形 132"/>
          <p:cNvSpPr/>
          <p:nvPr/>
        </p:nvSpPr>
        <p:spPr bwMode="auto">
          <a:xfrm>
            <a:off x="818040" y="1722513"/>
            <a:ext cx="942288" cy="4355754"/>
          </a:xfrm>
          <a:prstGeom prst="rect">
            <a:avLst/>
          </a:prstGeom>
          <a:solidFill>
            <a:schemeClr val="bg1">
              <a:alpha val="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2798" dirty="0">
              <a:solidFill>
                <a:prstClr val="black"/>
              </a:solidFill>
              <a:cs typeface="+mn-ea"/>
              <a:sym typeface="+mn-lt"/>
            </a:endParaRPr>
          </a:p>
        </p:txBody>
      </p:sp>
      <p:sp>
        <p:nvSpPr>
          <p:cNvPr id="134" name="矩形 133"/>
          <p:cNvSpPr/>
          <p:nvPr/>
        </p:nvSpPr>
        <p:spPr>
          <a:xfrm>
            <a:off x="885780" y="1390995"/>
            <a:ext cx="768941"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源代码</a:t>
            </a:r>
          </a:p>
        </p:txBody>
      </p:sp>
      <p:sp>
        <p:nvSpPr>
          <p:cNvPr id="243" name="矩形 242"/>
          <p:cNvSpPr/>
          <p:nvPr/>
        </p:nvSpPr>
        <p:spPr>
          <a:xfrm>
            <a:off x="4307147" y="1287872"/>
            <a:ext cx="1025255" cy="307577"/>
          </a:xfrm>
          <a:prstGeom prst="rect">
            <a:avLst/>
          </a:prstGeom>
          <a:noFill/>
          <a:ln w="25400">
            <a:noFill/>
          </a:ln>
        </p:spPr>
        <p:txBody>
          <a:bodyPr wrap="none" lIns="0" tIns="0" rIns="0" bIns="0">
            <a:spAutoFit/>
          </a:bodyPr>
          <a:lstStyle/>
          <a:p>
            <a:pPr defTabSz="1218418"/>
            <a:r>
              <a:rPr lang="zh-CN" altLang="en-US" sz="1998" b="1" dirty="0">
                <a:solidFill>
                  <a:srgbClr val="C7000B"/>
                </a:solidFill>
                <a:cs typeface="+mn-ea"/>
                <a:sym typeface="+mn-lt"/>
              </a:rPr>
              <a:t>编译构建</a:t>
            </a:r>
          </a:p>
        </p:txBody>
      </p:sp>
      <p:sp>
        <p:nvSpPr>
          <p:cNvPr id="256" name="右箭头 255"/>
          <p:cNvSpPr/>
          <p:nvPr/>
        </p:nvSpPr>
        <p:spPr>
          <a:xfrm>
            <a:off x="1875915" y="3716844"/>
            <a:ext cx="543754" cy="351993"/>
          </a:xfrm>
          <a:prstGeom prst="rightArrow">
            <a:avLst/>
          </a:prstGeom>
          <a:gradFill flip="none" rotWithShape="1">
            <a:gsLst>
              <a:gs pos="0">
                <a:schemeClr val="bg1">
                  <a:alpha val="0"/>
                </a:schemeClr>
              </a:gs>
              <a:gs pos="100000">
                <a:schemeClr val="bg1">
                  <a:alpha val="20000"/>
                </a:schemeClr>
              </a:gs>
            </a:gsLst>
            <a:lin ang="0" scaled="1"/>
            <a:tileRect/>
          </a:gradFill>
          <a:ln w="15875">
            <a:noFill/>
          </a:ln>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291" name="矩形 290"/>
          <p:cNvSpPr/>
          <p:nvPr/>
        </p:nvSpPr>
        <p:spPr>
          <a:xfrm>
            <a:off x="6863418" y="4623640"/>
            <a:ext cx="4519039"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2" name="矩形 291"/>
          <p:cNvSpPr/>
          <p:nvPr/>
        </p:nvSpPr>
        <p:spPr>
          <a:xfrm>
            <a:off x="6866998" y="2950486"/>
            <a:ext cx="4515461"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293" name="矩形 292"/>
          <p:cNvSpPr/>
          <p:nvPr/>
        </p:nvSpPr>
        <p:spPr>
          <a:xfrm>
            <a:off x="6866997" y="1277124"/>
            <a:ext cx="4515460" cy="151101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296" name="组合 211"/>
          <p:cNvGrpSpPr>
            <a:grpSpLocks noChangeAspect="1"/>
          </p:cNvGrpSpPr>
          <p:nvPr/>
        </p:nvGrpSpPr>
        <p:grpSpPr>
          <a:xfrm>
            <a:off x="7043454" y="3112383"/>
            <a:ext cx="1187227" cy="1187227"/>
            <a:chOff x="4436764" y="1643279"/>
            <a:chExt cx="1800000" cy="1800000"/>
          </a:xfrm>
        </p:grpSpPr>
        <p:sp>
          <p:nvSpPr>
            <p:cNvPr id="297" name="椭圆 296"/>
            <p:cNvSpPr>
              <a:spLocks noChangeAspect="1"/>
            </p:cNvSpPr>
            <p:nvPr/>
          </p:nvSpPr>
          <p:spPr>
            <a:xfrm>
              <a:off x="44367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8" name="椭圆 297"/>
            <p:cNvSpPr>
              <a:spLocks noChangeAspect="1"/>
            </p:cNvSpPr>
            <p:nvPr/>
          </p:nvSpPr>
          <p:spPr>
            <a:xfrm>
              <a:off x="4533193" y="1739708"/>
              <a:ext cx="1607143"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299" name="椭圆 298"/>
            <p:cNvSpPr/>
            <p:nvPr/>
          </p:nvSpPr>
          <p:spPr>
            <a:xfrm>
              <a:off x="4630424" y="1836939"/>
              <a:ext cx="1412680" cy="141268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0" name="组合 215"/>
          <p:cNvGrpSpPr>
            <a:grpSpLocks noChangeAspect="1"/>
          </p:cNvGrpSpPr>
          <p:nvPr/>
        </p:nvGrpSpPr>
        <p:grpSpPr>
          <a:xfrm>
            <a:off x="7007342" y="4785536"/>
            <a:ext cx="1187227" cy="1187227"/>
            <a:chOff x="9034313" y="1763958"/>
            <a:chExt cx="1620000" cy="1620000"/>
          </a:xfrm>
        </p:grpSpPr>
        <p:sp>
          <p:nvSpPr>
            <p:cNvPr id="301" name="椭圆 300"/>
            <p:cNvSpPr>
              <a:spLocks noChangeAspect="1"/>
            </p:cNvSpPr>
            <p:nvPr/>
          </p:nvSpPr>
          <p:spPr>
            <a:xfrm>
              <a:off x="9034313"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2" name="椭圆 301"/>
            <p:cNvSpPr>
              <a:spLocks noChangeAspect="1"/>
            </p:cNvSpPr>
            <p:nvPr/>
          </p:nvSpPr>
          <p:spPr>
            <a:xfrm>
              <a:off x="9121099" y="1850744"/>
              <a:ext cx="1446429" cy="1446429"/>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3" name="椭圆 302"/>
            <p:cNvSpPr/>
            <p:nvPr/>
          </p:nvSpPr>
          <p:spPr>
            <a:xfrm>
              <a:off x="9208607" y="1938252"/>
              <a:ext cx="1271412" cy="1271412"/>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304" name="组合 226"/>
          <p:cNvGrpSpPr>
            <a:grpSpLocks noChangeAspect="1"/>
          </p:cNvGrpSpPr>
          <p:nvPr/>
        </p:nvGrpSpPr>
        <p:grpSpPr>
          <a:xfrm>
            <a:off x="7043454" y="1439021"/>
            <a:ext cx="1187227" cy="1187227"/>
            <a:chOff x="1572613" y="1763958"/>
            <a:chExt cx="1620000" cy="1620000"/>
          </a:xfrm>
        </p:grpSpPr>
        <p:sp>
          <p:nvSpPr>
            <p:cNvPr id="305" name="椭圆 304"/>
            <p:cNvSpPr>
              <a:spLocks noChangeAspect="1"/>
            </p:cNvSpPr>
            <p:nvPr/>
          </p:nvSpPr>
          <p:spPr>
            <a:xfrm>
              <a:off x="1572613" y="1763958"/>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6" name="椭圆 305"/>
            <p:cNvSpPr>
              <a:spLocks noChangeAspect="1"/>
            </p:cNvSpPr>
            <p:nvPr/>
          </p:nvSpPr>
          <p:spPr>
            <a:xfrm>
              <a:off x="1659399" y="1850744"/>
              <a:ext cx="1446429" cy="1446429"/>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307" name="椭圆 306"/>
            <p:cNvSpPr/>
            <p:nvPr/>
          </p:nvSpPr>
          <p:spPr>
            <a:xfrm>
              <a:off x="1746907" y="1938252"/>
              <a:ext cx="1271412" cy="1271412"/>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308" name="TextBox 203"/>
          <p:cNvSpPr txBox="1"/>
          <p:nvPr/>
        </p:nvSpPr>
        <p:spPr>
          <a:xfrm>
            <a:off x="7216481" y="5225362"/>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易扩展</a:t>
            </a:r>
          </a:p>
        </p:txBody>
      </p:sp>
      <p:sp>
        <p:nvSpPr>
          <p:cNvPr id="309" name="TextBox 203"/>
          <p:cNvSpPr txBox="1"/>
          <p:nvPr/>
        </p:nvSpPr>
        <p:spPr>
          <a:xfrm>
            <a:off x="7380752" y="3552209"/>
            <a:ext cx="512628"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快速</a:t>
            </a:r>
          </a:p>
        </p:txBody>
      </p:sp>
      <p:sp>
        <p:nvSpPr>
          <p:cNvPr id="310" name="TextBox 203"/>
          <p:cNvSpPr txBox="1"/>
          <p:nvPr/>
        </p:nvSpPr>
        <p:spPr>
          <a:xfrm>
            <a:off x="7252595" y="1878847"/>
            <a:ext cx="768942" cy="307577"/>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全场景</a:t>
            </a:r>
          </a:p>
        </p:txBody>
      </p:sp>
      <p:sp>
        <p:nvSpPr>
          <p:cNvPr id="311" name="矩形 310"/>
          <p:cNvSpPr/>
          <p:nvPr/>
        </p:nvSpPr>
        <p:spPr>
          <a:xfrm>
            <a:off x="8332123" y="3167265"/>
            <a:ext cx="2333972"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并行、缓存，网络多种加速技术</a:t>
            </a:r>
            <a:endParaRPr kumimoji="1" lang="en-US" altLang="zh-CN" sz="1299" b="1" dirty="0">
              <a:solidFill>
                <a:srgbClr val="C7000B"/>
              </a:solidFill>
              <a:cs typeface="+mn-ea"/>
              <a:sym typeface="+mn-lt"/>
            </a:endParaRPr>
          </a:p>
        </p:txBody>
      </p:sp>
      <p:sp>
        <p:nvSpPr>
          <p:cNvPr id="312" name="矩形 311"/>
          <p:cNvSpPr/>
          <p:nvPr/>
        </p:nvSpPr>
        <p:spPr>
          <a:xfrm>
            <a:off x="8374603" y="3526725"/>
            <a:ext cx="2622513"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云上弹性资源，任务并行执行；</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全局和租户两级缓存；</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华为云专线网络，传输更快。</a:t>
            </a:r>
            <a:endParaRPr lang="en-US" altLang="zh-CN" sz="1299" dirty="0">
              <a:solidFill>
                <a:prstClr val="black"/>
              </a:solidFill>
              <a:cs typeface="+mn-ea"/>
              <a:sym typeface="+mn-lt"/>
            </a:endParaRPr>
          </a:p>
        </p:txBody>
      </p:sp>
      <p:sp>
        <p:nvSpPr>
          <p:cNvPr id="313" name="矩形 312"/>
          <p:cNvSpPr/>
          <p:nvPr/>
        </p:nvSpPr>
        <p:spPr>
          <a:xfrm>
            <a:off x="8315238" y="4785536"/>
            <a:ext cx="3000821" cy="199927"/>
          </a:xfrm>
          <a:prstGeom prst="rect">
            <a:avLst/>
          </a:prstGeom>
        </p:spPr>
        <p:txBody>
          <a:bodyPr wrap="none" lIns="0" tIns="0" rIns="0" bIns="0">
            <a:spAutoFit/>
          </a:bodyPr>
          <a:lstStyle/>
          <a:p>
            <a:pPr defTabSz="1136809">
              <a:spcAft>
                <a:spcPts val="600"/>
              </a:spcAft>
            </a:pPr>
            <a:r>
              <a:rPr kumimoji="1" lang="zh-CN" altLang="en-US" sz="1299" b="1" dirty="0">
                <a:solidFill>
                  <a:srgbClr val="C7000B"/>
                </a:solidFill>
                <a:cs typeface="+mn-ea"/>
                <a:sym typeface="+mn-lt"/>
              </a:rPr>
              <a:t>灵活对接不同的代码托管服务和构建环境</a:t>
            </a:r>
            <a:endParaRPr kumimoji="1" lang="en-US" altLang="zh-CN" sz="1299" b="1" dirty="0">
              <a:solidFill>
                <a:srgbClr val="C7000B"/>
              </a:solidFill>
              <a:cs typeface="+mn-ea"/>
              <a:sym typeface="+mn-lt"/>
            </a:endParaRPr>
          </a:p>
        </p:txBody>
      </p:sp>
      <p:sp>
        <p:nvSpPr>
          <p:cNvPr id="314" name="矩形 313"/>
          <p:cNvSpPr/>
          <p:nvPr/>
        </p:nvSpPr>
        <p:spPr>
          <a:xfrm>
            <a:off x="8385777" y="5201395"/>
            <a:ext cx="2455800" cy="753668"/>
          </a:xfrm>
          <a:prstGeom prst="rect">
            <a:avLst/>
          </a:prstGeom>
        </p:spPr>
        <p:txBody>
          <a:bodyPr wrap="none" lIns="0" tIns="0" rIns="0" bIns="0">
            <a:spAutoFit/>
          </a:bodyPr>
          <a:lstStyle/>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可调度用户自定义构建环境；</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支持不同的源码托管服务；</a:t>
            </a:r>
            <a:endParaRPr lang="en-US" altLang="zh-CN" sz="1299" dirty="0">
              <a:solidFill>
                <a:prstClr val="black"/>
              </a:solidFill>
              <a:cs typeface="+mn-ea"/>
              <a:sym typeface="+mn-lt"/>
            </a:endParaRPr>
          </a:p>
          <a:p>
            <a:pPr marL="285550" indent="-285550" defTabSz="1136809">
              <a:spcAft>
                <a:spcPts val="600"/>
              </a:spcAft>
              <a:buFont typeface="Wingdings" panose="05000000000000000000" pitchFamily="2" charset="2"/>
              <a:buChar char="§"/>
            </a:pPr>
            <a:r>
              <a:rPr lang="zh-CN" altLang="en-US" sz="1299" dirty="0">
                <a:solidFill>
                  <a:prstClr val="black"/>
                </a:solidFill>
                <a:cs typeface="+mn-ea"/>
                <a:sym typeface="+mn-lt"/>
              </a:rPr>
              <a:t>可调度用户的持续集成集群。</a:t>
            </a:r>
            <a:endParaRPr lang="en-US" altLang="zh-CN" sz="1299" dirty="0">
              <a:solidFill>
                <a:prstClr val="black"/>
              </a:solidFill>
              <a:cs typeface="+mn-ea"/>
              <a:sym typeface="+mn-lt"/>
            </a:endParaRPr>
          </a:p>
        </p:txBody>
      </p:sp>
      <p:grpSp>
        <p:nvGrpSpPr>
          <p:cNvPr id="360" name="组合 359"/>
          <p:cNvGrpSpPr/>
          <p:nvPr/>
        </p:nvGrpSpPr>
        <p:grpSpPr>
          <a:xfrm>
            <a:off x="2650454" y="1696455"/>
            <a:ext cx="4021235" cy="4251186"/>
            <a:chOff x="2649797" y="1696119"/>
            <a:chExt cx="4023854" cy="4253955"/>
          </a:xfrm>
        </p:grpSpPr>
        <p:grpSp>
          <p:nvGrpSpPr>
            <p:cNvPr id="3" name="组合 2"/>
            <p:cNvGrpSpPr/>
            <p:nvPr/>
          </p:nvGrpSpPr>
          <p:grpSpPr>
            <a:xfrm>
              <a:off x="2649797" y="2359292"/>
              <a:ext cx="4023854" cy="300606"/>
              <a:chOff x="2361765" y="1946713"/>
              <a:chExt cx="4023854" cy="300606"/>
            </a:xfrm>
          </p:grpSpPr>
          <p:sp>
            <p:nvSpPr>
              <p:cNvPr id="135" name="Freeform 6"/>
              <p:cNvSpPr>
                <a:spLocks/>
              </p:cNvSpPr>
              <p:nvPr/>
            </p:nvSpPr>
            <p:spPr bwMode="auto">
              <a:xfrm flipV="1">
                <a:off x="2361765" y="1946713"/>
                <a:ext cx="4023854" cy="300606"/>
              </a:xfrm>
              <a:prstGeom prst="trapezoid">
                <a:avLst>
                  <a:gd name="adj" fmla="val 168056"/>
                </a:avLst>
              </a:prstGeom>
              <a:gradFill flip="none" rotWithShape="1">
                <a:gsLst>
                  <a:gs pos="0">
                    <a:srgbClr val="009EE7">
                      <a:alpha val="25000"/>
                    </a:srgbClr>
                  </a:gs>
                  <a:gs pos="100000">
                    <a:srgbClr val="009EE7">
                      <a:alpha val="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defTabSz="1218418"/>
                <a:endParaRPr lang="zh-CN" altLang="en-US" sz="1798">
                  <a:solidFill>
                    <a:prstClr val="black"/>
                  </a:solidFill>
                  <a:cs typeface="+mn-ea"/>
                  <a:sym typeface="+mn-lt"/>
                </a:endParaRPr>
              </a:p>
            </p:txBody>
          </p:sp>
          <p:grpSp>
            <p:nvGrpSpPr>
              <p:cNvPr id="234" name="组合 23"/>
              <p:cNvGrpSpPr/>
              <p:nvPr/>
            </p:nvGrpSpPr>
            <p:grpSpPr>
              <a:xfrm>
                <a:off x="3109226" y="2045432"/>
                <a:ext cx="2356308" cy="201887"/>
                <a:chOff x="1359584" y="2544927"/>
                <a:chExt cx="4879531" cy="418073"/>
              </a:xfrm>
            </p:grpSpPr>
            <p:sp>
              <p:nvSpPr>
                <p:cNvPr id="235" name="左右箭头 234"/>
                <p:cNvSpPr/>
                <p:nvPr/>
              </p:nvSpPr>
              <p:spPr>
                <a:xfrm rot="16200000">
                  <a:off x="590439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1" name="左右箭头 240"/>
                <p:cNvSpPr/>
                <p:nvPr/>
              </p:nvSpPr>
              <p:spPr>
                <a:xfrm rot="16200000">
                  <a:off x="3590313"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sp>
              <p:nvSpPr>
                <p:cNvPr id="242" name="左右箭头 241"/>
                <p:cNvSpPr/>
                <p:nvPr/>
              </p:nvSpPr>
              <p:spPr>
                <a:xfrm rot="16200000">
                  <a:off x="1276232" y="2628279"/>
                  <a:ext cx="418073" cy="251370"/>
                </a:xfrm>
                <a:prstGeom prst="leftRightArrow">
                  <a:avLst/>
                </a:prstGeom>
                <a:gradFill>
                  <a:gsLst>
                    <a:gs pos="50000">
                      <a:srgbClr val="FFFFFF">
                        <a:alpha val="0"/>
                      </a:srgbClr>
                    </a:gs>
                    <a:gs pos="0">
                      <a:schemeClr val="bg1">
                        <a:alpha val="20000"/>
                      </a:schemeClr>
                    </a:gs>
                    <a:gs pos="100000">
                      <a:schemeClr val="bg1">
                        <a:alpha val="20000"/>
                      </a:schemeClr>
                    </a:gs>
                  </a:gsLst>
                  <a:lin ang="0" scaled="0"/>
                </a:gradFill>
                <a:ln>
                  <a:noFill/>
                  <a:headEnd/>
                  <a:tailEnd/>
                </a:ln>
                <a:effectLst/>
                <a:scene3d>
                  <a:camera prst="orthographicFront"/>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lIns="16835" tIns="8418" rIns="16835" bIns="8418" anchor="ctr" anchorCtr="0">
                  <a:noAutofit/>
                </a:bodyPr>
                <a:lstStyle/>
                <a:p>
                  <a:pPr algn="ctr" defTabSz="1218418" eaLnBrk="0" hangingPunct="0">
                    <a:buClr>
                      <a:srgbClr val="CC9900"/>
                    </a:buClr>
                  </a:pPr>
                  <a:endParaRPr lang="zh-CN" altLang="en-US" sz="1399" dirty="0">
                    <a:solidFill>
                      <a:prstClr val="black"/>
                    </a:solidFill>
                    <a:cs typeface="+mn-ea"/>
                    <a:sym typeface="+mn-lt"/>
                  </a:endParaRPr>
                </a:p>
              </p:txBody>
            </p:sp>
          </p:grpSp>
        </p:grpSp>
        <p:grpSp>
          <p:nvGrpSpPr>
            <p:cNvPr id="265" name="组合 211"/>
            <p:cNvGrpSpPr/>
            <p:nvPr/>
          </p:nvGrpSpPr>
          <p:grpSpPr>
            <a:xfrm>
              <a:off x="3182155" y="3080919"/>
              <a:ext cx="467160" cy="275476"/>
              <a:chOff x="6478587" y="3914775"/>
              <a:chExt cx="720725" cy="479425"/>
            </a:xfrm>
            <a:solidFill>
              <a:srgbClr val="FFFFFF"/>
            </a:solidFill>
          </p:grpSpPr>
          <p:sp>
            <p:nvSpPr>
              <p:cNvPr id="266"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267"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8"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269"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6" name="图片 5"/>
            <p:cNvPicPr>
              <a:picLocks noChangeAspect="1"/>
            </p:cNvPicPr>
            <p:nvPr/>
          </p:nvPicPr>
          <p:blipFill>
            <a:blip r:embed="rId3"/>
            <a:stretch>
              <a:fillRect/>
            </a:stretch>
          </p:blipFill>
          <p:spPr>
            <a:xfrm>
              <a:off x="2792012" y="1847362"/>
              <a:ext cx="438150" cy="361950"/>
            </a:xfrm>
            <a:prstGeom prst="rect">
              <a:avLst/>
            </a:prstGeom>
          </p:spPr>
        </p:pic>
        <p:pic>
          <p:nvPicPr>
            <p:cNvPr id="7" name="图片 6"/>
            <p:cNvPicPr>
              <a:picLocks noChangeAspect="1"/>
            </p:cNvPicPr>
            <p:nvPr/>
          </p:nvPicPr>
          <p:blipFill>
            <a:blip r:embed="rId4"/>
            <a:stretch>
              <a:fillRect/>
            </a:stretch>
          </p:blipFill>
          <p:spPr>
            <a:xfrm>
              <a:off x="3470948" y="1890423"/>
              <a:ext cx="559430" cy="297878"/>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9217" y="1696119"/>
              <a:ext cx="666750" cy="666750"/>
            </a:xfrm>
            <a:prstGeom prst="rect">
              <a:avLst/>
            </a:prstGeom>
          </p:spPr>
        </p:pic>
        <p:pic>
          <p:nvPicPr>
            <p:cNvPr id="23" name="图片 22"/>
            <p:cNvPicPr>
              <a:picLocks noChangeAspect="1"/>
            </p:cNvPicPr>
            <p:nvPr/>
          </p:nvPicPr>
          <p:blipFill>
            <a:blip r:embed="rId6"/>
            <a:stretch>
              <a:fillRect/>
            </a:stretch>
          </p:blipFill>
          <p:spPr>
            <a:xfrm>
              <a:off x="4845664" y="1822355"/>
              <a:ext cx="666750" cy="390525"/>
            </a:xfrm>
            <a:prstGeom prst="rect">
              <a:avLst/>
            </a:prstGeom>
          </p:spPr>
        </p:pic>
        <p:pic>
          <p:nvPicPr>
            <p:cNvPr id="26" name="图片 25"/>
            <p:cNvPicPr>
              <a:picLocks noChangeAspect="1"/>
            </p:cNvPicPr>
            <p:nvPr/>
          </p:nvPicPr>
          <p:blipFill>
            <a:blip r:embed="rId7"/>
            <a:stretch>
              <a:fillRect/>
            </a:stretch>
          </p:blipFill>
          <p:spPr>
            <a:xfrm>
              <a:off x="5727396" y="1822052"/>
              <a:ext cx="762000" cy="371475"/>
            </a:xfrm>
            <a:prstGeom prst="rect">
              <a:avLst/>
            </a:prstGeom>
          </p:spPr>
        </p:pic>
        <p:sp>
          <p:nvSpPr>
            <p:cNvPr id="289" name="矩形 288"/>
            <p:cNvSpPr/>
            <p:nvPr/>
          </p:nvSpPr>
          <p:spPr>
            <a:xfrm>
              <a:off x="2726519" y="2837472"/>
              <a:ext cx="3801991" cy="1551759"/>
            </a:xfrm>
            <a:prstGeom prst="rect">
              <a:avLst/>
            </a:prstGeom>
            <a:solidFill>
              <a:schemeClr val="tx1">
                <a:lumMod val="95000"/>
                <a:lumOff val="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15" name="矩形 314"/>
            <p:cNvSpPr/>
            <p:nvPr/>
          </p:nvSpPr>
          <p:spPr>
            <a:xfrm>
              <a:off x="5659646" y="3134717"/>
              <a:ext cx="718145"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弹性主机</a:t>
              </a:r>
            </a:p>
          </p:txBody>
        </p:sp>
        <p:grpSp>
          <p:nvGrpSpPr>
            <p:cNvPr id="316" name="组合 211"/>
            <p:cNvGrpSpPr/>
            <p:nvPr/>
          </p:nvGrpSpPr>
          <p:grpSpPr>
            <a:xfrm>
              <a:off x="4009355" y="3080919"/>
              <a:ext cx="467160" cy="275476"/>
              <a:chOff x="6478587" y="3914775"/>
              <a:chExt cx="720725" cy="479425"/>
            </a:xfrm>
            <a:solidFill>
              <a:srgbClr val="FFFFFF"/>
            </a:solidFill>
          </p:grpSpPr>
          <p:sp>
            <p:nvSpPr>
              <p:cNvPr id="317"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18"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19"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0"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grpSp>
          <p:nvGrpSpPr>
            <p:cNvPr id="321" name="组合 211"/>
            <p:cNvGrpSpPr/>
            <p:nvPr/>
          </p:nvGrpSpPr>
          <p:grpSpPr>
            <a:xfrm>
              <a:off x="4945459" y="3080919"/>
              <a:ext cx="467160" cy="275476"/>
              <a:chOff x="6478587" y="3914775"/>
              <a:chExt cx="720725" cy="479425"/>
            </a:xfrm>
            <a:solidFill>
              <a:srgbClr val="FFFFFF"/>
            </a:solidFill>
          </p:grpSpPr>
          <p:sp>
            <p:nvSpPr>
              <p:cNvPr id="322" name="Freeform 20"/>
              <p:cNvSpPr>
                <a:spLocks noEditPoints="1"/>
              </p:cNvSpPr>
              <p:nvPr/>
            </p:nvSpPr>
            <p:spPr bwMode="auto">
              <a:xfrm>
                <a:off x="6478587" y="3914775"/>
                <a:ext cx="720725" cy="479425"/>
              </a:xfrm>
              <a:custGeom>
                <a:avLst/>
                <a:gdLst/>
                <a:ahLst/>
                <a:cxnLst>
                  <a:cxn ang="0">
                    <a:pos x="94" y="8"/>
                  </a:cxn>
                  <a:cxn ang="0">
                    <a:pos x="134" y="41"/>
                  </a:cxn>
                  <a:cxn ang="0">
                    <a:pos x="142" y="47"/>
                  </a:cxn>
                  <a:cxn ang="0">
                    <a:pos x="143" y="47"/>
                  </a:cxn>
                  <a:cxn ang="0">
                    <a:pos x="148" y="46"/>
                  </a:cxn>
                  <a:cxn ang="0">
                    <a:pos x="184" y="83"/>
                  </a:cxn>
                  <a:cxn ang="0">
                    <a:pos x="148" y="120"/>
                  </a:cxn>
                  <a:cxn ang="0">
                    <a:pos x="147" y="120"/>
                  </a:cxn>
                  <a:cxn ang="0">
                    <a:pos x="41" y="120"/>
                  </a:cxn>
                  <a:cxn ang="0">
                    <a:pos x="40" y="120"/>
                  </a:cxn>
                  <a:cxn ang="0">
                    <a:pos x="40" y="120"/>
                  </a:cxn>
                  <a:cxn ang="0">
                    <a:pos x="40" y="120"/>
                  </a:cxn>
                  <a:cxn ang="0">
                    <a:pos x="8" y="89"/>
                  </a:cxn>
                  <a:cxn ang="0">
                    <a:pos x="40" y="57"/>
                  </a:cxn>
                  <a:cxn ang="0">
                    <a:pos x="43" y="57"/>
                  </a:cxn>
                  <a:cxn ang="0">
                    <a:pos x="44" y="57"/>
                  </a:cxn>
                  <a:cxn ang="0">
                    <a:pos x="49" y="55"/>
                  </a:cxn>
                  <a:cxn ang="0">
                    <a:pos x="52" y="50"/>
                  </a:cxn>
                  <a:cxn ang="0">
                    <a:pos x="94" y="8"/>
                  </a:cxn>
                  <a:cxn ang="0">
                    <a:pos x="94" y="0"/>
                  </a:cxn>
                  <a:cxn ang="0">
                    <a:pos x="44" y="49"/>
                  </a:cxn>
                  <a:cxn ang="0">
                    <a:pos x="40" y="49"/>
                  </a:cxn>
                  <a:cxn ang="0">
                    <a:pos x="0" y="89"/>
                  </a:cxn>
                  <a:cxn ang="0">
                    <a:pos x="40" y="128"/>
                  </a:cxn>
                  <a:cxn ang="0">
                    <a:pos x="41" y="128"/>
                  </a:cxn>
                  <a:cxn ang="0">
                    <a:pos x="148" y="128"/>
                  </a:cxn>
                  <a:cxn ang="0">
                    <a:pos x="148" y="128"/>
                  </a:cxn>
                  <a:cxn ang="0">
                    <a:pos x="148" y="128"/>
                  </a:cxn>
                  <a:cxn ang="0">
                    <a:pos x="192" y="83"/>
                  </a:cxn>
                  <a:cxn ang="0">
                    <a:pos x="148" y="38"/>
                  </a:cxn>
                  <a:cxn ang="0">
                    <a:pos x="142" y="39"/>
                  </a:cxn>
                  <a:cxn ang="0">
                    <a:pos x="94" y="0"/>
                  </a:cxn>
                </a:cxnLst>
                <a:rect l="0" t="0" r="r" b="b"/>
                <a:pathLst>
                  <a:path w="192" h="128">
                    <a:moveTo>
                      <a:pt x="94" y="8"/>
                    </a:moveTo>
                    <a:cubicBezTo>
                      <a:pt x="113" y="8"/>
                      <a:pt x="130" y="22"/>
                      <a:pt x="134" y="41"/>
                    </a:cubicBezTo>
                    <a:cubicBezTo>
                      <a:pt x="135" y="44"/>
                      <a:pt x="138" y="47"/>
                      <a:pt x="142" y="47"/>
                    </a:cubicBezTo>
                    <a:cubicBezTo>
                      <a:pt x="142" y="47"/>
                      <a:pt x="143" y="47"/>
                      <a:pt x="143" y="47"/>
                    </a:cubicBezTo>
                    <a:cubicBezTo>
                      <a:pt x="145" y="47"/>
                      <a:pt x="146" y="46"/>
                      <a:pt x="148" y="46"/>
                    </a:cubicBezTo>
                    <a:cubicBezTo>
                      <a:pt x="168" y="46"/>
                      <a:pt x="184" y="63"/>
                      <a:pt x="184" y="83"/>
                    </a:cubicBezTo>
                    <a:cubicBezTo>
                      <a:pt x="184" y="103"/>
                      <a:pt x="168" y="120"/>
                      <a:pt x="148" y="120"/>
                    </a:cubicBezTo>
                    <a:cubicBezTo>
                      <a:pt x="147" y="120"/>
                      <a:pt x="147" y="120"/>
                      <a:pt x="147" y="120"/>
                    </a:cubicBezTo>
                    <a:cubicBezTo>
                      <a:pt x="41" y="120"/>
                      <a:pt x="41" y="120"/>
                      <a:pt x="41" y="120"/>
                    </a:cubicBezTo>
                    <a:cubicBezTo>
                      <a:pt x="41" y="120"/>
                      <a:pt x="41" y="120"/>
                      <a:pt x="40" y="120"/>
                    </a:cubicBezTo>
                    <a:cubicBezTo>
                      <a:pt x="40" y="120"/>
                      <a:pt x="40" y="120"/>
                      <a:pt x="40" y="120"/>
                    </a:cubicBezTo>
                    <a:cubicBezTo>
                      <a:pt x="40" y="120"/>
                      <a:pt x="40" y="120"/>
                      <a:pt x="40" y="120"/>
                    </a:cubicBezTo>
                    <a:cubicBezTo>
                      <a:pt x="22" y="120"/>
                      <a:pt x="8" y="106"/>
                      <a:pt x="8" y="89"/>
                    </a:cubicBezTo>
                    <a:cubicBezTo>
                      <a:pt x="8" y="71"/>
                      <a:pt x="22" y="57"/>
                      <a:pt x="40" y="57"/>
                    </a:cubicBezTo>
                    <a:cubicBezTo>
                      <a:pt x="41" y="57"/>
                      <a:pt x="42" y="57"/>
                      <a:pt x="43" y="57"/>
                    </a:cubicBezTo>
                    <a:cubicBezTo>
                      <a:pt x="43" y="57"/>
                      <a:pt x="44" y="57"/>
                      <a:pt x="44" y="57"/>
                    </a:cubicBezTo>
                    <a:cubicBezTo>
                      <a:pt x="46" y="57"/>
                      <a:pt x="48" y="57"/>
                      <a:pt x="49" y="55"/>
                    </a:cubicBezTo>
                    <a:cubicBezTo>
                      <a:pt x="51" y="54"/>
                      <a:pt x="52" y="52"/>
                      <a:pt x="52" y="50"/>
                    </a:cubicBezTo>
                    <a:cubicBezTo>
                      <a:pt x="52" y="27"/>
                      <a:pt x="71" y="8"/>
                      <a:pt x="94" y="8"/>
                    </a:cubicBezTo>
                    <a:moveTo>
                      <a:pt x="94" y="0"/>
                    </a:moveTo>
                    <a:cubicBezTo>
                      <a:pt x="66" y="0"/>
                      <a:pt x="44" y="22"/>
                      <a:pt x="44" y="49"/>
                    </a:cubicBezTo>
                    <a:cubicBezTo>
                      <a:pt x="42" y="49"/>
                      <a:pt x="41" y="49"/>
                      <a:pt x="40" y="49"/>
                    </a:cubicBezTo>
                    <a:cubicBezTo>
                      <a:pt x="18" y="49"/>
                      <a:pt x="0" y="67"/>
                      <a:pt x="0" y="89"/>
                    </a:cubicBezTo>
                    <a:cubicBezTo>
                      <a:pt x="0" y="110"/>
                      <a:pt x="18" y="128"/>
                      <a:pt x="40" y="128"/>
                    </a:cubicBezTo>
                    <a:cubicBezTo>
                      <a:pt x="40" y="128"/>
                      <a:pt x="40" y="128"/>
                      <a:pt x="41" y="128"/>
                    </a:cubicBezTo>
                    <a:cubicBezTo>
                      <a:pt x="148" y="128"/>
                      <a:pt x="148" y="128"/>
                      <a:pt x="148" y="128"/>
                    </a:cubicBezTo>
                    <a:cubicBezTo>
                      <a:pt x="148" y="128"/>
                      <a:pt x="148" y="128"/>
                      <a:pt x="148" y="128"/>
                    </a:cubicBezTo>
                    <a:cubicBezTo>
                      <a:pt x="148" y="128"/>
                      <a:pt x="148" y="128"/>
                      <a:pt x="148" y="128"/>
                    </a:cubicBezTo>
                    <a:cubicBezTo>
                      <a:pt x="172" y="128"/>
                      <a:pt x="192" y="108"/>
                      <a:pt x="192" y="83"/>
                    </a:cubicBezTo>
                    <a:cubicBezTo>
                      <a:pt x="192" y="58"/>
                      <a:pt x="172" y="38"/>
                      <a:pt x="148" y="38"/>
                    </a:cubicBezTo>
                    <a:cubicBezTo>
                      <a:pt x="146" y="38"/>
                      <a:pt x="144" y="39"/>
                      <a:pt x="142" y="39"/>
                    </a:cubicBezTo>
                    <a:cubicBezTo>
                      <a:pt x="137" y="17"/>
                      <a:pt x="117" y="0"/>
                      <a:pt x="94" y="0"/>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dirty="0">
                  <a:solidFill>
                    <a:prstClr val="black"/>
                  </a:solidFill>
                  <a:cs typeface="+mn-ea"/>
                  <a:sym typeface="+mn-lt"/>
                </a:endParaRPr>
              </a:p>
            </p:txBody>
          </p:sp>
          <p:sp>
            <p:nvSpPr>
              <p:cNvPr id="323" name="Freeform 21"/>
              <p:cNvSpPr>
                <a:spLocks noEditPoints="1"/>
              </p:cNvSpPr>
              <p:nvPr/>
            </p:nvSpPr>
            <p:spPr bwMode="auto">
              <a:xfrm>
                <a:off x="6629400" y="4165600"/>
                <a:ext cx="412750" cy="104775"/>
              </a:xfrm>
              <a:custGeom>
                <a:avLst/>
                <a:gdLst/>
                <a:ahLst/>
                <a:cxnLst>
                  <a:cxn ang="0">
                    <a:pos x="98" y="28"/>
                  </a:cxn>
                  <a:cxn ang="0">
                    <a:pos x="12" y="28"/>
                  </a:cxn>
                  <a:cxn ang="0">
                    <a:pos x="0" y="16"/>
                  </a:cxn>
                  <a:cxn ang="0">
                    <a:pos x="0" y="12"/>
                  </a:cxn>
                  <a:cxn ang="0">
                    <a:pos x="12" y="0"/>
                  </a:cxn>
                  <a:cxn ang="0">
                    <a:pos x="98" y="0"/>
                  </a:cxn>
                  <a:cxn ang="0">
                    <a:pos x="110" y="12"/>
                  </a:cxn>
                  <a:cxn ang="0">
                    <a:pos x="110" y="16"/>
                  </a:cxn>
                  <a:cxn ang="0">
                    <a:pos x="98" y="28"/>
                  </a:cxn>
                  <a:cxn ang="0">
                    <a:pos x="12" y="4"/>
                  </a:cxn>
                  <a:cxn ang="0">
                    <a:pos x="4" y="12"/>
                  </a:cxn>
                  <a:cxn ang="0">
                    <a:pos x="4" y="16"/>
                  </a:cxn>
                  <a:cxn ang="0">
                    <a:pos x="12" y="24"/>
                  </a:cxn>
                  <a:cxn ang="0">
                    <a:pos x="98" y="24"/>
                  </a:cxn>
                  <a:cxn ang="0">
                    <a:pos x="106" y="16"/>
                  </a:cxn>
                  <a:cxn ang="0">
                    <a:pos x="106" y="12"/>
                  </a:cxn>
                  <a:cxn ang="0">
                    <a:pos x="98" y="4"/>
                  </a:cxn>
                  <a:cxn ang="0">
                    <a:pos x="12" y="4"/>
                  </a:cxn>
                </a:cxnLst>
                <a:rect l="0" t="0" r="r" b="b"/>
                <a:pathLst>
                  <a:path w="110" h="28">
                    <a:moveTo>
                      <a:pt x="98" y="28"/>
                    </a:moveTo>
                    <a:cubicBezTo>
                      <a:pt x="12" y="28"/>
                      <a:pt x="12" y="28"/>
                      <a:pt x="12" y="28"/>
                    </a:cubicBezTo>
                    <a:cubicBezTo>
                      <a:pt x="6" y="28"/>
                      <a:pt x="0" y="23"/>
                      <a:pt x="0" y="16"/>
                    </a:cubicBezTo>
                    <a:cubicBezTo>
                      <a:pt x="0" y="12"/>
                      <a:pt x="0" y="12"/>
                      <a:pt x="0" y="12"/>
                    </a:cubicBezTo>
                    <a:cubicBezTo>
                      <a:pt x="0" y="5"/>
                      <a:pt x="6" y="0"/>
                      <a:pt x="12" y="0"/>
                    </a:cubicBezTo>
                    <a:cubicBezTo>
                      <a:pt x="98" y="0"/>
                      <a:pt x="98" y="0"/>
                      <a:pt x="98" y="0"/>
                    </a:cubicBezTo>
                    <a:cubicBezTo>
                      <a:pt x="104" y="0"/>
                      <a:pt x="110" y="5"/>
                      <a:pt x="110" y="12"/>
                    </a:cubicBezTo>
                    <a:cubicBezTo>
                      <a:pt x="110" y="16"/>
                      <a:pt x="110" y="16"/>
                      <a:pt x="110" y="16"/>
                    </a:cubicBezTo>
                    <a:cubicBezTo>
                      <a:pt x="110" y="23"/>
                      <a:pt x="104" y="28"/>
                      <a:pt x="98" y="28"/>
                    </a:cubicBezTo>
                    <a:close/>
                    <a:moveTo>
                      <a:pt x="12" y="4"/>
                    </a:moveTo>
                    <a:cubicBezTo>
                      <a:pt x="8" y="4"/>
                      <a:pt x="4" y="7"/>
                      <a:pt x="4" y="12"/>
                    </a:cubicBezTo>
                    <a:cubicBezTo>
                      <a:pt x="4" y="16"/>
                      <a:pt x="4" y="16"/>
                      <a:pt x="4" y="16"/>
                    </a:cubicBezTo>
                    <a:cubicBezTo>
                      <a:pt x="4" y="21"/>
                      <a:pt x="8" y="24"/>
                      <a:pt x="12" y="24"/>
                    </a:cubicBezTo>
                    <a:cubicBezTo>
                      <a:pt x="98" y="24"/>
                      <a:pt x="98" y="24"/>
                      <a:pt x="98" y="24"/>
                    </a:cubicBezTo>
                    <a:cubicBezTo>
                      <a:pt x="102" y="24"/>
                      <a:pt x="106" y="21"/>
                      <a:pt x="106" y="16"/>
                    </a:cubicBezTo>
                    <a:cubicBezTo>
                      <a:pt x="106" y="12"/>
                      <a:pt x="106" y="12"/>
                      <a:pt x="106" y="12"/>
                    </a:cubicBezTo>
                    <a:cubicBezTo>
                      <a:pt x="106" y="7"/>
                      <a:pt x="102" y="4"/>
                      <a:pt x="98" y="4"/>
                    </a:cubicBezTo>
                    <a:lnTo>
                      <a:pt x="12" y="4"/>
                    </a:ln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4" name="Oval 22"/>
              <p:cNvSpPr>
                <a:spLocks noChangeArrowheads="1"/>
              </p:cNvSpPr>
              <p:nvPr/>
            </p:nvSpPr>
            <p:spPr bwMode="auto">
              <a:xfrm>
                <a:off x="6932612" y="4195763"/>
                <a:ext cx="44450" cy="44450"/>
              </a:xfrm>
              <a:prstGeom prst="ellipse">
                <a:avLst/>
              </a:pr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sp>
            <p:nvSpPr>
              <p:cNvPr id="325" name="Freeform 23"/>
              <p:cNvSpPr>
                <a:spLocks/>
              </p:cNvSpPr>
              <p:nvPr/>
            </p:nvSpPr>
            <p:spPr bwMode="auto">
              <a:xfrm>
                <a:off x="6629400" y="4311650"/>
                <a:ext cx="407988" cy="15875"/>
              </a:xfrm>
              <a:custGeom>
                <a:avLst/>
                <a:gdLst/>
                <a:ahLst/>
                <a:cxnLst>
                  <a:cxn ang="0">
                    <a:pos x="107" y="4"/>
                  </a:cxn>
                  <a:cxn ang="0">
                    <a:pos x="2" y="4"/>
                  </a:cxn>
                  <a:cxn ang="0">
                    <a:pos x="0" y="2"/>
                  </a:cxn>
                  <a:cxn ang="0">
                    <a:pos x="2" y="0"/>
                  </a:cxn>
                  <a:cxn ang="0">
                    <a:pos x="107" y="0"/>
                  </a:cxn>
                  <a:cxn ang="0">
                    <a:pos x="109" y="2"/>
                  </a:cxn>
                  <a:cxn ang="0">
                    <a:pos x="107" y="4"/>
                  </a:cxn>
                </a:cxnLst>
                <a:rect l="0" t="0" r="r" b="b"/>
                <a:pathLst>
                  <a:path w="109" h="4">
                    <a:moveTo>
                      <a:pt x="107" y="4"/>
                    </a:moveTo>
                    <a:cubicBezTo>
                      <a:pt x="2" y="4"/>
                      <a:pt x="2" y="4"/>
                      <a:pt x="2" y="4"/>
                    </a:cubicBezTo>
                    <a:cubicBezTo>
                      <a:pt x="1" y="4"/>
                      <a:pt x="0" y="3"/>
                      <a:pt x="0" y="2"/>
                    </a:cubicBezTo>
                    <a:cubicBezTo>
                      <a:pt x="0" y="1"/>
                      <a:pt x="1" y="0"/>
                      <a:pt x="2" y="0"/>
                    </a:cubicBezTo>
                    <a:cubicBezTo>
                      <a:pt x="107" y="0"/>
                      <a:pt x="107" y="0"/>
                      <a:pt x="107" y="0"/>
                    </a:cubicBezTo>
                    <a:cubicBezTo>
                      <a:pt x="108" y="0"/>
                      <a:pt x="109" y="1"/>
                      <a:pt x="109" y="2"/>
                    </a:cubicBezTo>
                    <a:cubicBezTo>
                      <a:pt x="109" y="3"/>
                      <a:pt x="108" y="4"/>
                      <a:pt x="107" y="4"/>
                    </a:cubicBezTo>
                    <a:close/>
                  </a:path>
                </a:pathLst>
              </a:custGeom>
              <a:grpFill/>
              <a:ln w="9525">
                <a:noFill/>
                <a:round/>
                <a:headEnd/>
                <a:tailEnd/>
              </a:ln>
            </p:spPr>
            <p:txBody>
              <a:bodyPr vert="horz" wrap="square" lIns="91356" tIns="45678" rIns="91356" bIns="45678" numCol="1" anchor="t" anchorCtr="0" compatLnSpc="1">
                <a:prstTxWarp prst="textNoShape">
                  <a:avLst/>
                </a:prstTxWarp>
              </a:bodyPr>
              <a:lstStyle/>
              <a:p>
                <a:pPr defTabSz="913760" fontAlgn="base">
                  <a:spcBef>
                    <a:spcPct val="0"/>
                  </a:spcBef>
                  <a:spcAft>
                    <a:spcPct val="0"/>
                  </a:spcAft>
                  <a:defRPr/>
                </a:pPr>
                <a:endParaRPr lang="zh-CN" altLang="en-US" sz="1599" kern="0">
                  <a:solidFill>
                    <a:prstClr val="black"/>
                  </a:solidFill>
                  <a:cs typeface="+mn-ea"/>
                  <a:sym typeface="+mn-lt"/>
                </a:endParaRPr>
              </a:p>
            </p:txBody>
          </p:sp>
        </p:grpSp>
        <p:pic>
          <p:nvPicPr>
            <p:cNvPr id="326" name="图片 3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57227" y="3632061"/>
              <a:ext cx="518126" cy="518126"/>
            </a:xfrm>
            <a:prstGeom prst="rect">
              <a:avLst/>
            </a:prstGeom>
          </p:spPr>
        </p:pic>
        <p:pic>
          <p:nvPicPr>
            <p:cNvPr id="327" name="图片 3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31912" y="3632061"/>
              <a:ext cx="518126" cy="518126"/>
            </a:xfrm>
            <a:prstGeom prst="rect">
              <a:avLst/>
            </a:prstGeom>
          </p:spPr>
        </p:pic>
        <p:pic>
          <p:nvPicPr>
            <p:cNvPr id="328" name="图片 3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06597" y="3632061"/>
              <a:ext cx="518126" cy="518126"/>
            </a:xfrm>
            <a:prstGeom prst="rect">
              <a:avLst/>
            </a:prstGeom>
          </p:spPr>
        </p:pic>
        <p:pic>
          <p:nvPicPr>
            <p:cNvPr id="329" name="图片 3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1282" y="3632061"/>
              <a:ext cx="518126" cy="518126"/>
            </a:xfrm>
            <a:prstGeom prst="rect">
              <a:avLst/>
            </a:prstGeom>
          </p:spPr>
        </p:pic>
        <p:pic>
          <p:nvPicPr>
            <p:cNvPr id="330" name="图片 3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5967" y="3632061"/>
              <a:ext cx="518126" cy="518126"/>
            </a:xfrm>
            <a:prstGeom prst="rect">
              <a:avLst/>
            </a:prstGeom>
          </p:spPr>
        </p:pic>
        <p:pic>
          <p:nvPicPr>
            <p:cNvPr id="331" name="图片 3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0652" y="3632061"/>
              <a:ext cx="518126" cy="518126"/>
            </a:xfrm>
            <a:prstGeom prst="rect">
              <a:avLst/>
            </a:prstGeom>
          </p:spPr>
        </p:pic>
        <p:sp>
          <p:nvSpPr>
            <p:cNvPr id="332" name="矩形 331"/>
            <p:cNvSpPr/>
            <p:nvPr/>
          </p:nvSpPr>
          <p:spPr>
            <a:xfrm>
              <a:off x="5840993" y="3815217"/>
              <a:ext cx="538609"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dirty="0">
                  <a:solidFill>
                    <a:prstClr val="black"/>
                  </a:solidFill>
                  <a:cs typeface="+mn-ea"/>
                  <a:sym typeface="+mn-lt"/>
                </a:rPr>
                <a:t>容器化</a:t>
              </a:r>
            </a:p>
          </p:txBody>
        </p:sp>
        <p:cxnSp>
          <p:nvCxnSpPr>
            <p:cNvPr id="333" name="直接连接符 332"/>
            <p:cNvCxnSpPr/>
            <p:nvPr/>
          </p:nvCxnSpPr>
          <p:spPr>
            <a:xfrm flipH="1">
              <a:off x="3182155" y="3356395"/>
              <a:ext cx="155812" cy="389078"/>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4" name="直接连接符 333"/>
            <p:cNvCxnSpPr/>
            <p:nvPr/>
          </p:nvCxnSpPr>
          <p:spPr>
            <a:xfrm flipH="1">
              <a:off x="4081363" y="3318084"/>
              <a:ext cx="100369"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5" name="直接连接符 334"/>
            <p:cNvCxnSpPr/>
            <p:nvPr/>
          </p:nvCxnSpPr>
          <p:spPr>
            <a:xfrm flipH="1">
              <a:off x="5017467" y="3318084"/>
              <a:ext cx="97048" cy="409360"/>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6" name="直接连接符 335"/>
            <p:cNvCxnSpPr/>
            <p:nvPr/>
          </p:nvCxnSpPr>
          <p:spPr>
            <a:xfrm>
              <a:off x="3505257" y="3350161"/>
              <a:ext cx="78607"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7" name="直接连接符 336"/>
            <p:cNvCxnSpPr/>
            <p:nvPr/>
          </p:nvCxnSpPr>
          <p:spPr>
            <a:xfrm>
              <a:off x="4337909" y="3328048"/>
              <a:ext cx="158252" cy="409713"/>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cxnSp>
          <p:nvCxnSpPr>
            <p:cNvPr id="338" name="直接连接符 337"/>
            <p:cNvCxnSpPr/>
            <p:nvPr/>
          </p:nvCxnSpPr>
          <p:spPr>
            <a:xfrm>
              <a:off x="5254155" y="3341258"/>
              <a:ext cx="168662" cy="425622"/>
            </a:xfrm>
            <a:prstGeom prst="line">
              <a:avLst/>
            </a:prstGeom>
            <a:solidFill>
              <a:schemeClr val="bg1"/>
            </a:solidFill>
            <a:ln>
              <a:solidFill>
                <a:schemeClr val="bg1"/>
              </a:solidFill>
            </a:ln>
          </p:spPr>
          <p:style>
            <a:lnRef idx="1">
              <a:schemeClr val="dk1"/>
            </a:lnRef>
            <a:fillRef idx="0">
              <a:schemeClr val="dk1"/>
            </a:fillRef>
            <a:effectRef idx="0">
              <a:schemeClr val="dk1"/>
            </a:effectRef>
            <a:fontRef idx="minor">
              <a:schemeClr val="tx1"/>
            </a:fontRef>
          </p:style>
        </p:cxnSp>
        <p:sp>
          <p:nvSpPr>
            <p:cNvPr id="341" name="矩形 340"/>
            <p:cNvSpPr/>
            <p:nvPr/>
          </p:nvSpPr>
          <p:spPr>
            <a:xfrm>
              <a:off x="2792012" y="4712194"/>
              <a:ext cx="1722707" cy="1237880"/>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2" name="矩形 341"/>
            <p:cNvSpPr/>
            <p:nvPr/>
          </p:nvSpPr>
          <p:spPr>
            <a:xfrm>
              <a:off x="4840419" y="4719200"/>
              <a:ext cx="1722707" cy="1230874"/>
            </a:xfrm>
            <a:prstGeom prst="rect">
              <a:avLst/>
            </a:pr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399" dirty="0">
                <a:solidFill>
                  <a:prstClr val="black"/>
                </a:solidFill>
                <a:cs typeface="+mn-ea"/>
                <a:sym typeface="+mn-lt"/>
              </a:endParaRPr>
            </a:p>
          </p:txBody>
        </p:sp>
        <p:sp>
          <p:nvSpPr>
            <p:cNvPr id="343" name="矩形 342"/>
            <p:cNvSpPr/>
            <p:nvPr/>
          </p:nvSpPr>
          <p:spPr>
            <a:xfrm>
              <a:off x="4456569" y="2727642"/>
              <a:ext cx="359073"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计算</a:t>
              </a:r>
            </a:p>
          </p:txBody>
        </p:sp>
        <p:sp>
          <p:nvSpPr>
            <p:cNvPr id="344" name="矩形 343"/>
            <p:cNvSpPr/>
            <p:nvPr/>
          </p:nvSpPr>
          <p:spPr>
            <a:xfrm>
              <a:off x="2902520" y="5599652"/>
              <a:ext cx="1538883" cy="18466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提供标准化的镜像环境</a:t>
              </a:r>
            </a:p>
          </p:txBody>
        </p:sp>
        <p:grpSp>
          <p:nvGrpSpPr>
            <p:cNvPr id="346" name="组合 19"/>
            <p:cNvGrpSpPr/>
            <p:nvPr/>
          </p:nvGrpSpPr>
          <p:grpSpPr>
            <a:xfrm>
              <a:off x="4953615" y="5052716"/>
              <a:ext cx="1455082" cy="493713"/>
              <a:chOff x="924339" y="4077866"/>
              <a:chExt cx="1455082" cy="493713"/>
            </a:xfrm>
          </p:grpSpPr>
          <p:grpSp>
            <p:nvGrpSpPr>
              <p:cNvPr id="347" name="组合 167"/>
              <p:cNvGrpSpPr/>
              <p:nvPr/>
            </p:nvGrpSpPr>
            <p:grpSpPr>
              <a:xfrm>
                <a:off x="924339" y="4077866"/>
                <a:ext cx="446087" cy="493713"/>
                <a:chOff x="7024688" y="5368926"/>
                <a:chExt cx="446087" cy="493713"/>
              </a:xfrm>
              <a:solidFill>
                <a:schemeClr val="bg1"/>
              </a:solidFill>
            </p:grpSpPr>
            <p:sp>
              <p:nvSpPr>
                <p:cNvPr id="349" name="Oval 5"/>
                <p:cNvSpPr>
                  <a:spLocks noChangeArrowheads="1"/>
                </p:cNvSpPr>
                <p:nvPr/>
              </p:nvSpPr>
              <p:spPr bwMode="auto">
                <a:xfrm>
                  <a:off x="7232650" y="5407026"/>
                  <a:ext cx="22225"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0" name="Oval 6"/>
                <p:cNvSpPr>
                  <a:spLocks noChangeArrowheads="1"/>
                </p:cNvSpPr>
                <p:nvPr/>
              </p:nvSpPr>
              <p:spPr bwMode="auto">
                <a:xfrm>
                  <a:off x="7412038" y="5407026"/>
                  <a:ext cx="26987"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1" name="Freeform 7"/>
                <p:cNvSpPr>
                  <a:spLocks noEditPoints="1"/>
                </p:cNvSpPr>
                <p:nvPr/>
              </p:nvSpPr>
              <p:spPr bwMode="auto">
                <a:xfrm>
                  <a:off x="7097713" y="5599113"/>
                  <a:ext cx="168275" cy="111125"/>
                </a:xfrm>
                <a:custGeom>
                  <a:avLst/>
                  <a:gdLst>
                    <a:gd name="T0" fmla="*/ 33 w 44"/>
                    <a:gd name="T1" fmla="*/ 29 h 29"/>
                    <a:gd name="T2" fmla="*/ 27 w 44"/>
                    <a:gd name="T3" fmla="*/ 28 h 29"/>
                    <a:gd name="T4" fmla="*/ 15 w 44"/>
                    <a:gd name="T5" fmla="*/ 27 h 29"/>
                    <a:gd name="T6" fmla="*/ 9 w 44"/>
                    <a:gd name="T7" fmla="*/ 29 h 29"/>
                    <a:gd name="T8" fmla="*/ 0 w 44"/>
                    <a:gd name="T9" fmla="*/ 19 h 29"/>
                    <a:gd name="T10" fmla="*/ 7 w 44"/>
                    <a:gd name="T11" fmla="*/ 10 h 29"/>
                    <a:gd name="T12" fmla="*/ 21 w 44"/>
                    <a:gd name="T13" fmla="*/ 0 h 29"/>
                    <a:gd name="T14" fmla="*/ 33 w 44"/>
                    <a:gd name="T15" fmla="*/ 6 h 29"/>
                    <a:gd name="T16" fmla="*/ 44 w 44"/>
                    <a:gd name="T17" fmla="*/ 18 h 29"/>
                    <a:gd name="T18" fmla="*/ 33 w 44"/>
                    <a:gd name="T19" fmla="*/ 29 h 29"/>
                    <a:gd name="T20" fmla="*/ 27 w 44"/>
                    <a:gd name="T21" fmla="*/ 23 h 29"/>
                    <a:gd name="T22" fmla="*/ 29 w 44"/>
                    <a:gd name="T23" fmla="*/ 23 h 29"/>
                    <a:gd name="T24" fmla="*/ 33 w 44"/>
                    <a:gd name="T25" fmla="*/ 25 h 29"/>
                    <a:gd name="T26" fmla="*/ 40 w 44"/>
                    <a:gd name="T27" fmla="*/ 18 h 29"/>
                    <a:gd name="T28" fmla="*/ 33 w 44"/>
                    <a:gd name="T29" fmla="*/ 11 h 29"/>
                    <a:gd name="T30" fmla="*/ 30 w 44"/>
                    <a:gd name="T31" fmla="*/ 10 h 29"/>
                    <a:gd name="T32" fmla="*/ 21 w 44"/>
                    <a:gd name="T33" fmla="*/ 4 h 29"/>
                    <a:gd name="T34" fmla="*/ 11 w 44"/>
                    <a:gd name="T35" fmla="*/ 12 h 29"/>
                    <a:gd name="T36" fmla="*/ 9 w 44"/>
                    <a:gd name="T37" fmla="*/ 14 h 29"/>
                    <a:gd name="T38" fmla="*/ 4 w 44"/>
                    <a:gd name="T39" fmla="*/ 19 h 29"/>
                    <a:gd name="T40" fmla="*/ 9 w 44"/>
                    <a:gd name="T41" fmla="*/ 25 h 29"/>
                    <a:gd name="T42" fmla="*/ 13 w 44"/>
                    <a:gd name="T43" fmla="*/ 23 h 29"/>
                    <a:gd name="T44" fmla="*/ 16 w 44"/>
                    <a:gd name="T45" fmla="*/ 23 h 29"/>
                    <a:gd name="T46" fmla="*/ 26 w 44"/>
                    <a:gd name="T47" fmla="*/ 23 h 29"/>
                    <a:gd name="T48" fmla="*/ 27 w 44"/>
                    <a:gd name="T49"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29">
                      <a:moveTo>
                        <a:pt x="33" y="29"/>
                      </a:moveTo>
                      <a:cubicBezTo>
                        <a:pt x="31" y="29"/>
                        <a:pt x="29" y="28"/>
                        <a:pt x="27" y="28"/>
                      </a:cubicBezTo>
                      <a:cubicBezTo>
                        <a:pt x="23" y="29"/>
                        <a:pt x="19" y="29"/>
                        <a:pt x="15" y="27"/>
                      </a:cubicBezTo>
                      <a:cubicBezTo>
                        <a:pt x="13" y="28"/>
                        <a:pt x="11" y="29"/>
                        <a:pt x="9" y="29"/>
                      </a:cubicBezTo>
                      <a:cubicBezTo>
                        <a:pt x="4" y="29"/>
                        <a:pt x="0" y="25"/>
                        <a:pt x="0" y="19"/>
                      </a:cubicBezTo>
                      <a:cubicBezTo>
                        <a:pt x="0" y="15"/>
                        <a:pt x="3" y="11"/>
                        <a:pt x="7" y="10"/>
                      </a:cubicBezTo>
                      <a:cubicBezTo>
                        <a:pt x="9" y="4"/>
                        <a:pt x="15" y="0"/>
                        <a:pt x="21" y="0"/>
                      </a:cubicBezTo>
                      <a:cubicBezTo>
                        <a:pt x="26" y="0"/>
                        <a:pt x="31" y="2"/>
                        <a:pt x="33" y="6"/>
                      </a:cubicBezTo>
                      <a:cubicBezTo>
                        <a:pt x="39" y="7"/>
                        <a:pt x="44" y="12"/>
                        <a:pt x="44" y="18"/>
                      </a:cubicBezTo>
                      <a:cubicBezTo>
                        <a:pt x="44" y="24"/>
                        <a:pt x="39" y="29"/>
                        <a:pt x="33" y="29"/>
                      </a:cubicBezTo>
                      <a:close/>
                      <a:moveTo>
                        <a:pt x="27" y="23"/>
                      </a:moveTo>
                      <a:cubicBezTo>
                        <a:pt x="28" y="23"/>
                        <a:pt x="28" y="23"/>
                        <a:pt x="29" y="23"/>
                      </a:cubicBezTo>
                      <a:cubicBezTo>
                        <a:pt x="30" y="24"/>
                        <a:pt x="31" y="25"/>
                        <a:pt x="33" y="25"/>
                      </a:cubicBezTo>
                      <a:cubicBezTo>
                        <a:pt x="36" y="25"/>
                        <a:pt x="40" y="21"/>
                        <a:pt x="40" y="18"/>
                      </a:cubicBezTo>
                      <a:cubicBezTo>
                        <a:pt x="40" y="14"/>
                        <a:pt x="36" y="11"/>
                        <a:pt x="33" y="11"/>
                      </a:cubicBezTo>
                      <a:cubicBezTo>
                        <a:pt x="32" y="11"/>
                        <a:pt x="30" y="10"/>
                        <a:pt x="30" y="10"/>
                      </a:cubicBezTo>
                      <a:cubicBezTo>
                        <a:pt x="28" y="6"/>
                        <a:pt x="25" y="4"/>
                        <a:pt x="21" y="4"/>
                      </a:cubicBezTo>
                      <a:cubicBezTo>
                        <a:pt x="16" y="4"/>
                        <a:pt x="12" y="8"/>
                        <a:pt x="11" y="12"/>
                      </a:cubicBezTo>
                      <a:cubicBezTo>
                        <a:pt x="11" y="13"/>
                        <a:pt x="10" y="14"/>
                        <a:pt x="9" y="14"/>
                      </a:cubicBezTo>
                      <a:cubicBezTo>
                        <a:pt x="6" y="14"/>
                        <a:pt x="4" y="17"/>
                        <a:pt x="4" y="19"/>
                      </a:cubicBezTo>
                      <a:cubicBezTo>
                        <a:pt x="4" y="22"/>
                        <a:pt x="7" y="25"/>
                        <a:pt x="9" y="25"/>
                      </a:cubicBezTo>
                      <a:cubicBezTo>
                        <a:pt x="11" y="25"/>
                        <a:pt x="12" y="24"/>
                        <a:pt x="13" y="23"/>
                      </a:cubicBezTo>
                      <a:cubicBezTo>
                        <a:pt x="14" y="22"/>
                        <a:pt x="15" y="22"/>
                        <a:pt x="16" y="23"/>
                      </a:cubicBezTo>
                      <a:cubicBezTo>
                        <a:pt x="19" y="25"/>
                        <a:pt x="23" y="25"/>
                        <a:pt x="26" y="23"/>
                      </a:cubicBezTo>
                      <a:cubicBezTo>
                        <a:pt x="27" y="23"/>
                        <a:pt x="27" y="23"/>
                        <a:pt x="27"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2" name="Freeform 8"/>
                <p:cNvSpPr>
                  <a:spLocks noEditPoints="1"/>
                </p:cNvSpPr>
                <p:nvPr/>
              </p:nvSpPr>
              <p:spPr bwMode="auto">
                <a:xfrm>
                  <a:off x="7024688" y="5445126"/>
                  <a:ext cx="311150" cy="417513"/>
                </a:xfrm>
                <a:custGeom>
                  <a:avLst/>
                  <a:gdLst>
                    <a:gd name="T0" fmla="*/ 71 w 81"/>
                    <a:gd name="T1" fmla="*/ 5 h 109"/>
                    <a:gd name="T2" fmla="*/ 75 w 81"/>
                    <a:gd name="T3" fmla="*/ 10 h 109"/>
                    <a:gd name="T4" fmla="*/ 75 w 81"/>
                    <a:gd name="T5" fmla="*/ 99 h 109"/>
                    <a:gd name="T6" fmla="*/ 71 w 81"/>
                    <a:gd name="T7" fmla="*/ 103 h 109"/>
                    <a:gd name="T8" fmla="*/ 10 w 81"/>
                    <a:gd name="T9" fmla="*/ 103 h 109"/>
                    <a:gd name="T10" fmla="*/ 6 w 81"/>
                    <a:gd name="T11" fmla="*/ 99 h 109"/>
                    <a:gd name="T12" fmla="*/ 6 w 81"/>
                    <a:gd name="T13" fmla="*/ 10 h 109"/>
                    <a:gd name="T14" fmla="*/ 10 w 81"/>
                    <a:gd name="T15" fmla="*/ 5 h 109"/>
                    <a:gd name="T16" fmla="*/ 71 w 81"/>
                    <a:gd name="T17" fmla="*/ 5 h 109"/>
                    <a:gd name="T18" fmla="*/ 71 w 81"/>
                    <a:gd name="T19" fmla="*/ 0 h 109"/>
                    <a:gd name="T20" fmla="*/ 10 w 81"/>
                    <a:gd name="T21" fmla="*/ 0 h 109"/>
                    <a:gd name="T22" fmla="*/ 0 w 81"/>
                    <a:gd name="T23" fmla="*/ 10 h 109"/>
                    <a:gd name="T24" fmla="*/ 0 w 81"/>
                    <a:gd name="T25" fmla="*/ 99 h 109"/>
                    <a:gd name="T26" fmla="*/ 10 w 81"/>
                    <a:gd name="T27" fmla="*/ 109 h 109"/>
                    <a:gd name="T28" fmla="*/ 71 w 81"/>
                    <a:gd name="T29" fmla="*/ 109 h 109"/>
                    <a:gd name="T30" fmla="*/ 81 w 81"/>
                    <a:gd name="T31" fmla="*/ 99 h 109"/>
                    <a:gd name="T32" fmla="*/ 81 w 81"/>
                    <a:gd name="T33" fmla="*/ 10 h 109"/>
                    <a:gd name="T34" fmla="*/ 71 w 81"/>
                    <a:gd name="T3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1" h="109">
                      <a:moveTo>
                        <a:pt x="71" y="5"/>
                      </a:moveTo>
                      <a:cubicBezTo>
                        <a:pt x="73" y="5"/>
                        <a:pt x="75" y="7"/>
                        <a:pt x="75" y="10"/>
                      </a:cubicBezTo>
                      <a:cubicBezTo>
                        <a:pt x="75" y="99"/>
                        <a:pt x="75" y="99"/>
                        <a:pt x="75" y="99"/>
                      </a:cubicBezTo>
                      <a:cubicBezTo>
                        <a:pt x="75" y="101"/>
                        <a:pt x="73" y="103"/>
                        <a:pt x="71" y="103"/>
                      </a:cubicBezTo>
                      <a:cubicBezTo>
                        <a:pt x="10" y="103"/>
                        <a:pt x="10" y="103"/>
                        <a:pt x="10" y="103"/>
                      </a:cubicBezTo>
                      <a:cubicBezTo>
                        <a:pt x="8" y="103"/>
                        <a:pt x="6" y="101"/>
                        <a:pt x="6" y="99"/>
                      </a:cubicBezTo>
                      <a:cubicBezTo>
                        <a:pt x="6" y="10"/>
                        <a:pt x="6" y="10"/>
                        <a:pt x="6" y="10"/>
                      </a:cubicBezTo>
                      <a:cubicBezTo>
                        <a:pt x="6" y="7"/>
                        <a:pt x="8" y="5"/>
                        <a:pt x="10" y="5"/>
                      </a:cubicBezTo>
                      <a:cubicBezTo>
                        <a:pt x="71" y="5"/>
                        <a:pt x="71" y="5"/>
                        <a:pt x="71" y="5"/>
                      </a:cubicBezTo>
                      <a:moveTo>
                        <a:pt x="71" y="0"/>
                      </a:moveTo>
                      <a:cubicBezTo>
                        <a:pt x="10" y="0"/>
                        <a:pt x="10" y="0"/>
                        <a:pt x="10" y="0"/>
                      </a:cubicBezTo>
                      <a:cubicBezTo>
                        <a:pt x="5" y="0"/>
                        <a:pt x="0" y="4"/>
                        <a:pt x="0" y="10"/>
                      </a:cubicBezTo>
                      <a:cubicBezTo>
                        <a:pt x="0" y="99"/>
                        <a:pt x="0" y="99"/>
                        <a:pt x="0" y="99"/>
                      </a:cubicBezTo>
                      <a:cubicBezTo>
                        <a:pt x="0" y="104"/>
                        <a:pt x="5" y="109"/>
                        <a:pt x="10" y="109"/>
                      </a:cubicBezTo>
                      <a:cubicBezTo>
                        <a:pt x="71" y="109"/>
                        <a:pt x="71" y="109"/>
                        <a:pt x="71" y="109"/>
                      </a:cubicBezTo>
                      <a:cubicBezTo>
                        <a:pt x="76" y="109"/>
                        <a:pt x="81" y="104"/>
                        <a:pt x="81" y="99"/>
                      </a:cubicBezTo>
                      <a:cubicBezTo>
                        <a:pt x="81" y="10"/>
                        <a:pt x="81" y="10"/>
                        <a:pt x="81" y="10"/>
                      </a:cubicBezTo>
                      <a:cubicBezTo>
                        <a:pt x="81" y="4"/>
                        <a:pt x="76" y="0"/>
                        <a:pt x="7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3" name="Oval 9"/>
                <p:cNvSpPr>
                  <a:spLocks noChangeArrowheads="1"/>
                </p:cNvSpPr>
                <p:nvPr/>
              </p:nvSpPr>
              <p:spPr bwMode="auto">
                <a:xfrm>
                  <a:off x="7059613"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4" name="Oval 10"/>
                <p:cNvSpPr>
                  <a:spLocks noChangeArrowheads="1"/>
                </p:cNvSpPr>
                <p:nvPr/>
              </p:nvSpPr>
              <p:spPr bwMode="auto">
                <a:xfrm>
                  <a:off x="7270750" y="5491163"/>
                  <a:ext cx="30162" cy="269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5" name="Freeform 11"/>
                <p:cNvSpPr>
                  <a:spLocks/>
                </p:cNvSpPr>
                <p:nvPr/>
              </p:nvSpPr>
              <p:spPr bwMode="auto">
                <a:xfrm>
                  <a:off x="7335838" y="5502276"/>
                  <a:ext cx="73025" cy="96838"/>
                </a:xfrm>
                <a:custGeom>
                  <a:avLst/>
                  <a:gdLst>
                    <a:gd name="T0" fmla="*/ 0 w 19"/>
                    <a:gd name="T1" fmla="*/ 0 h 25"/>
                    <a:gd name="T2" fmla="*/ 0 w 19"/>
                    <a:gd name="T3" fmla="*/ 4 h 25"/>
                    <a:gd name="T4" fmla="*/ 7 w 19"/>
                    <a:gd name="T5" fmla="*/ 8 h 25"/>
                    <a:gd name="T6" fmla="*/ 9 w 19"/>
                    <a:gd name="T7" fmla="*/ 9 h 25"/>
                    <a:gd name="T8" fmla="*/ 15 w 19"/>
                    <a:gd name="T9" fmla="*/ 15 h 25"/>
                    <a:gd name="T10" fmla="*/ 9 w 19"/>
                    <a:gd name="T11" fmla="*/ 21 h 25"/>
                    <a:gd name="T12" fmla="*/ 6 w 19"/>
                    <a:gd name="T13" fmla="*/ 20 h 25"/>
                    <a:gd name="T14" fmla="*/ 5 w 19"/>
                    <a:gd name="T15" fmla="*/ 20 h 25"/>
                    <a:gd name="T16" fmla="*/ 4 w 19"/>
                    <a:gd name="T17" fmla="*/ 20 h 25"/>
                    <a:gd name="T18" fmla="*/ 0 w 19"/>
                    <a:gd name="T19" fmla="*/ 21 h 25"/>
                    <a:gd name="T20" fmla="*/ 0 w 19"/>
                    <a:gd name="T21" fmla="*/ 25 h 25"/>
                    <a:gd name="T22" fmla="*/ 5 w 19"/>
                    <a:gd name="T23" fmla="*/ 24 h 25"/>
                    <a:gd name="T24" fmla="*/ 9 w 19"/>
                    <a:gd name="T25" fmla="*/ 25 h 25"/>
                    <a:gd name="T26" fmla="*/ 19 w 19"/>
                    <a:gd name="T27" fmla="*/ 15 h 25"/>
                    <a:gd name="T28" fmla="*/ 10 w 19"/>
                    <a:gd name="T29" fmla="*/ 6 h 25"/>
                    <a:gd name="T30" fmla="*/ 0 w 19"/>
                    <a:gd name="T3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5">
                      <a:moveTo>
                        <a:pt x="0" y="0"/>
                      </a:moveTo>
                      <a:cubicBezTo>
                        <a:pt x="0" y="4"/>
                        <a:pt x="0" y="4"/>
                        <a:pt x="0" y="4"/>
                      </a:cubicBezTo>
                      <a:cubicBezTo>
                        <a:pt x="3" y="4"/>
                        <a:pt x="6" y="6"/>
                        <a:pt x="7" y="8"/>
                      </a:cubicBezTo>
                      <a:cubicBezTo>
                        <a:pt x="8" y="9"/>
                        <a:pt x="9" y="9"/>
                        <a:pt x="9" y="9"/>
                      </a:cubicBezTo>
                      <a:cubicBezTo>
                        <a:pt x="13" y="9"/>
                        <a:pt x="15" y="12"/>
                        <a:pt x="15" y="15"/>
                      </a:cubicBezTo>
                      <a:cubicBezTo>
                        <a:pt x="15" y="19"/>
                        <a:pt x="13" y="21"/>
                        <a:pt x="9" y="21"/>
                      </a:cubicBezTo>
                      <a:cubicBezTo>
                        <a:pt x="8" y="21"/>
                        <a:pt x="7" y="21"/>
                        <a:pt x="6" y="20"/>
                      </a:cubicBezTo>
                      <a:cubicBezTo>
                        <a:pt x="6" y="20"/>
                        <a:pt x="5" y="20"/>
                        <a:pt x="5" y="20"/>
                      </a:cubicBezTo>
                      <a:cubicBezTo>
                        <a:pt x="4" y="20"/>
                        <a:pt x="4" y="20"/>
                        <a:pt x="4" y="20"/>
                      </a:cubicBezTo>
                      <a:cubicBezTo>
                        <a:pt x="3" y="21"/>
                        <a:pt x="1" y="21"/>
                        <a:pt x="0" y="21"/>
                      </a:cubicBezTo>
                      <a:cubicBezTo>
                        <a:pt x="0" y="25"/>
                        <a:pt x="0" y="25"/>
                        <a:pt x="0" y="25"/>
                      </a:cubicBezTo>
                      <a:cubicBezTo>
                        <a:pt x="2" y="25"/>
                        <a:pt x="3" y="25"/>
                        <a:pt x="5" y="24"/>
                      </a:cubicBezTo>
                      <a:cubicBezTo>
                        <a:pt x="6" y="25"/>
                        <a:pt x="8" y="25"/>
                        <a:pt x="9" y="25"/>
                      </a:cubicBezTo>
                      <a:cubicBezTo>
                        <a:pt x="15" y="25"/>
                        <a:pt x="19" y="21"/>
                        <a:pt x="19" y="15"/>
                      </a:cubicBezTo>
                      <a:cubicBezTo>
                        <a:pt x="19" y="10"/>
                        <a:pt x="15" y="6"/>
                        <a:pt x="10" y="6"/>
                      </a:cubicBezTo>
                      <a:cubicBezTo>
                        <a:pt x="8" y="2"/>
                        <a:pt x="4"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sp>
              <p:nvSpPr>
                <p:cNvPr id="356" name="Freeform 12"/>
                <p:cNvSpPr>
                  <a:spLocks/>
                </p:cNvSpPr>
                <p:nvPr/>
              </p:nvSpPr>
              <p:spPr bwMode="auto">
                <a:xfrm>
                  <a:off x="7200900" y="5368926"/>
                  <a:ext cx="269875" cy="360363"/>
                </a:xfrm>
                <a:custGeom>
                  <a:avLst/>
                  <a:gdLst>
                    <a:gd name="T0" fmla="*/ 61 w 70"/>
                    <a:gd name="T1" fmla="*/ 0 h 94"/>
                    <a:gd name="T2" fmla="*/ 9 w 70"/>
                    <a:gd name="T3" fmla="*/ 0 h 94"/>
                    <a:gd name="T4" fmla="*/ 0 w 70"/>
                    <a:gd name="T5" fmla="*/ 9 h 94"/>
                    <a:gd name="T6" fmla="*/ 0 w 70"/>
                    <a:gd name="T7" fmla="*/ 20 h 94"/>
                    <a:gd name="T8" fmla="*/ 5 w 70"/>
                    <a:gd name="T9" fmla="*/ 20 h 94"/>
                    <a:gd name="T10" fmla="*/ 5 w 70"/>
                    <a:gd name="T11" fmla="*/ 9 h 94"/>
                    <a:gd name="T12" fmla="*/ 9 w 70"/>
                    <a:gd name="T13" fmla="*/ 5 h 94"/>
                    <a:gd name="T14" fmla="*/ 61 w 70"/>
                    <a:gd name="T15" fmla="*/ 5 h 94"/>
                    <a:gd name="T16" fmla="*/ 65 w 70"/>
                    <a:gd name="T17" fmla="*/ 9 h 94"/>
                    <a:gd name="T18" fmla="*/ 65 w 70"/>
                    <a:gd name="T19" fmla="*/ 86 h 94"/>
                    <a:gd name="T20" fmla="*/ 61 w 70"/>
                    <a:gd name="T21" fmla="*/ 90 h 94"/>
                    <a:gd name="T22" fmla="*/ 35 w 70"/>
                    <a:gd name="T23" fmla="*/ 90 h 94"/>
                    <a:gd name="T24" fmla="*/ 35 w 70"/>
                    <a:gd name="T25" fmla="*/ 94 h 94"/>
                    <a:gd name="T26" fmla="*/ 61 w 70"/>
                    <a:gd name="T27" fmla="*/ 94 h 94"/>
                    <a:gd name="T28" fmla="*/ 70 w 70"/>
                    <a:gd name="T29" fmla="*/ 86 h 94"/>
                    <a:gd name="T30" fmla="*/ 70 w 70"/>
                    <a:gd name="T31" fmla="*/ 9 h 94"/>
                    <a:gd name="T32" fmla="*/ 61 w 70"/>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0" h="94">
                      <a:moveTo>
                        <a:pt x="61" y="0"/>
                      </a:moveTo>
                      <a:cubicBezTo>
                        <a:pt x="9" y="0"/>
                        <a:pt x="9" y="0"/>
                        <a:pt x="9" y="0"/>
                      </a:cubicBezTo>
                      <a:cubicBezTo>
                        <a:pt x="4" y="0"/>
                        <a:pt x="0" y="4"/>
                        <a:pt x="0" y="9"/>
                      </a:cubicBezTo>
                      <a:cubicBezTo>
                        <a:pt x="0" y="20"/>
                        <a:pt x="0" y="20"/>
                        <a:pt x="0" y="20"/>
                      </a:cubicBezTo>
                      <a:cubicBezTo>
                        <a:pt x="5" y="20"/>
                        <a:pt x="5" y="20"/>
                        <a:pt x="5" y="20"/>
                      </a:cubicBezTo>
                      <a:cubicBezTo>
                        <a:pt x="5" y="9"/>
                        <a:pt x="5" y="9"/>
                        <a:pt x="5" y="9"/>
                      </a:cubicBezTo>
                      <a:cubicBezTo>
                        <a:pt x="5" y="7"/>
                        <a:pt x="6" y="5"/>
                        <a:pt x="9" y="5"/>
                      </a:cubicBezTo>
                      <a:cubicBezTo>
                        <a:pt x="61" y="5"/>
                        <a:pt x="61" y="5"/>
                        <a:pt x="61" y="5"/>
                      </a:cubicBezTo>
                      <a:cubicBezTo>
                        <a:pt x="63" y="5"/>
                        <a:pt x="65" y="7"/>
                        <a:pt x="65" y="9"/>
                      </a:cubicBezTo>
                      <a:cubicBezTo>
                        <a:pt x="65" y="86"/>
                        <a:pt x="65" y="86"/>
                        <a:pt x="65" y="86"/>
                      </a:cubicBezTo>
                      <a:cubicBezTo>
                        <a:pt x="65" y="88"/>
                        <a:pt x="63" y="90"/>
                        <a:pt x="61" y="90"/>
                      </a:cubicBezTo>
                      <a:cubicBezTo>
                        <a:pt x="35" y="90"/>
                        <a:pt x="35" y="90"/>
                        <a:pt x="35" y="90"/>
                      </a:cubicBezTo>
                      <a:cubicBezTo>
                        <a:pt x="35" y="94"/>
                        <a:pt x="35" y="94"/>
                        <a:pt x="35" y="94"/>
                      </a:cubicBezTo>
                      <a:cubicBezTo>
                        <a:pt x="61" y="94"/>
                        <a:pt x="61" y="94"/>
                        <a:pt x="61" y="94"/>
                      </a:cubicBezTo>
                      <a:cubicBezTo>
                        <a:pt x="66" y="94"/>
                        <a:pt x="70" y="91"/>
                        <a:pt x="70" y="86"/>
                      </a:cubicBezTo>
                      <a:cubicBezTo>
                        <a:pt x="70" y="9"/>
                        <a:pt x="70" y="9"/>
                        <a:pt x="70" y="9"/>
                      </a:cubicBezTo>
                      <a:cubicBezTo>
                        <a:pt x="70" y="4"/>
                        <a:pt x="66" y="0"/>
                        <a:pt x="6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1218418"/>
                  <a:endParaRPr lang="zh-CN" altLang="en-US" sz="1399">
                    <a:solidFill>
                      <a:prstClr val="black"/>
                    </a:solidFill>
                    <a:cs typeface="+mn-ea"/>
                    <a:sym typeface="+mn-lt"/>
                  </a:endParaRPr>
                </a:p>
              </p:txBody>
            </p:sp>
          </p:grpSp>
          <p:sp>
            <p:nvSpPr>
              <p:cNvPr id="348" name="矩形 347"/>
              <p:cNvSpPr/>
              <p:nvPr/>
            </p:nvSpPr>
            <p:spPr>
              <a:xfrm>
                <a:off x="1481739" y="4240084"/>
                <a:ext cx="897682" cy="21544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弹性云存储</a:t>
                </a:r>
              </a:p>
            </p:txBody>
          </p:sp>
        </p:grpSp>
        <p:pic>
          <p:nvPicPr>
            <p:cNvPr id="358" name="图片 357"/>
            <p:cNvPicPr>
              <a:picLocks noChangeAspect="1"/>
            </p:cNvPicPr>
            <p:nvPr/>
          </p:nvPicPr>
          <p:blipFill>
            <a:blip r:embed="rId9"/>
            <a:stretch>
              <a:fillRect/>
            </a:stretch>
          </p:blipFill>
          <p:spPr>
            <a:xfrm>
              <a:off x="2880763" y="4897872"/>
              <a:ext cx="648164" cy="515207"/>
            </a:xfrm>
            <a:prstGeom prst="rect">
              <a:avLst/>
            </a:prstGeom>
          </p:spPr>
        </p:pic>
        <p:sp>
          <p:nvSpPr>
            <p:cNvPr id="359" name="矩形 358"/>
            <p:cNvSpPr/>
            <p:nvPr/>
          </p:nvSpPr>
          <p:spPr>
            <a:xfrm>
              <a:off x="3592617" y="4952741"/>
              <a:ext cx="897996" cy="43088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华为云容器镜像服务</a:t>
              </a:r>
            </a:p>
          </p:txBody>
        </p:sp>
      </p:grpSp>
      <p:pic>
        <p:nvPicPr>
          <p:cNvPr id="361" name="图片 36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8751" y="1917819"/>
            <a:ext cx="619455" cy="619455"/>
          </a:xfrm>
          <a:prstGeom prst="rect">
            <a:avLst/>
          </a:prstGeom>
        </p:spPr>
      </p:pic>
      <p:sp>
        <p:nvSpPr>
          <p:cNvPr id="362" name="矩形 361"/>
          <p:cNvSpPr/>
          <p:nvPr/>
        </p:nvSpPr>
        <p:spPr>
          <a:xfrm>
            <a:off x="885780" y="2565468"/>
            <a:ext cx="828429" cy="430463"/>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a:solidFill>
                  <a:prstClr val="black"/>
                </a:solidFill>
                <a:cs typeface="+mn-ea"/>
                <a:sym typeface="+mn-lt"/>
              </a:rPr>
              <a:t>DevCloud</a:t>
            </a:r>
          </a:p>
          <a:p>
            <a:pPr defTabSz="1218418"/>
            <a:r>
              <a:rPr lang="zh-CN" altLang="en-US" sz="1399" b="1" dirty="0">
                <a:solidFill>
                  <a:prstClr val="black"/>
                </a:solidFill>
                <a:cs typeface="+mn-ea"/>
                <a:sym typeface="+mn-lt"/>
              </a:rPr>
              <a:t>代码托管</a:t>
            </a:r>
          </a:p>
        </p:txBody>
      </p:sp>
      <p:pic>
        <p:nvPicPr>
          <p:cNvPr id="363" name="图片 3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05500" y="3582881"/>
            <a:ext cx="485957" cy="485957"/>
          </a:xfrm>
          <a:prstGeom prst="rect">
            <a:avLst/>
          </a:prstGeom>
        </p:spPr>
      </p:pic>
      <p:sp>
        <p:nvSpPr>
          <p:cNvPr id="364" name="矩形 363"/>
          <p:cNvSpPr/>
          <p:nvPr/>
        </p:nvSpPr>
        <p:spPr>
          <a:xfrm>
            <a:off x="950516" y="4200204"/>
            <a:ext cx="616916" cy="21523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en-US" altLang="zh-CN" sz="1399" b="1" dirty="0" err="1">
                <a:solidFill>
                  <a:prstClr val="black"/>
                </a:solidFill>
                <a:cs typeface="+mn-ea"/>
                <a:sym typeface="+mn-lt"/>
              </a:rPr>
              <a:t>GitHub</a:t>
            </a:r>
            <a:endParaRPr lang="zh-CN" altLang="en-US" sz="1399" b="1" dirty="0">
              <a:solidFill>
                <a:prstClr val="black"/>
              </a:solidFill>
              <a:cs typeface="+mn-ea"/>
              <a:sym typeface="+mn-lt"/>
            </a:endParaRPr>
          </a:p>
        </p:txBody>
      </p:sp>
      <p:pic>
        <p:nvPicPr>
          <p:cNvPr id="1026" name="Picture 2" descr="âgitlibâçå¾çæç´¢ç»æ"/>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98931" y="4990747"/>
            <a:ext cx="499098" cy="499098"/>
          </a:xfrm>
          <a:prstGeom prst="rect">
            <a:avLst/>
          </a:prstGeom>
          <a:noFill/>
          <a:extLst>
            <a:ext uri="{909E8E84-426E-40DD-AFC4-6F175D3DCCD1}">
              <a14:hiddenFill xmlns:a14="http://schemas.microsoft.com/office/drawing/2010/main">
                <a:solidFill>
                  <a:srgbClr val="FFFFFF"/>
                </a:solidFill>
              </a14:hiddenFill>
            </a:ext>
          </a:extLst>
        </p:spPr>
      </p:pic>
      <p:sp>
        <p:nvSpPr>
          <p:cNvPr id="365" name="矩形 364"/>
          <p:cNvSpPr/>
          <p:nvPr/>
        </p:nvSpPr>
        <p:spPr>
          <a:xfrm>
            <a:off x="944908" y="5577425"/>
            <a:ext cx="623326" cy="21536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通用</a:t>
            </a:r>
            <a:r>
              <a:rPr lang="en-US" altLang="zh-CN" sz="1399" b="1" dirty="0" err="1">
                <a:solidFill>
                  <a:prstClr val="black"/>
                </a:solidFill>
                <a:cs typeface="+mn-ea"/>
                <a:sym typeface="+mn-lt"/>
              </a:rPr>
              <a:t>Git</a:t>
            </a:r>
            <a:endParaRPr lang="zh-CN" altLang="en-US" sz="1399" b="1" dirty="0">
              <a:solidFill>
                <a:prstClr val="black"/>
              </a:solidFill>
              <a:cs typeface="+mn-ea"/>
              <a:sym typeface="+mn-lt"/>
            </a:endParaRPr>
          </a:p>
        </p:txBody>
      </p:sp>
      <p:sp>
        <p:nvSpPr>
          <p:cNvPr id="366" name="上下箭头 365"/>
          <p:cNvSpPr/>
          <p:nvPr/>
        </p:nvSpPr>
        <p:spPr>
          <a:xfrm>
            <a:off x="3544434" y="4256516"/>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7" name="上下箭头 366"/>
          <p:cNvSpPr/>
          <p:nvPr/>
        </p:nvSpPr>
        <p:spPr>
          <a:xfrm>
            <a:off x="5618049" y="4263250"/>
            <a:ext cx="262068" cy="461053"/>
          </a:xfrm>
          <a:prstGeom prst="upDownArrow">
            <a:avLst/>
          </a:prstGeom>
          <a:solidFill>
            <a:schemeClr val="bg1">
              <a:lumMod val="75000"/>
            </a:schemeClr>
          </a:solidFill>
          <a:ln w="15875">
            <a:noFill/>
          </a:ln>
        </p:spPr>
        <p:txBody>
          <a:bodyPr vert="horz" wrap="square" lIns="91380" tIns="45690" rIns="91380" bIns="45690" numCol="1" anchor="t" anchorCtr="0" compatLnSpc="1">
            <a:prstTxWarp prst="textNoShape">
              <a:avLst/>
            </a:prstTxWarp>
          </a:bodyPr>
          <a:lstStyle/>
          <a:p>
            <a:pPr defTabSz="1218418"/>
            <a:endParaRPr lang="en-US" sz="1399">
              <a:solidFill>
                <a:prstClr val="black"/>
              </a:solidFill>
              <a:cs typeface="+mn-ea"/>
              <a:sym typeface="+mn-lt"/>
            </a:endParaRPr>
          </a:p>
        </p:txBody>
      </p:sp>
      <p:sp>
        <p:nvSpPr>
          <p:cNvPr id="368" name="矩形 367"/>
          <p:cNvSpPr/>
          <p:nvPr/>
        </p:nvSpPr>
        <p:spPr>
          <a:xfrm>
            <a:off x="1956709" y="3475228"/>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69" name="矩形 368"/>
          <p:cNvSpPr/>
          <p:nvPr/>
        </p:nvSpPr>
        <p:spPr>
          <a:xfrm>
            <a:off x="3836436" y="4387671"/>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0" name="矩形 369"/>
          <p:cNvSpPr/>
          <p:nvPr/>
        </p:nvSpPr>
        <p:spPr>
          <a:xfrm>
            <a:off x="5889883" y="4386122"/>
            <a:ext cx="358840" cy="215304"/>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defTabSz="1218418"/>
            <a:r>
              <a:rPr lang="zh-CN" altLang="en-US" sz="1399" b="1" dirty="0">
                <a:solidFill>
                  <a:prstClr val="black"/>
                </a:solidFill>
                <a:cs typeface="+mn-ea"/>
                <a:sym typeface="+mn-lt"/>
              </a:rPr>
              <a:t>专线</a:t>
            </a:r>
          </a:p>
        </p:txBody>
      </p:sp>
      <p:sp>
        <p:nvSpPr>
          <p:cNvPr id="371" name="矩形 370"/>
          <p:cNvSpPr/>
          <p:nvPr/>
        </p:nvSpPr>
        <p:spPr>
          <a:xfrm>
            <a:off x="8363350" y="1355071"/>
            <a:ext cx="2951964" cy="569195"/>
          </a:xfrm>
          <a:prstGeom prst="rect">
            <a:avLst/>
          </a:prstGeom>
        </p:spPr>
        <p:txBody>
          <a:bodyPr wrap="square" lIns="0" tIns="0" rIns="0" bIns="0">
            <a:spAutoFit/>
          </a:bodyPr>
          <a:lstStyle/>
          <a:p>
            <a:pPr defTabSz="1136809">
              <a:lnSpc>
                <a:spcPct val="150000"/>
              </a:lnSpc>
              <a:spcAft>
                <a:spcPts val="600"/>
              </a:spcAft>
            </a:pPr>
            <a:r>
              <a:rPr kumimoji="1" lang="zh-CN" altLang="en-US" sz="1299" b="1" dirty="0">
                <a:solidFill>
                  <a:srgbClr val="C7000B"/>
                </a:solidFill>
                <a:cs typeface="+mn-ea"/>
                <a:sym typeface="+mn-lt"/>
              </a:rPr>
              <a:t>支持</a:t>
            </a:r>
            <a:r>
              <a:rPr kumimoji="1" lang="en-US" altLang="zh-CN" sz="1299" b="1" dirty="0">
                <a:solidFill>
                  <a:srgbClr val="C7000B"/>
                </a:solidFill>
                <a:cs typeface="+mn-ea"/>
                <a:sym typeface="+mn-lt"/>
              </a:rPr>
              <a:t>10+</a:t>
            </a:r>
            <a:r>
              <a:rPr kumimoji="1" lang="zh-CN" altLang="en-US" sz="1299" b="1" dirty="0">
                <a:solidFill>
                  <a:srgbClr val="C7000B"/>
                </a:solidFill>
                <a:cs typeface="+mn-ea"/>
                <a:sym typeface="+mn-lt"/>
              </a:rPr>
              <a:t>种语言，</a:t>
            </a:r>
            <a:r>
              <a:rPr kumimoji="1" lang="en-US" altLang="zh-CN" sz="1299" b="1" dirty="0">
                <a:solidFill>
                  <a:srgbClr val="C7000B"/>
                </a:solidFill>
                <a:cs typeface="+mn-ea"/>
                <a:sym typeface="+mn-lt"/>
              </a:rPr>
              <a:t>15+</a:t>
            </a:r>
            <a:r>
              <a:rPr kumimoji="1" lang="zh-CN" altLang="en-US" sz="1299" b="1" dirty="0">
                <a:solidFill>
                  <a:srgbClr val="C7000B"/>
                </a:solidFill>
                <a:cs typeface="+mn-ea"/>
                <a:sym typeface="+mn-lt"/>
              </a:rPr>
              <a:t>种框架，覆盖主流软件开发场景</a:t>
            </a:r>
            <a:endParaRPr kumimoji="1" lang="en-US" altLang="zh-CN" sz="1299" b="1" dirty="0">
              <a:solidFill>
                <a:srgbClr val="C7000B"/>
              </a:solidFill>
              <a:cs typeface="+mn-ea"/>
              <a:sym typeface="+mn-lt"/>
            </a:endParaRPr>
          </a:p>
        </p:txBody>
      </p:sp>
      <p:sp>
        <p:nvSpPr>
          <p:cNvPr id="372" name="矩形 371"/>
          <p:cNvSpPr/>
          <p:nvPr/>
        </p:nvSpPr>
        <p:spPr>
          <a:xfrm>
            <a:off x="8359284" y="2063253"/>
            <a:ext cx="3080972" cy="199927"/>
          </a:xfrm>
          <a:prstGeom prst="rect">
            <a:avLst/>
          </a:prstGeom>
        </p:spPr>
        <p:txBody>
          <a:bodyPr wrap="none" lIns="0" tIns="0" rIns="0" bIns="0">
            <a:spAutoFit/>
          </a:bodyPr>
          <a:lstStyle/>
          <a:p>
            <a:pPr defTabSz="1136809">
              <a:spcAft>
                <a:spcPts val="600"/>
              </a:spcAft>
            </a:pPr>
            <a:r>
              <a:rPr lang="en-US" sz="1299" dirty="0">
                <a:solidFill>
                  <a:prstClr val="black"/>
                </a:solidFill>
                <a:cs typeface="+mn-ea"/>
                <a:sym typeface="+mn-lt"/>
              </a:rPr>
              <a:t>C/C++/Java/Python/</a:t>
            </a:r>
            <a:r>
              <a:rPr lang="en-US" sz="1299" dirty="0" err="1">
                <a:solidFill>
                  <a:prstClr val="black"/>
                </a:solidFill>
                <a:cs typeface="+mn-ea"/>
                <a:sym typeface="+mn-lt"/>
              </a:rPr>
              <a:t>nodejs</a:t>
            </a:r>
            <a:r>
              <a:rPr lang="en-US" sz="1299" dirty="0">
                <a:solidFill>
                  <a:prstClr val="black"/>
                </a:solidFill>
                <a:cs typeface="+mn-ea"/>
                <a:sym typeface="+mn-lt"/>
              </a:rPr>
              <a:t>/C#/android</a:t>
            </a:r>
            <a:r>
              <a:rPr lang="zh-CN" altLang="en-US" sz="1299" dirty="0">
                <a:solidFill>
                  <a:prstClr val="black"/>
                </a:solidFill>
                <a:cs typeface="+mn-ea"/>
                <a:sym typeface="+mn-lt"/>
              </a:rPr>
              <a:t>；</a:t>
            </a:r>
            <a:endParaRPr lang="en-US" altLang="zh-CN" sz="1299" dirty="0">
              <a:solidFill>
                <a:prstClr val="black"/>
              </a:solidFill>
              <a:cs typeface="+mn-ea"/>
              <a:sym typeface="+mn-lt"/>
            </a:endParaRPr>
          </a:p>
        </p:txBody>
      </p:sp>
      <p:sp>
        <p:nvSpPr>
          <p:cNvPr id="373" name="矩形 372"/>
          <p:cNvSpPr/>
          <p:nvPr/>
        </p:nvSpPr>
        <p:spPr>
          <a:xfrm>
            <a:off x="8332123" y="2337347"/>
            <a:ext cx="3165931" cy="199927"/>
          </a:xfrm>
          <a:prstGeom prst="rect">
            <a:avLst/>
          </a:prstGeom>
        </p:spPr>
        <p:txBody>
          <a:bodyPr wrap="none" lIns="0" tIns="0" rIns="0" bIns="0">
            <a:spAutoFit/>
          </a:bodyPr>
          <a:lstStyle/>
          <a:p>
            <a:pPr defTabSz="1136809">
              <a:spcAft>
                <a:spcPts val="600"/>
              </a:spcAft>
            </a:pPr>
            <a:r>
              <a:rPr lang="en-US" sz="1299" dirty="0" err="1">
                <a:solidFill>
                  <a:prstClr val="black"/>
                </a:solidFill>
                <a:cs typeface="+mn-ea"/>
                <a:sym typeface="+mn-lt"/>
              </a:rPr>
              <a:t>Mave</a:t>
            </a:r>
            <a:r>
              <a:rPr lang="en-US" sz="1299" dirty="0">
                <a:solidFill>
                  <a:prstClr val="black"/>
                </a:solidFill>
                <a:cs typeface="+mn-ea"/>
                <a:sym typeface="+mn-lt"/>
              </a:rPr>
              <a:t>/</a:t>
            </a:r>
            <a:r>
              <a:rPr lang="en-US" sz="1299" dirty="0" err="1">
                <a:solidFill>
                  <a:prstClr val="black"/>
                </a:solidFill>
                <a:cs typeface="+mn-ea"/>
                <a:sym typeface="+mn-lt"/>
              </a:rPr>
              <a:t>Gradle</a:t>
            </a:r>
            <a:r>
              <a:rPr lang="en-US" sz="1299" dirty="0">
                <a:solidFill>
                  <a:prstClr val="black"/>
                </a:solidFill>
                <a:cs typeface="+mn-ea"/>
                <a:sym typeface="+mn-lt"/>
              </a:rPr>
              <a:t>/Ant/</a:t>
            </a:r>
            <a:r>
              <a:rPr lang="en-US" sz="1299" dirty="0" err="1">
                <a:solidFill>
                  <a:prstClr val="black"/>
                </a:solidFill>
                <a:cs typeface="+mn-ea"/>
                <a:sym typeface="+mn-lt"/>
              </a:rPr>
              <a:t>Npm</a:t>
            </a:r>
            <a:r>
              <a:rPr lang="en-US" sz="1299" dirty="0">
                <a:solidFill>
                  <a:prstClr val="black"/>
                </a:solidFill>
                <a:cs typeface="+mn-ea"/>
                <a:sym typeface="+mn-lt"/>
              </a:rPr>
              <a:t>/</a:t>
            </a:r>
            <a:r>
              <a:rPr lang="en-US" sz="1299" dirty="0" err="1">
                <a:solidFill>
                  <a:prstClr val="black"/>
                </a:solidFill>
                <a:cs typeface="+mn-ea"/>
                <a:sym typeface="+mn-lt"/>
              </a:rPr>
              <a:t>Msbuild</a:t>
            </a:r>
            <a:r>
              <a:rPr lang="en-US" sz="1299" dirty="0">
                <a:solidFill>
                  <a:prstClr val="black"/>
                </a:solidFill>
                <a:cs typeface="+mn-ea"/>
                <a:sym typeface="+mn-lt"/>
              </a:rPr>
              <a:t>/</a:t>
            </a:r>
            <a:r>
              <a:rPr lang="en-US" sz="1299" dirty="0" err="1">
                <a:solidFill>
                  <a:prstClr val="black"/>
                </a:solidFill>
                <a:cs typeface="+mn-ea"/>
                <a:sym typeface="+mn-lt"/>
              </a:rPr>
              <a:t>Cmake</a:t>
            </a:r>
            <a:r>
              <a:rPr lang="zh-CN" altLang="en-US" sz="1299" dirty="0">
                <a:solidFill>
                  <a:prstClr val="black"/>
                </a:solidFill>
                <a:cs typeface="+mn-ea"/>
                <a:sym typeface="+mn-lt"/>
              </a:rPr>
              <a:t>。</a:t>
            </a:r>
            <a:endParaRPr lang="en-US" altLang="zh-CN" sz="1299" dirty="0">
              <a:solidFill>
                <a:prstClr val="black"/>
              </a:solidFill>
              <a:cs typeface="+mn-ea"/>
              <a:sym typeface="+mn-lt"/>
            </a:endParaRPr>
          </a:p>
        </p:txBody>
      </p:sp>
      <p:sp>
        <p:nvSpPr>
          <p:cNvPr id="2" name="标题 1"/>
          <p:cNvSpPr>
            <a:spLocks noGrp="1"/>
          </p:cNvSpPr>
          <p:nvPr>
            <p:ph type="title"/>
          </p:nvPr>
        </p:nvSpPr>
        <p:spPr/>
        <p:txBody>
          <a:bodyPr>
            <a:normAutofit/>
          </a:bodyPr>
          <a:lstStyle/>
          <a:p>
            <a:r>
              <a:rPr lang="zh-CN" altLang="en-US" dirty="0">
                <a:latin typeface="+mn-lt"/>
                <a:ea typeface="+mn-ea"/>
                <a:cs typeface="+mn-ea"/>
                <a:sym typeface="+mn-lt"/>
              </a:rPr>
              <a:t>编译构建 </a:t>
            </a:r>
            <a:r>
              <a:rPr lang="en-US" altLang="zh-CN" dirty="0">
                <a:latin typeface="+mn-lt"/>
                <a:ea typeface="+mn-ea"/>
                <a:cs typeface="+mn-ea"/>
                <a:sym typeface="+mn-lt"/>
              </a:rPr>
              <a:t>- </a:t>
            </a:r>
            <a:r>
              <a:rPr lang="zh-CN" altLang="en-US" dirty="0">
                <a:latin typeface="+mn-lt"/>
                <a:ea typeface="+mn-ea"/>
                <a:cs typeface="+mn-ea"/>
                <a:sym typeface="+mn-lt"/>
              </a:rPr>
              <a:t>一站式的持续集成</a:t>
            </a:r>
          </a:p>
        </p:txBody>
      </p:sp>
    </p:spTree>
    <p:extLst>
      <p:ext uri="{BB962C8B-B14F-4D97-AF65-F5344CB8AC3E}">
        <p14:creationId xmlns:p14="http://schemas.microsoft.com/office/powerpoint/2010/main" val="2544896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846901" y="1721962"/>
            <a:ext cx="5633405" cy="3959578"/>
            <a:chOff x="228144" y="1919549"/>
            <a:chExt cx="6622292" cy="3630738"/>
          </a:xfrm>
        </p:grpSpPr>
        <p:sp>
          <p:nvSpPr>
            <p:cNvPr id="73" name="矩形 72"/>
            <p:cNvSpPr/>
            <p:nvPr/>
          </p:nvSpPr>
          <p:spPr bwMode="auto">
            <a:xfrm>
              <a:off x="228144" y="1919549"/>
              <a:ext cx="6622292" cy="3630738"/>
            </a:xfrm>
            <a:prstGeom prst="rect">
              <a:avLst/>
            </a:prstGeom>
            <a:solidFill>
              <a:schemeClr val="tx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798" dirty="0">
                <a:solidFill>
                  <a:prstClr val="white"/>
                </a:solidFill>
                <a:cs typeface="+mn-ea"/>
                <a:sym typeface="+mn-lt"/>
              </a:endParaRPr>
            </a:p>
          </p:txBody>
        </p:sp>
        <p:sp>
          <p:nvSpPr>
            <p:cNvPr id="94" name="矩形 93"/>
            <p:cNvSpPr/>
            <p:nvPr/>
          </p:nvSpPr>
          <p:spPr>
            <a:xfrm>
              <a:off x="435046" y="3285369"/>
              <a:ext cx="6199422" cy="2225964"/>
            </a:xfrm>
            <a:prstGeom prst="rect">
              <a:avLst/>
            </a:prstGeom>
            <a:solidFill>
              <a:srgbClr val="009EE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dirty="0">
                <a:solidFill>
                  <a:prstClr val="black"/>
                </a:solidFill>
                <a:cs typeface="+mn-ea"/>
                <a:sym typeface="+mn-lt"/>
              </a:endParaRPr>
            </a:p>
          </p:txBody>
        </p:sp>
        <p:sp>
          <p:nvSpPr>
            <p:cNvPr id="115" name="TextBox 198"/>
            <p:cNvSpPr txBox="1"/>
            <p:nvPr/>
          </p:nvSpPr>
          <p:spPr>
            <a:xfrm>
              <a:off x="1357389" y="4543018"/>
              <a:ext cx="437180"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Linux</a:t>
              </a:r>
            </a:p>
          </p:txBody>
        </p:sp>
        <p:grpSp>
          <p:nvGrpSpPr>
            <p:cNvPr id="5" name="组合 13"/>
            <p:cNvGrpSpPr/>
            <p:nvPr/>
          </p:nvGrpSpPr>
          <p:grpSpPr>
            <a:xfrm>
              <a:off x="1595939" y="2958673"/>
              <a:ext cx="3747779" cy="400981"/>
              <a:chOff x="1662731" y="4268372"/>
              <a:chExt cx="3748755" cy="360001"/>
            </a:xfrm>
          </p:grpSpPr>
          <p:cxnSp>
            <p:nvCxnSpPr>
              <p:cNvPr id="165" name="直接连接符 164"/>
              <p:cNvCxnSpPr/>
              <p:nvPr/>
            </p:nvCxnSpPr>
            <p:spPr>
              <a:xfrm>
                <a:off x="5411486" y="4268373"/>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1662731" y="4268372"/>
                <a:ext cx="0" cy="360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25" name="矩形 224"/>
            <p:cNvSpPr/>
            <p:nvPr/>
          </p:nvSpPr>
          <p:spPr>
            <a:xfrm>
              <a:off x="1164003" y="2033333"/>
              <a:ext cx="4666753" cy="899766"/>
            </a:xfrm>
            <a:prstGeom prst="rect">
              <a:avLst/>
            </a:prstGeom>
            <a:no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798">
                <a:solidFill>
                  <a:prstClr val="white"/>
                </a:solidFill>
                <a:cs typeface="+mn-ea"/>
                <a:sym typeface="+mn-lt"/>
              </a:endParaRPr>
            </a:p>
          </p:txBody>
        </p:sp>
        <p:pic>
          <p:nvPicPr>
            <p:cNvPr id="27" name="图片 26"/>
            <p:cNvPicPr>
              <a:picLocks noChangeAspect="1"/>
            </p:cNvPicPr>
            <p:nvPr/>
          </p:nvPicPr>
          <p:blipFill>
            <a:blip r:embed="rId3"/>
            <a:stretch>
              <a:fillRect/>
            </a:stretch>
          </p:blipFill>
          <p:spPr>
            <a:xfrm>
              <a:off x="2297021" y="2183976"/>
              <a:ext cx="598481" cy="598481"/>
            </a:xfrm>
            <a:prstGeom prst="rect">
              <a:avLst/>
            </a:prstGeom>
          </p:spPr>
        </p:pic>
        <p:pic>
          <p:nvPicPr>
            <p:cNvPr id="29" name="图片 28"/>
            <p:cNvPicPr>
              <a:picLocks noChangeAspect="1"/>
            </p:cNvPicPr>
            <p:nvPr/>
          </p:nvPicPr>
          <p:blipFill>
            <a:blip r:embed="rId4"/>
            <a:stretch>
              <a:fillRect/>
            </a:stretch>
          </p:blipFill>
          <p:spPr>
            <a:xfrm>
              <a:off x="1354749" y="4038360"/>
              <a:ext cx="502868" cy="465704"/>
            </a:xfrm>
            <a:prstGeom prst="rect">
              <a:avLst/>
            </a:prstGeom>
          </p:spPr>
        </p:pic>
        <p:cxnSp>
          <p:nvCxnSpPr>
            <p:cNvPr id="172" name="直接连接符 171"/>
            <p:cNvCxnSpPr/>
            <p:nvPr/>
          </p:nvCxnSpPr>
          <p:spPr>
            <a:xfrm>
              <a:off x="3467660" y="2958674"/>
              <a:ext cx="0" cy="40098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图片 29"/>
            <p:cNvPicPr>
              <a:picLocks noChangeAspect="1"/>
            </p:cNvPicPr>
            <p:nvPr/>
          </p:nvPicPr>
          <p:blipFill>
            <a:blip r:embed="rId5"/>
            <a:stretch>
              <a:fillRect/>
            </a:stretch>
          </p:blipFill>
          <p:spPr>
            <a:xfrm>
              <a:off x="2235443" y="4038360"/>
              <a:ext cx="516606" cy="475223"/>
            </a:xfrm>
            <a:prstGeom prst="rect">
              <a:avLst/>
            </a:prstGeom>
          </p:spPr>
        </p:pic>
        <p:pic>
          <p:nvPicPr>
            <p:cNvPr id="34" name="图片 33"/>
            <p:cNvPicPr>
              <a:picLocks noChangeAspect="1"/>
            </p:cNvPicPr>
            <p:nvPr/>
          </p:nvPicPr>
          <p:blipFill>
            <a:blip r:embed="rId6"/>
            <a:stretch>
              <a:fillRect/>
            </a:stretch>
          </p:blipFill>
          <p:spPr>
            <a:xfrm>
              <a:off x="5191736" y="4028161"/>
              <a:ext cx="599690" cy="479752"/>
            </a:xfrm>
            <a:prstGeom prst="rect">
              <a:avLst/>
            </a:prstGeom>
          </p:spPr>
        </p:pic>
        <p:pic>
          <p:nvPicPr>
            <p:cNvPr id="35" name="图片 34"/>
            <p:cNvPicPr>
              <a:picLocks noChangeAspect="1"/>
            </p:cNvPicPr>
            <p:nvPr/>
          </p:nvPicPr>
          <p:blipFill>
            <a:blip r:embed="rId7"/>
            <a:stretch>
              <a:fillRect/>
            </a:stretch>
          </p:blipFill>
          <p:spPr>
            <a:xfrm>
              <a:off x="3195943" y="4038359"/>
              <a:ext cx="551274" cy="476850"/>
            </a:xfrm>
            <a:prstGeom prst="rect">
              <a:avLst/>
            </a:prstGeom>
          </p:spPr>
        </p:pic>
        <p:pic>
          <p:nvPicPr>
            <p:cNvPr id="36" name="图片 35"/>
            <p:cNvPicPr>
              <a:picLocks noChangeAspect="1"/>
            </p:cNvPicPr>
            <p:nvPr/>
          </p:nvPicPr>
          <p:blipFill>
            <a:blip r:embed="rId8"/>
            <a:stretch>
              <a:fillRect/>
            </a:stretch>
          </p:blipFill>
          <p:spPr>
            <a:xfrm>
              <a:off x="4191013" y="4024229"/>
              <a:ext cx="565932" cy="490981"/>
            </a:xfrm>
            <a:prstGeom prst="rect">
              <a:avLst/>
            </a:prstGeom>
          </p:spPr>
        </p:pic>
        <p:sp>
          <p:nvSpPr>
            <p:cNvPr id="174" name="TextBox 198"/>
            <p:cNvSpPr txBox="1"/>
            <p:nvPr/>
          </p:nvSpPr>
          <p:spPr>
            <a:xfrm>
              <a:off x="2190372" y="4542284"/>
              <a:ext cx="61619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CentOS</a:t>
              </a:r>
            </a:p>
          </p:txBody>
        </p:sp>
        <p:sp>
          <p:nvSpPr>
            <p:cNvPr id="175" name="TextBox 198"/>
            <p:cNvSpPr txBox="1"/>
            <p:nvPr/>
          </p:nvSpPr>
          <p:spPr>
            <a:xfrm>
              <a:off x="4196064" y="4531617"/>
              <a:ext cx="39760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SuSE</a:t>
              </a:r>
              <a:endParaRPr lang="en-US" altLang="zh-CN" sz="1200" dirty="0">
                <a:solidFill>
                  <a:prstClr val="black"/>
                </a:solidFill>
                <a:cs typeface="+mn-ea"/>
                <a:sym typeface="+mn-lt"/>
              </a:endParaRPr>
            </a:p>
          </p:txBody>
        </p:sp>
        <p:sp>
          <p:nvSpPr>
            <p:cNvPr id="176" name="TextBox 198"/>
            <p:cNvSpPr txBox="1"/>
            <p:nvPr/>
          </p:nvSpPr>
          <p:spPr>
            <a:xfrm>
              <a:off x="3170286" y="4542284"/>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Ubuntu</a:t>
              </a:r>
            </a:p>
          </p:txBody>
        </p:sp>
        <p:sp>
          <p:nvSpPr>
            <p:cNvPr id="177" name="TextBox 198"/>
            <p:cNvSpPr txBox="1"/>
            <p:nvPr/>
          </p:nvSpPr>
          <p:spPr>
            <a:xfrm>
              <a:off x="5155647" y="4534240"/>
              <a:ext cx="75187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Windows</a:t>
              </a:r>
            </a:p>
          </p:txBody>
        </p:sp>
        <p:pic>
          <p:nvPicPr>
            <p:cNvPr id="37" name="图片 36"/>
            <p:cNvPicPr>
              <a:picLocks noChangeAspect="1"/>
            </p:cNvPicPr>
            <p:nvPr/>
          </p:nvPicPr>
          <p:blipFill>
            <a:blip r:embed="rId9"/>
            <a:stretch>
              <a:fillRect/>
            </a:stretch>
          </p:blipFill>
          <p:spPr>
            <a:xfrm>
              <a:off x="1379253" y="3382759"/>
              <a:ext cx="466603" cy="378627"/>
            </a:xfrm>
            <a:prstGeom prst="rect">
              <a:avLst/>
            </a:prstGeom>
          </p:spPr>
        </p:pic>
        <p:pic>
          <p:nvPicPr>
            <p:cNvPr id="38" name="图片 37"/>
            <p:cNvPicPr>
              <a:picLocks noChangeAspect="1"/>
            </p:cNvPicPr>
            <p:nvPr/>
          </p:nvPicPr>
          <p:blipFill>
            <a:blip r:embed="rId10"/>
            <a:stretch>
              <a:fillRect/>
            </a:stretch>
          </p:blipFill>
          <p:spPr>
            <a:xfrm>
              <a:off x="2223098" y="3385117"/>
              <a:ext cx="532672" cy="397562"/>
            </a:xfrm>
            <a:prstGeom prst="rect">
              <a:avLst/>
            </a:prstGeom>
          </p:spPr>
        </p:pic>
        <p:pic>
          <p:nvPicPr>
            <p:cNvPr id="39" name="图片 38"/>
            <p:cNvPicPr>
              <a:picLocks noChangeAspect="1"/>
            </p:cNvPicPr>
            <p:nvPr/>
          </p:nvPicPr>
          <p:blipFill>
            <a:blip r:embed="rId11"/>
            <a:stretch>
              <a:fillRect/>
            </a:stretch>
          </p:blipFill>
          <p:spPr>
            <a:xfrm>
              <a:off x="3189650" y="3383221"/>
              <a:ext cx="557567" cy="411794"/>
            </a:xfrm>
            <a:prstGeom prst="rect">
              <a:avLst/>
            </a:prstGeom>
          </p:spPr>
        </p:pic>
        <p:pic>
          <p:nvPicPr>
            <p:cNvPr id="40" name="图片 39"/>
            <p:cNvPicPr>
              <a:picLocks noChangeAspect="1"/>
            </p:cNvPicPr>
            <p:nvPr/>
          </p:nvPicPr>
          <p:blipFill>
            <a:blip r:embed="rId12"/>
            <a:stretch>
              <a:fillRect/>
            </a:stretch>
          </p:blipFill>
          <p:spPr>
            <a:xfrm>
              <a:off x="4163774" y="3396913"/>
              <a:ext cx="572062" cy="411794"/>
            </a:xfrm>
            <a:prstGeom prst="rect">
              <a:avLst/>
            </a:prstGeom>
          </p:spPr>
        </p:pic>
        <p:sp>
          <p:nvSpPr>
            <p:cNvPr id="179" name="TextBox 198"/>
            <p:cNvSpPr txBox="1"/>
            <p:nvPr/>
          </p:nvSpPr>
          <p:spPr>
            <a:xfrm>
              <a:off x="1307264" y="3761386"/>
              <a:ext cx="618081"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Tomcat</a:t>
              </a:r>
            </a:p>
          </p:txBody>
        </p:sp>
        <p:sp>
          <p:nvSpPr>
            <p:cNvPr id="183" name="TextBox 198"/>
            <p:cNvSpPr txBox="1"/>
            <p:nvPr/>
          </p:nvSpPr>
          <p:spPr>
            <a:xfrm>
              <a:off x="2156344" y="3761386"/>
              <a:ext cx="89885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Springboot</a:t>
              </a:r>
              <a:endParaRPr lang="en-US" altLang="zh-CN" sz="1200" dirty="0">
                <a:solidFill>
                  <a:prstClr val="black"/>
                </a:solidFill>
                <a:cs typeface="+mn-ea"/>
                <a:sym typeface="+mn-lt"/>
              </a:endParaRPr>
            </a:p>
          </p:txBody>
        </p:sp>
        <p:sp>
          <p:nvSpPr>
            <p:cNvPr id="184" name="TextBox 198"/>
            <p:cNvSpPr txBox="1"/>
            <p:nvPr/>
          </p:nvSpPr>
          <p:spPr>
            <a:xfrm>
              <a:off x="3181939" y="3777109"/>
              <a:ext cx="599237"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err="1">
                  <a:solidFill>
                    <a:prstClr val="black"/>
                  </a:solidFill>
                  <a:cs typeface="+mn-ea"/>
                  <a:sym typeface="+mn-lt"/>
                </a:rPr>
                <a:t>NodeJS</a:t>
              </a:r>
              <a:endParaRPr lang="en-US" altLang="zh-CN" sz="1200" dirty="0">
                <a:solidFill>
                  <a:prstClr val="black"/>
                </a:solidFill>
                <a:cs typeface="+mn-ea"/>
                <a:sym typeface="+mn-lt"/>
              </a:endParaRPr>
            </a:p>
          </p:txBody>
        </p:sp>
        <p:sp>
          <p:nvSpPr>
            <p:cNvPr id="185" name="TextBox 198"/>
            <p:cNvSpPr txBox="1"/>
            <p:nvPr/>
          </p:nvSpPr>
          <p:spPr>
            <a:xfrm>
              <a:off x="4181098" y="3777109"/>
              <a:ext cx="57285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Python</a:t>
              </a:r>
            </a:p>
          </p:txBody>
        </p:sp>
        <p:pic>
          <p:nvPicPr>
            <p:cNvPr id="41" name="图片 40"/>
            <p:cNvPicPr>
              <a:picLocks noChangeAspect="1"/>
            </p:cNvPicPr>
            <p:nvPr/>
          </p:nvPicPr>
          <p:blipFill>
            <a:blip r:embed="rId13"/>
            <a:stretch>
              <a:fillRect/>
            </a:stretch>
          </p:blipFill>
          <p:spPr>
            <a:xfrm>
              <a:off x="5196799" y="3405905"/>
              <a:ext cx="594627" cy="402802"/>
            </a:xfrm>
            <a:prstGeom prst="rect">
              <a:avLst/>
            </a:prstGeom>
          </p:spPr>
        </p:pic>
        <p:sp>
          <p:nvSpPr>
            <p:cNvPr id="186" name="TextBox 198"/>
            <p:cNvSpPr txBox="1"/>
            <p:nvPr/>
          </p:nvSpPr>
          <p:spPr>
            <a:xfrm>
              <a:off x="5262532" y="3786450"/>
              <a:ext cx="344845"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PHP</a:t>
              </a:r>
            </a:p>
          </p:txBody>
        </p:sp>
        <p:pic>
          <p:nvPicPr>
            <p:cNvPr id="42" name="图片 41"/>
            <p:cNvPicPr>
              <a:picLocks noChangeAspect="1"/>
            </p:cNvPicPr>
            <p:nvPr/>
          </p:nvPicPr>
          <p:blipFill>
            <a:blip r:embed="rId14"/>
            <a:stretch>
              <a:fillRect/>
            </a:stretch>
          </p:blipFill>
          <p:spPr>
            <a:xfrm>
              <a:off x="2263881" y="4818352"/>
              <a:ext cx="516161" cy="390423"/>
            </a:xfrm>
            <a:prstGeom prst="rect">
              <a:avLst/>
            </a:prstGeom>
          </p:spPr>
        </p:pic>
        <p:pic>
          <p:nvPicPr>
            <p:cNvPr id="43" name="图片 42"/>
            <p:cNvPicPr>
              <a:picLocks noChangeAspect="1"/>
            </p:cNvPicPr>
            <p:nvPr/>
          </p:nvPicPr>
          <p:blipFill>
            <a:blip r:embed="rId15"/>
            <a:stretch>
              <a:fillRect/>
            </a:stretch>
          </p:blipFill>
          <p:spPr>
            <a:xfrm>
              <a:off x="1354748" y="4823493"/>
              <a:ext cx="491107" cy="366848"/>
            </a:xfrm>
            <a:prstGeom prst="rect">
              <a:avLst/>
            </a:prstGeom>
          </p:spPr>
        </p:pic>
        <p:pic>
          <p:nvPicPr>
            <p:cNvPr id="44" name="图片 43"/>
            <p:cNvPicPr>
              <a:picLocks noChangeAspect="1"/>
            </p:cNvPicPr>
            <p:nvPr/>
          </p:nvPicPr>
          <p:blipFill>
            <a:blip r:embed="rId16"/>
            <a:stretch>
              <a:fillRect/>
            </a:stretch>
          </p:blipFill>
          <p:spPr>
            <a:xfrm>
              <a:off x="3195943" y="4811351"/>
              <a:ext cx="551274" cy="409468"/>
            </a:xfrm>
            <a:prstGeom prst="rect">
              <a:avLst/>
            </a:prstGeom>
          </p:spPr>
        </p:pic>
        <p:sp>
          <p:nvSpPr>
            <p:cNvPr id="187" name="TextBox 198"/>
            <p:cNvSpPr txBox="1"/>
            <p:nvPr/>
          </p:nvSpPr>
          <p:spPr>
            <a:xfrm>
              <a:off x="1321797" y="5190341"/>
              <a:ext cx="542706"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物理机</a:t>
              </a:r>
              <a:endParaRPr lang="en-US" altLang="zh-CN" sz="1200" dirty="0">
                <a:solidFill>
                  <a:prstClr val="black"/>
                </a:solidFill>
                <a:cs typeface="+mn-ea"/>
                <a:sym typeface="+mn-lt"/>
              </a:endParaRPr>
            </a:p>
          </p:txBody>
        </p:sp>
        <p:sp>
          <p:nvSpPr>
            <p:cNvPr id="188" name="TextBox 198"/>
            <p:cNvSpPr txBox="1"/>
            <p:nvPr/>
          </p:nvSpPr>
          <p:spPr>
            <a:xfrm>
              <a:off x="2265022" y="5202602"/>
              <a:ext cx="361804"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zh-CN" altLang="en-US" sz="1200" dirty="0">
                  <a:solidFill>
                    <a:prstClr val="black"/>
                  </a:solidFill>
                  <a:cs typeface="+mn-ea"/>
                  <a:sym typeface="+mn-lt"/>
                </a:rPr>
                <a:t>虚机</a:t>
              </a:r>
              <a:endParaRPr lang="en-US" altLang="zh-CN" sz="1200" dirty="0">
                <a:solidFill>
                  <a:prstClr val="black"/>
                </a:solidFill>
                <a:cs typeface="+mn-ea"/>
                <a:sym typeface="+mn-lt"/>
              </a:endParaRPr>
            </a:p>
          </p:txBody>
        </p:sp>
        <p:sp>
          <p:nvSpPr>
            <p:cNvPr id="189" name="TextBox 198"/>
            <p:cNvSpPr txBox="1"/>
            <p:nvPr/>
          </p:nvSpPr>
          <p:spPr>
            <a:xfrm>
              <a:off x="3162249" y="5224469"/>
              <a:ext cx="578509"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Docker</a:t>
              </a:r>
            </a:p>
          </p:txBody>
        </p:sp>
        <p:pic>
          <p:nvPicPr>
            <p:cNvPr id="49" name="图片 48"/>
            <p:cNvPicPr>
              <a:picLocks noChangeAspect="1"/>
            </p:cNvPicPr>
            <p:nvPr/>
          </p:nvPicPr>
          <p:blipFill>
            <a:blip r:embed="rId17"/>
            <a:stretch>
              <a:fillRect/>
            </a:stretch>
          </p:blipFill>
          <p:spPr>
            <a:xfrm>
              <a:off x="4191013" y="4802659"/>
              <a:ext cx="581716" cy="421811"/>
            </a:xfrm>
            <a:prstGeom prst="rect">
              <a:avLst/>
            </a:prstGeom>
          </p:spPr>
        </p:pic>
        <p:sp>
          <p:nvSpPr>
            <p:cNvPr id="190" name="TextBox 198"/>
            <p:cNvSpPr txBox="1"/>
            <p:nvPr/>
          </p:nvSpPr>
          <p:spPr>
            <a:xfrm>
              <a:off x="4063064" y="5246724"/>
              <a:ext cx="925238"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Kubernetes</a:t>
              </a:r>
            </a:p>
          </p:txBody>
        </p:sp>
        <p:pic>
          <p:nvPicPr>
            <p:cNvPr id="51" name="图片 50"/>
            <p:cNvPicPr>
              <a:picLocks noChangeAspect="1"/>
            </p:cNvPicPr>
            <p:nvPr/>
          </p:nvPicPr>
          <p:blipFill>
            <a:blip r:embed="rId18"/>
            <a:stretch>
              <a:fillRect/>
            </a:stretch>
          </p:blipFill>
          <p:spPr>
            <a:xfrm>
              <a:off x="5187002" y="4803923"/>
              <a:ext cx="643754" cy="416895"/>
            </a:xfrm>
            <a:prstGeom prst="rect">
              <a:avLst/>
            </a:prstGeom>
          </p:spPr>
        </p:pic>
        <p:sp>
          <p:nvSpPr>
            <p:cNvPr id="191" name="TextBox 198"/>
            <p:cNvSpPr txBox="1"/>
            <p:nvPr/>
          </p:nvSpPr>
          <p:spPr>
            <a:xfrm>
              <a:off x="5262532" y="5249996"/>
              <a:ext cx="322232" cy="16933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defPPr>
                <a:defRPr lang="zh-CN"/>
              </a:defPPr>
              <a:lvl1pPr>
                <a:buNone/>
                <a:defRPr sz="1400">
                  <a:solidFill>
                    <a:schemeClr val="bg1"/>
                  </a:solidFill>
                </a:defRPr>
              </a:lvl1pPr>
            </a:lstStyle>
            <a:p>
              <a:pPr defTabSz="1218418"/>
              <a:r>
                <a:rPr lang="en-US" altLang="zh-CN" sz="1200" dirty="0">
                  <a:solidFill>
                    <a:prstClr val="black"/>
                  </a:solidFill>
                  <a:cs typeface="+mn-ea"/>
                  <a:sym typeface="+mn-lt"/>
                </a:rPr>
                <a:t>CCE</a:t>
              </a:r>
            </a:p>
          </p:txBody>
        </p:sp>
        <p:sp>
          <p:nvSpPr>
            <p:cNvPr id="200" name="文本框 199"/>
            <p:cNvSpPr txBox="1"/>
            <p:nvPr/>
          </p:nvSpPr>
          <p:spPr>
            <a:xfrm>
              <a:off x="2949803" y="2259121"/>
              <a:ext cx="1786783" cy="338366"/>
            </a:xfrm>
            <a:prstGeom prst="rect">
              <a:avLst/>
            </a:prstGeom>
            <a:noFill/>
          </p:spPr>
          <p:txBody>
            <a:bodyPr wrap="none" rtlCol="0">
              <a:spAutoFit/>
            </a:bodyPr>
            <a:lstStyle/>
            <a:p>
              <a:pPr defTabSz="1218418"/>
              <a:r>
                <a:rPr lang="en-US" altLang="zh-CN" sz="1798" dirty="0">
                  <a:solidFill>
                    <a:prstClr val="black"/>
                  </a:solidFill>
                  <a:cs typeface="+mn-ea"/>
                  <a:sym typeface="+mn-lt"/>
                </a:rPr>
                <a:t>CloudDeploy</a:t>
              </a:r>
              <a:endParaRPr lang="zh-CN" altLang="en-US" sz="1798" dirty="0">
                <a:solidFill>
                  <a:prstClr val="black"/>
                </a:solidFill>
                <a:cs typeface="+mn-ea"/>
                <a:sym typeface="+mn-lt"/>
              </a:endParaRPr>
            </a:p>
          </p:txBody>
        </p:sp>
      </p:grpSp>
      <p:sp>
        <p:nvSpPr>
          <p:cNvPr id="2" name="标题 1"/>
          <p:cNvSpPr>
            <a:spLocks noGrp="1"/>
          </p:cNvSpPr>
          <p:nvPr>
            <p:ph type="title"/>
          </p:nvPr>
        </p:nvSpPr>
        <p:spPr/>
        <p:txBody>
          <a:bodyPr>
            <a:normAutofit/>
          </a:bodyPr>
          <a:lstStyle/>
          <a:p>
            <a:r>
              <a:rPr lang="zh-CN" altLang="en-US" dirty="0">
                <a:latin typeface="+mn-lt"/>
                <a:ea typeface="+mn-ea"/>
                <a:cs typeface="+mn-ea"/>
                <a:sym typeface="+mn-lt"/>
              </a:rPr>
              <a:t>部署</a:t>
            </a:r>
            <a:r>
              <a:rPr lang="en-US" altLang="zh-CN" dirty="0">
                <a:latin typeface="+mn-lt"/>
                <a:ea typeface="+mn-ea"/>
                <a:cs typeface="+mn-ea"/>
                <a:sym typeface="+mn-lt"/>
              </a:rPr>
              <a:t> - </a:t>
            </a:r>
            <a:r>
              <a:rPr lang="zh-CN" altLang="en-US" dirty="0">
                <a:latin typeface="+mn-lt"/>
                <a:ea typeface="+mn-ea"/>
                <a:cs typeface="+mn-ea"/>
                <a:sym typeface="+mn-lt"/>
              </a:rPr>
              <a:t>一键自动化部署到物理机，虚机，容器</a:t>
            </a:r>
          </a:p>
        </p:txBody>
      </p:sp>
      <p:grpSp>
        <p:nvGrpSpPr>
          <p:cNvPr id="4" name="组合 3"/>
          <p:cNvGrpSpPr/>
          <p:nvPr/>
        </p:nvGrpSpPr>
        <p:grpSpPr>
          <a:xfrm>
            <a:off x="6650716" y="1362197"/>
            <a:ext cx="5134591" cy="4558458"/>
            <a:chOff x="5720392" y="1884554"/>
            <a:chExt cx="5974690" cy="4560239"/>
          </a:xfrm>
        </p:grpSpPr>
        <p:sp>
          <p:nvSpPr>
            <p:cNvPr id="52" name="Rectangle 9"/>
            <p:cNvSpPr>
              <a:spLocks noChangeArrowheads="1"/>
            </p:cNvSpPr>
            <p:nvPr/>
          </p:nvSpPr>
          <p:spPr bwMode="auto">
            <a:xfrm>
              <a:off x="5727855" y="2174098"/>
              <a:ext cx="5784706" cy="1278063"/>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支持将应用部署到物理机，虚拟机，容器；</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支持主机有</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或无</a:t>
              </a:r>
              <a:r>
                <a:rPr lang="en-US" altLang="zh-CN" sz="1399" dirty="0">
                  <a:solidFill>
                    <a:schemeClr val="tx1">
                      <a:lumMod val="75000"/>
                      <a:lumOff val="25000"/>
                    </a:schemeClr>
                  </a:solidFill>
                  <a:cs typeface="+mn-ea"/>
                  <a:sym typeface="+mn-lt"/>
                </a:rPr>
                <a:t>Agent</a:t>
              </a:r>
              <a:r>
                <a:rPr lang="zh-CN" altLang="en-US" sz="1399" dirty="0">
                  <a:solidFill>
                    <a:schemeClr val="tx1">
                      <a:lumMod val="75000"/>
                      <a:lumOff val="25000"/>
                    </a:schemeClr>
                  </a:solidFill>
                  <a:cs typeface="+mn-ea"/>
                  <a:sym typeface="+mn-lt"/>
                </a:rPr>
                <a:t>模式提供应用监测数据；</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支持以代理机的方式进行部署；</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支持部署到应用管理平台，纳管容器云集群或客户的私有</a:t>
              </a:r>
              <a:r>
                <a:rPr lang="en-US" altLang="zh-CN" sz="1399" dirty="0">
                  <a:solidFill>
                    <a:schemeClr val="tx1">
                      <a:lumMod val="75000"/>
                      <a:lumOff val="25000"/>
                    </a:schemeClr>
                  </a:solidFill>
                  <a:cs typeface="+mn-ea"/>
                  <a:sym typeface="+mn-lt"/>
                </a:rPr>
                <a:t>K8S</a:t>
              </a:r>
              <a:r>
                <a:rPr lang="zh-CN" altLang="en-US" sz="1399" dirty="0">
                  <a:solidFill>
                    <a:schemeClr val="tx1">
                      <a:lumMod val="75000"/>
                      <a:lumOff val="25000"/>
                    </a:schemeClr>
                  </a:solidFill>
                  <a:cs typeface="+mn-ea"/>
                  <a:sym typeface="+mn-lt"/>
                </a:rPr>
                <a:t>的集群。</a:t>
              </a:r>
              <a:endParaRPr lang="en-US" altLang="zh-CN" sz="1399" dirty="0">
                <a:solidFill>
                  <a:schemeClr val="tx1">
                    <a:lumMod val="75000"/>
                    <a:lumOff val="25000"/>
                  </a:schemeClr>
                </a:solidFill>
                <a:cs typeface="+mn-ea"/>
                <a:sym typeface="+mn-lt"/>
              </a:endParaRPr>
            </a:p>
          </p:txBody>
        </p:sp>
        <p:sp>
          <p:nvSpPr>
            <p:cNvPr id="53" name="Rectangle 9"/>
            <p:cNvSpPr>
              <a:spLocks noChangeArrowheads="1"/>
            </p:cNvSpPr>
            <p:nvPr/>
          </p:nvSpPr>
          <p:spPr bwMode="auto">
            <a:xfrm>
              <a:off x="5795571" y="1884554"/>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部署应用到物理机、虚机、容器</a:t>
              </a:r>
              <a:endParaRPr kumimoji="1" lang="en-US" altLang="zh-CN" sz="1399" b="1" dirty="0">
                <a:solidFill>
                  <a:srgbClr val="C7000B"/>
                </a:solidFill>
                <a:cs typeface="+mn-ea"/>
                <a:sym typeface="+mn-lt"/>
              </a:endParaRPr>
            </a:p>
          </p:txBody>
        </p:sp>
        <p:sp>
          <p:nvSpPr>
            <p:cNvPr id="54" name="Rectangle 9"/>
            <p:cNvSpPr>
              <a:spLocks noChangeArrowheads="1"/>
            </p:cNvSpPr>
            <p:nvPr/>
          </p:nvSpPr>
          <p:spPr bwMode="auto">
            <a:xfrm>
              <a:off x="5738451" y="3526396"/>
              <a:ext cx="4858735" cy="35990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支持多种技术栈应用的部署</a:t>
              </a:r>
              <a:endParaRPr kumimoji="1" lang="en-US" altLang="zh-CN" sz="1399" b="1" dirty="0">
                <a:solidFill>
                  <a:srgbClr val="C7000B"/>
                </a:solidFill>
                <a:cs typeface="+mn-ea"/>
                <a:sym typeface="+mn-lt"/>
              </a:endParaRPr>
            </a:p>
          </p:txBody>
        </p:sp>
        <p:sp>
          <p:nvSpPr>
            <p:cNvPr id="55" name="Rectangle 9"/>
            <p:cNvSpPr>
              <a:spLocks noChangeArrowheads="1"/>
            </p:cNvSpPr>
            <p:nvPr/>
          </p:nvSpPr>
          <p:spPr bwMode="auto">
            <a:xfrm>
              <a:off x="5738451" y="3895271"/>
              <a:ext cx="5956631" cy="1141421"/>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Tomcat,Springboot,Nodejs</a:t>
              </a:r>
              <a:r>
                <a:rPr lang="zh-CN" altLang="en-US" sz="1399" dirty="0">
                  <a:solidFill>
                    <a:schemeClr val="tx1">
                      <a:lumMod val="75000"/>
                      <a:lumOff val="25000"/>
                    </a:schemeClr>
                  </a:solidFill>
                  <a:cs typeface="+mn-ea"/>
                  <a:sym typeface="+mn-lt"/>
                </a:rPr>
                <a:t>等多种技术栈；</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支持</a:t>
              </a:r>
              <a:r>
                <a:rPr lang="en-US" altLang="zh-CN" sz="1399" dirty="0" err="1">
                  <a:solidFill>
                    <a:schemeClr val="tx1">
                      <a:lumMod val="75000"/>
                      <a:lumOff val="25000"/>
                    </a:schemeClr>
                  </a:solidFill>
                  <a:cs typeface="+mn-ea"/>
                  <a:sym typeface="+mn-lt"/>
                </a:rPr>
                <a:t>SpringCloud</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ServiceComb</a:t>
              </a:r>
              <a:r>
                <a:rPr lang="zh-CN" altLang="en-US" sz="1399" dirty="0">
                  <a:solidFill>
                    <a:schemeClr val="tx1">
                      <a:lumMod val="75000"/>
                      <a:lumOff val="25000"/>
                    </a:schemeClr>
                  </a:solidFill>
                  <a:cs typeface="+mn-ea"/>
                  <a:sym typeface="+mn-lt"/>
                </a:rPr>
                <a:t>，</a:t>
              </a:r>
              <a:r>
                <a:rPr lang="en-US" altLang="zh-CN" sz="1399" dirty="0" err="1">
                  <a:solidFill>
                    <a:schemeClr val="tx1">
                      <a:lumMod val="75000"/>
                      <a:lumOff val="25000"/>
                    </a:schemeClr>
                  </a:solidFill>
                  <a:cs typeface="+mn-ea"/>
                  <a:sym typeface="+mn-lt"/>
                </a:rPr>
                <a:t>Dubbo</a:t>
              </a:r>
              <a:r>
                <a:rPr lang="zh-CN" altLang="en-US" sz="1399" dirty="0">
                  <a:solidFill>
                    <a:schemeClr val="tx1">
                      <a:lumMod val="75000"/>
                      <a:lumOff val="25000"/>
                    </a:schemeClr>
                  </a:solidFill>
                  <a:cs typeface="+mn-ea"/>
                  <a:sym typeface="+mn-lt"/>
                </a:rPr>
                <a:t>等微服务应用部署和治理能力；</a:t>
              </a: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提供通用模板，且支持自定义模板，提供</a:t>
              </a:r>
              <a:r>
                <a:rPr lang="en-US" altLang="zh-CN" sz="1399" dirty="0">
                  <a:solidFill>
                    <a:schemeClr val="tx1">
                      <a:lumMod val="75000"/>
                      <a:lumOff val="25000"/>
                    </a:schemeClr>
                  </a:solidFill>
                  <a:cs typeface="+mn-ea"/>
                  <a:sym typeface="+mn-lt"/>
                </a:rPr>
                <a:t>25+</a:t>
              </a:r>
              <a:r>
                <a:rPr lang="zh-CN" altLang="en-US" sz="1399" dirty="0">
                  <a:solidFill>
                    <a:schemeClr val="tx1">
                      <a:lumMod val="75000"/>
                      <a:lumOff val="25000"/>
                    </a:schemeClr>
                  </a:solidFill>
                  <a:cs typeface="+mn-ea"/>
                  <a:sym typeface="+mn-lt"/>
                </a:rPr>
                <a:t>原子步骤组装成部署任务。</a:t>
              </a:r>
              <a:endParaRPr lang="en-US" altLang="zh-CN" sz="1399" dirty="0">
                <a:solidFill>
                  <a:schemeClr val="tx1">
                    <a:lumMod val="75000"/>
                    <a:lumOff val="25000"/>
                  </a:schemeClr>
                </a:solidFill>
                <a:cs typeface="+mn-ea"/>
                <a:sym typeface="+mn-lt"/>
              </a:endParaRPr>
            </a:p>
          </p:txBody>
        </p:sp>
        <p:sp>
          <p:nvSpPr>
            <p:cNvPr id="56" name="Rectangle 9"/>
            <p:cNvSpPr>
              <a:spLocks noChangeArrowheads="1"/>
            </p:cNvSpPr>
            <p:nvPr/>
          </p:nvSpPr>
          <p:spPr bwMode="auto">
            <a:xfrm>
              <a:off x="5816426" y="5127759"/>
              <a:ext cx="4858735" cy="369236"/>
            </a:xfrm>
            <a:prstGeom prst="rect">
              <a:avLst/>
            </a:prstGeom>
          </p:spPr>
          <p:txBody>
            <a:bodyPr wrap="square" lIns="0" tIns="0" rIns="0" bIns="0" anchor="ctr">
              <a:noAutofit/>
            </a:bodyPr>
            <a:lstStyle/>
            <a:p>
              <a:pPr defTabSz="1136581">
                <a:lnSpc>
                  <a:spcPct val="140000"/>
                </a:lnSpc>
                <a:spcAft>
                  <a:spcPts val="600"/>
                </a:spcAft>
              </a:pPr>
              <a:r>
                <a:rPr kumimoji="1" lang="zh-CN" altLang="en-US" sz="1399" b="1" dirty="0">
                  <a:solidFill>
                    <a:srgbClr val="C7000B"/>
                  </a:solidFill>
                  <a:cs typeface="+mn-ea"/>
                  <a:sym typeface="+mn-lt"/>
                </a:rPr>
                <a:t>支持与流水线，运维管理无缝集成</a:t>
              </a:r>
              <a:endParaRPr kumimoji="1" lang="en-US" altLang="zh-CN" sz="1399" b="1" dirty="0">
                <a:solidFill>
                  <a:srgbClr val="C7000B"/>
                </a:solidFill>
                <a:cs typeface="+mn-ea"/>
                <a:sym typeface="+mn-lt"/>
              </a:endParaRPr>
            </a:p>
          </p:txBody>
        </p:sp>
        <p:sp>
          <p:nvSpPr>
            <p:cNvPr id="57" name="Rectangle 9"/>
            <p:cNvSpPr>
              <a:spLocks noChangeArrowheads="1"/>
            </p:cNvSpPr>
            <p:nvPr/>
          </p:nvSpPr>
          <p:spPr bwMode="auto">
            <a:xfrm>
              <a:off x="5720392" y="5545027"/>
              <a:ext cx="5905801" cy="899766"/>
            </a:xfrm>
            <a:prstGeom prst="rect">
              <a:avLst/>
            </a:prstGeom>
            <a:noFill/>
            <a:ln w="9525">
              <a:noFill/>
              <a:miter lim="800000"/>
              <a:headEnd/>
              <a:tailEnd/>
            </a:ln>
          </p:spPr>
          <p:txBody>
            <a:bodyPr vert="horz" wrap="square" lIns="0" tIns="0" rIns="0" bIns="0" numCol="1" anchor="ctr" anchorCtr="0" compatLnSpc="1">
              <a:prstTxWarp prst="textNoShape">
                <a:avLst/>
              </a:prstTxWarp>
              <a:noAutofit/>
            </a:bodyPr>
            <a:lstStyle/>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在流水线能关联部署任务；</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通过流水线关联构建，代码检查，测试等服务，实现端到端</a:t>
              </a:r>
              <a:r>
                <a:rPr lang="en-US" altLang="zh-CN" sz="1399" dirty="0" err="1">
                  <a:solidFill>
                    <a:schemeClr val="tx1">
                      <a:lumMod val="75000"/>
                      <a:lumOff val="25000"/>
                    </a:schemeClr>
                  </a:solidFill>
                  <a:cs typeface="+mn-ea"/>
                  <a:sym typeface="+mn-lt"/>
                </a:rPr>
                <a:t>Devops</a:t>
              </a:r>
              <a:r>
                <a:rPr lang="zh-CN" altLang="en-US" sz="1399" dirty="0">
                  <a:solidFill>
                    <a:schemeClr val="tx1">
                      <a:lumMod val="75000"/>
                      <a:lumOff val="25000"/>
                    </a:schemeClr>
                  </a:solidFill>
                  <a:cs typeface="+mn-ea"/>
                  <a:sym typeface="+mn-lt"/>
                </a:rPr>
                <a:t>流程；</a:t>
              </a:r>
              <a:endParaRPr lang="en-US" altLang="zh-CN" sz="1399" dirty="0">
                <a:solidFill>
                  <a:schemeClr val="tx1">
                    <a:lumMod val="75000"/>
                    <a:lumOff val="25000"/>
                  </a:schemeClr>
                </a:solidFill>
                <a:cs typeface="+mn-ea"/>
                <a:sym typeface="+mn-lt"/>
              </a:endParaRPr>
            </a:p>
            <a:p>
              <a:pPr marL="171381" indent="-171381">
                <a:lnSpc>
                  <a:spcPts val="1998"/>
                </a:lnSpc>
                <a:buSzPct val="60000"/>
                <a:buFont typeface="Wingdings" panose="05000000000000000000" pitchFamily="2" charset="2"/>
                <a:buChar char="l"/>
                <a:defRPr/>
              </a:pPr>
              <a:r>
                <a:rPr lang="zh-CN" altLang="en-US" sz="1399" dirty="0">
                  <a:solidFill>
                    <a:schemeClr val="tx1">
                      <a:lumMod val="75000"/>
                      <a:lumOff val="25000"/>
                    </a:schemeClr>
                  </a:solidFill>
                  <a:cs typeface="+mn-ea"/>
                  <a:sym typeface="+mn-lt"/>
                </a:rPr>
                <a:t>应用部署后的可运维管理。</a:t>
              </a:r>
            </a:p>
          </p:txBody>
        </p:sp>
      </p:grpSp>
    </p:spTree>
    <p:extLst>
      <p:ext uri="{BB962C8B-B14F-4D97-AF65-F5344CB8AC3E}">
        <p14:creationId xmlns:p14="http://schemas.microsoft.com/office/powerpoint/2010/main" val="320478228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C:\Users\Meiling\Desktop\图片2.png"/>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861310" y="4663235"/>
            <a:ext cx="6183022" cy="1495573"/>
          </a:xfrm>
          <a:prstGeom prst="rect">
            <a:avLst/>
          </a:prstGeom>
          <a:solidFill>
            <a:schemeClr val="bg2"/>
          </a:solidFill>
        </p:spPr>
      </p:pic>
      <p:sp>
        <p:nvSpPr>
          <p:cNvPr id="13" name="文本框 12"/>
          <p:cNvSpPr txBox="1"/>
          <p:nvPr/>
        </p:nvSpPr>
        <p:spPr>
          <a:xfrm>
            <a:off x="2796125" y="5824442"/>
            <a:ext cx="2499709" cy="276891"/>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799" b="1" dirty="0">
                <a:solidFill>
                  <a:prstClr val="black"/>
                </a:solidFill>
                <a:effectLst>
                  <a:outerShdw blurRad="38100" dist="38100" dir="2700000" algn="tl">
                    <a:srgbClr val="000000">
                      <a:alpha val="43137"/>
                    </a:srgbClr>
                  </a:outerShdw>
                </a:effectLst>
                <a:latin typeface="+mn-lt"/>
                <a:cs typeface="+mn-ea"/>
                <a:sym typeface="+mn-lt"/>
              </a:rPr>
              <a:t>软件发布库</a:t>
            </a:r>
            <a:r>
              <a:rPr lang="en-US" altLang="zh-CN" sz="1799" b="1" dirty="0">
                <a:solidFill>
                  <a:prstClr val="black"/>
                </a:solidFill>
                <a:effectLst>
                  <a:outerShdw blurRad="38100" dist="38100" dir="2700000" algn="tl">
                    <a:srgbClr val="000000">
                      <a:alpha val="43137"/>
                    </a:srgbClr>
                  </a:outerShdw>
                </a:effectLst>
                <a:latin typeface="+mn-lt"/>
                <a:cs typeface="+mn-ea"/>
                <a:sym typeface="+mn-lt"/>
              </a:rPr>
              <a:t>+</a:t>
            </a:r>
            <a:r>
              <a:rPr lang="zh-CN" altLang="en-US" sz="1799" b="1" dirty="0">
                <a:solidFill>
                  <a:prstClr val="black"/>
                </a:solidFill>
                <a:effectLst>
                  <a:outerShdw blurRad="38100" dist="38100" dir="2700000" algn="tl">
                    <a:srgbClr val="000000">
                      <a:alpha val="43137"/>
                    </a:srgbClr>
                  </a:outerShdw>
                </a:effectLst>
                <a:latin typeface="+mn-lt"/>
                <a:cs typeface="+mn-ea"/>
                <a:sym typeface="+mn-lt"/>
              </a:rPr>
              <a:t>私有依赖库</a:t>
            </a:r>
          </a:p>
        </p:txBody>
      </p:sp>
      <p:sp>
        <p:nvSpPr>
          <p:cNvPr id="15" name="文本框 14"/>
          <p:cNvSpPr txBox="1"/>
          <p:nvPr/>
        </p:nvSpPr>
        <p:spPr>
          <a:xfrm>
            <a:off x="1534917" y="5517139"/>
            <a:ext cx="1615196"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制品软件包属性管理</a:t>
            </a:r>
          </a:p>
        </p:txBody>
      </p:sp>
      <p:sp>
        <p:nvSpPr>
          <p:cNvPr id="16" name="文本框 15"/>
          <p:cNvSpPr txBox="1"/>
          <p:nvPr/>
        </p:nvSpPr>
        <p:spPr>
          <a:xfrm>
            <a:off x="2453015" y="5174313"/>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私有依赖组件管理</a:t>
            </a:r>
          </a:p>
        </p:txBody>
      </p:sp>
      <p:sp>
        <p:nvSpPr>
          <p:cNvPr id="18" name="文本框 17"/>
          <p:cNvSpPr txBox="1"/>
          <p:nvPr/>
        </p:nvSpPr>
        <p:spPr>
          <a:xfrm>
            <a:off x="1130190" y="5071449"/>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构建包归档</a:t>
            </a:r>
          </a:p>
        </p:txBody>
      </p:sp>
      <p:sp>
        <p:nvSpPr>
          <p:cNvPr id="19" name="文本框 18"/>
          <p:cNvSpPr txBox="1"/>
          <p:nvPr/>
        </p:nvSpPr>
        <p:spPr>
          <a:xfrm>
            <a:off x="5775669" y="5072543"/>
            <a:ext cx="897331"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部署包获取</a:t>
            </a:r>
          </a:p>
        </p:txBody>
      </p:sp>
      <p:sp>
        <p:nvSpPr>
          <p:cNvPr id="55" name="矩形 54"/>
          <p:cNvSpPr/>
          <p:nvPr/>
        </p:nvSpPr>
        <p:spPr>
          <a:xfrm>
            <a:off x="7841470" y="1096361"/>
            <a:ext cx="3092588" cy="369188"/>
          </a:xfrm>
          <a:prstGeom prst="rect">
            <a:avLst/>
          </a:prstGeom>
        </p:spPr>
        <p:txBody>
          <a:bodyPr wrap="none" lIns="0" tIns="0" rIns="0" bIns="0">
            <a:spAutoFit/>
          </a:bodyPr>
          <a:lstStyle/>
          <a:p>
            <a:pPr defTabSz="913760" fontAlgn="base">
              <a:spcBef>
                <a:spcPct val="0"/>
              </a:spcBef>
              <a:spcAft>
                <a:spcPts val="600"/>
              </a:spcAft>
              <a:buClr>
                <a:prstClr val="white"/>
              </a:buClr>
              <a:defRPr/>
            </a:pPr>
            <a:r>
              <a:rPr lang="zh-CN" altLang="en-US" sz="2399" b="1" kern="0" dirty="0">
                <a:solidFill>
                  <a:prstClr val="black"/>
                </a:solidFill>
                <a:cs typeface="+mn-ea"/>
                <a:sym typeface="+mn-lt"/>
              </a:rPr>
              <a:t>高效便捷的软件制品库</a:t>
            </a:r>
          </a:p>
        </p:txBody>
      </p:sp>
      <p:pic>
        <p:nvPicPr>
          <p:cNvPr id="39" name="Picture 11" descr="D:\mary\正在进行中\D-201512231 李智 2016MWC资料设计\徐林\link\线条.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17691" y="1490554"/>
            <a:ext cx="4415537" cy="181606"/>
          </a:xfrm>
          <a:prstGeom prst="rect">
            <a:avLst/>
          </a:prstGeom>
          <a:noFill/>
          <a:extLst>
            <a:ext uri="{909E8E84-426E-40DD-AFC4-6F175D3DCCD1}">
              <a14:hiddenFill xmlns:a14="http://schemas.microsoft.com/office/drawing/2010/main">
                <a:solidFill>
                  <a:srgbClr val="FFFFFF"/>
                </a:solidFill>
              </a14:hiddenFill>
            </a:ext>
          </a:extLst>
        </p:spPr>
      </p:pic>
      <p:sp>
        <p:nvSpPr>
          <p:cNvPr id="124" name="矩形 123"/>
          <p:cNvSpPr/>
          <p:nvPr/>
        </p:nvSpPr>
        <p:spPr>
          <a:xfrm>
            <a:off x="816859" y="1293765"/>
            <a:ext cx="6398605" cy="2823255"/>
          </a:xfrm>
          <a:prstGeom prst="rect">
            <a:avLst/>
          </a:prstGeom>
          <a:solidFill>
            <a:schemeClr val="tx1">
              <a:alpha val="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1218418"/>
            <a:endParaRPr lang="zh-CN" altLang="en-US" sz="1599" dirty="0">
              <a:solidFill>
                <a:prstClr val="white"/>
              </a:solidFill>
              <a:cs typeface="+mn-ea"/>
              <a:sym typeface="+mn-lt"/>
            </a:endParaRPr>
          </a:p>
        </p:txBody>
      </p:sp>
      <p:sp>
        <p:nvSpPr>
          <p:cNvPr id="103" name="流程图: 磁盘 102"/>
          <p:cNvSpPr/>
          <p:nvPr/>
        </p:nvSpPr>
        <p:spPr>
          <a:xfrm>
            <a:off x="3570440" y="2102167"/>
            <a:ext cx="965941" cy="483847"/>
          </a:xfrm>
          <a:prstGeom prst="flowChartMagneticDisk">
            <a:avLst/>
          </a:prstGeom>
          <a:solidFill>
            <a:srgbClr val="214659"/>
          </a:solidFill>
          <a:ln w="28575" cap="flat" cmpd="sng" algn="ctr">
            <a:solidFill>
              <a:srgbClr val="C7000B"/>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Repository</a:t>
            </a:r>
            <a:endParaRPr lang="zh-CN" altLang="en-US" sz="1200" b="1" kern="0" dirty="0">
              <a:solidFill>
                <a:prstClr val="white"/>
              </a:solidFill>
              <a:cs typeface="+mn-ea"/>
              <a:sym typeface="+mn-lt"/>
            </a:endParaRPr>
          </a:p>
        </p:txBody>
      </p:sp>
      <p:pic>
        <p:nvPicPr>
          <p:cNvPr id="104" name="图片 103"/>
          <p:cNvPicPr>
            <a:picLocks noChangeAspect="1"/>
          </p:cNvPicPr>
          <p:nvPr/>
        </p:nvPicPr>
        <p:blipFill>
          <a:blip r:embed="rId6"/>
          <a:stretch>
            <a:fillRect/>
          </a:stretch>
        </p:blipFill>
        <p:spPr>
          <a:xfrm>
            <a:off x="1788814" y="3406035"/>
            <a:ext cx="578773" cy="354593"/>
          </a:xfrm>
          <a:prstGeom prst="rect">
            <a:avLst/>
          </a:prstGeom>
          <a:solidFill>
            <a:srgbClr val="214659"/>
          </a:solidFill>
          <a:ln w="12700">
            <a:solidFill>
              <a:schemeClr val="bg1"/>
            </a:solidFill>
          </a:ln>
        </p:spPr>
      </p:pic>
      <p:sp>
        <p:nvSpPr>
          <p:cNvPr id="105" name="流程图: 磁盘 104"/>
          <p:cNvSpPr/>
          <p:nvPr/>
        </p:nvSpPr>
        <p:spPr>
          <a:xfrm>
            <a:off x="955455" y="1935104"/>
            <a:ext cx="696379" cy="650911"/>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endParaRPr lang="en-US" altLang="zh-CN" sz="1200" kern="0" dirty="0">
              <a:solidFill>
                <a:prstClr val="white"/>
              </a:solidFill>
              <a:cs typeface="+mn-ea"/>
              <a:sym typeface="+mn-lt"/>
            </a:endParaRPr>
          </a:p>
          <a:p>
            <a:pPr algn="ctr" defTabSz="913760" fontAlgn="base">
              <a:spcBef>
                <a:spcPct val="0"/>
              </a:spcBef>
              <a:spcAft>
                <a:spcPct val="0"/>
              </a:spcAft>
              <a:defRPr/>
            </a:pPr>
            <a:r>
              <a:rPr lang="en-US" altLang="zh-CN" sz="1200" b="1" kern="0" dirty="0">
                <a:solidFill>
                  <a:prstClr val="white"/>
                </a:solidFill>
                <a:cs typeface="+mn-ea"/>
                <a:sym typeface="+mn-lt"/>
              </a:rPr>
              <a:t>Source</a:t>
            </a:r>
          </a:p>
          <a:p>
            <a:pPr algn="ctr" defTabSz="913760" fontAlgn="base">
              <a:spcBef>
                <a:spcPct val="0"/>
              </a:spcBef>
              <a:spcAft>
                <a:spcPct val="0"/>
              </a:spcAft>
              <a:defRPr/>
            </a:pPr>
            <a:r>
              <a:rPr lang="en-US" altLang="zh-CN" sz="1200" b="1" kern="0" dirty="0">
                <a:solidFill>
                  <a:prstClr val="white"/>
                </a:solidFill>
                <a:cs typeface="+mn-ea"/>
                <a:sym typeface="+mn-lt"/>
              </a:rPr>
              <a:t>Code</a:t>
            </a:r>
          </a:p>
          <a:p>
            <a:pPr algn="ctr" defTabSz="913760" fontAlgn="base">
              <a:spcBef>
                <a:spcPct val="0"/>
              </a:spcBef>
              <a:spcAft>
                <a:spcPct val="0"/>
              </a:spcAft>
              <a:defRPr/>
            </a:pPr>
            <a:endParaRPr lang="zh-CN" altLang="en-US" sz="1200" kern="0" dirty="0">
              <a:solidFill>
                <a:prstClr val="white"/>
              </a:solidFill>
              <a:cs typeface="+mn-ea"/>
              <a:sym typeface="+mn-lt"/>
            </a:endParaRPr>
          </a:p>
        </p:txBody>
      </p:sp>
      <p:sp>
        <p:nvSpPr>
          <p:cNvPr id="106" name="圆角矩形 105"/>
          <p:cNvSpPr/>
          <p:nvPr/>
        </p:nvSpPr>
        <p:spPr>
          <a:xfrm>
            <a:off x="2196389" y="2119438"/>
            <a:ext cx="676996" cy="466577"/>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Build</a:t>
            </a:r>
            <a:endParaRPr lang="zh-CN" altLang="en-US" sz="1200" b="1" kern="0" dirty="0">
              <a:solidFill>
                <a:prstClr val="white"/>
              </a:solidFill>
              <a:cs typeface="+mn-ea"/>
              <a:sym typeface="+mn-lt"/>
            </a:endParaRPr>
          </a:p>
        </p:txBody>
      </p:sp>
      <p:cxnSp>
        <p:nvCxnSpPr>
          <p:cNvPr id="107" name="直接箭头连接符 106"/>
          <p:cNvCxnSpPr/>
          <p:nvPr/>
        </p:nvCxnSpPr>
        <p:spPr>
          <a:xfrm>
            <a:off x="2894905" y="2255106"/>
            <a:ext cx="6603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8" name="直接箭头连接符 107"/>
          <p:cNvCxnSpPr/>
          <p:nvPr/>
        </p:nvCxnSpPr>
        <p:spPr>
          <a:xfrm flipH="1" flipV="1">
            <a:off x="2891336" y="2482150"/>
            <a:ext cx="650394" cy="1024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09" name="直接箭头连接符 108"/>
          <p:cNvCxnSpPr/>
          <p:nvPr/>
        </p:nvCxnSpPr>
        <p:spPr>
          <a:xfrm>
            <a:off x="1614256" y="2364700"/>
            <a:ext cx="545714" cy="4471"/>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0" name="直接箭头连接符 109"/>
          <p:cNvCxnSpPr/>
          <p:nvPr/>
        </p:nvCxnSpPr>
        <p:spPr>
          <a:xfrm>
            <a:off x="1327980" y="2753312"/>
            <a:ext cx="465715" cy="652723"/>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1" name="直接箭头连接符 110"/>
          <p:cNvCxnSpPr/>
          <p:nvPr/>
        </p:nvCxnSpPr>
        <p:spPr>
          <a:xfrm flipH="1" flipV="1">
            <a:off x="1391421" y="2652685"/>
            <a:ext cx="474235" cy="667726"/>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2" name="直接箭头连接符 111"/>
          <p:cNvCxnSpPr>
            <a:endCxn id="104" idx="3"/>
          </p:cNvCxnSpPr>
          <p:nvPr/>
        </p:nvCxnSpPr>
        <p:spPr>
          <a:xfrm flipH="1">
            <a:off x="2367586" y="2652686"/>
            <a:ext cx="1525234" cy="930649"/>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3" name="圆角矩形 112"/>
          <p:cNvSpPr/>
          <p:nvPr/>
        </p:nvSpPr>
        <p:spPr>
          <a:xfrm>
            <a:off x="4923213" y="2119436"/>
            <a:ext cx="809360" cy="466578"/>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Deploy</a:t>
            </a:r>
            <a:endParaRPr lang="zh-CN" altLang="en-US" sz="1200" b="1" kern="0" dirty="0">
              <a:solidFill>
                <a:prstClr val="white"/>
              </a:solidFill>
              <a:cs typeface="+mn-ea"/>
              <a:sym typeface="+mn-lt"/>
            </a:endParaRPr>
          </a:p>
        </p:txBody>
      </p:sp>
      <p:cxnSp>
        <p:nvCxnSpPr>
          <p:cNvPr id="114" name="直接箭头连接符 113"/>
          <p:cNvCxnSpPr/>
          <p:nvPr/>
        </p:nvCxnSpPr>
        <p:spPr>
          <a:xfrm>
            <a:off x="4543227" y="2352725"/>
            <a:ext cx="371116" cy="0"/>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15" name="圆角矩形 114"/>
          <p:cNvSpPr/>
          <p:nvPr/>
        </p:nvSpPr>
        <p:spPr>
          <a:xfrm>
            <a:off x="6213577" y="1836571"/>
            <a:ext cx="887635" cy="360599"/>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DEV ENV</a:t>
            </a:r>
            <a:endParaRPr lang="zh-CN" altLang="en-US" sz="1200" b="1" kern="0" dirty="0">
              <a:solidFill>
                <a:prstClr val="white"/>
              </a:solidFill>
              <a:cs typeface="+mn-ea"/>
              <a:sym typeface="+mn-lt"/>
            </a:endParaRPr>
          </a:p>
        </p:txBody>
      </p:sp>
      <p:sp>
        <p:nvSpPr>
          <p:cNvPr id="116" name="圆角矩形 115"/>
          <p:cNvSpPr/>
          <p:nvPr/>
        </p:nvSpPr>
        <p:spPr>
          <a:xfrm>
            <a:off x="6217506" y="2212817"/>
            <a:ext cx="778915" cy="411293"/>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TEST ENV</a:t>
            </a:r>
            <a:endParaRPr lang="zh-CN" altLang="en-US" sz="1200" b="1" kern="0" dirty="0">
              <a:solidFill>
                <a:prstClr val="white"/>
              </a:solidFill>
              <a:cs typeface="+mn-ea"/>
              <a:sym typeface="+mn-lt"/>
            </a:endParaRPr>
          </a:p>
        </p:txBody>
      </p:sp>
      <p:sp>
        <p:nvSpPr>
          <p:cNvPr id="117" name="圆角矩形 116"/>
          <p:cNvSpPr/>
          <p:nvPr/>
        </p:nvSpPr>
        <p:spPr>
          <a:xfrm>
            <a:off x="6217506" y="2644526"/>
            <a:ext cx="778915" cy="392991"/>
          </a:xfrm>
          <a:prstGeom prst="roundRect">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PRO ENV</a:t>
            </a:r>
            <a:endParaRPr lang="zh-CN" altLang="en-US" sz="1200" b="1" kern="0" dirty="0">
              <a:solidFill>
                <a:prstClr val="white"/>
              </a:solidFill>
              <a:cs typeface="+mn-ea"/>
              <a:sym typeface="+mn-lt"/>
            </a:endParaRPr>
          </a:p>
        </p:txBody>
      </p:sp>
      <p:cxnSp>
        <p:nvCxnSpPr>
          <p:cNvPr id="118" name="直接箭头连接符 117"/>
          <p:cNvCxnSpPr/>
          <p:nvPr/>
        </p:nvCxnSpPr>
        <p:spPr>
          <a:xfrm flipV="1">
            <a:off x="5586964" y="1983360"/>
            <a:ext cx="605538" cy="118808"/>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19" name="直接箭头连接符 118"/>
          <p:cNvCxnSpPr/>
          <p:nvPr/>
        </p:nvCxnSpPr>
        <p:spPr>
          <a:xfrm>
            <a:off x="5587551" y="2352725"/>
            <a:ext cx="605538" cy="0"/>
          </a:xfrm>
          <a:prstGeom prst="straightConnector1">
            <a:avLst/>
          </a:prstGeom>
          <a:solidFill>
            <a:srgbClr val="214659"/>
          </a:solidFill>
          <a:ln w="12700" cap="flat" cmpd="sng" algn="ctr">
            <a:solidFill>
              <a:schemeClr val="tx1"/>
            </a:solidFill>
            <a:prstDash val="solid"/>
            <a:miter lim="800000"/>
            <a:tailEnd type="triangle"/>
          </a:ln>
          <a:effectLst/>
        </p:spPr>
      </p:cxnSp>
      <p:cxnSp>
        <p:nvCxnSpPr>
          <p:cNvPr id="120" name="直接箭头连接符 119"/>
          <p:cNvCxnSpPr/>
          <p:nvPr/>
        </p:nvCxnSpPr>
        <p:spPr>
          <a:xfrm>
            <a:off x="5583697" y="2607726"/>
            <a:ext cx="608805" cy="26099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21" name="圆角矩形 120"/>
          <p:cNvSpPr/>
          <p:nvPr/>
        </p:nvSpPr>
        <p:spPr>
          <a:xfrm>
            <a:off x="955455" y="1450723"/>
            <a:ext cx="3007189" cy="255515"/>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持续集成（</a:t>
            </a:r>
            <a:r>
              <a:rPr lang="en-US" altLang="zh-CN" sz="1200" b="1" kern="0" dirty="0">
                <a:solidFill>
                  <a:schemeClr val="bg1"/>
                </a:solidFill>
                <a:cs typeface="+mn-ea"/>
                <a:sym typeface="+mn-lt"/>
              </a:rPr>
              <a:t>CI</a:t>
            </a:r>
            <a:r>
              <a:rPr lang="zh-CN" altLang="en-US" sz="1200" b="1" kern="0" dirty="0">
                <a:solidFill>
                  <a:schemeClr val="bg1"/>
                </a:solidFill>
                <a:cs typeface="+mn-ea"/>
                <a:sym typeface="+mn-lt"/>
              </a:rPr>
              <a:t>）</a:t>
            </a:r>
          </a:p>
        </p:txBody>
      </p:sp>
      <p:sp>
        <p:nvSpPr>
          <p:cNvPr id="122" name="圆角矩形 121"/>
          <p:cNvSpPr/>
          <p:nvPr/>
        </p:nvSpPr>
        <p:spPr>
          <a:xfrm>
            <a:off x="4064871" y="1441679"/>
            <a:ext cx="2931547" cy="276467"/>
          </a:xfrm>
          <a:prstGeom prst="roundRect">
            <a:avLst/>
          </a:prstGeom>
          <a:solidFill>
            <a:srgbClr val="214659"/>
          </a:solidFill>
          <a:ln w="12700" cap="flat" cmpd="sng" algn="ctr">
            <a:noFill/>
            <a:prstDash val="solid"/>
            <a:miter lim="800000"/>
          </a:ln>
          <a:effectLst/>
        </p:spPr>
        <p:txBody>
          <a:bodyPr rtlCol="0" anchor="ctr"/>
          <a:lstStyle/>
          <a:p>
            <a:pPr algn="ctr" defTabSz="913760" fontAlgn="base">
              <a:spcBef>
                <a:spcPct val="0"/>
              </a:spcBef>
              <a:spcAft>
                <a:spcPct val="0"/>
              </a:spcAft>
              <a:defRPr/>
            </a:pPr>
            <a:r>
              <a:rPr lang="zh-CN" altLang="en-US" sz="1200" b="1" kern="0" dirty="0">
                <a:solidFill>
                  <a:schemeClr val="bg1"/>
                </a:solidFill>
                <a:cs typeface="+mn-ea"/>
                <a:sym typeface="+mn-lt"/>
              </a:rPr>
              <a:t>持续发布（</a:t>
            </a:r>
            <a:r>
              <a:rPr lang="en-US" altLang="zh-CN" sz="1200" b="1" kern="0" dirty="0">
                <a:solidFill>
                  <a:schemeClr val="bg1"/>
                </a:solidFill>
                <a:cs typeface="+mn-ea"/>
                <a:sym typeface="+mn-lt"/>
              </a:rPr>
              <a:t>CD</a:t>
            </a:r>
            <a:r>
              <a:rPr lang="zh-CN" altLang="en-US" sz="1200" b="1" kern="0" dirty="0">
                <a:solidFill>
                  <a:schemeClr val="bg1"/>
                </a:solidFill>
                <a:cs typeface="+mn-ea"/>
                <a:sym typeface="+mn-lt"/>
              </a:rPr>
              <a:t>）</a:t>
            </a:r>
          </a:p>
        </p:txBody>
      </p:sp>
      <p:sp>
        <p:nvSpPr>
          <p:cNvPr id="2" name="文本框 1"/>
          <p:cNvSpPr txBox="1"/>
          <p:nvPr/>
        </p:nvSpPr>
        <p:spPr>
          <a:xfrm>
            <a:off x="1667758" y="3812150"/>
            <a:ext cx="953365" cy="276999"/>
          </a:xfrm>
          <a:prstGeom prst="rect">
            <a:avLst/>
          </a:prstGeom>
          <a:noFill/>
        </p:spPr>
        <p:txBody>
          <a:bodyPr wrap="square" rtlCol="0">
            <a:spAutoFit/>
          </a:bodyPr>
          <a:lstStyle/>
          <a:p>
            <a:pPr defTabSz="1218418"/>
            <a:r>
              <a:rPr lang="en-US" altLang="zh-CN" sz="1200" b="1" dirty="0">
                <a:solidFill>
                  <a:prstClr val="black"/>
                </a:solidFill>
                <a:cs typeface="+mn-ea"/>
                <a:sym typeface="+mn-lt"/>
              </a:rPr>
              <a:t>Developer</a:t>
            </a:r>
            <a:endParaRPr lang="zh-CN" altLang="en-US" sz="1200" b="1" dirty="0">
              <a:solidFill>
                <a:prstClr val="black"/>
              </a:solidFill>
              <a:cs typeface="+mn-ea"/>
              <a:sym typeface="+mn-lt"/>
            </a:endParaRPr>
          </a:p>
        </p:txBody>
      </p:sp>
      <p:cxnSp>
        <p:nvCxnSpPr>
          <p:cNvPr id="10" name="直接箭头连接符 9"/>
          <p:cNvCxnSpPr/>
          <p:nvPr/>
        </p:nvCxnSpPr>
        <p:spPr>
          <a:xfrm flipH="1" flipV="1">
            <a:off x="1612720" y="4385060"/>
            <a:ext cx="1536" cy="901749"/>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1" name="直接箭头连接符 10"/>
          <p:cNvCxnSpPr/>
          <p:nvPr/>
        </p:nvCxnSpPr>
        <p:spPr>
          <a:xfrm flipV="1">
            <a:off x="3766128" y="4384416"/>
            <a:ext cx="0" cy="794564"/>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cxnSp>
        <p:nvCxnSpPr>
          <p:cNvPr id="12" name="直接箭头连接符 11"/>
          <p:cNvCxnSpPr/>
          <p:nvPr/>
        </p:nvCxnSpPr>
        <p:spPr>
          <a:xfrm flipV="1">
            <a:off x="6096000" y="4406702"/>
            <a:ext cx="0" cy="664747"/>
          </a:xfrm>
          <a:prstGeom prst="straightConnector1">
            <a:avLst/>
          </a:prstGeom>
          <a:noFill/>
          <a:ln w="28575" cap="flat" cmpd="sng" algn="ctr">
            <a:gradFill>
              <a:gsLst>
                <a:gs pos="0">
                  <a:srgbClr val="009EE7">
                    <a:alpha val="0"/>
                  </a:srgbClr>
                </a:gs>
                <a:gs pos="100000">
                  <a:srgbClr val="009EE7">
                    <a:alpha val="95000"/>
                  </a:srgbClr>
                </a:gs>
              </a:gsLst>
              <a:lin ang="5400000" scaled="0"/>
            </a:gradFill>
            <a:prstDash val="solid"/>
            <a:headEnd type="none" w="med" len="med"/>
            <a:tailEnd type="oval" w="med" len="med"/>
          </a:ln>
          <a:effectLst/>
        </p:spPr>
      </p:cxnSp>
      <p:sp>
        <p:nvSpPr>
          <p:cNvPr id="129" name="流程图: 磁盘 128"/>
          <p:cNvSpPr/>
          <p:nvPr/>
        </p:nvSpPr>
        <p:spPr>
          <a:xfrm>
            <a:off x="4277007" y="3270756"/>
            <a:ext cx="965941" cy="674315"/>
          </a:xfrm>
          <a:prstGeom prst="flowChartMagneticDisk">
            <a:avLst/>
          </a:prstGeom>
          <a:solidFill>
            <a:srgbClr val="214659"/>
          </a:solidFill>
          <a:ln w="12700" cap="flat" cmpd="sng" algn="ctr">
            <a:solidFill>
              <a:schemeClr val="bg1"/>
            </a:solidFill>
            <a:prstDash val="solid"/>
            <a:miter lim="800000"/>
          </a:ln>
          <a:effectLst/>
        </p:spPr>
        <p:txBody>
          <a:bodyPr rtlCol="0" anchor="ctr"/>
          <a:lstStyle/>
          <a:p>
            <a:pPr algn="ctr" defTabSz="913760" fontAlgn="base">
              <a:spcBef>
                <a:spcPct val="0"/>
              </a:spcBef>
              <a:spcAft>
                <a:spcPct val="0"/>
              </a:spcAft>
              <a:defRPr/>
            </a:pPr>
            <a:r>
              <a:rPr lang="en-US" altLang="zh-CN" sz="1200" b="1" kern="0" dirty="0">
                <a:solidFill>
                  <a:prstClr val="white"/>
                </a:solidFill>
                <a:cs typeface="+mn-ea"/>
                <a:sym typeface="+mn-lt"/>
              </a:rPr>
              <a:t>Huawei mirrors</a:t>
            </a:r>
            <a:endParaRPr lang="zh-CN" altLang="en-US" sz="1200" b="1" kern="0" dirty="0">
              <a:solidFill>
                <a:prstClr val="white"/>
              </a:solidFill>
              <a:cs typeface="+mn-ea"/>
              <a:sym typeface="+mn-lt"/>
            </a:endParaRPr>
          </a:p>
        </p:txBody>
      </p:sp>
      <p:cxnSp>
        <p:nvCxnSpPr>
          <p:cNvPr id="130" name="直接箭头连接符 129"/>
          <p:cNvCxnSpPr/>
          <p:nvPr/>
        </p:nvCxnSpPr>
        <p:spPr>
          <a:xfrm flipH="1" flipV="1">
            <a:off x="4107676" y="2636174"/>
            <a:ext cx="621107" cy="707422"/>
          </a:xfrm>
          <a:prstGeom prst="straightConnector1">
            <a:avLst/>
          </a:prstGeom>
          <a:solidFill>
            <a:srgbClr val="214659"/>
          </a:solidFill>
          <a:ln w="12700" cap="flat" cmpd="sng" algn="ctr">
            <a:solidFill>
              <a:schemeClr val="tx1"/>
            </a:solidFill>
            <a:prstDash val="solid"/>
            <a:miter lim="800000"/>
            <a:tailEnd type="triangle"/>
          </a:ln>
          <a:effectLst/>
        </p:spPr>
      </p:cxnSp>
      <p:sp>
        <p:nvSpPr>
          <p:cNvPr id="132" name="文本框 131"/>
          <p:cNvSpPr txBox="1"/>
          <p:nvPr/>
        </p:nvSpPr>
        <p:spPr>
          <a:xfrm>
            <a:off x="5185369" y="5510794"/>
            <a:ext cx="1504632"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软件</a:t>
            </a:r>
            <a:r>
              <a:rPr lang="en-US" altLang="zh-CN" sz="1399" dirty="0">
                <a:solidFill>
                  <a:prstClr val="black"/>
                </a:solidFill>
                <a:latin typeface="+mn-lt"/>
                <a:cs typeface="+mn-ea"/>
                <a:sym typeface="+mn-lt"/>
              </a:rPr>
              <a:t>/</a:t>
            </a:r>
            <a:r>
              <a:rPr lang="zh-CN" altLang="en-US" sz="1399" dirty="0">
                <a:solidFill>
                  <a:prstClr val="black"/>
                </a:solidFill>
                <a:latin typeface="+mn-lt"/>
                <a:cs typeface="+mn-ea"/>
                <a:sym typeface="+mn-lt"/>
              </a:rPr>
              <a:t>组件快速搜索</a:t>
            </a:r>
          </a:p>
        </p:txBody>
      </p:sp>
      <p:sp>
        <p:nvSpPr>
          <p:cNvPr id="133" name="文本框 132"/>
          <p:cNvSpPr txBox="1"/>
          <p:nvPr/>
        </p:nvSpPr>
        <p:spPr>
          <a:xfrm>
            <a:off x="4149143" y="5178980"/>
            <a:ext cx="1435730" cy="215360"/>
          </a:xfrm>
          <a:prstGeom prst="rect">
            <a:avLst/>
          </a:prstGeom>
          <a:noFill/>
          <a:ln w="25400">
            <a:noFill/>
          </a:ln>
        </p:spPr>
        <p:txBody>
          <a:bodyPr wrap="none" lIns="0" tIns="0" rIns="0" bIns="0">
            <a:spAutoFit/>
          </a:bodyPr>
          <a:lstStyle>
            <a:defPPr>
              <a:defRPr lang="zh-CN"/>
            </a:defPPr>
            <a:lvl1pPr>
              <a:defRPr sz="1200">
                <a:solidFill>
                  <a:schemeClr val="bg1"/>
                </a:solidFill>
                <a:latin typeface="+mn-ea"/>
              </a:defRPr>
            </a:lvl1pPr>
          </a:lstStyle>
          <a:p>
            <a:pPr defTabSz="1218418"/>
            <a:r>
              <a:rPr lang="zh-CN" altLang="en-US" sz="1399" dirty="0">
                <a:solidFill>
                  <a:prstClr val="black"/>
                </a:solidFill>
                <a:latin typeface="+mn-lt"/>
                <a:cs typeface="+mn-ea"/>
                <a:sym typeface="+mn-lt"/>
              </a:rPr>
              <a:t>私有依赖组件跟随</a:t>
            </a:r>
          </a:p>
        </p:txBody>
      </p:sp>
      <p:grpSp>
        <p:nvGrpSpPr>
          <p:cNvPr id="4" name="组合 3"/>
          <p:cNvGrpSpPr/>
          <p:nvPr/>
        </p:nvGrpSpPr>
        <p:grpSpPr>
          <a:xfrm>
            <a:off x="7327730" y="1697267"/>
            <a:ext cx="4010360" cy="4379851"/>
            <a:chOff x="7030563" y="2215124"/>
            <a:chExt cx="4816236" cy="3563720"/>
          </a:xfrm>
        </p:grpSpPr>
        <p:sp>
          <p:nvSpPr>
            <p:cNvPr id="41" name="矩形 40"/>
            <p:cNvSpPr/>
            <p:nvPr/>
          </p:nvSpPr>
          <p:spPr>
            <a:xfrm>
              <a:off x="7030563" y="4879078"/>
              <a:ext cx="4795846" cy="89976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2" name="矩形 41"/>
            <p:cNvSpPr/>
            <p:nvPr/>
          </p:nvSpPr>
          <p:spPr>
            <a:xfrm>
              <a:off x="7047994" y="4076513"/>
              <a:ext cx="4785925" cy="66341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7060873" y="3028332"/>
              <a:ext cx="4785926" cy="91975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4" name="矩形 43"/>
            <p:cNvSpPr/>
            <p:nvPr/>
          </p:nvSpPr>
          <p:spPr>
            <a:xfrm>
              <a:off x="7047994" y="2215124"/>
              <a:ext cx="4785925" cy="702523"/>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grpSp>
          <p:nvGrpSpPr>
            <p:cNvPr id="45" name="组合 44"/>
            <p:cNvGrpSpPr/>
            <p:nvPr/>
          </p:nvGrpSpPr>
          <p:grpSpPr>
            <a:xfrm>
              <a:off x="7065757" y="2353206"/>
              <a:ext cx="4723218" cy="3085178"/>
              <a:chOff x="6998898" y="3101119"/>
              <a:chExt cx="4724448" cy="3085982"/>
            </a:xfrm>
          </p:grpSpPr>
          <p:sp>
            <p:nvSpPr>
              <p:cNvPr id="49" name="矩形 48"/>
              <p:cNvSpPr/>
              <p:nvPr/>
            </p:nvSpPr>
            <p:spPr>
              <a:xfrm>
                <a:off x="9052953" y="3101119"/>
                <a:ext cx="2670393" cy="632491"/>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编译构建产物自动归档到发布库；</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编译构建属性自动关联软件包。</a:t>
                </a:r>
              </a:p>
            </p:txBody>
          </p:sp>
          <p:sp>
            <p:nvSpPr>
              <p:cNvPr id="50" name="矩形 49"/>
              <p:cNvSpPr/>
              <p:nvPr/>
            </p:nvSpPr>
            <p:spPr>
              <a:xfrm>
                <a:off x="6998898" y="3252361"/>
                <a:ext cx="1941032" cy="225182"/>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构建包自动归档</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2" name="矩形 51"/>
              <p:cNvSpPr/>
              <p:nvPr/>
            </p:nvSpPr>
            <p:spPr>
              <a:xfrm>
                <a:off x="7102588" y="5045606"/>
                <a:ext cx="1663741" cy="225182"/>
              </a:xfrm>
              <a:prstGeom prst="rect">
                <a:avLst/>
              </a:prstGeom>
            </p:spPr>
            <p:txBody>
              <a:bodyPr wrap="none" lIns="0" tIns="0" rIns="0" bIns="0">
                <a:spAutoFit/>
              </a:bodyPr>
              <a:lstStyle/>
              <a:p>
                <a:pPr algn="r" defTabSz="913760">
                  <a:defRPr/>
                </a:pPr>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部署无缝集成</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53" name="矩形 52"/>
              <p:cNvSpPr/>
              <p:nvPr/>
            </p:nvSpPr>
            <p:spPr>
              <a:xfrm>
                <a:off x="7097538" y="5961919"/>
                <a:ext cx="1386450" cy="225182"/>
              </a:xfrm>
              <a:prstGeom prst="rect">
                <a:avLst/>
              </a:prstGeom>
            </p:spPr>
            <p:txBody>
              <a:bodyPr wrap="none" lIns="0" tIns="0" rIns="0" bIns="0">
                <a:spAutoFit/>
              </a:bodyPr>
              <a:lstStyle/>
              <a:p>
                <a:pPr algn="r" defTabSz="913760"/>
                <a:r>
                  <a:rPr lang="zh-CN" altLang="en-US" sz="1798" b="1" kern="0" dirty="0">
                    <a:solidFill>
                      <a:schemeClr val="accent1">
                        <a:lumMod val="75000"/>
                      </a:schemeClr>
                    </a:solidFill>
                    <a:effectLst>
                      <a:outerShdw blurRad="38100" dist="38100" dir="2700000" algn="tl">
                        <a:srgbClr val="000000">
                          <a:alpha val="43137"/>
                        </a:srgbClr>
                      </a:outerShdw>
                    </a:effectLst>
                    <a:cs typeface="+mn-ea"/>
                    <a:sym typeface="+mn-lt"/>
                  </a:rPr>
                  <a:t>多视图追溯</a:t>
                </a:r>
                <a:endParaRPr lang="en-US" altLang="zh-CN" sz="1798" b="1" kern="0" dirty="0">
                  <a:solidFill>
                    <a:schemeClr val="accent1">
                      <a:lumMod val="75000"/>
                    </a:schemeClr>
                  </a:solidFill>
                  <a:effectLst>
                    <a:outerShdw blurRad="38100" dist="38100" dir="2700000" algn="tl">
                      <a:srgbClr val="000000">
                        <a:alpha val="43137"/>
                      </a:srgbClr>
                    </a:outerShdw>
                  </a:effectLst>
                  <a:cs typeface="+mn-ea"/>
                  <a:sym typeface="+mn-lt"/>
                </a:endParaRPr>
              </a:p>
            </p:txBody>
          </p:sp>
        </p:grpSp>
        <p:sp>
          <p:nvSpPr>
            <p:cNvPr id="134" name="矩形 133"/>
            <p:cNvSpPr/>
            <p:nvPr/>
          </p:nvSpPr>
          <p:spPr>
            <a:xfrm>
              <a:off x="7112061" y="3397380"/>
              <a:ext cx="1663308" cy="225123"/>
            </a:xfrm>
            <a:prstGeom prst="rect">
              <a:avLst/>
            </a:prstGeom>
          </p:spPr>
          <p:txBody>
            <a:bodyPr wrap="none" lIns="0" tIns="0" rIns="0" bIns="0">
              <a:spAutoFit/>
            </a:bodyPr>
            <a:lstStyle>
              <a:defPPr>
                <a:defRPr lang="zh-CN"/>
              </a:defPPr>
              <a:lvl1pPr marL="0" algn="l" defTabSz="1219272" rtl="0" eaLnBrk="1" latinLnBrk="0" hangingPunct="1">
                <a:defRPr sz="2400" kern="1200">
                  <a:solidFill>
                    <a:schemeClr val="tx1"/>
                  </a:solidFill>
                  <a:latin typeface="+mn-lt"/>
                  <a:ea typeface="+mn-ea"/>
                  <a:cs typeface="+mn-cs"/>
                </a:defRPr>
              </a:lvl1pPr>
              <a:lvl2pPr marL="609636" algn="l" defTabSz="1219272" rtl="0" eaLnBrk="1" latinLnBrk="0" hangingPunct="1">
                <a:defRPr sz="2400" kern="1200">
                  <a:solidFill>
                    <a:schemeClr val="tx1"/>
                  </a:solidFill>
                  <a:latin typeface="+mn-lt"/>
                  <a:ea typeface="+mn-ea"/>
                  <a:cs typeface="+mn-cs"/>
                </a:defRPr>
              </a:lvl2pPr>
              <a:lvl3pPr marL="1219272" algn="l" defTabSz="1219272" rtl="0" eaLnBrk="1" latinLnBrk="0" hangingPunct="1">
                <a:defRPr sz="2400" kern="1200">
                  <a:solidFill>
                    <a:schemeClr val="tx1"/>
                  </a:solidFill>
                  <a:latin typeface="+mn-lt"/>
                  <a:ea typeface="+mn-ea"/>
                  <a:cs typeface="+mn-cs"/>
                </a:defRPr>
              </a:lvl3pPr>
              <a:lvl4pPr marL="1828908" algn="l" defTabSz="1219272" rtl="0" eaLnBrk="1" latinLnBrk="0" hangingPunct="1">
                <a:defRPr sz="2400" kern="1200">
                  <a:solidFill>
                    <a:schemeClr val="tx1"/>
                  </a:solidFill>
                  <a:latin typeface="+mn-lt"/>
                  <a:ea typeface="+mn-ea"/>
                  <a:cs typeface="+mn-cs"/>
                </a:defRPr>
              </a:lvl4pPr>
              <a:lvl5pPr marL="2438545" algn="l" defTabSz="1219272" rtl="0" eaLnBrk="1" latinLnBrk="0" hangingPunct="1">
                <a:defRPr sz="2400" kern="1200">
                  <a:solidFill>
                    <a:schemeClr val="tx1"/>
                  </a:solidFill>
                  <a:latin typeface="+mn-lt"/>
                  <a:ea typeface="+mn-ea"/>
                  <a:cs typeface="+mn-cs"/>
                </a:defRPr>
              </a:lvl5pPr>
              <a:lvl6pPr marL="3048180" algn="l" defTabSz="1219272" rtl="0" eaLnBrk="1" latinLnBrk="0" hangingPunct="1">
                <a:defRPr sz="2400" kern="1200">
                  <a:solidFill>
                    <a:schemeClr val="tx1"/>
                  </a:solidFill>
                  <a:latin typeface="+mn-lt"/>
                  <a:ea typeface="+mn-ea"/>
                  <a:cs typeface="+mn-cs"/>
                </a:defRPr>
              </a:lvl6pPr>
              <a:lvl7pPr marL="3657816" algn="l" defTabSz="1219272" rtl="0" eaLnBrk="1" latinLnBrk="0" hangingPunct="1">
                <a:defRPr sz="2400" kern="1200">
                  <a:solidFill>
                    <a:schemeClr val="tx1"/>
                  </a:solidFill>
                  <a:latin typeface="+mn-lt"/>
                  <a:ea typeface="+mn-ea"/>
                  <a:cs typeface="+mn-cs"/>
                </a:defRPr>
              </a:lvl7pPr>
              <a:lvl8pPr marL="4267452" algn="l" defTabSz="1219272" rtl="0" eaLnBrk="1" latinLnBrk="0" hangingPunct="1">
                <a:defRPr sz="2400" kern="1200">
                  <a:solidFill>
                    <a:schemeClr val="tx1"/>
                  </a:solidFill>
                  <a:latin typeface="+mn-lt"/>
                  <a:ea typeface="+mn-ea"/>
                  <a:cs typeface="+mn-cs"/>
                </a:defRPr>
              </a:lvl8pPr>
              <a:lvl9pPr marL="4877087" algn="l" defTabSz="1219272" rtl="0" eaLnBrk="1" latinLnBrk="0" hangingPunct="1">
                <a:defRPr sz="2400" kern="1200">
                  <a:solidFill>
                    <a:schemeClr val="tx1"/>
                  </a:solidFill>
                  <a:latin typeface="+mn-lt"/>
                  <a:ea typeface="+mn-ea"/>
                  <a:cs typeface="+mn-cs"/>
                </a:defRPr>
              </a:lvl9pPr>
            </a:lstStyle>
            <a:p>
              <a:pPr algn="r">
                <a:defRPr/>
              </a:pPr>
              <a:r>
                <a:rPr lang="zh-CN" altLang="en-US" sz="1798" b="1" dirty="0">
                  <a:solidFill>
                    <a:schemeClr val="accent1">
                      <a:lumMod val="75000"/>
                    </a:schemeClr>
                  </a:solidFill>
                  <a:effectLst>
                    <a:outerShdw blurRad="38100" dist="38100" dir="2700000" algn="tl">
                      <a:srgbClr val="000000">
                        <a:alpha val="43137"/>
                      </a:srgbClr>
                    </a:outerShdw>
                  </a:effectLst>
                  <a:cs typeface="+mn-ea"/>
                  <a:sym typeface="+mn-lt"/>
                </a:rPr>
                <a:t>多格式私有库</a:t>
              </a:r>
              <a:endParaRPr lang="en-US" sz="1798"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135" name="矩形 134"/>
            <p:cNvSpPr/>
            <p:nvPr/>
          </p:nvSpPr>
          <p:spPr>
            <a:xfrm>
              <a:off x="9006284" y="3168290"/>
              <a:ext cx="2792584" cy="663630"/>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a:t>
              </a:r>
              <a:r>
                <a:rPr lang="en-US" altLang="zh-CN" sz="1200" kern="0" dirty="0">
                  <a:solidFill>
                    <a:prstClr val="black"/>
                  </a:solidFill>
                  <a:cs typeface="+mn-ea"/>
                  <a:sym typeface="+mn-lt"/>
                </a:rPr>
                <a:t>maven</a:t>
              </a:r>
              <a:r>
                <a:rPr lang="zh-CN" altLang="en-US" sz="1200" kern="0" dirty="0">
                  <a:solidFill>
                    <a:prstClr val="black"/>
                  </a:solidFill>
                  <a:cs typeface="+mn-ea"/>
                  <a:sym typeface="+mn-lt"/>
                </a:rPr>
                <a:t>、</a:t>
              </a:r>
              <a:r>
                <a:rPr lang="en-US" altLang="zh-CN" sz="1200" kern="0" dirty="0" err="1">
                  <a:solidFill>
                    <a:prstClr val="black"/>
                  </a:solidFill>
                  <a:cs typeface="+mn-ea"/>
                  <a:sym typeface="+mn-lt"/>
                </a:rPr>
                <a:t>docker</a:t>
              </a:r>
              <a:r>
                <a:rPr lang="zh-CN" altLang="en-US" sz="1200" kern="0" dirty="0">
                  <a:solidFill>
                    <a:prstClr val="black"/>
                  </a:solidFill>
                  <a:cs typeface="+mn-ea"/>
                  <a:sym typeface="+mn-lt"/>
                </a:rPr>
                <a:t>私有组件管理；</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支持编译构建一键发布私有组件；</a:t>
              </a:r>
              <a:endParaRPr lang="en-US" altLang="zh-CN" sz="1200" kern="0" dirty="0">
                <a:solidFill>
                  <a:prstClr val="black"/>
                </a:solidFill>
                <a:cs typeface="+mn-ea"/>
                <a:sym typeface="+mn-lt"/>
              </a:endParaRPr>
            </a:p>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私有组件变化发现并及时知会。</a:t>
              </a:r>
            </a:p>
          </p:txBody>
        </p:sp>
        <p:sp>
          <p:nvSpPr>
            <p:cNvPr id="136" name="矩形 135"/>
            <p:cNvSpPr/>
            <p:nvPr/>
          </p:nvSpPr>
          <p:spPr>
            <a:xfrm>
              <a:off x="8984985" y="4250957"/>
              <a:ext cx="2748099"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支持部署服务从发布库快速取包部署。</a:t>
              </a:r>
            </a:p>
          </p:txBody>
        </p:sp>
        <p:sp>
          <p:nvSpPr>
            <p:cNvPr id="137" name="矩形 136"/>
            <p:cNvSpPr/>
            <p:nvPr/>
          </p:nvSpPr>
          <p:spPr>
            <a:xfrm>
              <a:off x="8984985" y="5158965"/>
              <a:ext cx="2726038" cy="300512"/>
            </a:xfrm>
            <a:prstGeom prst="rect">
              <a:avLst/>
            </a:prstGeom>
          </p:spPr>
          <p:txBody>
            <a:bodyPr wrap="square" lIns="0" tIns="0" rIns="0" bIns="0">
              <a:spAutoFit/>
            </a:bodyPr>
            <a:lstStyle/>
            <a:p>
              <a:pPr marL="171381" indent="-171381" defTabSz="1136809">
                <a:spcAft>
                  <a:spcPts val="300"/>
                </a:spcAft>
                <a:buClr>
                  <a:schemeClr val="bg1">
                    <a:lumMod val="50000"/>
                  </a:schemeClr>
                </a:buClr>
                <a:buSzPct val="60000"/>
                <a:buFont typeface="Wingdings" panose="05000000000000000000" pitchFamily="2" charset="2"/>
                <a:buChar char="l"/>
                <a:defRPr/>
              </a:pPr>
              <a:r>
                <a:rPr lang="zh-CN" altLang="en-US" sz="1200" kern="0" dirty="0">
                  <a:solidFill>
                    <a:prstClr val="black"/>
                  </a:solidFill>
                  <a:cs typeface="+mn-ea"/>
                  <a:sym typeface="+mn-lt"/>
                </a:rPr>
                <a:t>提供目录</a:t>
              </a:r>
              <a:r>
                <a:rPr lang="en-US" altLang="zh-CN" sz="1200" kern="0" dirty="0">
                  <a:solidFill>
                    <a:prstClr val="black"/>
                  </a:solidFill>
                  <a:cs typeface="+mn-ea"/>
                  <a:sym typeface="+mn-lt"/>
                </a:rPr>
                <a:t>/</a:t>
              </a:r>
              <a:r>
                <a:rPr lang="zh-CN" altLang="en-US" sz="1200" kern="0" dirty="0">
                  <a:solidFill>
                    <a:prstClr val="black"/>
                  </a:solidFill>
                  <a:cs typeface="+mn-ea"/>
                  <a:sym typeface="+mn-lt"/>
                </a:rPr>
                <a:t>构建两种视图支持用户进行软件包生命周期追溯。</a:t>
              </a:r>
            </a:p>
          </p:txBody>
        </p:sp>
      </p:grpSp>
      <p:sp>
        <p:nvSpPr>
          <p:cNvPr id="3" name="标题 2"/>
          <p:cNvSpPr>
            <a:spLocks noGrp="1"/>
          </p:cNvSpPr>
          <p:nvPr>
            <p:ph type="title"/>
          </p:nvPr>
        </p:nvSpPr>
        <p:spPr/>
        <p:txBody>
          <a:bodyPr>
            <a:normAutofit/>
          </a:bodyPr>
          <a:lstStyle/>
          <a:p>
            <a:r>
              <a:rPr lang="zh-CN" altLang="en-US" dirty="0">
                <a:latin typeface="+mn-lt"/>
                <a:ea typeface="+mn-ea"/>
                <a:cs typeface="+mn-ea"/>
                <a:sym typeface="+mn-lt"/>
              </a:rPr>
              <a:t>发布 </a:t>
            </a:r>
            <a:r>
              <a:rPr lang="en-US" altLang="zh-CN" dirty="0">
                <a:latin typeface="+mn-lt"/>
                <a:ea typeface="+mn-ea"/>
                <a:cs typeface="+mn-ea"/>
                <a:sym typeface="+mn-lt"/>
              </a:rPr>
              <a:t>- </a:t>
            </a:r>
            <a:r>
              <a:rPr lang="zh-CN" altLang="en-US" dirty="0">
                <a:latin typeface="+mn-lt"/>
                <a:ea typeface="+mn-ea"/>
                <a:cs typeface="+mn-ea"/>
                <a:sym typeface="+mn-lt"/>
              </a:rPr>
              <a:t>软件包资产的可视化管理和追溯</a:t>
            </a:r>
          </a:p>
        </p:txBody>
      </p:sp>
    </p:spTree>
    <p:extLst>
      <p:ext uri="{BB962C8B-B14F-4D97-AF65-F5344CB8AC3E}">
        <p14:creationId xmlns:p14="http://schemas.microsoft.com/office/powerpoint/2010/main" val="19903089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组合 1033"/>
          <p:cNvGrpSpPr/>
          <p:nvPr/>
        </p:nvGrpSpPr>
        <p:grpSpPr bwMode="auto">
          <a:xfrm>
            <a:off x="779384" y="4078055"/>
            <a:ext cx="1962713" cy="1690595"/>
            <a:chOff x="1216025" y="1338261"/>
            <a:chExt cx="5078413" cy="4225926"/>
          </a:xfrm>
          <a:solidFill>
            <a:schemeClr val="accent1">
              <a:lumMod val="20000"/>
              <a:lumOff val="80000"/>
              <a:alpha val="12000"/>
            </a:schemeClr>
          </a:solidFill>
        </p:grpSpPr>
        <p:sp>
          <p:nvSpPr>
            <p:cNvPr id="163" name="Freeform 6"/>
            <p:cNvSpPr>
              <a:spLocks/>
            </p:cNvSpPr>
            <p:nvPr/>
          </p:nvSpPr>
          <p:spPr bwMode="auto">
            <a:xfrm>
              <a:off x="4381500" y="5314949"/>
              <a:ext cx="273050" cy="249238"/>
            </a:xfrm>
            <a:custGeom>
              <a:avLst/>
              <a:gdLst>
                <a:gd name="T0" fmla="*/ 374 w 1618"/>
                <a:gd name="T1" fmla="*/ 403 h 1471"/>
                <a:gd name="T2" fmla="*/ 267 w 1618"/>
                <a:gd name="T3" fmla="*/ 427 h 1471"/>
                <a:gd name="T4" fmla="*/ 158 w 1618"/>
                <a:gd name="T5" fmla="*/ 528 h 1471"/>
                <a:gd name="T6" fmla="*/ 73 w 1618"/>
                <a:gd name="T7" fmla="*/ 614 h 1471"/>
                <a:gd name="T8" fmla="*/ 28 w 1618"/>
                <a:gd name="T9" fmla="*/ 730 h 1471"/>
                <a:gd name="T10" fmla="*/ 3 w 1618"/>
                <a:gd name="T11" fmla="*/ 904 h 1471"/>
                <a:gd name="T12" fmla="*/ 45 w 1618"/>
                <a:gd name="T13" fmla="*/ 1051 h 1471"/>
                <a:gd name="T14" fmla="*/ 49 w 1618"/>
                <a:gd name="T15" fmla="*/ 1170 h 1471"/>
                <a:gd name="T16" fmla="*/ 158 w 1618"/>
                <a:gd name="T17" fmla="*/ 1260 h 1471"/>
                <a:gd name="T18" fmla="*/ 374 w 1618"/>
                <a:gd name="T19" fmla="*/ 1335 h 1471"/>
                <a:gd name="T20" fmla="*/ 533 w 1618"/>
                <a:gd name="T21" fmla="*/ 1357 h 1471"/>
                <a:gd name="T22" fmla="*/ 557 w 1618"/>
                <a:gd name="T23" fmla="*/ 1431 h 1471"/>
                <a:gd name="T24" fmla="*/ 657 w 1618"/>
                <a:gd name="T25" fmla="*/ 1454 h 1471"/>
                <a:gd name="T26" fmla="*/ 749 w 1618"/>
                <a:gd name="T27" fmla="*/ 1345 h 1471"/>
                <a:gd name="T28" fmla="*/ 874 w 1618"/>
                <a:gd name="T29" fmla="*/ 1241 h 1471"/>
                <a:gd name="T30" fmla="*/ 1007 w 1618"/>
                <a:gd name="T31" fmla="*/ 1258 h 1471"/>
                <a:gd name="T32" fmla="*/ 1028 w 1618"/>
                <a:gd name="T33" fmla="*/ 1144 h 1471"/>
                <a:gd name="T34" fmla="*/ 1166 w 1618"/>
                <a:gd name="T35" fmla="*/ 1032 h 1471"/>
                <a:gd name="T36" fmla="*/ 1244 w 1618"/>
                <a:gd name="T37" fmla="*/ 1036 h 1471"/>
                <a:gd name="T38" fmla="*/ 1273 w 1618"/>
                <a:gd name="T39" fmla="*/ 931 h 1471"/>
                <a:gd name="T40" fmla="*/ 1253 w 1618"/>
                <a:gd name="T41" fmla="*/ 873 h 1471"/>
                <a:gd name="T42" fmla="*/ 1298 w 1618"/>
                <a:gd name="T43" fmla="*/ 767 h 1471"/>
                <a:gd name="T44" fmla="*/ 1345 w 1618"/>
                <a:gd name="T45" fmla="*/ 577 h 1471"/>
                <a:gd name="T46" fmla="*/ 1438 w 1618"/>
                <a:gd name="T47" fmla="*/ 432 h 1471"/>
                <a:gd name="T48" fmla="*/ 1471 w 1618"/>
                <a:gd name="T49" fmla="*/ 356 h 1471"/>
                <a:gd name="T50" fmla="*/ 1486 w 1618"/>
                <a:gd name="T51" fmla="*/ 433 h 1471"/>
                <a:gd name="T52" fmla="*/ 1548 w 1618"/>
                <a:gd name="T53" fmla="*/ 380 h 1471"/>
                <a:gd name="T54" fmla="*/ 1617 w 1618"/>
                <a:gd name="T55" fmla="*/ 284 h 1471"/>
                <a:gd name="T56" fmla="*/ 1565 w 1618"/>
                <a:gd name="T57" fmla="*/ 178 h 1471"/>
                <a:gd name="T58" fmla="*/ 1502 w 1618"/>
                <a:gd name="T59" fmla="*/ 84 h 1471"/>
                <a:gd name="T60" fmla="*/ 1427 w 1618"/>
                <a:gd name="T61" fmla="*/ 46 h 1471"/>
                <a:gd name="T62" fmla="*/ 1366 w 1618"/>
                <a:gd name="T63" fmla="*/ 18 h 1471"/>
                <a:gd name="T64" fmla="*/ 1303 w 1618"/>
                <a:gd name="T65" fmla="*/ 10 h 1471"/>
                <a:gd name="T66" fmla="*/ 1237 w 1618"/>
                <a:gd name="T67" fmla="*/ 91 h 1471"/>
                <a:gd name="T68" fmla="*/ 1121 w 1618"/>
                <a:gd name="T69" fmla="*/ 117 h 1471"/>
                <a:gd name="T70" fmla="*/ 1030 w 1618"/>
                <a:gd name="T71" fmla="*/ 160 h 1471"/>
                <a:gd name="T72" fmla="*/ 823 w 1618"/>
                <a:gd name="T73" fmla="*/ 138 h 1471"/>
                <a:gd name="T74" fmla="*/ 699 w 1618"/>
                <a:gd name="T75" fmla="*/ 144 h 1471"/>
                <a:gd name="T76" fmla="*/ 602 w 1618"/>
                <a:gd name="T77" fmla="*/ 172 h 1471"/>
                <a:gd name="T78" fmla="*/ 615 w 1618"/>
                <a:gd name="T79" fmla="*/ 248 h 1471"/>
                <a:gd name="T80" fmla="*/ 519 w 1618"/>
                <a:gd name="T81" fmla="*/ 253 h 1471"/>
                <a:gd name="T82" fmla="*/ 407 w 1618"/>
                <a:gd name="T83" fmla="*/ 205 h 1471"/>
                <a:gd name="T84" fmla="*/ 329 w 1618"/>
                <a:gd name="T85" fmla="*/ 287 h 1471"/>
                <a:gd name="T86" fmla="*/ 376 w 1618"/>
                <a:gd name="T87" fmla="*/ 339 h 1471"/>
                <a:gd name="T88" fmla="*/ 429 w 1618"/>
                <a:gd name="T89" fmla="*/ 299 h 1471"/>
                <a:gd name="T90" fmla="*/ 452 w 1618"/>
                <a:gd name="T91" fmla="*/ 3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18" h="1471">
                  <a:moveTo>
                    <a:pt x="427" y="382"/>
                  </a:moveTo>
                  <a:cubicBezTo>
                    <a:pt x="415" y="391"/>
                    <a:pt x="388" y="402"/>
                    <a:pt x="374" y="403"/>
                  </a:cubicBezTo>
                  <a:cubicBezTo>
                    <a:pt x="359" y="405"/>
                    <a:pt x="330" y="389"/>
                    <a:pt x="315" y="393"/>
                  </a:cubicBezTo>
                  <a:cubicBezTo>
                    <a:pt x="301" y="396"/>
                    <a:pt x="277" y="416"/>
                    <a:pt x="267" y="427"/>
                  </a:cubicBezTo>
                  <a:cubicBezTo>
                    <a:pt x="254" y="440"/>
                    <a:pt x="241" y="476"/>
                    <a:pt x="227" y="489"/>
                  </a:cubicBezTo>
                  <a:cubicBezTo>
                    <a:pt x="213" y="502"/>
                    <a:pt x="174" y="516"/>
                    <a:pt x="158" y="528"/>
                  </a:cubicBezTo>
                  <a:cubicBezTo>
                    <a:pt x="146" y="537"/>
                    <a:pt x="126" y="558"/>
                    <a:pt x="116" y="568"/>
                  </a:cubicBezTo>
                  <a:cubicBezTo>
                    <a:pt x="105" y="579"/>
                    <a:pt x="83" y="602"/>
                    <a:pt x="73" y="614"/>
                  </a:cubicBezTo>
                  <a:cubicBezTo>
                    <a:pt x="59" y="628"/>
                    <a:pt x="25" y="651"/>
                    <a:pt x="19" y="669"/>
                  </a:cubicBezTo>
                  <a:cubicBezTo>
                    <a:pt x="15" y="684"/>
                    <a:pt x="29" y="715"/>
                    <a:pt x="28" y="730"/>
                  </a:cubicBezTo>
                  <a:cubicBezTo>
                    <a:pt x="27" y="753"/>
                    <a:pt x="6" y="796"/>
                    <a:pt x="3" y="818"/>
                  </a:cubicBezTo>
                  <a:cubicBezTo>
                    <a:pt x="0" y="839"/>
                    <a:pt x="0" y="883"/>
                    <a:pt x="3" y="904"/>
                  </a:cubicBezTo>
                  <a:cubicBezTo>
                    <a:pt x="6" y="920"/>
                    <a:pt x="21" y="950"/>
                    <a:pt x="26" y="966"/>
                  </a:cubicBezTo>
                  <a:cubicBezTo>
                    <a:pt x="32" y="987"/>
                    <a:pt x="45" y="1029"/>
                    <a:pt x="45" y="1051"/>
                  </a:cubicBezTo>
                  <a:cubicBezTo>
                    <a:pt x="46" y="1071"/>
                    <a:pt x="31" y="1111"/>
                    <a:pt x="33" y="1132"/>
                  </a:cubicBezTo>
                  <a:cubicBezTo>
                    <a:pt x="34" y="1142"/>
                    <a:pt x="43" y="1162"/>
                    <a:pt x="49" y="1170"/>
                  </a:cubicBezTo>
                  <a:cubicBezTo>
                    <a:pt x="58" y="1183"/>
                    <a:pt x="84" y="1201"/>
                    <a:pt x="96" y="1211"/>
                  </a:cubicBezTo>
                  <a:cubicBezTo>
                    <a:pt x="111" y="1224"/>
                    <a:pt x="141" y="1251"/>
                    <a:pt x="158" y="1260"/>
                  </a:cubicBezTo>
                  <a:cubicBezTo>
                    <a:pt x="184" y="1274"/>
                    <a:pt x="241" y="1287"/>
                    <a:pt x="268" y="1296"/>
                  </a:cubicBezTo>
                  <a:cubicBezTo>
                    <a:pt x="295" y="1305"/>
                    <a:pt x="346" y="1329"/>
                    <a:pt x="374" y="1335"/>
                  </a:cubicBezTo>
                  <a:cubicBezTo>
                    <a:pt x="394" y="1339"/>
                    <a:pt x="436" y="1338"/>
                    <a:pt x="457" y="1341"/>
                  </a:cubicBezTo>
                  <a:cubicBezTo>
                    <a:pt x="476" y="1344"/>
                    <a:pt x="517" y="1347"/>
                    <a:pt x="533" y="1357"/>
                  </a:cubicBezTo>
                  <a:cubicBezTo>
                    <a:pt x="542" y="1362"/>
                    <a:pt x="554" y="1379"/>
                    <a:pt x="557" y="1388"/>
                  </a:cubicBezTo>
                  <a:cubicBezTo>
                    <a:pt x="560" y="1398"/>
                    <a:pt x="553" y="1421"/>
                    <a:pt x="557" y="1431"/>
                  </a:cubicBezTo>
                  <a:cubicBezTo>
                    <a:pt x="562" y="1444"/>
                    <a:pt x="584" y="1464"/>
                    <a:pt x="597" y="1467"/>
                  </a:cubicBezTo>
                  <a:cubicBezTo>
                    <a:pt x="612" y="1471"/>
                    <a:pt x="643" y="1460"/>
                    <a:pt x="657" y="1454"/>
                  </a:cubicBezTo>
                  <a:cubicBezTo>
                    <a:pt x="675" y="1446"/>
                    <a:pt x="708" y="1425"/>
                    <a:pt x="720" y="1410"/>
                  </a:cubicBezTo>
                  <a:cubicBezTo>
                    <a:pt x="732" y="1396"/>
                    <a:pt x="742" y="1361"/>
                    <a:pt x="749" y="1345"/>
                  </a:cubicBezTo>
                  <a:cubicBezTo>
                    <a:pt x="757" y="1325"/>
                    <a:pt x="767" y="1282"/>
                    <a:pt x="782" y="1268"/>
                  </a:cubicBezTo>
                  <a:cubicBezTo>
                    <a:pt x="800" y="1252"/>
                    <a:pt x="850" y="1244"/>
                    <a:pt x="874" y="1241"/>
                  </a:cubicBezTo>
                  <a:cubicBezTo>
                    <a:pt x="890" y="1238"/>
                    <a:pt x="923" y="1239"/>
                    <a:pt x="938" y="1241"/>
                  </a:cubicBezTo>
                  <a:cubicBezTo>
                    <a:pt x="956" y="1243"/>
                    <a:pt x="991" y="1266"/>
                    <a:pt x="1007" y="1258"/>
                  </a:cubicBezTo>
                  <a:cubicBezTo>
                    <a:pt x="1021" y="1250"/>
                    <a:pt x="1025" y="1211"/>
                    <a:pt x="1028" y="1195"/>
                  </a:cubicBezTo>
                  <a:cubicBezTo>
                    <a:pt x="1030" y="1182"/>
                    <a:pt x="1022" y="1155"/>
                    <a:pt x="1028" y="1144"/>
                  </a:cubicBezTo>
                  <a:cubicBezTo>
                    <a:pt x="1034" y="1131"/>
                    <a:pt x="1063" y="1118"/>
                    <a:pt x="1075" y="1109"/>
                  </a:cubicBezTo>
                  <a:cubicBezTo>
                    <a:pt x="1098" y="1091"/>
                    <a:pt x="1137" y="1030"/>
                    <a:pt x="1166" y="1032"/>
                  </a:cubicBezTo>
                  <a:cubicBezTo>
                    <a:pt x="1175" y="1033"/>
                    <a:pt x="1179" y="1056"/>
                    <a:pt x="1187" y="1058"/>
                  </a:cubicBezTo>
                  <a:cubicBezTo>
                    <a:pt x="1202" y="1062"/>
                    <a:pt x="1232" y="1046"/>
                    <a:pt x="1244" y="1036"/>
                  </a:cubicBezTo>
                  <a:cubicBezTo>
                    <a:pt x="1258" y="1026"/>
                    <a:pt x="1279" y="998"/>
                    <a:pt x="1283" y="982"/>
                  </a:cubicBezTo>
                  <a:cubicBezTo>
                    <a:pt x="1286" y="969"/>
                    <a:pt x="1281" y="941"/>
                    <a:pt x="1273" y="931"/>
                  </a:cubicBezTo>
                  <a:cubicBezTo>
                    <a:pt x="1267" y="923"/>
                    <a:pt x="1240" y="925"/>
                    <a:pt x="1236" y="916"/>
                  </a:cubicBezTo>
                  <a:cubicBezTo>
                    <a:pt x="1231" y="905"/>
                    <a:pt x="1246" y="882"/>
                    <a:pt x="1253" y="873"/>
                  </a:cubicBezTo>
                  <a:cubicBezTo>
                    <a:pt x="1259" y="865"/>
                    <a:pt x="1278" y="859"/>
                    <a:pt x="1283" y="852"/>
                  </a:cubicBezTo>
                  <a:cubicBezTo>
                    <a:pt x="1294" y="834"/>
                    <a:pt x="1296" y="789"/>
                    <a:pt x="1298" y="767"/>
                  </a:cubicBezTo>
                  <a:cubicBezTo>
                    <a:pt x="1300" y="743"/>
                    <a:pt x="1292" y="693"/>
                    <a:pt x="1298" y="669"/>
                  </a:cubicBezTo>
                  <a:cubicBezTo>
                    <a:pt x="1304" y="644"/>
                    <a:pt x="1330" y="598"/>
                    <a:pt x="1345" y="577"/>
                  </a:cubicBezTo>
                  <a:cubicBezTo>
                    <a:pt x="1357" y="559"/>
                    <a:pt x="1393" y="534"/>
                    <a:pt x="1404" y="516"/>
                  </a:cubicBezTo>
                  <a:cubicBezTo>
                    <a:pt x="1417" y="497"/>
                    <a:pt x="1433" y="454"/>
                    <a:pt x="1438" y="432"/>
                  </a:cubicBezTo>
                  <a:cubicBezTo>
                    <a:pt x="1440" y="422"/>
                    <a:pt x="1434" y="401"/>
                    <a:pt x="1438" y="392"/>
                  </a:cubicBezTo>
                  <a:cubicBezTo>
                    <a:pt x="1442" y="381"/>
                    <a:pt x="1459" y="353"/>
                    <a:pt x="1471" y="356"/>
                  </a:cubicBezTo>
                  <a:cubicBezTo>
                    <a:pt x="1483" y="359"/>
                    <a:pt x="1484" y="392"/>
                    <a:pt x="1486" y="404"/>
                  </a:cubicBezTo>
                  <a:cubicBezTo>
                    <a:pt x="1487" y="411"/>
                    <a:pt x="1480" y="429"/>
                    <a:pt x="1486" y="433"/>
                  </a:cubicBezTo>
                  <a:cubicBezTo>
                    <a:pt x="1495" y="439"/>
                    <a:pt x="1519" y="426"/>
                    <a:pt x="1527" y="419"/>
                  </a:cubicBezTo>
                  <a:cubicBezTo>
                    <a:pt x="1535" y="412"/>
                    <a:pt x="1541" y="388"/>
                    <a:pt x="1548" y="380"/>
                  </a:cubicBezTo>
                  <a:cubicBezTo>
                    <a:pt x="1558" y="367"/>
                    <a:pt x="1586" y="350"/>
                    <a:pt x="1595" y="338"/>
                  </a:cubicBezTo>
                  <a:cubicBezTo>
                    <a:pt x="1603" y="326"/>
                    <a:pt x="1617" y="299"/>
                    <a:pt x="1617" y="284"/>
                  </a:cubicBezTo>
                  <a:cubicBezTo>
                    <a:pt x="1618" y="262"/>
                    <a:pt x="1596" y="222"/>
                    <a:pt x="1585" y="202"/>
                  </a:cubicBezTo>
                  <a:cubicBezTo>
                    <a:pt x="1581" y="196"/>
                    <a:pt x="1570" y="184"/>
                    <a:pt x="1565" y="178"/>
                  </a:cubicBezTo>
                  <a:cubicBezTo>
                    <a:pt x="1554" y="161"/>
                    <a:pt x="1537" y="123"/>
                    <a:pt x="1524" y="107"/>
                  </a:cubicBezTo>
                  <a:cubicBezTo>
                    <a:pt x="1520" y="101"/>
                    <a:pt x="1507" y="90"/>
                    <a:pt x="1502" y="84"/>
                  </a:cubicBezTo>
                  <a:cubicBezTo>
                    <a:pt x="1493" y="73"/>
                    <a:pt x="1481" y="43"/>
                    <a:pt x="1467" y="38"/>
                  </a:cubicBezTo>
                  <a:cubicBezTo>
                    <a:pt x="1458" y="34"/>
                    <a:pt x="1437" y="44"/>
                    <a:pt x="1427" y="46"/>
                  </a:cubicBezTo>
                  <a:cubicBezTo>
                    <a:pt x="1415" y="49"/>
                    <a:pt x="1392" y="59"/>
                    <a:pt x="1382" y="54"/>
                  </a:cubicBezTo>
                  <a:cubicBezTo>
                    <a:pt x="1373" y="49"/>
                    <a:pt x="1373" y="25"/>
                    <a:pt x="1366" y="18"/>
                  </a:cubicBezTo>
                  <a:cubicBezTo>
                    <a:pt x="1358" y="10"/>
                    <a:pt x="1336" y="0"/>
                    <a:pt x="1325" y="1"/>
                  </a:cubicBezTo>
                  <a:cubicBezTo>
                    <a:pt x="1319" y="1"/>
                    <a:pt x="1307" y="6"/>
                    <a:pt x="1303" y="10"/>
                  </a:cubicBezTo>
                  <a:cubicBezTo>
                    <a:pt x="1295" y="18"/>
                    <a:pt x="1291" y="41"/>
                    <a:pt x="1284" y="50"/>
                  </a:cubicBezTo>
                  <a:cubicBezTo>
                    <a:pt x="1275" y="63"/>
                    <a:pt x="1252" y="85"/>
                    <a:pt x="1237" y="91"/>
                  </a:cubicBezTo>
                  <a:cubicBezTo>
                    <a:pt x="1223" y="97"/>
                    <a:pt x="1190" y="90"/>
                    <a:pt x="1175" y="93"/>
                  </a:cubicBezTo>
                  <a:cubicBezTo>
                    <a:pt x="1161" y="97"/>
                    <a:pt x="1133" y="110"/>
                    <a:pt x="1121" y="117"/>
                  </a:cubicBezTo>
                  <a:cubicBezTo>
                    <a:pt x="1114" y="121"/>
                    <a:pt x="1102" y="133"/>
                    <a:pt x="1095" y="137"/>
                  </a:cubicBezTo>
                  <a:cubicBezTo>
                    <a:pt x="1080" y="145"/>
                    <a:pt x="1047" y="158"/>
                    <a:pt x="1030" y="160"/>
                  </a:cubicBezTo>
                  <a:cubicBezTo>
                    <a:pt x="997" y="165"/>
                    <a:pt x="929" y="153"/>
                    <a:pt x="895" y="149"/>
                  </a:cubicBezTo>
                  <a:cubicBezTo>
                    <a:pt x="877" y="147"/>
                    <a:pt x="841" y="137"/>
                    <a:pt x="823" y="138"/>
                  </a:cubicBezTo>
                  <a:cubicBezTo>
                    <a:pt x="803" y="140"/>
                    <a:pt x="766" y="165"/>
                    <a:pt x="745" y="164"/>
                  </a:cubicBezTo>
                  <a:cubicBezTo>
                    <a:pt x="733" y="164"/>
                    <a:pt x="712" y="147"/>
                    <a:pt x="699" y="144"/>
                  </a:cubicBezTo>
                  <a:cubicBezTo>
                    <a:pt x="678" y="140"/>
                    <a:pt x="628" y="131"/>
                    <a:pt x="610" y="144"/>
                  </a:cubicBezTo>
                  <a:cubicBezTo>
                    <a:pt x="604" y="148"/>
                    <a:pt x="601" y="164"/>
                    <a:pt x="602" y="172"/>
                  </a:cubicBezTo>
                  <a:cubicBezTo>
                    <a:pt x="602" y="184"/>
                    <a:pt x="623" y="205"/>
                    <a:pt x="624" y="217"/>
                  </a:cubicBezTo>
                  <a:cubicBezTo>
                    <a:pt x="625" y="225"/>
                    <a:pt x="621" y="243"/>
                    <a:pt x="615" y="248"/>
                  </a:cubicBezTo>
                  <a:cubicBezTo>
                    <a:pt x="606" y="257"/>
                    <a:pt x="577" y="260"/>
                    <a:pt x="564" y="261"/>
                  </a:cubicBezTo>
                  <a:cubicBezTo>
                    <a:pt x="553" y="261"/>
                    <a:pt x="529" y="259"/>
                    <a:pt x="519" y="253"/>
                  </a:cubicBezTo>
                  <a:cubicBezTo>
                    <a:pt x="503" y="245"/>
                    <a:pt x="484" y="210"/>
                    <a:pt x="468" y="204"/>
                  </a:cubicBezTo>
                  <a:cubicBezTo>
                    <a:pt x="454" y="198"/>
                    <a:pt x="422" y="201"/>
                    <a:pt x="407" y="205"/>
                  </a:cubicBezTo>
                  <a:cubicBezTo>
                    <a:pt x="391" y="209"/>
                    <a:pt x="359" y="224"/>
                    <a:pt x="348" y="237"/>
                  </a:cubicBezTo>
                  <a:cubicBezTo>
                    <a:pt x="339" y="247"/>
                    <a:pt x="331" y="274"/>
                    <a:pt x="329" y="287"/>
                  </a:cubicBezTo>
                  <a:cubicBezTo>
                    <a:pt x="327" y="297"/>
                    <a:pt x="322" y="321"/>
                    <a:pt x="329" y="329"/>
                  </a:cubicBezTo>
                  <a:cubicBezTo>
                    <a:pt x="337" y="338"/>
                    <a:pt x="364" y="341"/>
                    <a:pt x="376" y="339"/>
                  </a:cubicBezTo>
                  <a:cubicBezTo>
                    <a:pt x="385" y="337"/>
                    <a:pt x="396" y="323"/>
                    <a:pt x="403" y="318"/>
                  </a:cubicBezTo>
                  <a:cubicBezTo>
                    <a:pt x="410" y="313"/>
                    <a:pt x="421" y="299"/>
                    <a:pt x="429" y="299"/>
                  </a:cubicBezTo>
                  <a:cubicBezTo>
                    <a:pt x="435" y="299"/>
                    <a:pt x="444" y="310"/>
                    <a:pt x="447" y="315"/>
                  </a:cubicBezTo>
                  <a:cubicBezTo>
                    <a:pt x="451" y="324"/>
                    <a:pt x="454" y="343"/>
                    <a:pt x="452" y="352"/>
                  </a:cubicBezTo>
                  <a:cubicBezTo>
                    <a:pt x="449" y="362"/>
                    <a:pt x="435" y="376"/>
                    <a:pt x="427" y="38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4" name="Freeform 7"/>
            <p:cNvSpPr>
              <a:spLocks/>
            </p:cNvSpPr>
            <p:nvPr/>
          </p:nvSpPr>
          <p:spPr bwMode="auto">
            <a:xfrm>
              <a:off x="5511800" y="4824411"/>
              <a:ext cx="19050" cy="20638"/>
            </a:xfrm>
            <a:custGeom>
              <a:avLst/>
              <a:gdLst>
                <a:gd name="T0" fmla="*/ 78 w 117"/>
                <a:gd name="T1" fmla="*/ 3 h 127"/>
                <a:gd name="T2" fmla="*/ 40 w 117"/>
                <a:gd name="T3" fmla="*/ 18 h 127"/>
                <a:gd name="T4" fmla="*/ 4 w 117"/>
                <a:gd name="T5" fmla="*/ 49 h 127"/>
                <a:gd name="T6" fmla="*/ 17 w 117"/>
                <a:gd name="T7" fmla="*/ 103 h 127"/>
                <a:gd name="T8" fmla="*/ 62 w 117"/>
                <a:gd name="T9" fmla="*/ 127 h 127"/>
                <a:gd name="T10" fmla="*/ 103 w 117"/>
                <a:gd name="T11" fmla="*/ 98 h 127"/>
                <a:gd name="T12" fmla="*/ 113 w 117"/>
                <a:gd name="T13" fmla="*/ 39 h 127"/>
                <a:gd name="T14" fmla="*/ 78 w 117"/>
                <a:gd name="T15" fmla="*/ 3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27">
                  <a:moveTo>
                    <a:pt x="78" y="3"/>
                  </a:moveTo>
                  <a:cubicBezTo>
                    <a:pt x="68" y="0"/>
                    <a:pt x="49" y="12"/>
                    <a:pt x="40" y="18"/>
                  </a:cubicBezTo>
                  <a:cubicBezTo>
                    <a:pt x="30" y="24"/>
                    <a:pt x="8" y="38"/>
                    <a:pt x="4" y="49"/>
                  </a:cubicBezTo>
                  <a:cubicBezTo>
                    <a:pt x="0" y="62"/>
                    <a:pt x="9" y="92"/>
                    <a:pt x="17" y="103"/>
                  </a:cubicBezTo>
                  <a:cubicBezTo>
                    <a:pt x="25" y="113"/>
                    <a:pt x="49" y="127"/>
                    <a:pt x="62" y="127"/>
                  </a:cubicBezTo>
                  <a:cubicBezTo>
                    <a:pt x="74" y="126"/>
                    <a:pt x="96" y="109"/>
                    <a:pt x="103" y="98"/>
                  </a:cubicBezTo>
                  <a:cubicBezTo>
                    <a:pt x="111" y="86"/>
                    <a:pt x="117" y="53"/>
                    <a:pt x="113" y="39"/>
                  </a:cubicBezTo>
                  <a:cubicBezTo>
                    <a:pt x="109" y="27"/>
                    <a:pt x="91" y="5"/>
                    <a:pt x="78"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5" name="Freeform 8"/>
            <p:cNvSpPr>
              <a:spLocks/>
            </p:cNvSpPr>
            <p:nvPr/>
          </p:nvSpPr>
          <p:spPr bwMode="auto">
            <a:xfrm>
              <a:off x="5510212" y="4783136"/>
              <a:ext cx="25400" cy="30163"/>
            </a:xfrm>
            <a:custGeom>
              <a:avLst/>
              <a:gdLst>
                <a:gd name="T0" fmla="*/ 68 w 154"/>
                <a:gd name="T1" fmla="*/ 161 h 182"/>
                <a:gd name="T2" fmla="*/ 92 w 154"/>
                <a:gd name="T3" fmla="*/ 126 h 182"/>
                <a:gd name="T4" fmla="*/ 122 w 154"/>
                <a:gd name="T5" fmla="*/ 54 h 182"/>
                <a:gd name="T6" fmla="*/ 153 w 154"/>
                <a:gd name="T7" fmla="*/ 27 h 182"/>
                <a:gd name="T8" fmla="*/ 122 w 154"/>
                <a:gd name="T9" fmla="*/ 6 h 182"/>
                <a:gd name="T10" fmla="*/ 84 w 154"/>
                <a:gd name="T11" fmla="*/ 6 h 182"/>
                <a:gd name="T12" fmla="*/ 68 w 154"/>
                <a:gd name="T13" fmla="*/ 51 h 182"/>
                <a:gd name="T14" fmla="*/ 30 w 154"/>
                <a:gd name="T15" fmla="*/ 60 h 182"/>
                <a:gd name="T16" fmla="*/ 3 w 154"/>
                <a:gd name="T17" fmla="*/ 93 h 182"/>
                <a:gd name="T18" fmla="*/ 3 w 154"/>
                <a:gd name="T19" fmla="*/ 136 h 182"/>
                <a:gd name="T20" fmla="*/ 30 w 154"/>
                <a:gd name="T21" fmla="*/ 179 h 182"/>
                <a:gd name="T22" fmla="*/ 68 w 154"/>
                <a:gd name="T23" fmla="*/ 161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82">
                  <a:moveTo>
                    <a:pt x="68" y="161"/>
                  </a:moveTo>
                  <a:cubicBezTo>
                    <a:pt x="76" y="154"/>
                    <a:pt x="87" y="136"/>
                    <a:pt x="92" y="126"/>
                  </a:cubicBezTo>
                  <a:cubicBezTo>
                    <a:pt x="102" y="109"/>
                    <a:pt x="110" y="70"/>
                    <a:pt x="122" y="54"/>
                  </a:cubicBezTo>
                  <a:cubicBezTo>
                    <a:pt x="128" y="46"/>
                    <a:pt x="154" y="38"/>
                    <a:pt x="153" y="27"/>
                  </a:cubicBezTo>
                  <a:cubicBezTo>
                    <a:pt x="153" y="18"/>
                    <a:pt x="131" y="9"/>
                    <a:pt x="122" y="6"/>
                  </a:cubicBezTo>
                  <a:cubicBezTo>
                    <a:pt x="113" y="3"/>
                    <a:pt x="92" y="0"/>
                    <a:pt x="84" y="6"/>
                  </a:cubicBezTo>
                  <a:cubicBezTo>
                    <a:pt x="74" y="13"/>
                    <a:pt x="76" y="43"/>
                    <a:pt x="68" y="51"/>
                  </a:cubicBezTo>
                  <a:cubicBezTo>
                    <a:pt x="60" y="57"/>
                    <a:pt x="38" y="55"/>
                    <a:pt x="30" y="60"/>
                  </a:cubicBezTo>
                  <a:cubicBezTo>
                    <a:pt x="21" y="66"/>
                    <a:pt x="7" y="83"/>
                    <a:pt x="3" y="93"/>
                  </a:cubicBezTo>
                  <a:cubicBezTo>
                    <a:pt x="0" y="104"/>
                    <a:pt x="0" y="126"/>
                    <a:pt x="3" y="136"/>
                  </a:cubicBezTo>
                  <a:cubicBezTo>
                    <a:pt x="7" y="149"/>
                    <a:pt x="17" y="176"/>
                    <a:pt x="30" y="179"/>
                  </a:cubicBezTo>
                  <a:cubicBezTo>
                    <a:pt x="40" y="182"/>
                    <a:pt x="59" y="168"/>
                    <a:pt x="68"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6" name="Freeform 9"/>
            <p:cNvSpPr>
              <a:spLocks/>
            </p:cNvSpPr>
            <p:nvPr/>
          </p:nvSpPr>
          <p:spPr bwMode="auto">
            <a:xfrm>
              <a:off x="5586413" y="4595812"/>
              <a:ext cx="174625" cy="390524"/>
            </a:xfrm>
            <a:custGeom>
              <a:avLst/>
              <a:gdLst>
                <a:gd name="T0" fmla="*/ 678 w 1029"/>
                <a:gd name="T1" fmla="*/ 2240 h 2306"/>
                <a:gd name="T2" fmla="*/ 630 w 1029"/>
                <a:gd name="T3" fmla="*/ 2261 h 2306"/>
                <a:gd name="T4" fmla="*/ 592 w 1029"/>
                <a:gd name="T5" fmla="*/ 2305 h 2306"/>
                <a:gd name="T6" fmla="*/ 540 w 1029"/>
                <a:gd name="T7" fmla="*/ 2265 h 2306"/>
                <a:gd name="T8" fmla="*/ 540 w 1029"/>
                <a:gd name="T9" fmla="*/ 2178 h 2306"/>
                <a:gd name="T10" fmla="*/ 485 w 1029"/>
                <a:gd name="T11" fmla="*/ 2064 h 2306"/>
                <a:gd name="T12" fmla="*/ 416 w 1029"/>
                <a:gd name="T13" fmla="*/ 2014 h 2306"/>
                <a:gd name="T14" fmla="*/ 347 w 1029"/>
                <a:gd name="T15" fmla="*/ 1972 h 2306"/>
                <a:gd name="T16" fmla="*/ 275 w 1029"/>
                <a:gd name="T17" fmla="*/ 1938 h 2306"/>
                <a:gd name="T18" fmla="*/ 210 w 1029"/>
                <a:gd name="T19" fmla="*/ 1861 h 2306"/>
                <a:gd name="T20" fmla="*/ 181 w 1029"/>
                <a:gd name="T21" fmla="*/ 1788 h 2306"/>
                <a:gd name="T22" fmla="*/ 144 w 1029"/>
                <a:gd name="T23" fmla="*/ 1703 h 2306"/>
                <a:gd name="T24" fmla="*/ 92 w 1029"/>
                <a:gd name="T25" fmla="*/ 1627 h 2306"/>
                <a:gd name="T26" fmla="*/ 21 w 1029"/>
                <a:gd name="T27" fmla="*/ 1627 h 2306"/>
                <a:gd name="T28" fmla="*/ 2 w 1029"/>
                <a:gd name="T29" fmla="*/ 1583 h 2306"/>
                <a:gd name="T30" fmla="*/ 8 w 1029"/>
                <a:gd name="T31" fmla="*/ 1537 h 2306"/>
                <a:gd name="T32" fmla="*/ 45 w 1029"/>
                <a:gd name="T33" fmla="*/ 1495 h 2306"/>
                <a:gd name="T34" fmla="*/ 51 w 1029"/>
                <a:gd name="T35" fmla="*/ 1412 h 2306"/>
                <a:gd name="T36" fmla="*/ 41 w 1029"/>
                <a:gd name="T37" fmla="*/ 1287 h 2306"/>
                <a:gd name="T38" fmla="*/ 23 w 1029"/>
                <a:gd name="T39" fmla="*/ 1215 h 2306"/>
                <a:gd name="T40" fmla="*/ 46 w 1029"/>
                <a:gd name="T41" fmla="*/ 1107 h 2306"/>
                <a:gd name="T42" fmla="*/ 83 w 1029"/>
                <a:gd name="T43" fmla="*/ 1069 h 2306"/>
                <a:gd name="T44" fmla="*/ 92 w 1029"/>
                <a:gd name="T45" fmla="*/ 999 h 2306"/>
                <a:gd name="T46" fmla="*/ 111 w 1029"/>
                <a:gd name="T47" fmla="*/ 811 h 2306"/>
                <a:gd name="T48" fmla="*/ 190 w 1029"/>
                <a:gd name="T49" fmla="*/ 645 h 2306"/>
                <a:gd name="T50" fmla="*/ 272 w 1029"/>
                <a:gd name="T51" fmla="*/ 474 h 2306"/>
                <a:gd name="T52" fmla="*/ 350 w 1029"/>
                <a:gd name="T53" fmla="*/ 287 h 2306"/>
                <a:gd name="T54" fmla="*/ 395 w 1029"/>
                <a:gd name="T55" fmla="*/ 158 h 2306"/>
                <a:gd name="T56" fmla="*/ 507 w 1029"/>
                <a:gd name="T57" fmla="*/ 91 h 2306"/>
                <a:gd name="T58" fmla="*/ 621 w 1029"/>
                <a:gd name="T59" fmla="*/ 75 h 2306"/>
                <a:gd name="T60" fmla="*/ 776 w 1029"/>
                <a:gd name="T61" fmla="*/ 4 h 2306"/>
                <a:gd name="T62" fmla="*/ 862 w 1029"/>
                <a:gd name="T63" fmla="*/ 4 h 2306"/>
                <a:gd name="T64" fmla="*/ 933 w 1029"/>
                <a:gd name="T65" fmla="*/ 4 h 2306"/>
                <a:gd name="T66" fmla="*/ 1007 w 1029"/>
                <a:gd name="T67" fmla="*/ 35 h 2306"/>
                <a:gd name="T68" fmla="*/ 1028 w 1029"/>
                <a:gd name="T69" fmla="*/ 92 h 2306"/>
                <a:gd name="T70" fmla="*/ 1014 w 1029"/>
                <a:gd name="T71" fmla="*/ 139 h 2306"/>
                <a:gd name="T72" fmla="*/ 980 w 1029"/>
                <a:gd name="T73" fmla="*/ 170 h 2306"/>
                <a:gd name="T74" fmla="*/ 940 w 1029"/>
                <a:gd name="T75" fmla="*/ 193 h 2306"/>
                <a:gd name="T76" fmla="*/ 945 w 1029"/>
                <a:gd name="T77" fmla="*/ 239 h 2306"/>
                <a:gd name="T78" fmla="*/ 974 w 1029"/>
                <a:gd name="T79" fmla="*/ 268 h 2306"/>
                <a:gd name="T80" fmla="*/ 1011 w 1029"/>
                <a:gd name="T81" fmla="*/ 380 h 2306"/>
                <a:gd name="T82" fmla="*/ 999 w 1029"/>
                <a:gd name="T83" fmla="*/ 466 h 2306"/>
                <a:gd name="T84" fmla="*/ 939 w 1029"/>
                <a:gd name="T85" fmla="*/ 614 h 2306"/>
                <a:gd name="T86" fmla="*/ 927 w 1029"/>
                <a:gd name="T87" fmla="*/ 709 h 2306"/>
                <a:gd name="T88" fmla="*/ 962 w 1029"/>
                <a:gd name="T89" fmla="*/ 795 h 2306"/>
                <a:gd name="T90" fmla="*/ 971 w 1029"/>
                <a:gd name="T91" fmla="*/ 858 h 2306"/>
                <a:gd name="T92" fmla="*/ 960 w 1029"/>
                <a:gd name="T93" fmla="*/ 1060 h 2306"/>
                <a:gd name="T94" fmla="*/ 918 w 1029"/>
                <a:gd name="T95" fmla="*/ 1319 h 2306"/>
                <a:gd name="T96" fmla="*/ 892 w 1029"/>
                <a:gd name="T97" fmla="*/ 1481 h 2306"/>
                <a:gd name="T98" fmla="*/ 836 w 1029"/>
                <a:gd name="T99" fmla="*/ 1559 h 2306"/>
                <a:gd name="T100" fmla="*/ 791 w 1029"/>
                <a:gd name="T101" fmla="*/ 1651 h 2306"/>
                <a:gd name="T102" fmla="*/ 726 w 1029"/>
                <a:gd name="T103" fmla="*/ 1736 h 2306"/>
                <a:gd name="T104" fmla="*/ 677 w 1029"/>
                <a:gd name="T105" fmla="*/ 1835 h 2306"/>
                <a:gd name="T106" fmla="*/ 670 w 1029"/>
                <a:gd name="T107" fmla="*/ 1970 h 2306"/>
                <a:gd name="T108" fmla="*/ 691 w 1029"/>
                <a:gd name="T109" fmla="*/ 2103 h 2306"/>
                <a:gd name="T110" fmla="*/ 682 w 1029"/>
                <a:gd name="T111" fmla="*/ 2170 h 2306"/>
                <a:gd name="T112" fmla="*/ 678 w 1029"/>
                <a:gd name="T113" fmla="*/ 2240 h 2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29" h="2306">
                  <a:moveTo>
                    <a:pt x="678" y="2240"/>
                  </a:moveTo>
                  <a:cubicBezTo>
                    <a:pt x="670" y="2251"/>
                    <a:pt x="640" y="2254"/>
                    <a:pt x="630" y="2261"/>
                  </a:cubicBezTo>
                  <a:cubicBezTo>
                    <a:pt x="618" y="2270"/>
                    <a:pt x="607" y="2303"/>
                    <a:pt x="592" y="2305"/>
                  </a:cubicBezTo>
                  <a:cubicBezTo>
                    <a:pt x="576" y="2306"/>
                    <a:pt x="548" y="2280"/>
                    <a:pt x="540" y="2265"/>
                  </a:cubicBezTo>
                  <a:cubicBezTo>
                    <a:pt x="531" y="2246"/>
                    <a:pt x="545" y="2200"/>
                    <a:pt x="540" y="2178"/>
                  </a:cubicBezTo>
                  <a:cubicBezTo>
                    <a:pt x="533" y="2148"/>
                    <a:pt x="505" y="2089"/>
                    <a:pt x="485" y="2064"/>
                  </a:cubicBezTo>
                  <a:cubicBezTo>
                    <a:pt x="471" y="2048"/>
                    <a:pt x="434" y="2026"/>
                    <a:pt x="416" y="2014"/>
                  </a:cubicBezTo>
                  <a:cubicBezTo>
                    <a:pt x="400" y="2002"/>
                    <a:pt x="365" y="1981"/>
                    <a:pt x="347" y="1972"/>
                  </a:cubicBezTo>
                  <a:cubicBezTo>
                    <a:pt x="330" y="1962"/>
                    <a:pt x="291" y="1950"/>
                    <a:pt x="275" y="1938"/>
                  </a:cubicBezTo>
                  <a:cubicBezTo>
                    <a:pt x="255" y="1923"/>
                    <a:pt x="223" y="1883"/>
                    <a:pt x="210" y="1861"/>
                  </a:cubicBezTo>
                  <a:cubicBezTo>
                    <a:pt x="200" y="1844"/>
                    <a:pt x="189" y="1806"/>
                    <a:pt x="181" y="1788"/>
                  </a:cubicBezTo>
                  <a:cubicBezTo>
                    <a:pt x="172" y="1767"/>
                    <a:pt x="155" y="1723"/>
                    <a:pt x="144" y="1703"/>
                  </a:cubicBezTo>
                  <a:cubicBezTo>
                    <a:pt x="133" y="1683"/>
                    <a:pt x="112" y="1638"/>
                    <a:pt x="92" y="1627"/>
                  </a:cubicBezTo>
                  <a:cubicBezTo>
                    <a:pt x="76" y="1619"/>
                    <a:pt x="36" y="1637"/>
                    <a:pt x="21" y="1627"/>
                  </a:cubicBezTo>
                  <a:cubicBezTo>
                    <a:pt x="11" y="1621"/>
                    <a:pt x="3" y="1595"/>
                    <a:pt x="2" y="1583"/>
                  </a:cubicBezTo>
                  <a:cubicBezTo>
                    <a:pt x="0" y="1571"/>
                    <a:pt x="3" y="1547"/>
                    <a:pt x="8" y="1537"/>
                  </a:cubicBezTo>
                  <a:cubicBezTo>
                    <a:pt x="14" y="1524"/>
                    <a:pt x="39" y="1508"/>
                    <a:pt x="45" y="1495"/>
                  </a:cubicBezTo>
                  <a:cubicBezTo>
                    <a:pt x="53" y="1475"/>
                    <a:pt x="51" y="1432"/>
                    <a:pt x="51" y="1412"/>
                  </a:cubicBezTo>
                  <a:cubicBezTo>
                    <a:pt x="51" y="1380"/>
                    <a:pt x="46" y="1317"/>
                    <a:pt x="41" y="1287"/>
                  </a:cubicBezTo>
                  <a:cubicBezTo>
                    <a:pt x="38" y="1268"/>
                    <a:pt x="23" y="1233"/>
                    <a:pt x="23" y="1215"/>
                  </a:cubicBezTo>
                  <a:cubicBezTo>
                    <a:pt x="22" y="1187"/>
                    <a:pt x="33" y="1131"/>
                    <a:pt x="46" y="1107"/>
                  </a:cubicBezTo>
                  <a:cubicBezTo>
                    <a:pt x="52" y="1095"/>
                    <a:pt x="77" y="1081"/>
                    <a:pt x="83" y="1069"/>
                  </a:cubicBezTo>
                  <a:cubicBezTo>
                    <a:pt x="91" y="1053"/>
                    <a:pt x="90" y="1017"/>
                    <a:pt x="92" y="999"/>
                  </a:cubicBezTo>
                  <a:cubicBezTo>
                    <a:pt x="97" y="952"/>
                    <a:pt x="98" y="856"/>
                    <a:pt x="111" y="811"/>
                  </a:cubicBezTo>
                  <a:cubicBezTo>
                    <a:pt x="123" y="767"/>
                    <a:pt x="170" y="686"/>
                    <a:pt x="190" y="645"/>
                  </a:cubicBezTo>
                  <a:cubicBezTo>
                    <a:pt x="210" y="602"/>
                    <a:pt x="252" y="517"/>
                    <a:pt x="272" y="474"/>
                  </a:cubicBezTo>
                  <a:cubicBezTo>
                    <a:pt x="292" y="428"/>
                    <a:pt x="331" y="334"/>
                    <a:pt x="350" y="287"/>
                  </a:cubicBezTo>
                  <a:cubicBezTo>
                    <a:pt x="362" y="255"/>
                    <a:pt x="374" y="184"/>
                    <a:pt x="395" y="158"/>
                  </a:cubicBezTo>
                  <a:cubicBezTo>
                    <a:pt x="416" y="133"/>
                    <a:pt x="476" y="102"/>
                    <a:pt x="507" y="91"/>
                  </a:cubicBezTo>
                  <a:cubicBezTo>
                    <a:pt x="534" y="82"/>
                    <a:pt x="593" y="83"/>
                    <a:pt x="621" y="75"/>
                  </a:cubicBezTo>
                  <a:cubicBezTo>
                    <a:pt x="662" y="63"/>
                    <a:pt x="734" y="13"/>
                    <a:pt x="776" y="4"/>
                  </a:cubicBezTo>
                  <a:cubicBezTo>
                    <a:pt x="797" y="0"/>
                    <a:pt x="841" y="4"/>
                    <a:pt x="862" y="4"/>
                  </a:cubicBezTo>
                  <a:cubicBezTo>
                    <a:pt x="880" y="4"/>
                    <a:pt x="916" y="1"/>
                    <a:pt x="933" y="4"/>
                  </a:cubicBezTo>
                  <a:cubicBezTo>
                    <a:pt x="953" y="8"/>
                    <a:pt x="993" y="21"/>
                    <a:pt x="1007" y="35"/>
                  </a:cubicBezTo>
                  <a:cubicBezTo>
                    <a:pt x="1018" y="46"/>
                    <a:pt x="1028" y="77"/>
                    <a:pt x="1028" y="92"/>
                  </a:cubicBezTo>
                  <a:cubicBezTo>
                    <a:pt x="1029" y="105"/>
                    <a:pt x="1020" y="129"/>
                    <a:pt x="1014" y="139"/>
                  </a:cubicBezTo>
                  <a:cubicBezTo>
                    <a:pt x="1007" y="149"/>
                    <a:pt x="989" y="164"/>
                    <a:pt x="980" y="170"/>
                  </a:cubicBezTo>
                  <a:cubicBezTo>
                    <a:pt x="971" y="177"/>
                    <a:pt x="946" y="183"/>
                    <a:pt x="940" y="193"/>
                  </a:cubicBezTo>
                  <a:cubicBezTo>
                    <a:pt x="935" y="203"/>
                    <a:pt x="941" y="228"/>
                    <a:pt x="945" y="239"/>
                  </a:cubicBezTo>
                  <a:cubicBezTo>
                    <a:pt x="950" y="248"/>
                    <a:pt x="969" y="259"/>
                    <a:pt x="974" y="268"/>
                  </a:cubicBezTo>
                  <a:cubicBezTo>
                    <a:pt x="989" y="293"/>
                    <a:pt x="1008" y="351"/>
                    <a:pt x="1011" y="380"/>
                  </a:cubicBezTo>
                  <a:cubicBezTo>
                    <a:pt x="1013" y="402"/>
                    <a:pt x="1004" y="445"/>
                    <a:pt x="999" y="466"/>
                  </a:cubicBezTo>
                  <a:cubicBezTo>
                    <a:pt x="988" y="505"/>
                    <a:pt x="949" y="575"/>
                    <a:pt x="939" y="614"/>
                  </a:cubicBezTo>
                  <a:cubicBezTo>
                    <a:pt x="933" y="637"/>
                    <a:pt x="924" y="685"/>
                    <a:pt x="927" y="709"/>
                  </a:cubicBezTo>
                  <a:cubicBezTo>
                    <a:pt x="930" y="732"/>
                    <a:pt x="955" y="773"/>
                    <a:pt x="962" y="795"/>
                  </a:cubicBezTo>
                  <a:cubicBezTo>
                    <a:pt x="966" y="810"/>
                    <a:pt x="971" y="842"/>
                    <a:pt x="971" y="858"/>
                  </a:cubicBezTo>
                  <a:cubicBezTo>
                    <a:pt x="974" y="908"/>
                    <a:pt x="966" y="1010"/>
                    <a:pt x="960" y="1060"/>
                  </a:cubicBezTo>
                  <a:cubicBezTo>
                    <a:pt x="953" y="1125"/>
                    <a:pt x="929" y="1254"/>
                    <a:pt x="918" y="1319"/>
                  </a:cubicBezTo>
                  <a:cubicBezTo>
                    <a:pt x="912" y="1359"/>
                    <a:pt x="908" y="1443"/>
                    <a:pt x="892" y="1481"/>
                  </a:cubicBezTo>
                  <a:cubicBezTo>
                    <a:pt x="883" y="1503"/>
                    <a:pt x="849" y="1539"/>
                    <a:pt x="836" y="1559"/>
                  </a:cubicBezTo>
                  <a:cubicBezTo>
                    <a:pt x="823" y="1581"/>
                    <a:pt x="804" y="1629"/>
                    <a:pt x="791" y="1651"/>
                  </a:cubicBezTo>
                  <a:cubicBezTo>
                    <a:pt x="776" y="1673"/>
                    <a:pt x="740" y="1713"/>
                    <a:pt x="726" y="1736"/>
                  </a:cubicBezTo>
                  <a:cubicBezTo>
                    <a:pt x="712" y="1760"/>
                    <a:pt x="684" y="1808"/>
                    <a:pt x="677" y="1835"/>
                  </a:cubicBezTo>
                  <a:cubicBezTo>
                    <a:pt x="668" y="1868"/>
                    <a:pt x="669" y="1937"/>
                    <a:pt x="670" y="1970"/>
                  </a:cubicBezTo>
                  <a:cubicBezTo>
                    <a:pt x="672" y="2004"/>
                    <a:pt x="691" y="2069"/>
                    <a:pt x="691" y="2103"/>
                  </a:cubicBezTo>
                  <a:cubicBezTo>
                    <a:pt x="692" y="2120"/>
                    <a:pt x="683" y="2153"/>
                    <a:pt x="682" y="2170"/>
                  </a:cubicBezTo>
                  <a:cubicBezTo>
                    <a:pt x="680" y="2187"/>
                    <a:pt x="688" y="2226"/>
                    <a:pt x="678" y="224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7" name="Freeform 10"/>
            <p:cNvSpPr>
              <a:spLocks/>
            </p:cNvSpPr>
            <p:nvPr/>
          </p:nvSpPr>
          <p:spPr bwMode="auto">
            <a:xfrm>
              <a:off x="5762625" y="4943475"/>
              <a:ext cx="22225" cy="28575"/>
            </a:xfrm>
            <a:custGeom>
              <a:avLst/>
              <a:gdLst>
                <a:gd name="T0" fmla="*/ 103 w 128"/>
                <a:gd name="T1" fmla="*/ 164 h 171"/>
                <a:gd name="T2" fmla="*/ 51 w 128"/>
                <a:gd name="T3" fmla="*/ 164 h 171"/>
                <a:gd name="T4" fmla="*/ 2 w 128"/>
                <a:gd name="T5" fmla="*/ 123 h 171"/>
                <a:gd name="T6" fmla="*/ 28 w 128"/>
                <a:gd name="T7" fmla="*/ 81 h 171"/>
                <a:gd name="T8" fmla="*/ 2 w 128"/>
                <a:gd name="T9" fmla="*/ 32 h 171"/>
                <a:gd name="T10" fmla="*/ 20 w 128"/>
                <a:gd name="T11" fmla="*/ 4 h 171"/>
                <a:gd name="T12" fmla="*/ 52 w 128"/>
                <a:gd name="T13" fmla="*/ 4 h 171"/>
                <a:gd name="T14" fmla="*/ 103 w 128"/>
                <a:gd name="T15" fmla="*/ 25 h 171"/>
                <a:gd name="T16" fmla="*/ 126 w 128"/>
                <a:gd name="T17" fmla="*/ 71 h 171"/>
                <a:gd name="T18" fmla="*/ 116 w 128"/>
                <a:gd name="T19" fmla="*/ 125 h 171"/>
                <a:gd name="T20" fmla="*/ 103 w 128"/>
                <a:gd name="T21" fmla="*/ 164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171">
                  <a:moveTo>
                    <a:pt x="103" y="164"/>
                  </a:moveTo>
                  <a:cubicBezTo>
                    <a:pt x="92" y="171"/>
                    <a:pt x="63" y="168"/>
                    <a:pt x="51" y="164"/>
                  </a:cubicBezTo>
                  <a:cubicBezTo>
                    <a:pt x="36" y="158"/>
                    <a:pt x="5" y="138"/>
                    <a:pt x="2" y="123"/>
                  </a:cubicBezTo>
                  <a:cubicBezTo>
                    <a:pt x="0" y="110"/>
                    <a:pt x="28" y="93"/>
                    <a:pt x="28" y="81"/>
                  </a:cubicBezTo>
                  <a:cubicBezTo>
                    <a:pt x="29" y="67"/>
                    <a:pt x="2" y="46"/>
                    <a:pt x="2" y="32"/>
                  </a:cubicBezTo>
                  <a:cubicBezTo>
                    <a:pt x="3" y="24"/>
                    <a:pt x="12" y="8"/>
                    <a:pt x="20" y="4"/>
                  </a:cubicBezTo>
                  <a:cubicBezTo>
                    <a:pt x="27" y="0"/>
                    <a:pt x="44" y="2"/>
                    <a:pt x="52" y="4"/>
                  </a:cubicBezTo>
                  <a:cubicBezTo>
                    <a:pt x="66" y="6"/>
                    <a:pt x="93" y="16"/>
                    <a:pt x="103" y="25"/>
                  </a:cubicBezTo>
                  <a:cubicBezTo>
                    <a:pt x="112" y="34"/>
                    <a:pt x="124" y="58"/>
                    <a:pt x="126" y="71"/>
                  </a:cubicBezTo>
                  <a:cubicBezTo>
                    <a:pt x="128" y="84"/>
                    <a:pt x="120" y="112"/>
                    <a:pt x="116" y="125"/>
                  </a:cubicBezTo>
                  <a:cubicBezTo>
                    <a:pt x="114" y="135"/>
                    <a:pt x="111" y="158"/>
                    <a:pt x="103" y="16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8" name="Freeform 11"/>
            <p:cNvSpPr>
              <a:spLocks/>
            </p:cNvSpPr>
            <p:nvPr/>
          </p:nvSpPr>
          <p:spPr bwMode="auto">
            <a:xfrm>
              <a:off x="5754688" y="4889499"/>
              <a:ext cx="19050" cy="19050"/>
            </a:xfrm>
            <a:custGeom>
              <a:avLst/>
              <a:gdLst>
                <a:gd name="T0" fmla="*/ 96 w 106"/>
                <a:gd name="T1" fmla="*/ 105 h 112"/>
                <a:gd name="T2" fmla="*/ 54 w 106"/>
                <a:gd name="T3" fmla="*/ 105 h 112"/>
                <a:gd name="T4" fmla="*/ 7 w 106"/>
                <a:gd name="T5" fmla="*/ 73 h 112"/>
                <a:gd name="T6" fmla="*/ 7 w 106"/>
                <a:gd name="T7" fmla="*/ 24 h 112"/>
                <a:gd name="T8" fmla="*/ 51 w 106"/>
                <a:gd name="T9" fmla="*/ 1 h 112"/>
                <a:gd name="T10" fmla="*/ 87 w 106"/>
                <a:gd name="T11" fmla="*/ 16 h 112"/>
                <a:gd name="T12" fmla="*/ 96 w 106"/>
                <a:gd name="T13" fmla="*/ 48 h 112"/>
                <a:gd name="T14" fmla="*/ 96 w 106"/>
                <a:gd name="T15" fmla="*/ 105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12">
                  <a:moveTo>
                    <a:pt x="96" y="105"/>
                  </a:moveTo>
                  <a:cubicBezTo>
                    <a:pt x="88" y="112"/>
                    <a:pt x="64" y="108"/>
                    <a:pt x="54" y="105"/>
                  </a:cubicBezTo>
                  <a:cubicBezTo>
                    <a:pt x="40" y="101"/>
                    <a:pt x="13" y="85"/>
                    <a:pt x="7" y="73"/>
                  </a:cubicBezTo>
                  <a:cubicBezTo>
                    <a:pt x="1" y="62"/>
                    <a:pt x="0" y="35"/>
                    <a:pt x="7" y="24"/>
                  </a:cubicBezTo>
                  <a:cubicBezTo>
                    <a:pt x="13" y="13"/>
                    <a:pt x="39" y="1"/>
                    <a:pt x="51" y="1"/>
                  </a:cubicBezTo>
                  <a:cubicBezTo>
                    <a:pt x="61" y="0"/>
                    <a:pt x="81" y="8"/>
                    <a:pt x="87" y="16"/>
                  </a:cubicBezTo>
                  <a:cubicBezTo>
                    <a:pt x="93" y="22"/>
                    <a:pt x="95" y="40"/>
                    <a:pt x="96" y="48"/>
                  </a:cubicBezTo>
                  <a:cubicBezTo>
                    <a:pt x="98" y="62"/>
                    <a:pt x="106" y="95"/>
                    <a:pt x="96" y="1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69" name="Freeform 12"/>
            <p:cNvSpPr>
              <a:spLocks/>
            </p:cNvSpPr>
            <p:nvPr/>
          </p:nvSpPr>
          <p:spPr bwMode="auto">
            <a:xfrm>
              <a:off x="5527675" y="4799012"/>
              <a:ext cx="19050" cy="22225"/>
            </a:xfrm>
            <a:custGeom>
              <a:avLst/>
              <a:gdLst>
                <a:gd name="T0" fmla="*/ 107 w 110"/>
                <a:gd name="T1" fmla="*/ 54 h 128"/>
                <a:gd name="T2" fmla="*/ 71 w 110"/>
                <a:gd name="T3" fmla="*/ 22 h 128"/>
                <a:gd name="T4" fmla="*/ 51 w 110"/>
                <a:gd name="T5" fmla="*/ 1 h 128"/>
                <a:gd name="T6" fmla="*/ 33 w 110"/>
                <a:gd name="T7" fmla="*/ 35 h 128"/>
                <a:gd name="T8" fmla="*/ 16 w 110"/>
                <a:gd name="T9" fmla="*/ 54 h 128"/>
                <a:gd name="T10" fmla="*/ 3 w 110"/>
                <a:gd name="T11" fmla="*/ 74 h 128"/>
                <a:gd name="T12" fmla="*/ 3 w 110"/>
                <a:gd name="T13" fmla="*/ 103 h 128"/>
                <a:gd name="T14" fmla="*/ 31 w 110"/>
                <a:gd name="T15" fmla="*/ 123 h 128"/>
                <a:gd name="T16" fmla="*/ 71 w 110"/>
                <a:gd name="T17" fmla="*/ 123 h 128"/>
                <a:gd name="T18" fmla="*/ 85 w 110"/>
                <a:gd name="T19" fmla="*/ 97 h 128"/>
                <a:gd name="T20" fmla="*/ 107 w 110"/>
                <a:gd name="T21" fmla="*/ 83 h 128"/>
                <a:gd name="T22" fmla="*/ 107 w 110"/>
                <a:gd name="T23" fmla="*/ 5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0" h="128">
                  <a:moveTo>
                    <a:pt x="107" y="54"/>
                  </a:moveTo>
                  <a:cubicBezTo>
                    <a:pt x="102" y="43"/>
                    <a:pt x="80" y="31"/>
                    <a:pt x="71" y="22"/>
                  </a:cubicBezTo>
                  <a:cubicBezTo>
                    <a:pt x="66" y="17"/>
                    <a:pt x="58" y="0"/>
                    <a:pt x="51" y="1"/>
                  </a:cubicBezTo>
                  <a:cubicBezTo>
                    <a:pt x="41" y="2"/>
                    <a:pt x="38" y="27"/>
                    <a:pt x="33" y="35"/>
                  </a:cubicBezTo>
                  <a:cubicBezTo>
                    <a:pt x="29" y="41"/>
                    <a:pt x="20" y="49"/>
                    <a:pt x="16" y="54"/>
                  </a:cubicBezTo>
                  <a:cubicBezTo>
                    <a:pt x="12" y="59"/>
                    <a:pt x="5" y="69"/>
                    <a:pt x="3" y="74"/>
                  </a:cubicBezTo>
                  <a:cubicBezTo>
                    <a:pt x="1" y="81"/>
                    <a:pt x="0" y="97"/>
                    <a:pt x="3" y="103"/>
                  </a:cubicBezTo>
                  <a:cubicBezTo>
                    <a:pt x="7" y="111"/>
                    <a:pt x="23" y="120"/>
                    <a:pt x="31" y="123"/>
                  </a:cubicBezTo>
                  <a:cubicBezTo>
                    <a:pt x="41" y="126"/>
                    <a:pt x="63" y="128"/>
                    <a:pt x="71" y="123"/>
                  </a:cubicBezTo>
                  <a:cubicBezTo>
                    <a:pt x="78" y="119"/>
                    <a:pt x="80" y="103"/>
                    <a:pt x="85" y="97"/>
                  </a:cubicBezTo>
                  <a:cubicBezTo>
                    <a:pt x="90" y="93"/>
                    <a:pt x="104" y="89"/>
                    <a:pt x="107" y="83"/>
                  </a:cubicBezTo>
                  <a:cubicBezTo>
                    <a:pt x="110" y="77"/>
                    <a:pt x="110" y="61"/>
                    <a:pt x="107" y="5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0" name="Freeform 13"/>
            <p:cNvSpPr>
              <a:spLocks/>
            </p:cNvSpPr>
            <p:nvPr/>
          </p:nvSpPr>
          <p:spPr bwMode="auto">
            <a:xfrm>
              <a:off x="4016375" y="3925886"/>
              <a:ext cx="465138" cy="461963"/>
            </a:xfrm>
            <a:custGeom>
              <a:avLst/>
              <a:gdLst>
                <a:gd name="T0" fmla="*/ 540 w 2749"/>
                <a:gd name="T1" fmla="*/ 2281 h 2733"/>
                <a:gd name="T2" fmla="*/ 308 w 2749"/>
                <a:gd name="T3" fmla="*/ 2216 h 2733"/>
                <a:gd name="T4" fmla="*/ 242 w 2749"/>
                <a:gd name="T5" fmla="*/ 2046 h 2733"/>
                <a:gd name="T6" fmla="*/ 105 w 2749"/>
                <a:gd name="T7" fmla="*/ 1991 h 2733"/>
                <a:gd name="T8" fmla="*/ 8 w 2749"/>
                <a:gd name="T9" fmla="*/ 1838 h 2733"/>
                <a:gd name="T10" fmla="*/ 199 w 2749"/>
                <a:gd name="T11" fmla="*/ 1672 h 2733"/>
                <a:gd name="T12" fmla="*/ 232 w 2749"/>
                <a:gd name="T13" fmla="*/ 1549 h 2733"/>
                <a:gd name="T14" fmla="*/ 162 w 2749"/>
                <a:gd name="T15" fmla="*/ 1429 h 2733"/>
                <a:gd name="T16" fmla="*/ 317 w 2749"/>
                <a:gd name="T17" fmla="*/ 1280 h 2733"/>
                <a:gd name="T18" fmla="*/ 541 w 2749"/>
                <a:gd name="T19" fmla="*/ 1404 h 2733"/>
                <a:gd name="T20" fmla="*/ 667 w 2749"/>
                <a:gd name="T21" fmla="*/ 1349 h 2733"/>
                <a:gd name="T22" fmla="*/ 789 w 2749"/>
                <a:gd name="T23" fmla="*/ 1438 h 2733"/>
                <a:gd name="T24" fmla="*/ 908 w 2749"/>
                <a:gd name="T25" fmla="*/ 1520 h 2733"/>
                <a:gd name="T26" fmla="*/ 1183 w 2749"/>
                <a:gd name="T27" fmla="*/ 1207 h 2733"/>
                <a:gd name="T28" fmla="*/ 1212 w 2749"/>
                <a:gd name="T29" fmla="*/ 1003 h 2733"/>
                <a:gd name="T30" fmla="*/ 1369 w 2749"/>
                <a:gd name="T31" fmla="*/ 984 h 2733"/>
                <a:gd name="T32" fmla="*/ 1591 w 2749"/>
                <a:gd name="T33" fmla="*/ 568 h 2733"/>
                <a:gd name="T34" fmla="*/ 1744 w 2749"/>
                <a:gd name="T35" fmla="*/ 419 h 2733"/>
                <a:gd name="T36" fmla="*/ 1755 w 2749"/>
                <a:gd name="T37" fmla="*/ 332 h 2733"/>
                <a:gd name="T38" fmla="*/ 1630 w 2749"/>
                <a:gd name="T39" fmla="*/ 219 h 2733"/>
                <a:gd name="T40" fmla="*/ 1690 w 2749"/>
                <a:gd name="T41" fmla="*/ 59 h 2733"/>
                <a:gd name="T42" fmla="*/ 1954 w 2749"/>
                <a:gd name="T43" fmla="*/ 146 h 2733"/>
                <a:gd name="T44" fmla="*/ 2126 w 2749"/>
                <a:gd name="T45" fmla="*/ 258 h 2733"/>
                <a:gd name="T46" fmla="*/ 2322 w 2749"/>
                <a:gd name="T47" fmla="*/ 337 h 2733"/>
                <a:gd name="T48" fmla="*/ 2465 w 2749"/>
                <a:gd name="T49" fmla="*/ 327 h 2733"/>
                <a:gd name="T50" fmla="*/ 2650 w 2749"/>
                <a:gd name="T51" fmla="*/ 497 h 2733"/>
                <a:gd name="T52" fmla="*/ 2747 w 2749"/>
                <a:gd name="T53" fmla="*/ 620 h 2733"/>
                <a:gd name="T54" fmla="*/ 2732 w 2749"/>
                <a:gd name="T55" fmla="*/ 813 h 2733"/>
                <a:gd name="T56" fmla="*/ 2581 w 2749"/>
                <a:gd name="T57" fmla="*/ 903 h 2733"/>
                <a:gd name="T58" fmla="*/ 2323 w 2749"/>
                <a:gd name="T59" fmla="*/ 1110 h 2733"/>
                <a:gd name="T60" fmla="*/ 2099 w 2749"/>
                <a:gd name="T61" fmla="*/ 1087 h 2733"/>
                <a:gd name="T62" fmla="*/ 1888 w 2749"/>
                <a:gd name="T63" fmla="*/ 1141 h 2733"/>
                <a:gd name="T64" fmla="*/ 1849 w 2749"/>
                <a:gd name="T65" fmla="*/ 1349 h 2733"/>
                <a:gd name="T66" fmla="*/ 1768 w 2749"/>
                <a:gd name="T67" fmla="*/ 1620 h 2733"/>
                <a:gd name="T68" fmla="*/ 1833 w 2749"/>
                <a:gd name="T69" fmla="*/ 1681 h 2733"/>
                <a:gd name="T70" fmla="*/ 1935 w 2749"/>
                <a:gd name="T71" fmla="*/ 1677 h 2733"/>
                <a:gd name="T72" fmla="*/ 2075 w 2749"/>
                <a:gd name="T73" fmla="*/ 1761 h 2733"/>
                <a:gd name="T74" fmla="*/ 2216 w 2749"/>
                <a:gd name="T75" fmla="*/ 2062 h 2733"/>
                <a:gd name="T76" fmla="*/ 2278 w 2749"/>
                <a:gd name="T77" fmla="*/ 2137 h 2733"/>
                <a:gd name="T78" fmla="*/ 2256 w 2749"/>
                <a:gd name="T79" fmla="*/ 2561 h 2733"/>
                <a:gd name="T80" fmla="*/ 2194 w 2749"/>
                <a:gd name="T81" fmla="*/ 2718 h 2733"/>
                <a:gd name="T82" fmla="*/ 2012 w 2749"/>
                <a:gd name="T83" fmla="*/ 2651 h 2733"/>
                <a:gd name="T84" fmla="*/ 1985 w 2749"/>
                <a:gd name="T85" fmla="*/ 2529 h 2733"/>
                <a:gd name="T86" fmla="*/ 1977 w 2749"/>
                <a:gd name="T87" fmla="*/ 2598 h 2733"/>
                <a:gd name="T88" fmla="*/ 1908 w 2749"/>
                <a:gd name="T89" fmla="*/ 2556 h 2733"/>
                <a:gd name="T90" fmla="*/ 1799 w 2749"/>
                <a:gd name="T91" fmla="*/ 2418 h 2733"/>
                <a:gd name="T92" fmla="*/ 1765 w 2749"/>
                <a:gd name="T93" fmla="*/ 2311 h 2733"/>
                <a:gd name="T94" fmla="*/ 1707 w 2749"/>
                <a:gd name="T95" fmla="*/ 2155 h 2733"/>
                <a:gd name="T96" fmla="*/ 1478 w 2749"/>
                <a:gd name="T97" fmla="*/ 2208 h 2733"/>
                <a:gd name="T98" fmla="*/ 1393 w 2749"/>
                <a:gd name="T99" fmla="*/ 2109 h 2733"/>
                <a:gd name="T100" fmla="*/ 1254 w 2749"/>
                <a:gd name="T101" fmla="*/ 2059 h 2733"/>
                <a:gd name="T102" fmla="*/ 1196 w 2749"/>
                <a:gd name="T103" fmla="*/ 2140 h 2733"/>
                <a:gd name="T104" fmla="*/ 1242 w 2749"/>
                <a:gd name="T105" fmla="*/ 2262 h 2733"/>
                <a:gd name="T106" fmla="*/ 1095 w 2749"/>
                <a:gd name="T107" fmla="*/ 2338 h 2733"/>
                <a:gd name="T108" fmla="*/ 921 w 2749"/>
                <a:gd name="T109" fmla="*/ 2334 h 2733"/>
                <a:gd name="T110" fmla="*/ 853 w 2749"/>
                <a:gd name="T111" fmla="*/ 2528 h 2733"/>
                <a:gd name="T112" fmla="*/ 715 w 2749"/>
                <a:gd name="T113" fmla="*/ 2504 h 2733"/>
                <a:gd name="T114" fmla="*/ 619 w 2749"/>
                <a:gd name="T115" fmla="*/ 2362 h 2733"/>
                <a:gd name="T116" fmla="*/ 615 w 2749"/>
                <a:gd name="T117" fmla="*/ 2357 h 2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49" h="2733">
                  <a:moveTo>
                    <a:pt x="615" y="2357"/>
                  </a:moveTo>
                  <a:cubicBezTo>
                    <a:pt x="602" y="2334"/>
                    <a:pt x="564" y="2293"/>
                    <a:pt x="540" y="2281"/>
                  </a:cubicBezTo>
                  <a:cubicBezTo>
                    <a:pt x="492" y="2257"/>
                    <a:pt x="373" y="2282"/>
                    <a:pt x="329" y="2252"/>
                  </a:cubicBezTo>
                  <a:cubicBezTo>
                    <a:pt x="320" y="2247"/>
                    <a:pt x="312" y="2226"/>
                    <a:pt x="308" y="2216"/>
                  </a:cubicBezTo>
                  <a:cubicBezTo>
                    <a:pt x="295" y="2185"/>
                    <a:pt x="290" y="2116"/>
                    <a:pt x="275" y="2086"/>
                  </a:cubicBezTo>
                  <a:cubicBezTo>
                    <a:pt x="269" y="2075"/>
                    <a:pt x="253" y="2052"/>
                    <a:pt x="242" y="2046"/>
                  </a:cubicBezTo>
                  <a:cubicBezTo>
                    <a:pt x="222" y="2036"/>
                    <a:pt x="171" y="2052"/>
                    <a:pt x="151" y="2043"/>
                  </a:cubicBezTo>
                  <a:cubicBezTo>
                    <a:pt x="135" y="2035"/>
                    <a:pt x="116" y="2004"/>
                    <a:pt x="105" y="1991"/>
                  </a:cubicBezTo>
                  <a:cubicBezTo>
                    <a:pt x="77" y="1958"/>
                    <a:pt x="5" y="1898"/>
                    <a:pt x="0" y="1856"/>
                  </a:cubicBezTo>
                  <a:cubicBezTo>
                    <a:pt x="0" y="1851"/>
                    <a:pt x="5" y="1842"/>
                    <a:pt x="8" y="1838"/>
                  </a:cubicBezTo>
                  <a:cubicBezTo>
                    <a:pt x="30" y="1809"/>
                    <a:pt x="90" y="1765"/>
                    <a:pt x="118" y="1741"/>
                  </a:cubicBezTo>
                  <a:cubicBezTo>
                    <a:pt x="138" y="1724"/>
                    <a:pt x="178" y="1688"/>
                    <a:pt x="199" y="1672"/>
                  </a:cubicBezTo>
                  <a:cubicBezTo>
                    <a:pt x="218" y="1659"/>
                    <a:pt x="246" y="1607"/>
                    <a:pt x="248" y="1595"/>
                  </a:cubicBezTo>
                  <a:cubicBezTo>
                    <a:pt x="249" y="1583"/>
                    <a:pt x="238" y="1559"/>
                    <a:pt x="232" y="1549"/>
                  </a:cubicBezTo>
                  <a:cubicBezTo>
                    <a:pt x="218" y="1526"/>
                    <a:pt x="167" y="1494"/>
                    <a:pt x="159" y="1469"/>
                  </a:cubicBezTo>
                  <a:cubicBezTo>
                    <a:pt x="155" y="1459"/>
                    <a:pt x="159" y="1438"/>
                    <a:pt x="162" y="1429"/>
                  </a:cubicBezTo>
                  <a:cubicBezTo>
                    <a:pt x="174" y="1395"/>
                    <a:pt x="211" y="1329"/>
                    <a:pt x="240" y="1307"/>
                  </a:cubicBezTo>
                  <a:cubicBezTo>
                    <a:pt x="256" y="1294"/>
                    <a:pt x="297" y="1280"/>
                    <a:pt x="317" y="1280"/>
                  </a:cubicBezTo>
                  <a:cubicBezTo>
                    <a:pt x="338" y="1280"/>
                    <a:pt x="377" y="1301"/>
                    <a:pt x="396" y="1310"/>
                  </a:cubicBezTo>
                  <a:cubicBezTo>
                    <a:pt x="435" y="1330"/>
                    <a:pt x="500" y="1393"/>
                    <a:pt x="541" y="1404"/>
                  </a:cubicBezTo>
                  <a:cubicBezTo>
                    <a:pt x="558" y="1408"/>
                    <a:pt x="594" y="1407"/>
                    <a:pt x="609" y="1400"/>
                  </a:cubicBezTo>
                  <a:cubicBezTo>
                    <a:pt x="627" y="1393"/>
                    <a:pt x="650" y="1358"/>
                    <a:pt x="667" y="1349"/>
                  </a:cubicBezTo>
                  <a:cubicBezTo>
                    <a:pt x="675" y="1344"/>
                    <a:pt x="693" y="1335"/>
                    <a:pt x="702" y="1337"/>
                  </a:cubicBezTo>
                  <a:cubicBezTo>
                    <a:pt x="734" y="1346"/>
                    <a:pt x="767" y="1413"/>
                    <a:pt x="789" y="1438"/>
                  </a:cubicBezTo>
                  <a:cubicBezTo>
                    <a:pt x="802" y="1453"/>
                    <a:pt x="823" y="1487"/>
                    <a:pt x="839" y="1497"/>
                  </a:cubicBezTo>
                  <a:cubicBezTo>
                    <a:pt x="868" y="1515"/>
                    <a:pt x="875" y="1521"/>
                    <a:pt x="908" y="1520"/>
                  </a:cubicBezTo>
                  <a:cubicBezTo>
                    <a:pt x="927" y="1519"/>
                    <a:pt x="966" y="1508"/>
                    <a:pt x="982" y="1497"/>
                  </a:cubicBezTo>
                  <a:cubicBezTo>
                    <a:pt x="1053" y="1445"/>
                    <a:pt x="1151" y="1289"/>
                    <a:pt x="1183" y="1207"/>
                  </a:cubicBezTo>
                  <a:cubicBezTo>
                    <a:pt x="1191" y="1186"/>
                    <a:pt x="1191" y="1141"/>
                    <a:pt x="1194" y="1119"/>
                  </a:cubicBezTo>
                  <a:cubicBezTo>
                    <a:pt x="1199" y="1090"/>
                    <a:pt x="1195" y="1027"/>
                    <a:pt x="1212" y="1003"/>
                  </a:cubicBezTo>
                  <a:cubicBezTo>
                    <a:pt x="1220" y="991"/>
                    <a:pt x="1248" y="976"/>
                    <a:pt x="1262" y="972"/>
                  </a:cubicBezTo>
                  <a:cubicBezTo>
                    <a:pt x="1302" y="963"/>
                    <a:pt x="1330" y="996"/>
                    <a:pt x="1369" y="984"/>
                  </a:cubicBezTo>
                  <a:cubicBezTo>
                    <a:pt x="1389" y="978"/>
                    <a:pt x="1420" y="947"/>
                    <a:pt x="1432" y="931"/>
                  </a:cubicBezTo>
                  <a:cubicBezTo>
                    <a:pt x="1492" y="851"/>
                    <a:pt x="1542" y="654"/>
                    <a:pt x="1591" y="568"/>
                  </a:cubicBezTo>
                  <a:cubicBezTo>
                    <a:pt x="1605" y="544"/>
                    <a:pt x="1637" y="498"/>
                    <a:pt x="1657" y="478"/>
                  </a:cubicBezTo>
                  <a:cubicBezTo>
                    <a:pt x="1676" y="460"/>
                    <a:pt x="1728" y="440"/>
                    <a:pt x="1744" y="419"/>
                  </a:cubicBezTo>
                  <a:cubicBezTo>
                    <a:pt x="1753" y="407"/>
                    <a:pt x="1765" y="377"/>
                    <a:pt x="1765" y="362"/>
                  </a:cubicBezTo>
                  <a:cubicBezTo>
                    <a:pt x="1765" y="354"/>
                    <a:pt x="1760" y="338"/>
                    <a:pt x="1755" y="332"/>
                  </a:cubicBezTo>
                  <a:cubicBezTo>
                    <a:pt x="1734" y="303"/>
                    <a:pt x="1655" y="283"/>
                    <a:pt x="1636" y="253"/>
                  </a:cubicBezTo>
                  <a:cubicBezTo>
                    <a:pt x="1631" y="246"/>
                    <a:pt x="1627" y="227"/>
                    <a:pt x="1630" y="219"/>
                  </a:cubicBezTo>
                  <a:cubicBezTo>
                    <a:pt x="1637" y="192"/>
                    <a:pt x="1698" y="161"/>
                    <a:pt x="1705" y="133"/>
                  </a:cubicBezTo>
                  <a:cubicBezTo>
                    <a:pt x="1710" y="115"/>
                    <a:pt x="1690" y="78"/>
                    <a:pt x="1690" y="59"/>
                  </a:cubicBezTo>
                  <a:cubicBezTo>
                    <a:pt x="1690" y="53"/>
                    <a:pt x="1720" y="19"/>
                    <a:pt x="1735" y="0"/>
                  </a:cubicBezTo>
                  <a:cubicBezTo>
                    <a:pt x="1806" y="32"/>
                    <a:pt x="1900" y="113"/>
                    <a:pt x="1954" y="146"/>
                  </a:cubicBezTo>
                  <a:cubicBezTo>
                    <a:pt x="1976" y="160"/>
                    <a:pt x="2022" y="185"/>
                    <a:pt x="2044" y="200"/>
                  </a:cubicBezTo>
                  <a:cubicBezTo>
                    <a:pt x="2065" y="213"/>
                    <a:pt x="2105" y="244"/>
                    <a:pt x="2126" y="258"/>
                  </a:cubicBezTo>
                  <a:cubicBezTo>
                    <a:pt x="2143" y="269"/>
                    <a:pt x="2177" y="292"/>
                    <a:pt x="2196" y="300"/>
                  </a:cubicBezTo>
                  <a:cubicBezTo>
                    <a:pt x="2226" y="313"/>
                    <a:pt x="2289" y="333"/>
                    <a:pt x="2322" y="337"/>
                  </a:cubicBezTo>
                  <a:cubicBezTo>
                    <a:pt x="2328" y="337"/>
                    <a:pt x="2335" y="337"/>
                    <a:pt x="2344" y="336"/>
                  </a:cubicBezTo>
                  <a:cubicBezTo>
                    <a:pt x="2382" y="332"/>
                    <a:pt x="2438" y="314"/>
                    <a:pt x="2465" y="327"/>
                  </a:cubicBezTo>
                  <a:cubicBezTo>
                    <a:pt x="2495" y="340"/>
                    <a:pt x="2519" y="410"/>
                    <a:pt x="2543" y="432"/>
                  </a:cubicBezTo>
                  <a:cubicBezTo>
                    <a:pt x="2566" y="453"/>
                    <a:pt x="2623" y="482"/>
                    <a:pt x="2650" y="497"/>
                  </a:cubicBezTo>
                  <a:cubicBezTo>
                    <a:pt x="2667" y="506"/>
                    <a:pt x="2707" y="514"/>
                    <a:pt x="2720" y="528"/>
                  </a:cubicBezTo>
                  <a:cubicBezTo>
                    <a:pt x="2736" y="546"/>
                    <a:pt x="2749" y="596"/>
                    <a:pt x="2747" y="620"/>
                  </a:cubicBezTo>
                  <a:cubicBezTo>
                    <a:pt x="2746" y="642"/>
                    <a:pt x="2715" y="676"/>
                    <a:pt x="2712" y="697"/>
                  </a:cubicBezTo>
                  <a:cubicBezTo>
                    <a:pt x="2708" y="727"/>
                    <a:pt x="2735" y="784"/>
                    <a:pt x="2732" y="813"/>
                  </a:cubicBezTo>
                  <a:cubicBezTo>
                    <a:pt x="2729" y="840"/>
                    <a:pt x="2716" y="899"/>
                    <a:pt x="2693" y="913"/>
                  </a:cubicBezTo>
                  <a:cubicBezTo>
                    <a:pt x="2669" y="928"/>
                    <a:pt x="2608" y="895"/>
                    <a:pt x="2581" y="903"/>
                  </a:cubicBezTo>
                  <a:cubicBezTo>
                    <a:pt x="2533" y="918"/>
                    <a:pt x="2462" y="997"/>
                    <a:pt x="2423" y="1029"/>
                  </a:cubicBezTo>
                  <a:cubicBezTo>
                    <a:pt x="2398" y="1049"/>
                    <a:pt x="2353" y="1097"/>
                    <a:pt x="2323" y="1110"/>
                  </a:cubicBezTo>
                  <a:cubicBezTo>
                    <a:pt x="2293" y="1122"/>
                    <a:pt x="2225" y="1131"/>
                    <a:pt x="2193" y="1126"/>
                  </a:cubicBezTo>
                  <a:cubicBezTo>
                    <a:pt x="2168" y="1123"/>
                    <a:pt x="2124" y="1085"/>
                    <a:pt x="2099" y="1087"/>
                  </a:cubicBezTo>
                  <a:cubicBezTo>
                    <a:pt x="2065" y="1089"/>
                    <a:pt x="2015" y="1146"/>
                    <a:pt x="1982" y="1152"/>
                  </a:cubicBezTo>
                  <a:cubicBezTo>
                    <a:pt x="1958" y="1157"/>
                    <a:pt x="1911" y="1136"/>
                    <a:pt x="1888" y="1141"/>
                  </a:cubicBezTo>
                  <a:cubicBezTo>
                    <a:pt x="1853" y="1148"/>
                    <a:pt x="1775" y="1177"/>
                    <a:pt x="1766" y="1211"/>
                  </a:cubicBezTo>
                  <a:cubicBezTo>
                    <a:pt x="1756" y="1250"/>
                    <a:pt x="1840" y="1310"/>
                    <a:pt x="1849" y="1349"/>
                  </a:cubicBezTo>
                  <a:cubicBezTo>
                    <a:pt x="1858" y="1390"/>
                    <a:pt x="1845" y="1477"/>
                    <a:pt x="1831" y="1518"/>
                  </a:cubicBezTo>
                  <a:cubicBezTo>
                    <a:pt x="1821" y="1546"/>
                    <a:pt x="1767" y="1590"/>
                    <a:pt x="1768" y="1620"/>
                  </a:cubicBezTo>
                  <a:cubicBezTo>
                    <a:pt x="1769" y="1637"/>
                    <a:pt x="1795" y="1667"/>
                    <a:pt x="1810" y="1677"/>
                  </a:cubicBezTo>
                  <a:cubicBezTo>
                    <a:pt x="1815" y="1680"/>
                    <a:pt x="1828" y="1682"/>
                    <a:pt x="1833" y="1681"/>
                  </a:cubicBezTo>
                  <a:cubicBezTo>
                    <a:pt x="1852" y="1674"/>
                    <a:pt x="1868" y="1622"/>
                    <a:pt x="1888" y="1623"/>
                  </a:cubicBezTo>
                  <a:cubicBezTo>
                    <a:pt x="1906" y="1623"/>
                    <a:pt x="1923" y="1663"/>
                    <a:pt x="1935" y="1677"/>
                  </a:cubicBezTo>
                  <a:cubicBezTo>
                    <a:pt x="1948" y="1692"/>
                    <a:pt x="1969" y="1728"/>
                    <a:pt x="1986" y="1738"/>
                  </a:cubicBezTo>
                  <a:cubicBezTo>
                    <a:pt x="2005" y="1751"/>
                    <a:pt x="2060" y="1744"/>
                    <a:pt x="2075" y="1761"/>
                  </a:cubicBezTo>
                  <a:cubicBezTo>
                    <a:pt x="2098" y="1788"/>
                    <a:pt x="2074" y="1868"/>
                    <a:pt x="2087" y="1900"/>
                  </a:cubicBezTo>
                  <a:cubicBezTo>
                    <a:pt x="2106" y="1948"/>
                    <a:pt x="2171" y="2036"/>
                    <a:pt x="2216" y="2062"/>
                  </a:cubicBezTo>
                  <a:cubicBezTo>
                    <a:pt x="2229" y="2070"/>
                    <a:pt x="2259" y="2073"/>
                    <a:pt x="2281" y="2081"/>
                  </a:cubicBezTo>
                  <a:cubicBezTo>
                    <a:pt x="2279" y="2102"/>
                    <a:pt x="2278" y="2123"/>
                    <a:pt x="2278" y="2137"/>
                  </a:cubicBezTo>
                  <a:cubicBezTo>
                    <a:pt x="2275" y="2237"/>
                    <a:pt x="2288" y="2436"/>
                    <a:pt x="2307" y="2540"/>
                  </a:cubicBezTo>
                  <a:cubicBezTo>
                    <a:pt x="2294" y="2548"/>
                    <a:pt x="2263" y="2551"/>
                    <a:pt x="2256" y="2561"/>
                  </a:cubicBezTo>
                  <a:cubicBezTo>
                    <a:pt x="2246" y="2576"/>
                    <a:pt x="2254" y="2614"/>
                    <a:pt x="2248" y="2630"/>
                  </a:cubicBezTo>
                  <a:cubicBezTo>
                    <a:pt x="2240" y="2654"/>
                    <a:pt x="2217" y="2706"/>
                    <a:pt x="2194" y="2718"/>
                  </a:cubicBezTo>
                  <a:cubicBezTo>
                    <a:pt x="2164" y="2733"/>
                    <a:pt x="2091" y="2717"/>
                    <a:pt x="2059" y="2706"/>
                  </a:cubicBezTo>
                  <a:cubicBezTo>
                    <a:pt x="2045" y="2702"/>
                    <a:pt x="2017" y="2664"/>
                    <a:pt x="2012" y="2651"/>
                  </a:cubicBezTo>
                  <a:cubicBezTo>
                    <a:pt x="2005" y="2633"/>
                    <a:pt x="2033" y="2593"/>
                    <a:pt x="2028" y="2575"/>
                  </a:cubicBezTo>
                  <a:cubicBezTo>
                    <a:pt x="2023" y="2560"/>
                    <a:pt x="2000" y="2534"/>
                    <a:pt x="1985" y="2529"/>
                  </a:cubicBezTo>
                  <a:cubicBezTo>
                    <a:pt x="1978" y="2526"/>
                    <a:pt x="1958" y="2526"/>
                    <a:pt x="1954" y="2533"/>
                  </a:cubicBezTo>
                  <a:cubicBezTo>
                    <a:pt x="1945" y="2547"/>
                    <a:pt x="1982" y="2581"/>
                    <a:pt x="1977" y="2598"/>
                  </a:cubicBezTo>
                  <a:cubicBezTo>
                    <a:pt x="1974" y="2610"/>
                    <a:pt x="1951" y="2635"/>
                    <a:pt x="1939" y="2632"/>
                  </a:cubicBezTo>
                  <a:cubicBezTo>
                    <a:pt x="1918" y="2627"/>
                    <a:pt x="1911" y="2576"/>
                    <a:pt x="1908" y="2556"/>
                  </a:cubicBezTo>
                  <a:cubicBezTo>
                    <a:pt x="1903" y="2527"/>
                    <a:pt x="1929" y="2464"/>
                    <a:pt x="1912" y="2441"/>
                  </a:cubicBezTo>
                  <a:cubicBezTo>
                    <a:pt x="1894" y="2419"/>
                    <a:pt x="1825" y="2430"/>
                    <a:pt x="1799" y="2418"/>
                  </a:cubicBezTo>
                  <a:cubicBezTo>
                    <a:pt x="1785" y="2412"/>
                    <a:pt x="1754" y="2395"/>
                    <a:pt x="1749" y="2380"/>
                  </a:cubicBezTo>
                  <a:cubicBezTo>
                    <a:pt x="1743" y="2363"/>
                    <a:pt x="1765" y="2329"/>
                    <a:pt x="1765" y="2311"/>
                  </a:cubicBezTo>
                  <a:cubicBezTo>
                    <a:pt x="1765" y="2294"/>
                    <a:pt x="1755" y="2259"/>
                    <a:pt x="1749" y="2243"/>
                  </a:cubicBezTo>
                  <a:cubicBezTo>
                    <a:pt x="1741" y="2220"/>
                    <a:pt x="1727" y="2168"/>
                    <a:pt x="1707" y="2155"/>
                  </a:cubicBezTo>
                  <a:cubicBezTo>
                    <a:pt x="1673" y="2133"/>
                    <a:pt x="1585" y="2134"/>
                    <a:pt x="1548" y="2147"/>
                  </a:cubicBezTo>
                  <a:cubicBezTo>
                    <a:pt x="1526" y="2155"/>
                    <a:pt x="1501" y="2204"/>
                    <a:pt x="1478" y="2208"/>
                  </a:cubicBezTo>
                  <a:cubicBezTo>
                    <a:pt x="1464" y="2211"/>
                    <a:pt x="1434" y="2199"/>
                    <a:pt x="1424" y="2189"/>
                  </a:cubicBezTo>
                  <a:cubicBezTo>
                    <a:pt x="1409" y="2174"/>
                    <a:pt x="1410" y="2122"/>
                    <a:pt x="1393" y="2109"/>
                  </a:cubicBezTo>
                  <a:cubicBezTo>
                    <a:pt x="1380" y="2099"/>
                    <a:pt x="1343" y="2107"/>
                    <a:pt x="1328" y="2101"/>
                  </a:cubicBezTo>
                  <a:cubicBezTo>
                    <a:pt x="1307" y="2095"/>
                    <a:pt x="1274" y="2065"/>
                    <a:pt x="1254" y="2059"/>
                  </a:cubicBezTo>
                  <a:cubicBezTo>
                    <a:pt x="1245" y="2057"/>
                    <a:pt x="1223" y="2054"/>
                    <a:pt x="1215" y="2059"/>
                  </a:cubicBezTo>
                  <a:cubicBezTo>
                    <a:pt x="1199" y="2072"/>
                    <a:pt x="1195" y="2119"/>
                    <a:pt x="1196" y="2140"/>
                  </a:cubicBezTo>
                  <a:cubicBezTo>
                    <a:pt x="1197" y="2155"/>
                    <a:pt x="1210" y="2183"/>
                    <a:pt x="1215" y="2197"/>
                  </a:cubicBezTo>
                  <a:cubicBezTo>
                    <a:pt x="1222" y="2213"/>
                    <a:pt x="1246" y="2245"/>
                    <a:pt x="1242" y="2262"/>
                  </a:cubicBezTo>
                  <a:cubicBezTo>
                    <a:pt x="1237" y="2287"/>
                    <a:pt x="1189" y="2320"/>
                    <a:pt x="1165" y="2330"/>
                  </a:cubicBezTo>
                  <a:cubicBezTo>
                    <a:pt x="1149" y="2337"/>
                    <a:pt x="1113" y="2342"/>
                    <a:pt x="1095" y="2338"/>
                  </a:cubicBezTo>
                  <a:cubicBezTo>
                    <a:pt x="1071" y="2333"/>
                    <a:pt x="1035" y="2289"/>
                    <a:pt x="1010" y="2288"/>
                  </a:cubicBezTo>
                  <a:cubicBezTo>
                    <a:pt x="985" y="2288"/>
                    <a:pt x="940" y="2318"/>
                    <a:pt x="921" y="2334"/>
                  </a:cubicBezTo>
                  <a:cubicBezTo>
                    <a:pt x="904" y="2349"/>
                    <a:pt x="877" y="2386"/>
                    <a:pt x="867" y="2407"/>
                  </a:cubicBezTo>
                  <a:cubicBezTo>
                    <a:pt x="853" y="2436"/>
                    <a:pt x="862" y="2499"/>
                    <a:pt x="853" y="2528"/>
                  </a:cubicBezTo>
                  <a:cubicBezTo>
                    <a:pt x="849" y="2542"/>
                    <a:pt x="831" y="2564"/>
                    <a:pt x="809" y="2567"/>
                  </a:cubicBezTo>
                  <a:cubicBezTo>
                    <a:pt x="783" y="2571"/>
                    <a:pt x="727" y="2528"/>
                    <a:pt x="715" y="2504"/>
                  </a:cubicBezTo>
                  <a:cubicBezTo>
                    <a:pt x="706" y="2486"/>
                    <a:pt x="709" y="2443"/>
                    <a:pt x="703" y="2423"/>
                  </a:cubicBezTo>
                  <a:cubicBezTo>
                    <a:pt x="694" y="2396"/>
                    <a:pt x="644" y="2347"/>
                    <a:pt x="619" y="2362"/>
                  </a:cubicBezTo>
                  <a:cubicBezTo>
                    <a:pt x="618" y="2362"/>
                    <a:pt x="618" y="2362"/>
                    <a:pt x="618" y="2363"/>
                  </a:cubicBezTo>
                  <a:cubicBezTo>
                    <a:pt x="617" y="2361"/>
                    <a:pt x="616" y="2359"/>
                    <a:pt x="615" y="2357"/>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1" name="Freeform 14"/>
            <p:cNvSpPr>
              <a:spLocks/>
            </p:cNvSpPr>
            <p:nvPr/>
          </p:nvSpPr>
          <p:spPr bwMode="auto">
            <a:xfrm>
              <a:off x="4313238" y="3800474"/>
              <a:ext cx="777875" cy="477838"/>
            </a:xfrm>
            <a:custGeom>
              <a:avLst/>
              <a:gdLst>
                <a:gd name="T0" fmla="*/ 3294 w 4598"/>
                <a:gd name="T1" fmla="*/ 2671 h 2816"/>
                <a:gd name="T2" fmla="*/ 3183 w 4598"/>
                <a:gd name="T3" fmla="*/ 2608 h 2816"/>
                <a:gd name="T4" fmla="*/ 3171 w 4598"/>
                <a:gd name="T5" fmla="*/ 2394 h 2816"/>
                <a:gd name="T6" fmla="*/ 3082 w 4598"/>
                <a:gd name="T7" fmla="*/ 2184 h 2816"/>
                <a:gd name="T8" fmla="*/ 2862 w 4598"/>
                <a:gd name="T9" fmla="*/ 2406 h 2816"/>
                <a:gd name="T10" fmla="*/ 2695 w 4598"/>
                <a:gd name="T11" fmla="*/ 2390 h 2816"/>
                <a:gd name="T12" fmla="*/ 2649 w 4598"/>
                <a:gd name="T13" fmla="*/ 2276 h 2816"/>
                <a:gd name="T14" fmla="*/ 2413 w 4598"/>
                <a:gd name="T15" fmla="*/ 2394 h 2816"/>
                <a:gd name="T16" fmla="*/ 1976 w 4598"/>
                <a:gd name="T17" fmla="*/ 2147 h 2816"/>
                <a:gd name="T18" fmla="*/ 1540 w 4598"/>
                <a:gd name="T19" fmla="*/ 2127 h 2816"/>
                <a:gd name="T20" fmla="*/ 1269 w 4598"/>
                <a:gd name="T21" fmla="*/ 2192 h 2816"/>
                <a:gd name="T22" fmla="*/ 1326 w 4598"/>
                <a:gd name="T23" fmla="*/ 2379 h 2816"/>
                <a:gd name="T24" fmla="*/ 1040 w 4598"/>
                <a:gd name="T25" fmla="*/ 2471 h 2816"/>
                <a:gd name="T26" fmla="*/ 789 w 4598"/>
                <a:gd name="T27" fmla="*/ 2460 h 2816"/>
                <a:gd name="T28" fmla="*/ 592 w 4598"/>
                <a:gd name="T29" fmla="*/ 2673 h 2816"/>
                <a:gd name="T30" fmla="*/ 460 w 4598"/>
                <a:gd name="T31" fmla="*/ 2797 h 2816"/>
                <a:gd name="T32" fmla="*/ 230 w 4598"/>
                <a:gd name="T33" fmla="*/ 2473 h 2816"/>
                <a:gd name="T34" fmla="*/ 77 w 4598"/>
                <a:gd name="T35" fmla="*/ 2416 h 2816"/>
                <a:gd name="T36" fmla="*/ 75 w 4598"/>
                <a:gd name="T37" fmla="*/ 2253 h 2816"/>
                <a:gd name="T38" fmla="*/ 132 w 4598"/>
                <a:gd name="T39" fmla="*/ 1876 h 2816"/>
                <a:gd name="T40" fmla="*/ 437 w 4598"/>
                <a:gd name="T41" fmla="*/ 1861 h 2816"/>
                <a:gd name="T42" fmla="*/ 825 w 4598"/>
                <a:gd name="T43" fmla="*/ 1638 h 2816"/>
                <a:gd name="T44" fmla="*/ 956 w 4598"/>
                <a:gd name="T45" fmla="*/ 1432 h 2816"/>
                <a:gd name="T46" fmla="*/ 894 w 4598"/>
                <a:gd name="T47" fmla="*/ 1232 h 2816"/>
                <a:gd name="T48" fmla="*/ 588 w 4598"/>
                <a:gd name="T49" fmla="*/ 1071 h 2816"/>
                <a:gd name="T50" fmla="*/ 599 w 4598"/>
                <a:gd name="T51" fmla="*/ 751 h 2816"/>
                <a:gd name="T52" fmla="*/ 626 w 4598"/>
                <a:gd name="T53" fmla="*/ 514 h 2816"/>
                <a:gd name="T54" fmla="*/ 912 w 4598"/>
                <a:gd name="T55" fmla="*/ 438 h 2816"/>
                <a:gd name="T56" fmla="*/ 699 w 4598"/>
                <a:gd name="T57" fmla="*/ 270 h 2816"/>
                <a:gd name="T58" fmla="*/ 544 w 4598"/>
                <a:gd name="T59" fmla="*/ 102 h 2816"/>
                <a:gd name="T60" fmla="*/ 865 w 4598"/>
                <a:gd name="T61" fmla="*/ 64 h 2816"/>
                <a:gd name="T62" fmla="*/ 1121 w 4598"/>
                <a:gd name="T63" fmla="*/ 18 h 2816"/>
                <a:gd name="T64" fmla="*/ 1279 w 4598"/>
                <a:gd name="T65" fmla="*/ 68 h 2816"/>
                <a:gd name="T66" fmla="*/ 1431 w 4598"/>
                <a:gd name="T67" fmla="*/ 78 h 2816"/>
                <a:gd name="T68" fmla="*/ 1631 w 4598"/>
                <a:gd name="T69" fmla="*/ 302 h 2816"/>
                <a:gd name="T70" fmla="*/ 1880 w 4598"/>
                <a:gd name="T71" fmla="*/ 474 h 2816"/>
                <a:gd name="T72" fmla="*/ 2194 w 4598"/>
                <a:gd name="T73" fmla="*/ 555 h 2816"/>
                <a:gd name="T74" fmla="*/ 2402 w 4598"/>
                <a:gd name="T75" fmla="*/ 542 h 2816"/>
                <a:gd name="T76" fmla="*/ 2684 w 4598"/>
                <a:gd name="T77" fmla="*/ 464 h 2816"/>
                <a:gd name="T78" fmla="*/ 2878 w 4598"/>
                <a:gd name="T79" fmla="*/ 509 h 2816"/>
                <a:gd name="T80" fmla="*/ 3020 w 4598"/>
                <a:gd name="T81" fmla="*/ 442 h 2816"/>
                <a:gd name="T82" fmla="*/ 3151 w 4598"/>
                <a:gd name="T83" fmla="*/ 795 h 2816"/>
                <a:gd name="T84" fmla="*/ 3299 w 4598"/>
                <a:gd name="T85" fmla="*/ 787 h 2816"/>
                <a:gd name="T86" fmla="*/ 3485 w 4598"/>
                <a:gd name="T87" fmla="*/ 825 h 2816"/>
                <a:gd name="T88" fmla="*/ 3573 w 4598"/>
                <a:gd name="T89" fmla="*/ 938 h 2816"/>
                <a:gd name="T90" fmla="*/ 3745 w 4598"/>
                <a:gd name="T91" fmla="*/ 968 h 2816"/>
                <a:gd name="T92" fmla="*/ 3854 w 4598"/>
                <a:gd name="T93" fmla="*/ 884 h 2816"/>
                <a:gd name="T94" fmla="*/ 3972 w 4598"/>
                <a:gd name="T95" fmla="*/ 992 h 2816"/>
                <a:gd name="T96" fmla="*/ 4092 w 4598"/>
                <a:gd name="T97" fmla="*/ 1073 h 2816"/>
                <a:gd name="T98" fmla="*/ 4273 w 4598"/>
                <a:gd name="T99" fmla="*/ 1130 h 2816"/>
                <a:gd name="T100" fmla="*/ 4429 w 4598"/>
                <a:gd name="T101" fmla="*/ 1203 h 2816"/>
                <a:gd name="T102" fmla="*/ 4338 w 4598"/>
                <a:gd name="T103" fmla="*/ 1378 h 2816"/>
                <a:gd name="T104" fmla="*/ 4423 w 4598"/>
                <a:gd name="T105" fmla="*/ 1554 h 2816"/>
                <a:gd name="T106" fmla="*/ 4541 w 4598"/>
                <a:gd name="T107" fmla="*/ 1797 h 2816"/>
                <a:gd name="T108" fmla="*/ 4598 w 4598"/>
                <a:gd name="T109" fmla="*/ 2016 h 2816"/>
                <a:gd name="T110" fmla="*/ 4404 w 4598"/>
                <a:gd name="T111" fmla="*/ 2110 h 2816"/>
                <a:gd name="T112" fmla="*/ 4130 w 4598"/>
                <a:gd name="T113" fmla="*/ 2067 h 2816"/>
                <a:gd name="T114" fmla="*/ 3980 w 4598"/>
                <a:gd name="T115" fmla="*/ 2194 h 2816"/>
                <a:gd name="T116" fmla="*/ 3955 w 4598"/>
                <a:gd name="T117" fmla="*/ 2286 h 2816"/>
                <a:gd name="T118" fmla="*/ 3797 w 4598"/>
                <a:gd name="T119" fmla="*/ 2415 h 2816"/>
                <a:gd name="T120" fmla="*/ 3490 w 4598"/>
                <a:gd name="T121" fmla="*/ 2477 h 2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598" h="2816">
                  <a:moveTo>
                    <a:pt x="3307" y="2628"/>
                  </a:moveTo>
                  <a:cubicBezTo>
                    <a:pt x="3301" y="2637"/>
                    <a:pt x="3292" y="2658"/>
                    <a:pt x="3294" y="2669"/>
                  </a:cubicBezTo>
                  <a:cubicBezTo>
                    <a:pt x="3294" y="2669"/>
                    <a:pt x="3294" y="2670"/>
                    <a:pt x="3294" y="2671"/>
                  </a:cubicBezTo>
                  <a:cubicBezTo>
                    <a:pt x="3278" y="2666"/>
                    <a:pt x="3257" y="2655"/>
                    <a:pt x="3245" y="2657"/>
                  </a:cubicBezTo>
                  <a:cubicBezTo>
                    <a:pt x="3231" y="2660"/>
                    <a:pt x="3211" y="2693"/>
                    <a:pt x="3198" y="2688"/>
                  </a:cubicBezTo>
                  <a:cubicBezTo>
                    <a:pt x="3179" y="2680"/>
                    <a:pt x="3192" y="2626"/>
                    <a:pt x="3183" y="2608"/>
                  </a:cubicBezTo>
                  <a:cubicBezTo>
                    <a:pt x="3173" y="2590"/>
                    <a:pt x="3132" y="2569"/>
                    <a:pt x="3125" y="2551"/>
                  </a:cubicBezTo>
                  <a:cubicBezTo>
                    <a:pt x="3116" y="2529"/>
                    <a:pt x="3122" y="2481"/>
                    <a:pt x="3129" y="2459"/>
                  </a:cubicBezTo>
                  <a:cubicBezTo>
                    <a:pt x="3135" y="2441"/>
                    <a:pt x="3169" y="2413"/>
                    <a:pt x="3171" y="2394"/>
                  </a:cubicBezTo>
                  <a:cubicBezTo>
                    <a:pt x="3173" y="2376"/>
                    <a:pt x="3157" y="2341"/>
                    <a:pt x="3148" y="2325"/>
                  </a:cubicBezTo>
                  <a:cubicBezTo>
                    <a:pt x="3137" y="2306"/>
                    <a:pt x="3099" y="2277"/>
                    <a:pt x="3090" y="2257"/>
                  </a:cubicBezTo>
                  <a:cubicBezTo>
                    <a:pt x="3083" y="2240"/>
                    <a:pt x="3098" y="2193"/>
                    <a:pt x="3082" y="2184"/>
                  </a:cubicBezTo>
                  <a:cubicBezTo>
                    <a:pt x="3074" y="2180"/>
                    <a:pt x="3055" y="2194"/>
                    <a:pt x="3047" y="2200"/>
                  </a:cubicBezTo>
                  <a:cubicBezTo>
                    <a:pt x="3020" y="2217"/>
                    <a:pt x="2972" y="2260"/>
                    <a:pt x="2951" y="2283"/>
                  </a:cubicBezTo>
                  <a:cubicBezTo>
                    <a:pt x="2925" y="2311"/>
                    <a:pt x="2886" y="2377"/>
                    <a:pt x="2862" y="2406"/>
                  </a:cubicBezTo>
                  <a:cubicBezTo>
                    <a:pt x="2848" y="2422"/>
                    <a:pt x="2824" y="2459"/>
                    <a:pt x="2804" y="2467"/>
                  </a:cubicBezTo>
                  <a:cubicBezTo>
                    <a:pt x="2783" y="2475"/>
                    <a:pt x="2732" y="2473"/>
                    <a:pt x="2715" y="2459"/>
                  </a:cubicBezTo>
                  <a:cubicBezTo>
                    <a:pt x="2701" y="2448"/>
                    <a:pt x="2694" y="2408"/>
                    <a:pt x="2695" y="2390"/>
                  </a:cubicBezTo>
                  <a:cubicBezTo>
                    <a:pt x="2697" y="2365"/>
                    <a:pt x="2756" y="2317"/>
                    <a:pt x="2738" y="2299"/>
                  </a:cubicBezTo>
                  <a:cubicBezTo>
                    <a:pt x="2729" y="2290"/>
                    <a:pt x="2704" y="2320"/>
                    <a:pt x="2692" y="2318"/>
                  </a:cubicBezTo>
                  <a:cubicBezTo>
                    <a:pt x="2677" y="2315"/>
                    <a:pt x="2664" y="2278"/>
                    <a:pt x="2649" y="2276"/>
                  </a:cubicBezTo>
                  <a:cubicBezTo>
                    <a:pt x="2633" y="2273"/>
                    <a:pt x="2605" y="2294"/>
                    <a:pt x="2591" y="2303"/>
                  </a:cubicBezTo>
                  <a:cubicBezTo>
                    <a:pt x="2562" y="2320"/>
                    <a:pt x="2518" y="2374"/>
                    <a:pt x="2487" y="2387"/>
                  </a:cubicBezTo>
                  <a:cubicBezTo>
                    <a:pt x="2470" y="2394"/>
                    <a:pt x="2430" y="2388"/>
                    <a:pt x="2413" y="2394"/>
                  </a:cubicBezTo>
                  <a:cubicBezTo>
                    <a:pt x="2390" y="2402"/>
                    <a:pt x="2356" y="2447"/>
                    <a:pt x="2332" y="2448"/>
                  </a:cubicBezTo>
                  <a:cubicBezTo>
                    <a:pt x="2319" y="2448"/>
                    <a:pt x="2300" y="2428"/>
                    <a:pt x="2289" y="2421"/>
                  </a:cubicBezTo>
                  <a:cubicBezTo>
                    <a:pt x="2227" y="2380"/>
                    <a:pt x="2046" y="2170"/>
                    <a:pt x="1976" y="2147"/>
                  </a:cubicBezTo>
                  <a:cubicBezTo>
                    <a:pt x="1913" y="2125"/>
                    <a:pt x="1843" y="2261"/>
                    <a:pt x="1779" y="2241"/>
                  </a:cubicBezTo>
                  <a:cubicBezTo>
                    <a:pt x="1751" y="2233"/>
                    <a:pt x="1706" y="2191"/>
                    <a:pt x="1678" y="2180"/>
                  </a:cubicBezTo>
                  <a:cubicBezTo>
                    <a:pt x="1638" y="2166"/>
                    <a:pt x="1583" y="2129"/>
                    <a:pt x="1540" y="2127"/>
                  </a:cubicBezTo>
                  <a:cubicBezTo>
                    <a:pt x="1514" y="2126"/>
                    <a:pt x="1463" y="2127"/>
                    <a:pt x="1439" y="2135"/>
                  </a:cubicBezTo>
                  <a:cubicBezTo>
                    <a:pt x="1423" y="2141"/>
                    <a:pt x="1400" y="2167"/>
                    <a:pt x="1385" y="2173"/>
                  </a:cubicBezTo>
                  <a:cubicBezTo>
                    <a:pt x="1358" y="2184"/>
                    <a:pt x="1291" y="2173"/>
                    <a:pt x="1269" y="2192"/>
                  </a:cubicBezTo>
                  <a:cubicBezTo>
                    <a:pt x="1261" y="2200"/>
                    <a:pt x="1254" y="2224"/>
                    <a:pt x="1257" y="2234"/>
                  </a:cubicBezTo>
                  <a:cubicBezTo>
                    <a:pt x="1268" y="2265"/>
                    <a:pt x="1320" y="2253"/>
                    <a:pt x="1339" y="2281"/>
                  </a:cubicBezTo>
                  <a:cubicBezTo>
                    <a:pt x="1349" y="2296"/>
                    <a:pt x="1334" y="2362"/>
                    <a:pt x="1326" y="2379"/>
                  </a:cubicBezTo>
                  <a:cubicBezTo>
                    <a:pt x="1312" y="2413"/>
                    <a:pt x="1236" y="2449"/>
                    <a:pt x="1199" y="2456"/>
                  </a:cubicBezTo>
                  <a:cubicBezTo>
                    <a:pt x="1180" y="2459"/>
                    <a:pt x="1144" y="2439"/>
                    <a:pt x="1125" y="2440"/>
                  </a:cubicBezTo>
                  <a:cubicBezTo>
                    <a:pt x="1103" y="2442"/>
                    <a:pt x="1062" y="2478"/>
                    <a:pt x="1040" y="2471"/>
                  </a:cubicBezTo>
                  <a:cubicBezTo>
                    <a:pt x="1016" y="2463"/>
                    <a:pt x="1006" y="2398"/>
                    <a:pt x="982" y="2387"/>
                  </a:cubicBezTo>
                  <a:cubicBezTo>
                    <a:pt x="957" y="2376"/>
                    <a:pt x="899" y="2389"/>
                    <a:pt x="874" y="2398"/>
                  </a:cubicBezTo>
                  <a:cubicBezTo>
                    <a:pt x="849" y="2408"/>
                    <a:pt x="811" y="2446"/>
                    <a:pt x="789" y="2460"/>
                  </a:cubicBezTo>
                  <a:cubicBezTo>
                    <a:pt x="770" y="2471"/>
                    <a:pt x="729" y="2485"/>
                    <a:pt x="711" y="2498"/>
                  </a:cubicBezTo>
                  <a:cubicBezTo>
                    <a:pt x="683" y="2518"/>
                    <a:pt x="628" y="2563"/>
                    <a:pt x="611" y="2593"/>
                  </a:cubicBezTo>
                  <a:cubicBezTo>
                    <a:pt x="601" y="2611"/>
                    <a:pt x="600" y="2654"/>
                    <a:pt x="592" y="2673"/>
                  </a:cubicBezTo>
                  <a:cubicBezTo>
                    <a:pt x="582" y="2694"/>
                    <a:pt x="546" y="2728"/>
                    <a:pt x="537" y="2750"/>
                  </a:cubicBezTo>
                  <a:cubicBezTo>
                    <a:pt x="531" y="2765"/>
                    <a:pt x="528" y="2791"/>
                    <a:pt x="525" y="2816"/>
                  </a:cubicBezTo>
                  <a:cubicBezTo>
                    <a:pt x="503" y="2808"/>
                    <a:pt x="473" y="2805"/>
                    <a:pt x="460" y="2797"/>
                  </a:cubicBezTo>
                  <a:cubicBezTo>
                    <a:pt x="415" y="2771"/>
                    <a:pt x="350" y="2683"/>
                    <a:pt x="331" y="2635"/>
                  </a:cubicBezTo>
                  <a:cubicBezTo>
                    <a:pt x="318" y="2603"/>
                    <a:pt x="342" y="2523"/>
                    <a:pt x="319" y="2496"/>
                  </a:cubicBezTo>
                  <a:cubicBezTo>
                    <a:pt x="304" y="2479"/>
                    <a:pt x="249" y="2486"/>
                    <a:pt x="230" y="2473"/>
                  </a:cubicBezTo>
                  <a:cubicBezTo>
                    <a:pt x="213" y="2463"/>
                    <a:pt x="192" y="2427"/>
                    <a:pt x="179" y="2412"/>
                  </a:cubicBezTo>
                  <a:cubicBezTo>
                    <a:pt x="167" y="2398"/>
                    <a:pt x="150" y="2358"/>
                    <a:pt x="132" y="2358"/>
                  </a:cubicBezTo>
                  <a:cubicBezTo>
                    <a:pt x="112" y="2357"/>
                    <a:pt x="96" y="2409"/>
                    <a:pt x="77" y="2416"/>
                  </a:cubicBezTo>
                  <a:cubicBezTo>
                    <a:pt x="72" y="2417"/>
                    <a:pt x="59" y="2415"/>
                    <a:pt x="54" y="2412"/>
                  </a:cubicBezTo>
                  <a:cubicBezTo>
                    <a:pt x="39" y="2402"/>
                    <a:pt x="13" y="2372"/>
                    <a:pt x="12" y="2355"/>
                  </a:cubicBezTo>
                  <a:cubicBezTo>
                    <a:pt x="11" y="2325"/>
                    <a:pt x="65" y="2281"/>
                    <a:pt x="75" y="2253"/>
                  </a:cubicBezTo>
                  <a:cubicBezTo>
                    <a:pt x="89" y="2212"/>
                    <a:pt x="102" y="2125"/>
                    <a:pt x="93" y="2084"/>
                  </a:cubicBezTo>
                  <a:cubicBezTo>
                    <a:pt x="84" y="2045"/>
                    <a:pt x="0" y="1985"/>
                    <a:pt x="10" y="1946"/>
                  </a:cubicBezTo>
                  <a:cubicBezTo>
                    <a:pt x="19" y="1912"/>
                    <a:pt x="97" y="1883"/>
                    <a:pt x="132" y="1876"/>
                  </a:cubicBezTo>
                  <a:cubicBezTo>
                    <a:pt x="155" y="1871"/>
                    <a:pt x="202" y="1892"/>
                    <a:pt x="226" y="1887"/>
                  </a:cubicBezTo>
                  <a:cubicBezTo>
                    <a:pt x="259" y="1881"/>
                    <a:pt x="309" y="1824"/>
                    <a:pt x="343" y="1822"/>
                  </a:cubicBezTo>
                  <a:cubicBezTo>
                    <a:pt x="368" y="1820"/>
                    <a:pt x="412" y="1858"/>
                    <a:pt x="437" y="1861"/>
                  </a:cubicBezTo>
                  <a:cubicBezTo>
                    <a:pt x="469" y="1866"/>
                    <a:pt x="537" y="1857"/>
                    <a:pt x="567" y="1845"/>
                  </a:cubicBezTo>
                  <a:cubicBezTo>
                    <a:pt x="597" y="1832"/>
                    <a:pt x="642" y="1784"/>
                    <a:pt x="667" y="1764"/>
                  </a:cubicBezTo>
                  <a:cubicBezTo>
                    <a:pt x="706" y="1732"/>
                    <a:pt x="777" y="1653"/>
                    <a:pt x="825" y="1638"/>
                  </a:cubicBezTo>
                  <a:cubicBezTo>
                    <a:pt x="852" y="1630"/>
                    <a:pt x="913" y="1663"/>
                    <a:pt x="937" y="1648"/>
                  </a:cubicBezTo>
                  <a:cubicBezTo>
                    <a:pt x="960" y="1634"/>
                    <a:pt x="973" y="1575"/>
                    <a:pt x="976" y="1548"/>
                  </a:cubicBezTo>
                  <a:cubicBezTo>
                    <a:pt x="979" y="1519"/>
                    <a:pt x="952" y="1462"/>
                    <a:pt x="956" y="1432"/>
                  </a:cubicBezTo>
                  <a:cubicBezTo>
                    <a:pt x="959" y="1411"/>
                    <a:pt x="990" y="1377"/>
                    <a:pt x="991" y="1355"/>
                  </a:cubicBezTo>
                  <a:cubicBezTo>
                    <a:pt x="993" y="1331"/>
                    <a:pt x="980" y="1281"/>
                    <a:pt x="964" y="1263"/>
                  </a:cubicBezTo>
                  <a:cubicBezTo>
                    <a:pt x="951" y="1249"/>
                    <a:pt x="911" y="1241"/>
                    <a:pt x="894" y="1232"/>
                  </a:cubicBezTo>
                  <a:cubicBezTo>
                    <a:pt x="867" y="1217"/>
                    <a:pt x="810" y="1188"/>
                    <a:pt x="787" y="1167"/>
                  </a:cubicBezTo>
                  <a:cubicBezTo>
                    <a:pt x="763" y="1145"/>
                    <a:pt x="739" y="1075"/>
                    <a:pt x="709" y="1062"/>
                  </a:cubicBezTo>
                  <a:cubicBezTo>
                    <a:pt x="682" y="1049"/>
                    <a:pt x="626" y="1067"/>
                    <a:pt x="588" y="1071"/>
                  </a:cubicBezTo>
                  <a:cubicBezTo>
                    <a:pt x="595" y="1037"/>
                    <a:pt x="605" y="996"/>
                    <a:pt x="607" y="984"/>
                  </a:cubicBezTo>
                  <a:cubicBezTo>
                    <a:pt x="610" y="963"/>
                    <a:pt x="659" y="887"/>
                    <a:pt x="655" y="867"/>
                  </a:cubicBezTo>
                  <a:cubicBezTo>
                    <a:pt x="648" y="836"/>
                    <a:pt x="616" y="776"/>
                    <a:pt x="599" y="751"/>
                  </a:cubicBezTo>
                  <a:cubicBezTo>
                    <a:pt x="588" y="735"/>
                    <a:pt x="564" y="701"/>
                    <a:pt x="564" y="682"/>
                  </a:cubicBezTo>
                  <a:cubicBezTo>
                    <a:pt x="563" y="666"/>
                    <a:pt x="585" y="637"/>
                    <a:pt x="591" y="621"/>
                  </a:cubicBezTo>
                  <a:cubicBezTo>
                    <a:pt x="601" y="595"/>
                    <a:pt x="604" y="532"/>
                    <a:pt x="626" y="514"/>
                  </a:cubicBezTo>
                  <a:cubicBezTo>
                    <a:pt x="647" y="497"/>
                    <a:pt x="708" y="509"/>
                    <a:pt x="734" y="499"/>
                  </a:cubicBezTo>
                  <a:cubicBezTo>
                    <a:pt x="754" y="492"/>
                    <a:pt x="784" y="461"/>
                    <a:pt x="804" y="453"/>
                  </a:cubicBezTo>
                  <a:cubicBezTo>
                    <a:pt x="829" y="444"/>
                    <a:pt x="893" y="457"/>
                    <a:pt x="912" y="438"/>
                  </a:cubicBezTo>
                  <a:cubicBezTo>
                    <a:pt x="928" y="422"/>
                    <a:pt x="933" y="370"/>
                    <a:pt x="924" y="350"/>
                  </a:cubicBezTo>
                  <a:cubicBezTo>
                    <a:pt x="913" y="327"/>
                    <a:pt x="862" y="302"/>
                    <a:pt x="838" y="293"/>
                  </a:cubicBezTo>
                  <a:cubicBezTo>
                    <a:pt x="806" y="280"/>
                    <a:pt x="724" y="295"/>
                    <a:pt x="699" y="270"/>
                  </a:cubicBezTo>
                  <a:cubicBezTo>
                    <a:pt x="681" y="251"/>
                    <a:pt x="703" y="185"/>
                    <a:pt x="684" y="167"/>
                  </a:cubicBezTo>
                  <a:cubicBezTo>
                    <a:pt x="663" y="147"/>
                    <a:pt x="591" y="169"/>
                    <a:pt x="568" y="152"/>
                  </a:cubicBezTo>
                  <a:cubicBezTo>
                    <a:pt x="557" y="144"/>
                    <a:pt x="543" y="116"/>
                    <a:pt x="544" y="102"/>
                  </a:cubicBezTo>
                  <a:cubicBezTo>
                    <a:pt x="546" y="89"/>
                    <a:pt x="565" y="67"/>
                    <a:pt x="575" y="60"/>
                  </a:cubicBezTo>
                  <a:cubicBezTo>
                    <a:pt x="592" y="49"/>
                    <a:pt x="633" y="42"/>
                    <a:pt x="653" y="41"/>
                  </a:cubicBezTo>
                  <a:cubicBezTo>
                    <a:pt x="706" y="37"/>
                    <a:pt x="815" y="46"/>
                    <a:pt x="865" y="64"/>
                  </a:cubicBezTo>
                  <a:cubicBezTo>
                    <a:pt x="877" y="68"/>
                    <a:pt x="896" y="87"/>
                    <a:pt x="908" y="91"/>
                  </a:cubicBezTo>
                  <a:cubicBezTo>
                    <a:pt x="941" y="100"/>
                    <a:pt x="1012" y="103"/>
                    <a:pt x="1043" y="91"/>
                  </a:cubicBezTo>
                  <a:cubicBezTo>
                    <a:pt x="1068" y="81"/>
                    <a:pt x="1094" y="21"/>
                    <a:pt x="1121" y="18"/>
                  </a:cubicBezTo>
                  <a:cubicBezTo>
                    <a:pt x="1139" y="16"/>
                    <a:pt x="1168" y="45"/>
                    <a:pt x="1183" y="56"/>
                  </a:cubicBezTo>
                  <a:cubicBezTo>
                    <a:pt x="1196" y="67"/>
                    <a:pt x="1216" y="101"/>
                    <a:pt x="1233" y="102"/>
                  </a:cubicBezTo>
                  <a:cubicBezTo>
                    <a:pt x="1247" y="103"/>
                    <a:pt x="1269" y="77"/>
                    <a:pt x="1279" y="68"/>
                  </a:cubicBezTo>
                  <a:cubicBezTo>
                    <a:pt x="1296" y="52"/>
                    <a:pt x="1327" y="25"/>
                    <a:pt x="1347" y="0"/>
                  </a:cubicBezTo>
                  <a:cubicBezTo>
                    <a:pt x="1360" y="2"/>
                    <a:pt x="1360" y="2"/>
                    <a:pt x="1360" y="2"/>
                  </a:cubicBezTo>
                  <a:cubicBezTo>
                    <a:pt x="1360" y="28"/>
                    <a:pt x="1415" y="57"/>
                    <a:pt x="1431" y="78"/>
                  </a:cubicBezTo>
                  <a:cubicBezTo>
                    <a:pt x="1449" y="101"/>
                    <a:pt x="1477" y="154"/>
                    <a:pt x="1494" y="178"/>
                  </a:cubicBezTo>
                  <a:cubicBezTo>
                    <a:pt x="1506" y="194"/>
                    <a:pt x="1531" y="226"/>
                    <a:pt x="1546" y="240"/>
                  </a:cubicBezTo>
                  <a:cubicBezTo>
                    <a:pt x="1565" y="257"/>
                    <a:pt x="1612" y="283"/>
                    <a:pt x="1631" y="302"/>
                  </a:cubicBezTo>
                  <a:cubicBezTo>
                    <a:pt x="1653" y="324"/>
                    <a:pt x="1677" y="388"/>
                    <a:pt x="1705" y="404"/>
                  </a:cubicBezTo>
                  <a:cubicBezTo>
                    <a:pt x="1730" y="418"/>
                    <a:pt x="1793" y="403"/>
                    <a:pt x="1820" y="415"/>
                  </a:cubicBezTo>
                  <a:cubicBezTo>
                    <a:pt x="1839" y="424"/>
                    <a:pt x="1861" y="465"/>
                    <a:pt x="1880" y="474"/>
                  </a:cubicBezTo>
                  <a:cubicBezTo>
                    <a:pt x="1903" y="486"/>
                    <a:pt x="1958" y="486"/>
                    <a:pt x="1984" y="493"/>
                  </a:cubicBezTo>
                  <a:cubicBezTo>
                    <a:pt x="2021" y="503"/>
                    <a:pt x="2093" y="535"/>
                    <a:pt x="2131" y="544"/>
                  </a:cubicBezTo>
                  <a:cubicBezTo>
                    <a:pt x="2147" y="548"/>
                    <a:pt x="2178" y="556"/>
                    <a:pt x="2194" y="555"/>
                  </a:cubicBezTo>
                  <a:cubicBezTo>
                    <a:pt x="2214" y="555"/>
                    <a:pt x="2252" y="543"/>
                    <a:pt x="2271" y="536"/>
                  </a:cubicBezTo>
                  <a:cubicBezTo>
                    <a:pt x="2285" y="532"/>
                    <a:pt x="2310" y="512"/>
                    <a:pt x="2325" y="512"/>
                  </a:cubicBezTo>
                  <a:cubicBezTo>
                    <a:pt x="2346" y="512"/>
                    <a:pt x="2381" y="541"/>
                    <a:pt x="2402" y="542"/>
                  </a:cubicBezTo>
                  <a:cubicBezTo>
                    <a:pt x="2430" y="542"/>
                    <a:pt x="2483" y="515"/>
                    <a:pt x="2509" y="504"/>
                  </a:cubicBezTo>
                  <a:cubicBezTo>
                    <a:pt x="2530" y="495"/>
                    <a:pt x="2570" y="469"/>
                    <a:pt x="2593" y="464"/>
                  </a:cubicBezTo>
                  <a:cubicBezTo>
                    <a:pt x="2615" y="459"/>
                    <a:pt x="2662" y="458"/>
                    <a:pt x="2684" y="464"/>
                  </a:cubicBezTo>
                  <a:cubicBezTo>
                    <a:pt x="2706" y="469"/>
                    <a:pt x="2743" y="499"/>
                    <a:pt x="2763" y="509"/>
                  </a:cubicBezTo>
                  <a:cubicBezTo>
                    <a:pt x="2776" y="517"/>
                    <a:pt x="2802" y="536"/>
                    <a:pt x="2818" y="536"/>
                  </a:cubicBezTo>
                  <a:cubicBezTo>
                    <a:pt x="2834" y="537"/>
                    <a:pt x="2864" y="519"/>
                    <a:pt x="2878" y="509"/>
                  </a:cubicBezTo>
                  <a:cubicBezTo>
                    <a:pt x="2895" y="497"/>
                    <a:pt x="2919" y="462"/>
                    <a:pt x="2935" y="450"/>
                  </a:cubicBezTo>
                  <a:cubicBezTo>
                    <a:pt x="2946" y="442"/>
                    <a:pt x="2971" y="426"/>
                    <a:pt x="2985" y="426"/>
                  </a:cubicBezTo>
                  <a:cubicBezTo>
                    <a:pt x="2994" y="426"/>
                    <a:pt x="3015" y="434"/>
                    <a:pt x="3020" y="442"/>
                  </a:cubicBezTo>
                  <a:cubicBezTo>
                    <a:pt x="3050" y="485"/>
                    <a:pt x="3022" y="599"/>
                    <a:pt x="3034" y="650"/>
                  </a:cubicBezTo>
                  <a:cubicBezTo>
                    <a:pt x="3038" y="670"/>
                    <a:pt x="3052" y="709"/>
                    <a:pt x="3064" y="725"/>
                  </a:cubicBezTo>
                  <a:cubicBezTo>
                    <a:pt x="3081" y="748"/>
                    <a:pt x="3132" y="776"/>
                    <a:pt x="3151" y="795"/>
                  </a:cubicBezTo>
                  <a:cubicBezTo>
                    <a:pt x="3162" y="806"/>
                    <a:pt x="3175" y="838"/>
                    <a:pt x="3190" y="844"/>
                  </a:cubicBezTo>
                  <a:cubicBezTo>
                    <a:pt x="3201" y="849"/>
                    <a:pt x="3228" y="841"/>
                    <a:pt x="3239" y="836"/>
                  </a:cubicBezTo>
                  <a:cubicBezTo>
                    <a:pt x="3257" y="828"/>
                    <a:pt x="3281" y="794"/>
                    <a:pt x="3299" y="787"/>
                  </a:cubicBezTo>
                  <a:cubicBezTo>
                    <a:pt x="3307" y="785"/>
                    <a:pt x="3324" y="785"/>
                    <a:pt x="3332" y="787"/>
                  </a:cubicBezTo>
                  <a:cubicBezTo>
                    <a:pt x="3355" y="795"/>
                    <a:pt x="3385" y="842"/>
                    <a:pt x="3408" y="847"/>
                  </a:cubicBezTo>
                  <a:cubicBezTo>
                    <a:pt x="3428" y="850"/>
                    <a:pt x="3466" y="821"/>
                    <a:pt x="3485" y="825"/>
                  </a:cubicBezTo>
                  <a:cubicBezTo>
                    <a:pt x="3495" y="827"/>
                    <a:pt x="3511" y="841"/>
                    <a:pt x="3515" y="849"/>
                  </a:cubicBezTo>
                  <a:cubicBezTo>
                    <a:pt x="3523" y="864"/>
                    <a:pt x="3511" y="903"/>
                    <a:pt x="3521" y="917"/>
                  </a:cubicBezTo>
                  <a:cubicBezTo>
                    <a:pt x="3529" y="928"/>
                    <a:pt x="3560" y="932"/>
                    <a:pt x="3573" y="938"/>
                  </a:cubicBezTo>
                  <a:cubicBezTo>
                    <a:pt x="3586" y="946"/>
                    <a:pt x="3608" y="967"/>
                    <a:pt x="3622" y="974"/>
                  </a:cubicBezTo>
                  <a:cubicBezTo>
                    <a:pt x="3635" y="979"/>
                    <a:pt x="3662" y="987"/>
                    <a:pt x="3676" y="987"/>
                  </a:cubicBezTo>
                  <a:cubicBezTo>
                    <a:pt x="3694" y="987"/>
                    <a:pt x="3727" y="971"/>
                    <a:pt x="3745" y="968"/>
                  </a:cubicBezTo>
                  <a:cubicBezTo>
                    <a:pt x="3761" y="966"/>
                    <a:pt x="3797" y="978"/>
                    <a:pt x="3811" y="968"/>
                  </a:cubicBezTo>
                  <a:cubicBezTo>
                    <a:pt x="3821" y="960"/>
                    <a:pt x="3818" y="931"/>
                    <a:pt x="3824" y="920"/>
                  </a:cubicBezTo>
                  <a:cubicBezTo>
                    <a:pt x="3830" y="909"/>
                    <a:pt x="3843" y="887"/>
                    <a:pt x="3854" y="884"/>
                  </a:cubicBezTo>
                  <a:cubicBezTo>
                    <a:pt x="3870" y="881"/>
                    <a:pt x="3904" y="899"/>
                    <a:pt x="3914" y="911"/>
                  </a:cubicBezTo>
                  <a:cubicBezTo>
                    <a:pt x="3925" y="924"/>
                    <a:pt x="3920" y="964"/>
                    <a:pt x="3931" y="976"/>
                  </a:cubicBezTo>
                  <a:cubicBezTo>
                    <a:pt x="3938" y="984"/>
                    <a:pt x="3961" y="989"/>
                    <a:pt x="3972" y="992"/>
                  </a:cubicBezTo>
                  <a:cubicBezTo>
                    <a:pt x="3984" y="996"/>
                    <a:pt x="4010" y="995"/>
                    <a:pt x="4021" y="1001"/>
                  </a:cubicBezTo>
                  <a:cubicBezTo>
                    <a:pt x="4021" y="1001"/>
                    <a:pt x="4022" y="1001"/>
                    <a:pt x="4022" y="1001"/>
                  </a:cubicBezTo>
                  <a:cubicBezTo>
                    <a:pt x="4044" y="1013"/>
                    <a:pt x="4075" y="1055"/>
                    <a:pt x="4092" y="1073"/>
                  </a:cubicBezTo>
                  <a:cubicBezTo>
                    <a:pt x="4102" y="1083"/>
                    <a:pt x="4117" y="1109"/>
                    <a:pt x="4130" y="1114"/>
                  </a:cubicBezTo>
                  <a:cubicBezTo>
                    <a:pt x="4147" y="1120"/>
                    <a:pt x="4184" y="1101"/>
                    <a:pt x="4202" y="1103"/>
                  </a:cubicBezTo>
                  <a:cubicBezTo>
                    <a:pt x="4221" y="1105"/>
                    <a:pt x="4254" y="1128"/>
                    <a:pt x="4273" y="1130"/>
                  </a:cubicBezTo>
                  <a:cubicBezTo>
                    <a:pt x="4284" y="1131"/>
                    <a:pt x="4306" y="1119"/>
                    <a:pt x="4316" y="1122"/>
                  </a:cubicBezTo>
                  <a:cubicBezTo>
                    <a:pt x="4332" y="1126"/>
                    <a:pt x="4353" y="1151"/>
                    <a:pt x="4366" y="1160"/>
                  </a:cubicBezTo>
                  <a:cubicBezTo>
                    <a:pt x="4381" y="1171"/>
                    <a:pt x="4423" y="1185"/>
                    <a:pt x="4429" y="1203"/>
                  </a:cubicBezTo>
                  <a:cubicBezTo>
                    <a:pt x="4434" y="1220"/>
                    <a:pt x="4413" y="1255"/>
                    <a:pt x="4404" y="1270"/>
                  </a:cubicBezTo>
                  <a:cubicBezTo>
                    <a:pt x="4394" y="1288"/>
                    <a:pt x="4362" y="1315"/>
                    <a:pt x="4352" y="1332"/>
                  </a:cubicBezTo>
                  <a:cubicBezTo>
                    <a:pt x="4346" y="1343"/>
                    <a:pt x="4345" y="1368"/>
                    <a:pt x="4338" y="1378"/>
                  </a:cubicBezTo>
                  <a:cubicBezTo>
                    <a:pt x="4332" y="1388"/>
                    <a:pt x="4307" y="1399"/>
                    <a:pt x="4306" y="1411"/>
                  </a:cubicBezTo>
                  <a:cubicBezTo>
                    <a:pt x="4302" y="1436"/>
                    <a:pt x="4341" y="1478"/>
                    <a:pt x="4357" y="1497"/>
                  </a:cubicBezTo>
                  <a:cubicBezTo>
                    <a:pt x="4371" y="1514"/>
                    <a:pt x="4415" y="1534"/>
                    <a:pt x="4423" y="1554"/>
                  </a:cubicBezTo>
                  <a:cubicBezTo>
                    <a:pt x="4433" y="1576"/>
                    <a:pt x="4407" y="1629"/>
                    <a:pt x="4418" y="1651"/>
                  </a:cubicBezTo>
                  <a:cubicBezTo>
                    <a:pt x="4428" y="1671"/>
                    <a:pt x="4479" y="1685"/>
                    <a:pt x="4494" y="1702"/>
                  </a:cubicBezTo>
                  <a:cubicBezTo>
                    <a:pt x="4512" y="1722"/>
                    <a:pt x="4533" y="1772"/>
                    <a:pt x="4541" y="1797"/>
                  </a:cubicBezTo>
                  <a:cubicBezTo>
                    <a:pt x="4548" y="1819"/>
                    <a:pt x="4550" y="1866"/>
                    <a:pt x="4557" y="1888"/>
                  </a:cubicBezTo>
                  <a:cubicBezTo>
                    <a:pt x="4561" y="1900"/>
                    <a:pt x="4575" y="1922"/>
                    <a:pt x="4579" y="1934"/>
                  </a:cubicBezTo>
                  <a:cubicBezTo>
                    <a:pt x="4583" y="1947"/>
                    <a:pt x="4593" y="1986"/>
                    <a:pt x="4598" y="2016"/>
                  </a:cubicBezTo>
                  <a:cubicBezTo>
                    <a:pt x="4583" y="2022"/>
                    <a:pt x="4570" y="2027"/>
                    <a:pt x="4560" y="2032"/>
                  </a:cubicBezTo>
                  <a:cubicBezTo>
                    <a:pt x="4543" y="2039"/>
                    <a:pt x="4510" y="2051"/>
                    <a:pt x="4494" y="2059"/>
                  </a:cubicBezTo>
                  <a:cubicBezTo>
                    <a:pt x="4471" y="2070"/>
                    <a:pt x="4430" y="2110"/>
                    <a:pt x="4404" y="2110"/>
                  </a:cubicBezTo>
                  <a:cubicBezTo>
                    <a:pt x="4377" y="2110"/>
                    <a:pt x="4334" y="2067"/>
                    <a:pt x="4308" y="2059"/>
                  </a:cubicBezTo>
                  <a:cubicBezTo>
                    <a:pt x="4281" y="2051"/>
                    <a:pt x="4222" y="2045"/>
                    <a:pt x="4193" y="2048"/>
                  </a:cubicBezTo>
                  <a:cubicBezTo>
                    <a:pt x="4177" y="2050"/>
                    <a:pt x="4141" y="2055"/>
                    <a:pt x="4130" y="2067"/>
                  </a:cubicBezTo>
                  <a:cubicBezTo>
                    <a:pt x="4113" y="2087"/>
                    <a:pt x="4132" y="2150"/>
                    <a:pt x="4117" y="2172"/>
                  </a:cubicBezTo>
                  <a:cubicBezTo>
                    <a:pt x="4108" y="2186"/>
                    <a:pt x="4075" y="2202"/>
                    <a:pt x="4059" y="2205"/>
                  </a:cubicBezTo>
                  <a:cubicBezTo>
                    <a:pt x="4040" y="2208"/>
                    <a:pt x="3999" y="2189"/>
                    <a:pt x="3980" y="2194"/>
                  </a:cubicBezTo>
                  <a:cubicBezTo>
                    <a:pt x="3966" y="2198"/>
                    <a:pt x="3937" y="2215"/>
                    <a:pt x="3936" y="2229"/>
                  </a:cubicBezTo>
                  <a:cubicBezTo>
                    <a:pt x="3935" y="2238"/>
                    <a:pt x="3958" y="2247"/>
                    <a:pt x="3961" y="2256"/>
                  </a:cubicBezTo>
                  <a:cubicBezTo>
                    <a:pt x="3963" y="2263"/>
                    <a:pt x="3961" y="2280"/>
                    <a:pt x="3955" y="2286"/>
                  </a:cubicBezTo>
                  <a:cubicBezTo>
                    <a:pt x="3943" y="2297"/>
                    <a:pt x="3903" y="2284"/>
                    <a:pt x="3887" y="2291"/>
                  </a:cubicBezTo>
                  <a:cubicBezTo>
                    <a:pt x="3867" y="2300"/>
                    <a:pt x="3834" y="2332"/>
                    <a:pt x="3821" y="2350"/>
                  </a:cubicBezTo>
                  <a:cubicBezTo>
                    <a:pt x="3811" y="2365"/>
                    <a:pt x="3810" y="2404"/>
                    <a:pt x="3797" y="2415"/>
                  </a:cubicBezTo>
                  <a:cubicBezTo>
                    <a:pt x="3777" y="2431"/>
                    <a:pt x="3722" y="2423"/>
                    <a:pt x="3698" y="2431"/>
                  </a:cubicBezTo>
                  <a:cubicBezTo>
                    <a:pt x="3680" y="2438"/>
                    <a:pt x="3649" y="2464"/>
                    <a:pt x="3630" y="2469"/>
                  </a:cubicBezTo>
                  <a:cubicBezTo>
                    <a:pt x="3596" y="2479"/>
                    <a:pt x="3521" y="2460"/>
                    <a:pt x="3490" y="2477"/>
                  </a:cubicBezTo>
                  <a:cubicBezTo>
                    <a:pt x="3475" y="2486"/>
                    <a:pt x="3464" y="2522"/>
                    <a:pt x="3452" y="2534"/>
                  </a:cubicBezTo>
                  <a:cubicBezTo>
                    <a:pt x="3421" y="2564"/>
                    <a:pt x="3334" y="2594"/>
                    <a:pt x="3307" y="26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2" name="Freeform 15"/>
            <p:cNvSpPr>
              <a:spLocks/>
            </p:cNvSpPr>
            <p:nvPr/>
          </p:nvSpPr>
          <p:spPr bwMode="auto">
            <a:xfrm>
              <a:off x="4368800" y="4160837"/>
              <a:ext cx="568325" cy="617538"/>
            </a:xfrm>
            <a:custGeom>
              <a:avLst/>
              <a:gdLst>
                <a:gd name="T0" fmla="*/ 198 w 3354"/>
                <a:gd name="T1" fmla="*/ 691 h 3646"/>
                <a:gd name="T2" fmla="*/ 284 w 3354"/>
                <a:gd name="T3" fmla="*/ 468 h 3646"/>
                <a:gd name="T4" fmla="*/ 547 w 3354"/>
                <a:gd name="T5" fmla="*/ 273 h 3646"/>
                <a:gd name="T6" fmla="*/ 798 w 3354"/>
                <a:gd name="T7" fmla="*/ 315 h 3646"/>
                <a:gd name="T8" fmla="*/ 1012 w 3354"/>
                <a:gd name="T9" fmla="*/ 156 h 3646"/>
                <a:gd name="T10" fmla="*/ 1058 w 3354"/>
                <a:gd name="T11" fmla="*/ 48 h 3646"/>
                <a:gd name="T12" fmla="*/ 1351 w 3354"/>
                <a:gd name="T13" fmla="*/ 55 h 3646"/>
                <a:gd name="T14" fmla="*/ 1962 w 3354"/>
                <a:gd name="T15" fmla="*/ 296 h 3646"/>
                <a:gd name="T16" fmla="*/ 2160 w 3354"/>
                <a:gd name="T17" fmla="*/ 262 h 3646"/>
                <a:gd name="T18" fmla="*/ 2365 w 3354"/>
                <a:gd name="T19" fmla="*/ 193 h 3646"/>
                <a:gd name="T20" fmla="*/ 2388 w 3354"/>
                <a:gd name="T21" fmla="*/ 334 h 3646"/>
                <a:gd name="T22" fmla="*/ 2624 w 3354"/>
                <a:gd name="T23" fmla="*/ 158 h 3646"/>
                <a:gd name="T24" fmla="*/ 2763 w 3354"/>
                <a:gd name="T25" fmla="*/ 132 h 3646"/>
                <a:gd name="T26" fmla="*/ 2802 w 3354"/>
                <a:gd name="T27" fmla="*/ 334 h 3646"/>
                <a:gd name="T28" fmla="*/ 2871 w 3354"/>
                <a:gd name="T29" fmla="*/ 563 h 3646"/>
                <a:gd name="T30" fmla="*/ 3040 w 3354"/>
                <a:gd name="T31" fmla="*/ 652 h 3646"/>
                <a:gd name="T32" fmla="*/ 3202 w 3354"/>
                <a:gd name="T33" fmla="*/ 994 h 3646"/>
                <a:gd name="T34" fmla="*/ 3095 w 3354"/>
                <a:gd name="T35" fmla="*/ 1186 h 3646"/>
                <a:gd name="T36" fmla="*/ 2936 w 3354"/>
                <a:gd name="T37" fmla="*/ 1316 h 3646"/>
                <a:gd name="T38" fmla="*/ 2876 w 3354"/>
                <a:gd name="T39" fmla="*/ 1583 h 3646"/>
                <a:gd name="T40" fmla="*/ 3005 w 3354"/>
                <a:gd name="T41" fmla="*/ 1696 h 3646"/>
                <a:gd name="T42" fmla="*/ 3010 w 3354"/>
                <a:gd name="T43" fmla="*/ 1863 h 3646"/>
                <a:gd name="T44" fmla="*/ 3122 w 3354"/>
                <a:gd name="T45" fmla="*/ 1982 h 3646"/>
                <a:gd name="T46" fmla="*/ 3158 w 3354"/>
                <a:gd name="T47" fmla="*/ 2198 h 3646"/>
                <a:gd name="T48" fmla="*/ 3221 w 3354"/>
                <a:gd name="T49" fmla="*/ 2373 h 3646"/>
                <a:gd name="T50" fmla="*/ 3322 w 3354"/>
                <a:gd name="T51" fmla="*/ 2457 h 3646"/>
                <a:gd name="T52" fmla="*/ 3267 w 3354"/>
                <a:gd name="T53" fmla="*/ 2581 h 3646"/>
                <a:gd name="T54" fmla="*/ 3210 w 3354"/>
                <a:gd name="T55" fmla="*/ 2829 h 3646"/>
                <a:gd name="T56" fmla="*/ 3224 w 3354"/>
                <a:gd name="T57" fmla="*/ 3013 h 3646"/>
                <a:gd name="T58" fmla="*/ 3057 w 3354"/>
                <a:gd name="T59" fmla="*/ 3078 h 3646"/>
                <a:gd name="T60" fmla="*/ 2805 w 3354"/>
                <a:gd name="T61" fmla="*/ 3016 h 3646"/>
                <a:gd name="T62" fmla="*/ 2688 w 3354"/>
                <a:gd name="T63" fmla="*/ 3253 h 3646"/>
                <a:gd name="T64" fmla="*/ 2428 w 3354"/>
                <a:gd name="T65" fmla="*/ 3277 h 3646"/>
                <a:gd name="T66" fmla="*/ 2195 w 3354"/>
                <a:gd name="T67" fmla="*/ 3493 h 3646"/>
                <a:gd name="T68" fmla="*/ 1909 w 3354"/>
                <a:gd name="T69" fmla="*/ 3591 h 3646"/>
                <a:gd name="T70" fmla="*/ 1714 w 3354"/>
                <a:gd name="T71" fmla="*/ 3606 h 3646"/>
                <a:gd name="T72" fmla="*/ 1641 w 3354"/>
                <a:gd name="T73" fmla="*/ 3327 h 3646"/>
                <a:gd name="T74" fmla="*/ 1479 w 3354"/>
                <a:gd name="T75" fmla="*/ 3438 h 3646"/>
                <a:gd name="T76" fmla="*/ 1417 w 3354"/>
                <a:gd name="T77" fmla="*/ 3339 h 3646"/>
                <a:gd name="T78" fmla="*/ 1579 w 3354"/>
                <a:gd name="T79" fmla="*/ 3117 h 3646"/>
                <a:gd name="T80" fmla="*/ 1645 w 3354"/>
                <a:gd name="T81" fmla="*/ 2808 h 3646"/>
                <a:gd name="T82" fmla="*/ 1490 w 3354"/>
                <a:gd name="T83" fmla="*/ 2747 h 3646"/>
                <a:gd name="T84" fmla="*/ 1424 w 3354"/>
                <a:gd name="T85" fmla="*/ 2541 h 3646"/>
                <a:gd name="T86" fmla="*/ 1262 w 3354"/>
                <a:gd name="T87" fmla="*/ 2560 h 3646"/>
                <a:gd name="T88" fmla="*/ 1088 w 3354"/>
                <a:gd name="T89" fmla="*/ 2568 h 3646"/>
                <a:gd name="T90" fmla="*/ 937 w 3354"/>
                <a:gd name="T91" fmla="*/ 2778 h 3646"/>
                <a:gd name="T92" fmla="*/ 821 w 3354"/>
                <a:gd name="T93" fmla="*/ 2678 h 3646"/>
                <a:gd name="T94" fmla="*/ 662 w 3354"/>
                <a:gd name="T95" fmla="*/ 2724 h 3646"/>
                <a:gd name="T96" fmla="*/ 543 w 3354"/>
                <a:gd name="T97" fmla="*/ 2862 h 3646"/>
                <a:gd name="T98" fmla="*/ 419 w 3354"/>
                <a:gd name="T99" fmla="*/ 2754 h 3646"/>
                <a:gd name="T100" fmla="*/ 299 w 3354"/>
                <a:gd name="T101" fmla="*/ 2502 h 3646"/>
                <a:gd name="T102" fmla="*/ 322 w 3354"/>
                <a:gd name="T103" fmla="*/ 2323 h 3646"/>
                <a:gd name="T104" fmla="*/ 399 w 3354"/>
                <a:gd name="T105" fmla="*/ 2208 h 3646"/>
                <a:gd name="T106" fmla="*/ 372 w 3354"/>
                <a:gd name="T107" fmla="*/ 2054 h 3646"/>
                <a:gd name="T108" fmla="*/ 178 w 3354"/>
                <a:gd name="T109" fmla="*/ 2073 h 3646"/>
                <a:gd name="T110" fmla="*/ 0 w 3354"/>
                <a:gd name="T111" fmla="*/ 2084 h 3646"/>
                <a:gd name="T112" fmla="*/ 275 w 3354"/>
                <a:gd name="T113" fmla="*/ 1863 h 3646"/>
                <a:gd name="T114" fmla="*/ 338 w 3354"/>
                <a:gd name="T115" fmla="*/ 1636 h 3646"/>
                <a:gd name="T116" fmla="*/ 256 w 3354"/>
                <a:gd name="T117" fmla="*/ 1369 h 3646"/>
                <a:gd name="T118" fmla="*/ 222 w 3354"/>
                <a:gd name="T119" fmla="*/ 121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4" h="3646">
                  <a:moveTo>
                    <a:pt x="224" y="1150"/>
                  </a:moveTo>
                  <a:cubicBezTo>
                    <a:pt x="205" y="1046"/>
                    <a:pt x="192" y="847"/>
                    <a:pt x="195" y="747"/>
                  </a:cubicBezTo>
                  <a:cubicBezTo>
                    <a:pt x="195" y="733"/>
                    <a:pt x="196" y="712"/>
                    <a:pt x="198" y="691"/>
                  </a:cubicBezTo>
                  <a:cubicBezTo>
                    <a:pt x="201" y="666"/>
                    <a:pt x="204" y="640"/>
                    <a:pt x="210" y="625"/>
                  </a:cubicBezTo>
                  <a:cubicBezTo>
                    <a:pt x="219" y="603"/>
                    <a:pt x="255" y="569"/>
                    <a:pt x="265" y="548"/>
                  </a:cubicBezTo>
                  <a:cubicBezTo>
                    <a:pt x="273" y="529"/>
                    <a:pt x="274" y="486"/>
                    <a:pt x="284" y="468"/>
                  </a:cubicBezTo>
                  <a:cubicBezTo>
                    <a:pt x="301" y="438"/>
                    <a:pt x="356" y="393"/>
                    <a:pt x="384" y="373"/>
                  </a:cubicBezTo>
                  <a:cubicBezTo>
                    <a:pt x="402" y="360"/>
                    <a:pt x="443" y="346"/>
                    <a:pt x="462" y="335"/>
                  </a:cubicBezTo>
                  <a:cubicBezTo>
                    <a:pt x="484" y="321"/>
                    <a:pt x="522" y="283"/>
                    <a:pt x="547" y="273"/>
                  </a:cubicBezTo>
                  <a:cubicBezTo>
                    <a:pt x="572" y="264"/>
                    <a:pt x="630" y="251"/>
                    <a:pt x="655" y="262"/>
                  </a:cubicBezTo>
                  <a:cubicBezTo>
                    <a:pt x="679" y="273"/>
                    <a:pt x="689" y="338"/>
                    <a:pt x="713" y="346"/>
                  </a:cubicBezTo>
                  <a:cubicBezTo>
                    <a:pt x="735" y="353"/>
                    <a:pt x="776" y="317"/>
                    <a:pt x="798" y="315"/>
                  </a:cubicBezTo>
                  <a:cubicBezTo>
                    <a:pt x="817" y="314"/>
                    <a:pt x="853" y="334"/>
                    <a:pt x="872" y="331"/>
                  </a:cubicBezTo>
                  <a:cubicBezTo>
                    <a:pt x="909" y="324"/>
                    <a:pt x="985" y="288"/>
                    <a:pt x="999" y="254"/>
                  </a:cubicBezTo>
                  <a:cubicBezTo>
                    <a:pt x="1007" y="237"/>
                    <a:pt x="1022" y="171"/>
                    <a:pt x="1012" y="156"/>
                  </a:cubicBezTo>
                  <a:cubicBezTo>
                    <a:pt x="993" y="128"/>
                    <a:pt x="941" y="140"/>
                    <a:pt x="930" y="109"/>
                  </a:cubicBezTo>
                  <a:cubicBezTo>
                    <a:pt x="927" y="99"/>
                    <a:pt x="934" y="75"/>
                    <a:pt x="942" y="67"/>
                  </a:cubicBezTo>
                  <a:cubicBezTo>
                    <a:pt x="964" y="48"/>
                    <a:pt x="1031" y="59"/>
                    <a:pt x="1058" y="48"/>
                  </a:cubicBezTo>
                  <a:cubicBezTo>
                    <a:pt x="1073" y="42"/>
                    <a:pt x="1096" y="16"/>
                    <a:pt x="1112" y="10"/>
                  </a:cubicBezTo>
                  <a:cubicBezTo>
                    <a:pt x="1136" y="2"/>
                    <a:pt x="1187" y="1"/>
                    <a:pt x="1213" y="2"/>
                  </a:cubicBezTo>
                  <a:cubicBezTo>
                    <a:pt x="1256" y="4"/>
                    <a:pt x="1311" y="41"/>
                    <a:pt x="1351" y="55"/>
                  </a:cubicBezTo>
                  <a:cubicBezTo>
                    <a:pt x="1379" y="66"/>
                    <a:pt x="1424" y="108"/>
                    <a:pt x="1452" y="116"/>
                  </a:cubicBezTo>
                  <a:cubicBezTo>
                    <a:pt x="1516" y="136"/>
                    <a:pt x="1586" y="0"/>
                    <a:pt x="1649" y="22"/>
                  </a:cubicBezTo>
                  <a:cubicBezTo>
                    <a:pt x="1719" y="45"/>
                    <a:pt x="1900" y="255"/>
                    <a:pt x="1962" y="296"/>
                  </a:cubicBezTo>
                  <a:cubicBezTo>
                    <a:pt x="1973" y="303"/>
                    <a:pt x="1992" y="323"/>
                    <a:pt x="2005" y="323"/>
                  </a:cubicBezTo>
                  <a:cubicBezTo>
                    <a:pt x="2029" y="322"/>
                    <a:pt x="2063" y="277"/>
                    <a:pt x="2086" y="269"/>
                  </a:cubicBezTo>
                  <a:cubicBezTo>
                    <a:pt x="2103" y="263"/>
                    <a:pt x="2143" y="269"/>
                    <a:pt x="2160" y="262"/>
                  </a:cubicBezTo>
                  <a:cubicBezTo>
                    <a:pt x="2191" y="249"/>
                    <a:pt x="2235" y="195"/>
                    <a:pt x="2264" y="178"/>
                  </a:cubicBezTo>
                  <a:cubicBezTo>
                    <a:pt x="2278" y="169"/>
                    <a:pt x="2306" y="148"/>
                    <a:pt x="2322" y="151"/>
                  </a:cubicBezTo>
                  <a:cubicBezTo>
                    <a:pt x="2337" y="153"/>
                    <a:pt x="2350" y="190"/>
                    <a:pt x="2365" y="193"/>
                  </a:cubicBezTo>
                  <a:cubicBezTo>
                    <a:pt x="2377" y="195"/>
                    <a:pt x="2402" y="165"/>
                    <a:pt x="2411" y="174"/>
                  </a:cubicBezTo>
                  <a:cubicBezTo>
                    <a:pt x="2429" y="192"/>
                    <a:pt x="2370" y="240"/>
                    <a:pt x="2368" y="265"/>
                  </a:cubicBezTo>
                  <a:cubicBezTo>
                    <a:pt x="2367" y="283"/>
                    <a:pt x="2374" y="323"/>
                    <a:pt x="2388" y="334"/>
                  </a:cubicBezTo>
                  <a:cubicBezTo>
                    <a:pt x="2405" y="348"/>
                    <a:pt x="2456" y="350"/>
                    <a:pt x="2477" y="342"/>
                  </a:cubicBezTo>
                  <a:cubicBezTo>
                    <a:pt x="2497" y="334"/>
                    <a:pt x="2521" y="297"/>
                    <a:pt x="2535" y="281"/>
                  </a:cubicBezTo>
                  <a:cubicBezTo>
                    <a:pt x="2559" y="252"/>
                    <a:pt x="2598" y="186"/>
                    <a:pt x="2624" y="158"/>
                  </a:cubicBezTo>
                  <a:cubicBezTo>
                    <a:pt x="2645" y="135"/>
                    <a:pt x="2693" y="92"/>
                    <a:pt x="2720" y="75"/>
                  </a:cubicBezTo>
                  <a:cubicBezTo>
                    <a:pt x="2728" y="69"/>
                    <a:pt x="2747" y="55"/>
                    <a:pt x="2755" y="59"/>
                  </a:cubicBezTo>
                  <a:cubicBezTo>
                    <a:pt x="2771" y="68"/>
                    <a:pt x="2756" y="115"/>
                    <a:pt x="2763" y="132"/>
                  </a:cubicBezTo>
                  <a:cubicBezTo>
                    <a:pt x="2772" y="152"/>
                    <a:pt x="2810" y="181"/>
                    <a:pt x="2821" y="200"/>
                  </a:cubicBezTo>
                  <a:cubicBezTo>
                    <a:pt x="2830" y="216"/>
                    <a:pt x="2846" y="251"/>
                    <a:pt x="2844" y="269"/>
                  </a:cubicBezTo>
                  <a:cubicBezTo>
                    <a:pt x="2842" y="288"/>
                    <a:pt x="2808" y="316"/>
                    <a:pt x="2802" y="334"/>
                  </a:cubicBezTo>
                  <a:cubicBezTo>
                    <a:pt x="2795" y="356"/>
                    <a:pt x="2789" y="404"/>
                    <a:pt x="2798" y="426"/>
                  </a:cubicBezTo>
                  <a:cubicBezTo>
                    <a:pt x="2805" y="444"/>
                    <a:pt x="2846" y="465"/>
                    <a:pt x="2856" y="483"/>
                  </a:cubicBezTo>
                  <a:cubicBezTo>
                    <a:pt x="2865" y="501"/>
                    <a:pt x="2852" y="555"/>
                    <a:pt x="2871" y="563"/>
                  </a:cubicBezTo>
                  <a:cubicBezTo>
                    <a:pt x="2884" y="568"/>
                    <a:pt x="2904" y="535"/>
                    <a:pt x="2918" y="532"/>
                  </a:cubicBezTo>
                  <a:cubicBezTo>
                    <a:pt x="2930" y="530"/>
                    <a:pt x="2951" y="541"/>
                    <a:pt x="2967" y="546"/>
                  </a:cubicBezTo>
                  <a:cubicBezTo>
                    <a:pt x="2973" y="578"/>
                    <a:pt x="3021" y="626"/>
                    <a:pt x="3040" y="652"/>
                  </a:cubicBezTo>
                  <a:cubicBezTo>
                    <a:pt x="3058" y="676"/>
                    <a:pt x="3106" y="716"/>
                    <a:pt x="3117" y="743"/>
                  </a:cubicBezTo>
                  <a:cubicBezTo>
                    <a:pt x="3129" y="774"/>
                    <a:pt x="3115" y="844"/>
                    <a:pt x="3125" y="876"/>
                  </a:cubicBezTo>
                  <a:cubicBezTo>
                    <a:pt x="3136" y="909"/>
                    <a:pt x="3197" y="960"/>
                    <a:pt x="3202" y="994"/>
                  </a:cubicBezTo>
                  <a:cubicBezTo>
                    <a:pt x="3204" y="1008"/>
                    <a:pt x="3192" y="1036"/>
                    <a:pt x="3185" y="1048"/>
                  </a:cubicBezTo>
                  <a:cubicBezTo>
                    <a:pt x="3172" y="1071"/>
                    <a:pt x="3124" y="1101"/>
                    <a:pt x="3111" y="1124"/>
                  </a:cubicBezTo>
                  <a:cubicBezTo>
                    <a:pt x="3103" y="1138"/>
                    <a:pt x="3101" y="1171"/>
                    <a:pt x="3095" y="1186"/>
                  </a:cubicBezTo>
                  <a:cubicBezTo>
                    <a:pt x="3087" y="1207"/>
                    <a:pt x="3071" y="1251"/>
                    <a:pt x="3054" y="1264"/>
                  </a:cubicBezTo>
                  <a:cubicBezTo>
                    <a:pt x="3041" y="1275"/>
                    <a:pt x="3004" y="1274"/>
                    <a:pt x="2988" y="1280"/>
                  </a:cubicBezTo>
                  <a:cubicBezTo>
                    <a:pt x="2974" y="1287"/>
                    <a:pt x="2944" y="1302"/>
                    <a:pt x="2936" y="1316"/>
                  </a:cubicBezTo>
                  <a:cubicBezTo>
                    <a:pt x="2925" y="1336"/>
                    <a:pt x="2943" y="1388"/>
                    <a:pt x="2934" y="1410"/>
                  </a:cubicBezTo>
                  <a:cubicBezTo>
                    <a:pt x="2926" y="1428"/>
                    <a:pt x="2889" y="1449"/>
                    <a:pt x="2882" y="1467"/>
                  </a:cubicBezTo>
                  <a:cubicBezTo>
                    <a:pt x="2870" y="1493"/>
                    <a:pt x="2873" y="1554"/>
                    <a:pt x="2876" y="1583"/>
                  </a:cubicBezTo>
                  <a:cubicBezTo>
                    <a:pt x="2880" y="1619"/>
                    <a:pt x="2888" y="1695"/>
                    <a:pt x="2912" y="1723"/>
                  </a:cubicBezTo>
                  <a:cubicBezTo>
                    <a:pt x="2919" y="1732"/>
                    <a:pt x="2942" y="1743"/>
                    <a:pt x="2953" y="1742"/>
                  </a:cubicBezTo>
                  <a:cubicBezTo>
                    <a:pt x="2970" y="1739"/>
                    <a:pt x="2987" y="1696"/>
                    <a:pt x="3005" y="1696"/>
                  </a:cubicBezTo>
                  <a:cubicBezTo>
                    <a:pt x="3018" y="1696"/>
                    <a:pt x="3038" y="1718"/>
                    <a:pt x="3046" y="1728"/>
                  </a:cubicBezTo>
                  <a:cubicBezTo>
                    <a:pt x="3053" y="1738"/>
                    <a:pt x="3068" y="1759"/>
                    <a:pt x="3068" y="1772"/>
                  </a:cubicBezTo>
                  <a:cubicBezTo>
                    <a:pt x="3066" y="1798"/>
                    <a:pt x="3012" y="1836"/>
                    <a:pt x="3010" y="1863"/>
                  </a:cubicBezTo>
                  <a:cubicBezTo>
                    <a:pt x="3010" y="1873"/>
                    <a:pt x="3020" y="1891"/>
                    <a:pt x="3027" y="1898"/>
                  </a:cubicBezTo>
                  <a:cubicBezTo>
                    <a:pt x="3040" y="1914"/>
                    <a:pt x="3078" y="1931"/>
                    <a:pt x="3092" y="1944"/>
                  </a:cubicBezTo>
                  <a:cubicBezTo>
                    <a:pt x="3101" y="1953"/>
                    <a:pt x="3121" y="1970"/>
                    <a:pt x="3122" y="1982"/>
                  </a:cubicBezTo>
                  <a:cubicBezTo>
                    <a:pt x="3125" y="2010"/>
                    <a:pt x="3075" y="2054"/>
                    <a:pt x="3073" y="2082"/>
                  </a:cubicBezTo>
                  <a:cubicBezTo>
                    <a:pt x="3072" y="2097"/>
                    <a:pt x="3084" y="2126"/>
                    <a:pt x="3092" y="2139"/>
                  </a:cubicBezTo>
                  <a:cubicBezTo>
                    <a:pt x="3104" y="2157"/>
                    <a:pt x="3139" y="2187"/>
                    <a:pt x="3158" y="2198"/>
                  </a:cubicBezTo>
                  <a:cubicBezTo>
                    <a:pt x="3178" y="2210"/>
                    <a:pt x="3233" y="2209"/>
                    <a:pt x="3248" y="2228"/>
                  </a:cubicBezTo>
                  <a:cubicBezTo>
                    <a:pt x="3263" y="2246"/>
                    <a:pt x="3265" y="2297"/>
                    <a:pt x="3259" y="2319"/>
                  </a:cubicBezTo>
                  <a:cubicBezTo>
                    <a:pt x="3255" y="2335"/>
                    <a:pt x="3227" y="2358"/>
                    <a:pt x="3221" y="2373"/>
                  </a:cubicBezTo>
                  <a:cubicBezTo>
                    <a:pt x="3211" y="2399"/>
                    <a:pt x="3194" y="2459"/>
                    <a:pt x="3207" y="2484"/>
                  </a:cubicBezTo>
                  <a:cubicBezTo>
                    <a:pt x="3214" y="2496"/>
                    <a:pt x="3243" y="2510"/>
                    <a:pt x="3256" y="2508"/>
                  </a:cubicBezTo>
                  <a:cubicBezTo>
                    <a:pt x="3277" y="2506"/>
                    <a:pt x="3301" y="2457"/>
                    <a:pt x="3322" y="2457"/>
                  </a:cubicBezTo>
                  <a:cubicBezTo>
                    <a:pt x="3332" y="2457"/>
                    <a:pt x="3350" y="2472"/>
                    <a:pt x="3352" y="2481"/>
                  </a:cubicBezTo>
                  <a:cubicBezTo>
                    <a:pt x="3354" y="2489"/>
                    <a:pt x="3343" y="2504"/>
                    <a:pt x="3338" y="2511"/>
                  </a:cubicBezTo>
                  <a:cubicBezTo>
                    <a:pt x="3324" y="2531"/>
                    <a:pt x="3276" y="2558"/>
                    <a:pt x="3267" y="2581"/>
                  </a:cubicBezTo>
                  <a:cubicBezTo>
                    <a:pt x="3259" y="2604"/>
                    <a:pt x="3280" y="2654"/>
                    <a:pt x="3275" y="2678"/>
                  </a:cubicBezTo>
                  <a:cubicBezTo>
                    <a:pt x="3271" y="2703"/>
                    <a:pt x="3239" y="2746"/>
                    <a:pt x="3229" y="2770"/>
                  </a:cubicBezTo>
                  <a:cubicBezTo>
                    <a:pt x="3223" y="2784"/>
                    <a:pt x="3207" y="2814"/>
                    <a:pt x="3210" y="2829"/>
                  </a:cubicBezTo>
                  <a:cubicBezTo>
                    <a:pt x="3214" y="2850"/>
                    <a:pt x="3255" y="2875"/>
                    <a:pt x="3262" y="2894"/>
                  </a:cubicBezTo>
                  <a:cubicBezTo>
                    <a:pt x="3269" y="2916"/>
                    <a:pt x="3272" y="2965"/>
                    <a:pt x="3262" y="2986"/>
                  </a:cubicBezTo>
                  <a:cubicBezTo>
                    <a:pt x="3256" y="2996"/>
                    <a:pt x="3232" y="3005"/>
                    <a:pt x="3224" y="3013"/>
                  </a:cubicBezTo>
                  <a:cubicBezTo>
                    <a:pt x="3222" y="3014"/>
                    <a:pt x="3220" y="3016"/>
                    <a:pt x="3219" y="3018"/>
                  </a:cubicBezTo>
                  <a:cubicBezTo>
                    <a:pt x="3207" y="3033"/>
                    <a:pt x="3193" y="3060"/>
                    <a:pt x="3180" y="3067"/>
                  </a:cubicBezTo>
                  <a:cubicBezTo>
                    <a:pt x="3153" y="3081"/>
                    <a:pt x="3088" y="3077"/>
                    <a:pt x="3057" y="3078"/>
                  </a:cubicBezTo>
                  <a:cubicBezTo>
                    <a:pt x="3030" y="3078"/>
                    <a:pt x="2975" y="3083"/>
                    <a:pt x="2950" y="3075"/>
                  </a:cubicBezTo>
                  <a:cubicBezTo>
                    <a:pt x="2920" y="3065"/>
                    <a:pt x="2878" y="3007"/>
                    <a:pt x="2846" y="3002"/>
                  </a:cubicBezTo>
                  <a:cubicBezTo>
                    <a:pt x="2835" y="3000"/>
                    <a:pt x="2815" y="3011"/>
                    <a:pt x="2805" y="3016"/>
                  </a:cubicBezTo>
                  <a:cubicBezTo>
                    <a:pt x="2763" y="3038"/>
                    <a:pt x="2684" y="3094"/>
                    <a:pt x="2655" y="3132"/>
                  </a:cubicBezTo>
                  <a:cubicBezTo>
                    <a:pt x="2647" y="3141"/>
                    <a:pt x="2635" y="3163"/>
                    <a:pt x="2636" y="3175"/>
                  </a:cubicBezTo>
                  <a:cubicBezTo>
                    <a:pt x="2637" y="3198"/>
                    <a:pt x="2681" y="3230"/>
                    <a:pt x="2688" y="3253"/>
                  </a:cubicBezTo>
                  <a:cubicBezTo>
                    <a:pt x="2697" y="3289"/>
                    <a:pt x="2706" y="3375"/>
                    <a:pt x="2679" y="3401"/>
                  </a:cubicBezTo>
                  <a:cubicBezTo>
                    <a:pt x="2662" y="3419"/>
                    <a:pt x="2602" y="3418"/>
                    <a:pt x="2578" y="3410"/>
                  </a:cubicBezTo>
                  <a:cubicBezTo>
                    <a:pt x="2530" y="3394"/>
                    <a:pt x="2475" y="3294"/>
                    <a:pt x="2428" y="3277"/>
                  </a:cubicBezTo>
                  <a:cubicBezTo>
                    <a:pt x="2372" y="3258"/>
                    <a:pt x="2237" y="3253"/>
                    <a:pt x="2192" y="3291"/>
                  </a:cubicBezTo>
                  <a:cubicBezTo>
                    <a:pt x="2168" y="3312"/>
                    <a:pt x="2165" y="3385"/>
                    <a:pt x="2168" y="3418"/>
                  </a:cubicBezTo>
                  <a:cubicBezTo>
                    <a:pt x="2169" y="3438"/>
                    <a:pt x="2197" y="3473"/>
                    <a:pt x="2195" y="3493"/>
                  </a:cubicBezTo>
                  <a:cubicBezTo>
                    <a:pt x="2193" y="3513"/>
                    <a:pt x="2170" y="3551"/>
                    <a:pt x="2154" y="3563"/>
                  </a:cubicBezTo>
                  <a:cubicBezTo>
                    <a:pt x="2135" y="3579"/>
                    <a:pt x="2075" y="3575"/>
                    <a:pt x="2060" y="3594"/>
                  </a:cubicBezTo>
                  <a:cubicBezTo>
                    <a:pt x="2042" y="3561"/>
                    <a:pt x="1947" y="3571"/>
                    <a:pt x="1909" y="3591"/>
                  </a:cubicBezTo>
                  <a:cubicBezTo>
                    <a:pt x="1892" y="3600"/>
                    <a:pt x="1841" y="3589"/>
                    <a:pt x="1801" y="3609"/>
                  </a:cubicBezTo>
                  <a:cubicBezTo>
                    <a:pt x="1788" y="3615"/>
                    <a:pt x="1757" y="3646"/>
                    <a:pt x="1742" y="3644"/>
                  </a:cubicBezTo>
                  <a:cubicBezTo>
                    <a:pt x="1730" y="3642"/>
                    <a:pt x="1718" y="3617"/>
                    <a:pt x="1714" y="3606"/>
                  </a:cubicBezTo>
                  <a:cubicBezTo>
                    <a:pt x="1711" y="3592"/>
                    <a:pt x="1719" y="3563"/>
                    <a:pt x="1718" y="3549"/>
                  </a:cubicBezTo>
                  <a:cubicBezTo>
                    <a:pt x="1717" y="3508"/>
                    <a:pt x="1712" y="3425"/>
                    <a:pt x="1695" y="3388"/>
                  </a:cubicBezTo>
                  <a:cubicBezTo>
                    <a:pt x="1687" y="3370"/>
                    <a:pt x="1660" y="3335"/>
                    <a:pt x="1641" y="3327"/>
                  </a:cubicBezTo>
                  <a:cubicBezTo>
                    <a:pt x="1628" y="3322"/>
                    <a:pt x="1596" y="3326"/>
                    <a:pt x="1583" y="3331"/>
                  </a:cubicBezTo>
                  <a:cubicBezTo>
                    <a:pt x="1562" y="3339"/>
                    <a:pt x="1529" y="3372"/>
                    <a:pt x="1513" y="3388"/>
                  </a:cubicBezTo>
                  <a:cubicBezTo>
                    <a:pt x="1503" y="3399"/>
                    <a:pt x="1489" y="3427"/>
                    <a:pt x="1479" y="3438"/>
                  </a:cubicBezTo>
                  <a:cubicBezTo>
                    <a:pt x="1472" y="3445"/>
                    <a:pt x="1457" y="3462"/>
                    <a:pt x="1448" y="3461"/>
                  </a:cubicBezTo>
                  <a:cubicBezTo>
                    <a:pt x="1431" y="3459"/>
                    <a:pt x="1409" y="3427"/>
                    <a:pt x="1405" y="3411"/>
                  </a:cubicBezTo>
                  <a:cubicBezTo>
                    <a:pt x="1400" y="3394"/>
                    <a:pt x="1409" y="3356"/>
                    <a:pt x="1417" y="3339"/>
                  </a:cubicBezTo>
                  <a:cubicBezTo>
                    <a:pt x="1429" y="3309"/>
                    <a:pt x="1480" y="3264"/>
                    <a:pt x="1494" y="3236"/>
                  </a:cubicBezTo>
                  <a:cubicBezTo>
                    <a:pt x="1502" y="3220"/>
                    <a:pt x="1503" y="3182"/>
                    <a:pt x="1513" y="3167"/>
                  </a:cubicBezTo>
                  <a:cubicBezTo>
                    <a:pt x="1525" y="3150"/>
                    <a:pt x="1569" y="3135"/>
                    <a:pt x="1579" y="3117"/>
                  </a:cubicBezTo>
                  <a:cubicBezTo>
                    <a:pt x="1602" y="3075"/>
                    <a:pt x="1577" y="2971"/>
                    <a:pt x="1595" y="2927"/>
                  </a:cubicBezTo>
                  <a:cubicBezTo>
                    <a:pt x="1600" y="2912"/>
                    <a:pt x="1627" y="2891"/>
                    <a:pt x="1633" y="2877"/>
                  </a:cubicBezTo>
                  <a:cubicBezTo>
                    <a:pt x="1640" y="2861"/>
                    <a:pt x="1654" y="2823"/>
                    <a:pt x="1645" y="2808"/>
                  </a:cubicBezTo>
                  <a:cubicBezTo>
                    <a:pt x="1638" y="2797"/>
                    <a:pt x="1608" y="2790"/>
                    <a:pt x="1595" y="2789"/>
                  </a:cubicBezTo>
                  <a:cubicBezTo>
                    <a:pt x="1576" y="2788"/>
                    <a:pt x="1538" y="2816"/>
                    <a:pt x="1521" y="2808"/>
                  </a:cubicBezTo>
                  <a:cubicBezTo>
                    <a:pt x="1505" y="2801"/>
                    <a:pt x="1493" y="2764"/>
                    <a:pt x="1490" y="2747"/>
                  </a:cubicBezTo>
                  <a:cubicBezTo>
                    <a:pt x="1486" y="2727"/>
                    <a:pt x="1497" y="2687"/>
                    <a:pt x="1498" y="2667"/>
                  </a:cubicBezTo>
                  <a:cubicBezTo>
                    <a:pt x="1500" y="2639"/>
                    <a:pt x="1519" y="2578"/>
                    <a:pt x="1502" y="2556"/>
                  </a:cubicBezTo>
                  <a:cubicBezTo>
                    <a:pt x="1489" y="2541"/>
                    <a:pt x="1443" y="2549"/>
                    <a:pt x="1424" y="2541"/>
                  </a:cubicBezTo>
                  <a:cubicBezTo>
                    <a:pt x="1411" y="2536"/>
                    <a:pt x="1391" y="2514"/>
                    <a:pt x="1378" y="2511"/>
                  </a:cubicBezTo>
                  <a:cubicBezTo>
                    <a:pt x="1360" y="2506"/>
                    <a:pt x="1321" y="2507"/>
                    <a:pt x="1304" y="2514"/>
                  </a:cubicBezTo>
                  <a:cubicBezTo>
                    <a:pt x="1290" y="2521"/>
                    <a:pt x="1275" y="2552"/>
                    <a:pt x="1262" y="2560"/>
                  </a:cubicBezTo>
                  <a:cubicBezTo>
                    <a:pt x="1252" y="2566"/>
                    <a:pt x="1227" y="2572"/>
                    <a:pt x="1216" y="2572"/>
                  </a:cubicBezTo>
                  <a:cubicBezTo>
                    <a:pt x="1189" y="2571"/>
                    <a:pt x="1141" y="2535"/>
                    <a:pt x="1115" y="2541"/>
                  </a:cubicBezTo>
                  <a:cubicBezTo>
                    <a:pt x="1106" y="2543"/>
                    <a:pt x="1093" y="2560"/>
                    <a:pt x="1088" y="2568"/>
                  </a:cubicBezTo>
                  <a:cubicBezTo>
                    <a:pt x="1079" y="2581"/>
                    <a:pt x="1073" y="2612"/>
                    <a:pt x="1065" y="2625"/>
                  </a:cubicBezTo>
                  <a:cubicBezTo>
                    <a:pt x="1047" y="2650"/>
                    <a:pt x="995" y="2685"/>
                    <a:pt x="976" y="2709"/>
                  </a:cubicBezTo>
                  <a:cubicBezTo>
                    <a:pt x="964" y="2725"/>
                    <a:pt x="953" y="2766"/>
                    <a:pt x="937" y="2778"/>
                  </a:cubicBezTo>
                  <a:cubicBezTo>
                    <a:pt x="919" y="2791"/>
                    <a:pt x="870" y="2796"/>
                    <a:pt x="848" y="2793"/>
                  </a:cubicBezTo>
                  <a:cubicBezTo>
                    <a:pt x="840" y="2792"/>
                    <a:pt x="822" y="2785"/>
                    <a:pt x="817" y="2778"/>
                  </a:cubicBezTo>
                  <a:cubicBezTo>
                    <a:pt x="804" y="2756"/>
                    <a:pt x="830" y="2702"/>
                    <a:pt x="821" y="2678"/>
                  </a:cubicBezTo>
                  <a:cubicBezTo>
                    <a:pt x="814" y="2661"/>
                    <a:pt x="785" y="2630"/>
                    <a:pt x="767" y="2625"/>
                  </a:cubicBezTo>
                  <a:cubicBezTo>
                    <a:pt x="754" y="2622"/>
                    <a:pt x="727" y="2629"/>
                    <a:pt x="717" y="2637"/>
                  </a:cubicBezTo>
                  <a:cubicBezTo>
                    <a:pt x="695" y="2652"/>
                    <a:pt x="672" y="2701"/>
                    <a:pt x="662" y="2724"/>
                  </a:cubicBezTo>
                  <a:cubicBezTo>
                    <a:pt x="655" y="2742"/>
                    <a:pt x="653" y="2783"/>
                    <a:pt x="643" y="2801"/>
                  </a:cubicBezTo>
                  <a:cubicBezTo>
                    <a:pt x="634" y="2817"/>
                    <a:pt x="609" y="2846"/>
                    <a:pt x="593" y="2854"/>
                  </a:cubicBezTo>
                  <a:cubicBezTo>
                    <a:pt x="582" y="2860"/>
                    <a:pt x="555" y="2866"/>
                    <a:pt x="543" y="2862"/>
                  </a:cubicBezTo>
                  <a:cubicBezTo>
                    <a:pt x="524" y="2856"/>
                    <a:pt x="506" y="2815"/>
                    <a:pt x="488" y="2808"/>
                  </a:cubicBezTo>
                  <a:cubicBezTo>
                    <a:pt x="473" y="2803"/>
                    <a:pt x="424" y="2798"/>
                    <a:pt x="416" y="2812"/>
                  </a:cubicBezTo>
                  <a:cubicBezTo>
                    <a:pt x="417" y="2789"/>
                    <a:pt x="416" y="2768"/>
                    <a:pt x="419" y="2754"/>
                  </a:cubicBezTo>
                  <a:cubicBezTo>
                    <a:pt x="422" y="2737"/>
                    <a:pt x="411" y="2701"/>
                    <a:pt x="403" y="2685"/>
                  </a:cubicBezTo>
                  <a:cubicBezTo>
                    <a:pt x="387" y="2650"/>
                    <a:pt x="322" y="2599"/>
                    <a:pt x="307" y="2563"/>
                  </a:cubicBezTo>
                  <a:cubicBezTo>
                    <a:pt x="301" y="2549"/>
                    <a:pt x="295" y="2517"/>
                    <a:pt x="299" y="2502"/>
                  </a:cubicBezTo>
                  <a:cubicBezTo>
                    <a:pt x="305" y="2479"/>
                    <a:pt x="348" y="2448"/>
                    <a:pt x="357" y="2426"/>
                  </a:cubicBezTo>
                  <a:cubicBezTo>
                    <a:pt x="362" y="2414"/>
                    <a:pt x="368" y="2388"/>
                    <a:pt x="365" y="2376"/>
                  </a:cubicBezTo>
                  <a:cubicBezTo>
                    <a:pt x="360" y="2360"/>
                    <a:pt x="334" y="2336"/>
                    <a:pt x="322" y="2323"/>
                  </a:cubicBezTo>
                  <a:cubicBezTo>
                    <a:pt x="316" y="2316"/>
                    <a:pt x="295" y="2306"/>
                    <a:pt x="295" y="2296"/>
                  </a:cubicBezTo>
                  <a:cubicBezTo>
                    <a:pt x="295" y="2282"/>
                    <a:pt x="323" y="2264"/>
                    <a:pt x="334" y="2254"/>
                  </a:cubicBezTo>
                  <a:cubicBezTo>
                    <a:pt x="349" y="2241"/>
                    <a:pt x="389" y="2225"/>
                    <a:pt x="399" y="2208"/>
                  </a:cubicBezTo>
                  <a:cubicBezTo>
                    <a:pt x="405" y="2199"/>
                    <a:pt x="407" y="2177"/>
                    <a:pt x="407" y="2166"/>
                  </a:cubicBezTo>
                  <a:cubicBezTo>
                    <a:pt x="408" y="2133"/>
                    <a:pt x="418" y="2117"/>
                    <a:pt x="402" y="2087"/>
                  </a:cubicBezTo>
                  <a:cubicBezTo>
                    <a:pt x="395" y="2073"/>
                    <a:pt x="386" y="2060"/>
                    <a:pt x="372" y="2054"/>
                  </a:cubicBezTo>
                  <a:cubicBezTo>
                    <a:pt x="357" y="2046"/>
                    <a:pt x="322" y="2039"/>
                    <a:pt x="306" y="2042"/>
                  </a:cubicBezTo>
                  <a:cubicBezTo>
                    <a:pt x="290" y="2045"/>
                    <a:pt x="267" y="2072"/>
                    <a:pt x="252" y="2076"/>
                  </a:cubicBezTo>
                  <a:cubicBezTo>
                    <a:pt x="234" y="2081"/>
                    <a:pt x="196" y="2067"/>
                    <a:pt x="178" y="2073"/>
                  </a:cubicBezTo>
                  <a:cubicBezTo>
                    <a:pt x="150" y="2082"/>
                    <a:pt x="115" y="2142"/>
                    <a:pt x="86" y="2149"/>
                  </a:cubicBezTo>
                  <a:cubicBezTo>
                    <a:pt x="74" y="2152"/>
                    <a:pt x="49" y="2144"/>
                    <a:pt x="39" y="2138"/>
                  </a:cubicBezTo>
                  <a:cubicBezTo>
                    <a:pt x="25" y="2128"/>
                    <a:pt x="0" y="2100"/>
                    <a:pt x="0" y="2084"/>
                  </a:cubicBezTo>
                  <a:cubicBezTo>
                    <a:pt x="1" y="2067"/>
                    <a:pt x="35" y="2044"/>
                    <a:pt x="47" y="2031"/>
                  </a:cubicBezTo>
                  <a:cubicBezTo>
                    <a:pt x="79" y="1996"/>
                    <a:pt x="142" y="1923"/>
                    <a:pt x="182" y="1897"/>
                  </a:cubicBezTo>
                  <a:cubicBezTo>
                    <a:pt x="203" y="1884"/>
                    <a:pt x="256" y="1879"/>
                    <a:pt x="275" y="1863"/>
                  </a:cubicBezTo>
                  <a:cubicBezTo>
                    <a:pt x="287" y="1852"/>
                    <a:pt x="295" y="1817"/>
                    <a:pt x="306" y="1806"/>
                  </a:cubicBezTo>
                  <a:cubicBezTo>
                    <a:pt x="316" y="1795"/>
                    <a:pt x="348" y="1787"/>
                    <a:pt x="356" y="1775"/>
                  </a:cubicBezTo>
                  <a:cubicBezTo>
                    <a:pt x="367" y="1759"/>
                    <a:pt x="343" y="1655"/>
                    <a:pt x="338" y="1636"/>
                  </a:cubicBezTo>
                  <a:cubicBezTo>
                    <a:pt x="331" y="1612"/>
                    <a:pt x="287" y="1581"/>
                    <a:pt x="276" y="1560"/>
                  </a:cubicBezTo>
                  <a:cubicBezTo>
                    <a:pt x="262" y="1531"/>
                    <a:pt x="246" y="1469"/>
                    <a:pt x="245" y="1437"/>
                  </a:cubicBezTo>
                  <a:cubicBezTo>
                    <a:pt x="244" y="1420"/>
                    <a:pt x="258" y="1386"/>
                    <a:pt x="256" y="1369"/>
                  </a:cubicBezTo>
                  <a:cubicBezTo>
                    <a:pt x="255" y="1353"/>
                    <a:pt x="237" y="1324"/>
                    <a:pt x="237" y="1308"/>
                  </a:cubicBezTo>
                  <a:cubicBezTo>
                    <a:pt x="237" y="1291"/>
                    <a:pt x="263" y="1260"/>
                    <a:pt x="260" y="1243"/>
                  </a:cubicBezTo>
                  <a:cubicBezTo>
                    <a:pt x="257" y="1223"/>
                    <a:pt x="232" y="1233"/>
                    <a:pt x="222" y="1216"/>
                  </a:cubicBezTo>
                  <a:cubicBezTo>
                    <a:pt x="210" y="1194"/>
                    <a:pt x="231" y="1183"/>
                    <a:pt x="226" y="1159"/>
                  </a:cubicBezTo>
                  <a:cubicBezTo>
                    <a:pt x="225" y="1156"/>
                    <a:pt x="225" y="1153"/>
                    <a:pt x="224" y="115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3" name="Freeform 16"/>
            <p:cNvSpPr>
              <a:spLocks/>
            </p:cNvSpPr>
            <p:nvPr/>
          </p:nvSpPr>
          <p:spPr bwMode="auto">
            <a:xfrm>
              <a:off x="5491163" y="4621211"/>
              <a:ext cx="17463" cy="17463"/>
            </a:xfrm>
            <a:custGeom>
              <a:avLst/>
              <a:gdLst>
                <a:gd name="T0" fmla="*/ 36 w 102"/>
                <a:gd name="T1" fmla="*/ 100 h 102"/>
                <a:gd name="T2" fmla="*/ 4 w 102"/>
                <a:gd name="T3" fmla="*/ 72 h 102"/>
                <a:gd name="T4" fmla="*/ 4 w 102"/>
                <a:gd name="T5" fmla="*/ 32 h 102"/>
                <a:gd name="T6" fmla="*/ 36 w 102"/>
                <a:gd name="T7" fmla="*/ 8 h 102"/>
                <a:gd name="T8" fmla="*/ 91 w 102"/>
                <a:gd name="T9" fmla="*/ 8 h 102"/>
                <a:gd name="T10" fmla="*/ 101 w 102"/>
                <a:gd name="T11" fmla="*/ 32 h 102"/>
                <a:gd name="T12" fmla="*/ 97 w 102"/>
                <a:gd name="T13" fmla="*/ 65 h 102"/>
                <a:gd name="T14" fmla="*/ 78 w 102"/>
                <a:gd name="T15" fmla="*/ 90 h 102"/>
                <a:gd name="T16" fmla="*/ 36 w 102"/>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36" y="100"/>
                  </a:moveTo>
                  <a:cubicBezTo>
                    <a:pt x="25" y="97"/>
                    <a:pt x="8" y="82"/>
                    <a:pt x="4" y="72"/>
                  </a:cubicBezTo>
                  <a:cubicBezTo>
                    <a:pt x="0" y="63"/>
                    <a:pt x="0" y="41"/>
                    <a:pt x="4" y="32"/>
                  </a:cubicBezTo>
                  <a:cubicBezTo>
                    <a:pt x="8" y="23"/>
                    <a:pt x="26" y="11"/>
                    <a:pt x="36" y="8"/>
                  </a:cubicBezTo>
                  <a:cubicBezTo>
                    <a:pt x="49" y="3"/>
                    <a:pt x="79" y="0"/>
                    <a:pt x="91" y="8"/>
                  </a:cubicBezTo>
                  <a:cubicBezTo>
                    <a:pt x="96" y="12"/>
                    <a:pt x="100" y="25"/>
                    <a:pt x="101" y="32"/>
                  </a:cubicBezTo>
                  <a:cubicBezTo>
                    <a:pt x="102" y="40"/>
                    <a:pt x="101" y="57"/>
                    <a:pt x="97" y="65"/>
                  </a:cubicBezTo>
                  <a:cubicBezTo>
                    <a:pt x="94" y="72"/>
                    <a:pt x="84" y="85"/>
                    <a:pt x="78" y="90"/>
                  </a:cubicBezTo>
                  <a:cubicBezTo>
                    <a:pt x="68" y="95"/>
                    <a:pt x="46" y="102"/>
                    <a:pt x="36" y="10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4" name="Freeform 17"/>
            <p:cNvSpPr>
              <a:spLocks/>
            </p:cNvSpPr>
            <p:nvPr/>
          </p:nvSpPr>
          <p:spPr bwMode="auto">
            <a:xfrm>
              <a:off x="5507037" y="4568824"/>
              <a:ext cx="25400" cy="17463"/>
            </a:xfrm>
            <a:custGeom>
              <a:avLst/>
              <a:gdLst>
                <a:gd name="T0" fmla="*/ 144 w 148"/>
                <a:gd name="T1" fmla="*/ 75 h 104"/>
                <a:gd name="T2" fmla="*/ 115 w 148"/>
                <a:gd name="T3" fmla="*/ 102 h 104"/>
                <a:gd name="T4" fmla="*/ 76 w 148"/>
                <a:gd name="T5" fmla="*/ 93 h 104"/>
                <a:gd name="T6" fmla="*/ 40 w 148"/>
                <a:gd name="T7" fmla="*/ 75 h 104"/>
                <a:gd name="T8" fmla="*/ 6 w 148"/>
                <a:gd name="T9" fmla="*/ 75 h 104"/>
                <a:gd name="T10" fmla="*/ 6 w 148"/>
                <a:gd name="T11" fmla="*/ 43 h 104"/>
                <a:gd name="T12" fmla="*/ 23 w 148"/>
                <a:gd name="T13" fmla="*/ 22 h 104"/>
                <a:gd name="T14" fmla="*/ 67 w 148"/>
                <a:gd name="T15" fmla="*/ 5 h 104"/>
                <a:gd name="T16" fmla="*/ 114 w 148"/>
                <a:gd name="T17" fmla="*/ 5 h 104"/>
                <a:gd name="T18" fmla="*/ 134 w 148"/>
                <a:gd name="T19" fmla="*/ 29 h 104"/>
                <a:gd name="T20" fmla="*/ 144 w 148"/>
                <a:gd name="T21" fmla="*/ 7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04">
                  <a:moveTo>
                    <a:pt x="144" y="75"/>
                  </a:moveTo>
                  <a:cubicBezTo>
                    <a:pt x="141" y="85"/>
                    <a:pt x="124" y="99"/>
                    <a:pt x="115" y="102"/>
                  </a:cubicBezTo>
                  <a:cubicBezTo>
                    <a:pt x="105" y="104"/>
                    <a:pt x="85" y="97"/>
                    <a:pt x="76" y="93"/>
                  </a:cubicBezTo>
                  <a:cubicBezTo>
                    <a:pt x="67" y="90"/>
                    <a:pt x="50" y="78"/>
                    <a:pt x="40" y="75"/>
                  </a:cubicBezTo>
                  <a:cubicBezTo>
                    <a:pt x="32" y="73"/>
                    <a:pt x="12" y="81"/>
                    <a:pt x="6" y="75"/>
                  </a:cubicBezTo>
                  <a:cubicBezTo>
                    <a:pt x="0" y="70"/>
                    <a:pt x="3" y="51"/>
                    <a:pt x="6" y="43"/>
                  </a:cubicBezTo>
                  <a:cubicBezTo>
                    <a:pt x="8" y="37"/>
                    <a:pt x="18" y="26"/>
                    <a:pt x="23" y="22"/>
                  </a:cubicBezTo>
                  <a:cubicBezTo>
                    <a:pt x="33" y="16"/>
                    <a:pt x="55" y="7"/>
                    <a:pt x="67" y="5"/>
                  </a:cubicBezTo>
                  <a:cubicBezTo>
                    <a:pt x="78" y="3"/>
                    <a:pt x="103" y="0"/>
                    <a:pt x="114" y="5"/>
                  </a:cubicBezTo>
                  <a:cubicBezTo>
                    <a:pt x="121" y="8"/>
                    <a:pt x="130" y="22"/>
                    <a:pt x="134" y="29"/>
                  </a:cubicBezTo>
                  <a:cubicBezTo>
                    <a:pt x="139" y="40"/>
                    <a:pt x="148" y="64"/>
                    <a:pt x="144" y="7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5" name="Freeform 18"/>
            <p:cNvSpPr>
              <a:spLocks/>
            </p:cNvSpPr>
            <p:nvPr/>
          </p:nvSpPr>
          <p:spPr bwMode="auto">
            <a:xfrm>
              <a:off x="5514975" y="4591050"/>
              <a:ext cx="12700" cy="12700"/>
            </a:xfrm>
            <a:custGeom>
              <a:avLst/>
              <a:gdLst>
                <a:gd name="T0" fmla="*/ 67 w 71"/>
                <a:gd name="T1" fmla="*/ 20 h 78"/>
                <a:gd name="T2" fmla="*/ 34 w 71"/>
                <a:gd name="T3" fmla="*/ 1 h 78"/>
                <a:gd name="T4" fmla="*/ 8 w 71"/>
                <a:gd name="T5" fmla="*/ 10 h 78"/>
                <a:gd name="T6" fmla="*/ 1 w 71"/>
                <a:gd name="T7" fmla="*/ 29 h 78"/>
                <a:gd name="T8" fmla="*/ 8 w 71"/>
                <a:gd name="T9" fmla="*/ 66 h 78"/>
                <a:gd name="T10" fmla="*/ 39 w 71"/>
                <a:gd name="T11" fmla="*/ 78 h 78"/>
                <a:gd name="T12" fmla="*/ 67 w 71"/>
                <a:gd name="T13" fmla="*/ 66 h 78"/>
                <a:gd name="T14" fmla="*/ 71 w 71"/>
                <a:gd name="T15" fmla="*/ 43 h 78"/>
                <a:gd name="T16" fmla="*/ 67 w 71"/>
                <a:gd name="T17" fmla="*/ 2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78">
                  <a:moveTo>
                    <a:pt x="67" y="20"/>
                  </a:moveTo>
                  <a:cubicBezTo>
                    <a:pt x="62" y="12"/>
                    <a:pt x="44" y="2"/>
                    <a:pt x="34" y="1"/>
                  </a:cubicBezTo>
                  <a:cubicBezTo>
                    <a:pt x="27" y="0"/>
                    <a:pt x="13" y="6"/>
                    <a:pt x="8" y="10"/>
                  </a:cubicBezTo>
                  <a:cubicBezTo>
                    <a:pt x="4" y="14"/>
                    <a:pt x="1" y="24"/>
                    <a:pt x="1" y="29"/>
                  </a:cubicBezTo>
                  <a:cubicBezTo>
                    <a:pt x="0" y="38"/>
                    <a:pt x="2" y="59"/>
                    <a:pt x="8" y="66"/>
                  </a:cubicBezTo>
                  <a:cubicBezTo>
                    <a:pt x="13" y="73"/>
                    <a:pt x="31" y="78"/>
                    <a:pt x="39" y="78"/>
                  </a:cubicBezTo>
                  <a:cubicBezTo>
                    <a:pt x="47" y="78"/>
                    <a:pt x="63" y="72"/>
                    <a:pt x="67" y="66"/>
                  </a:cubicBezTo>
                  <a:cubicBezTo>
                    <a:pt x="71" y="62"/>
                    <a:pt x="71" y="49"/>
                    <a:pt x="71" y="43"/>
                  </a:cubicBezTo>
                  <a:cubicBezTo>
                    <a:pt x="71" y="37"/>
                    <a:pt x="71" y="25"/>
                    <a:pt x="67" y="2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6" name="Freeform 19"/>
            <p:cNvSpPr>
              <a:spLocks/>
            </p:cNvSpPr>
            <p:nvPr/>
          </p:nvSpPr>
          <p:spPr bwMode="auto">
            <a:xfrm>
              <a:off x="5508625" y="4445000"/>
              <a:ext cx="30163" cy="25400"/>
            </a:xfrm>
            <a:custGeom>
              <a:avLst/>
              <a:gdLst>
                <a:gd name="T0" fmla="*/ 168 w 177"/>
                <a:gd name="T1" fmla="*/ 94 h 154"/>
                <a:gd name="T2" fmla="*/ 121 w 177"/>
                <a:gd name="T3" fmla="*/ 94 h 154"/>
                <a:gd name="T4" fmla="*/ 76 w 177"/>
                <a:gd name="T5" fmla="*/ 111 h 154"/>
                <a:gd name="T6" fmla="*/ 51 w 177"/>
                <a:gd name="T7" fmla="*/ 144 h 154"/>
                <a:gd name="T8" fmla="*/ 24 w 177"/>
                <a:gd name="T9" fmla="*/ 153 h 154"/>
                <a:gd name="T10" fmla="*/ 2 w 177"/>
                <a:gd name="T11" fmla="*/ 143 h 154"/>
                <a:gd name="T12" fmla="*/ 16 w 177"/>
                <a:gd name="T13" fmla="*/ 116 h 154"/>
                <a:gd name="T14" fmla="*/ 23 w 177"/>
                <a:gd name="T15" fmla="*/ 79 h 154"/>
                <a:gd name="T16" fmla="*/ 57 w 177"/>
                <a:gd name="T17" fmla="*/ 55 h 154"/>
                <a:gd name="T18" fmla="*/ 95 w 177"/>
                <a:gd name="T19" fmla="*/ 42 h 154"/>
                <a:gd name="T20" fmla="*/ 111 w 177"/>
                <a:gd name="T21" fmla="*/ 11 h 154"/>
                <a:gd name="T22" fmla="*/ 156 w 177"/>
                <a:gd name="T23" fmla="*/ 6 h 154"/>
                <a:gd name="T24" fmla="*/ 173 w 177"/>
                <a:gd name="T25" fmla="*/ 46 h 154"/>
                <a:gd name="T26" fmla="*/ 168 w 177"/>
                <a:gd name="T27" fmla="*/ 9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7" h="154">
                  <a:moveTo>
                    <a:pt x="168" y="94"/>
                  </a:moveTo>
                  <a:cubicBezTo>
                    <a:pt x="159" y="102"/>
                    <a:pt x="132" y="92"/>
                    <a:pt x="121" y="94"/>
                  </a:cubicBezTo>
                  <a:cubicBezTo>
                    <a:pt x="109" y="96"/>
                    <a:pt x="86" y="104"/>
                    <a:pt x="76" y="111"/>
                  </a:cubicBezTo>
                  <a:cubicBezTo>
                    <a:pt x="68" y="117"/>
                    <a:pt x="59" y="138"/>
                    <a:pt x="51" y="144"/>
                  </a:cubicBezTo>
                  <a:cubicBezTo>
                    <a:pt x="45" y="148"/>
                    <a:pt x="31" y="154"/>
                    <a:pt x="24" y="153"/>
                  </a:cubicBezTo>
                  <a:cubicBezTo>
                    <a:pt x="18" y="153"/>
                    <a:pt x="4" y="148"/>
                    <a:pt x="2" y="143"/>
                  </a:cubicBezTo>
                  <a:cubicBezTo>
                    <a:pt x="0" y="135"/>
                    <a:pt x="14" y="123"/>
                    <a:pt x="16" y="116"/>
                  </a:cubicBezTo>
                  <a:cubicBezTo>
                    <a:pt x="20" y="107"/>
                    <a:pt x="18" y="87"/>
                    <a:pt x="23" y="79"/>
                  </a:cubicBezTo>
                  <a:cubicBezTo>
                    <a:pt x="28" y="70"/>
                    <a:pt x="47" y="60"/>
                    <a:pt x="57" y="55"/>
                  </a:cubicBezTo>
                  <a:cubicBezTo>
                    <a:pt x="66" y="50"/>
                    <a:pt x="94" y="42"/>
                    <a:pt x="95" y="42"/>
                  </a:cubicBezTo>
                  <a:cubicBezTo>
                    <a:pt x="96" y="42"/>
                    <a:pt x="104" y="16"/>
                    <a:pt x="111" y="11"/>
                  </a:cubicBezTo>
                  <a:cubicBezTo>
                    <a:pt x="120" y="4"/>
                    <a:pt x="147" y="0"/>
                    <a:pt x="156" y="6"/>
                  </a:cubicBezTo>
                  <a:cubicBezTo>
                    <a:pt x="166" y="12"/>
                    <a:pt x="172" y="36"/>
                    <a:pt x="173" y="46"/>
                  </a:cubicBezTo>
                  <a:cubicBezTo>
                    <a:pt x="175" y="58"/>
                    <a:pt x="177" y="86"/>
                    <a:pt x="1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7" name="Freeform 20"/>
            <p:cNvSpPr>
              <a:spLocks/>
            </p:cNvSpPr>
            <p:nvPr/>
          </p:nvSpPr>
          <p:spPr bwMode="auto">
            <a:xfrm>
              <a:off x="5121275" y="4287836"/>
              <a:ext cx="442913" cy="561975"/>
            </a:xfrm>
            <a:custGeom>
              <a:avLst/>
              <a:gdLst>
                <a:gd name="T0" fmla="*/ 2519 w 2608"/>
                <a:gd name="T1" fmla="*/ 602 h 3313"/>
                <a:gd name="T2" fmla="*/ 2429 w 2608"/>
                <a:gd name="T3" fmla="*/ 587 h 3313"/>
                <a:gd name="T4" fmla="*/ 2524 w 2608"/>
                <a:gd name="T5" fmla="*/ 675 h 3313"/>
                <a:gd name="T6" fmla="*/ 2420 w 2608"/>
                <a:gd name="T7" fmla="*/ 811 h 3313"/>
                <a:gd name="T8" fmla="*/ 2318 w 2608"/>
                <a:gd name="T9" fmla="*/ 903 h 3313"/>
                <a:gd name="T10" fmla="*/ 2229 w 2608"/>
                <a:gd name="T11" fmla="*/ 981 h 3313"/>
                <a:gd name="T12" fmla="*/ 2196 w 2608"/>
                <a:gd name="T13" fmla="*/ 897 h 3313"/>
                <a:gd name="T14" fmla="*/ 2134 w 2608"/>
                <a:gd name="T15" fmla="*/ 994 h 3313"/>
                <a:gd name="T16" fmla="*/ 2092 w 2608"/>
                <a:gd name="T17" fmla="*/ 1028 h 3313"/>
                <a:gd name="T18" fmla="*/ 2235 w 2608"/>
                <a:gd name="T19" fmla="*/ 1128 h 3313"/>
                <a:gd name="T20" fmla="*/ 2141 w 2608"/>
                <a:gd name="T21" fmla="*/ 1141 h 3313"/>
                <a:gd name="T22" fmla="*/ 2207 w 2608"/>
                <a:gd name="T23" fmla="*/ 1211 h 3313"/>
                <a:gd name="T24" fmla="*/ 2219 w 2608"/>
                <a:gd name="T25" fmla="*/ 1274 h 3313"/>
                <a:gd name="T26" fmla="*/ 2182 w 2608"/>
                <a:gd name="T27" fmla="*/ 1419 h 3313"/>
                <a:gd name="T28" fmla="*/ 2202 w 2608"/>
                <a:gd name="T29" fmla="*/ 1569 h 3313"/>
                <a:gd name="T30" fmla="*/ 2221 w 2608"/>
                <a:gd name="T31" fmla="*/ 1695 h 3313"/>
                <a:gd name="T32" fmla="*/ 2131 w 2608"/>
                <a:gd name="T33" fmla="*/ 1742 h 3313"/>
                <a:gd name="T34" fmla="*/ 2280 w 2608"/>
                <a:gd name="T35" fmla="*/ 1865 h 3313"/>
                <a:gd name="T36" fmla="*/ 2103 w 2608"/>
                <a:gd name="T37" fmla="*/ 1799 h 3313"/>
                <a:gd name="T38" fmla="*/ 1986 w 2608"/>
                <a:gd name="T39" fmla="*/ 1923 h 3313"/>
                <a:gd name="T40" fmla="*/ 2084 w 2608"/>
                <a:gd name="T41" fmla="*/ 1970 h 3313"/>
                <a:gd name="T42" fmla="*/ 1974 w 2608"/>
                <a:gd name="T43" fmla="*/ 2019 h 3313"/>
                <a:gd name="T44" fmla="*/ 1863 w 2608"/>
                <a:gd name="T45" fmla="*/ 2141 h 3313"/>
                <a:gd name="T46" fmla="*/ 1876 w 2608"/>
                <a:gd name="T47" fmla="*/ 2275 h 3313"/>
                <a:gd name="T48" fmla="*/ 1727 w 2608"/>
                <a:gd name="T49" fmla="*/ 2280 h 3313"/>
                <a:gd name="T50" fmla="*/ 1775 w 2608"/>
                <a:gd name="T51" fmla="*/ 2431 h 3313"/>
                <a:gd name="T52" fmla="*/ 1727 w 2608"/>
                <a:gd name="T53" fmla="*/ 2556 h 3313"/>
                <a:gd name="T54" fmla="*/ 1621 w 2608"/>
                <a:gd name="T55" fmla="*/ 2438 h 3313"/>
                <a:gd name="T56" fmla="*/ 1553 w 2608"/>
                <a:gd name="T57" fmla="*/ 2565 h 3313"/>
                <a:gd name="T58" fmla="*/ 1385 w 2608"/>
                <a:gd name="T59" fmla="*/ 2647 h 3313"/>
                <a:gd name="T60" fmla="*/ 1224 w 2608"/>
                <a:gd name="T61" fmla="*/ 2688 h 3313"/>
                <a:gd name="T62" fmla="*/ 1423 w 2608"/>
                <a:gd name="T63" fmla="*/ 2752 h 3313"/>
                <a:gd name="T64" fmla="*/ 1314 w 2608"/>
                <a:gd name="T65" fmla="*/ 2987 h 3313"/>
                <a:gd name="T66" fmla="*/ 1240 w 2608"/>
                <a:gd name="T67" fmla="*/ 2951 h 3313"/>
                <a:gd name="T68" fmla="*/ 1200 w 2608"/>
                <a:gd name="T69" fmla="*/ 3047 h 3313"/>
                <a:gd name="T70" fmla="*/ 1053 w 2608"/>
                <a:gd name="T71" fmla="*/ 3138 h 3313"/>
                <a:gd name="T72" fmla="*/ 944 w 2608"/>
                <a:gd name="T73" fmla="*/ 3309 h 3313"/>
                <a:gd name="T74" fmla="*/ 814 w 2608"/>
                <a:gd name="T75" fmla="*/ 3146 h 3313"/>
                <a:gd name="T76" fmla="*/ 644 w 2608"/>
                <a:gd name="T77" fmla="*/ 2710 h 3313"/>
                <a:gd name="T78" fmla="*/ 427 w 2608"/>
                <a:gd name="T79" fmla="*/ 2628 h 3313"/>
                <a:gd name="T80" fmla="*/ 114 w 2608"/>
                <a:gd name="T81" fmla="*/ 2477 h 3313"/>
                <a:gd name="T82" fmla="*/ 64 w 2608"/>
                <a:gd name="T83" fmla="*/ 2258 h 3313"/>
                <a:gd name="T84" fmla="*/ 219 w 2608"/>
                <a:gd name="T85" fmla="*/ 1766 h 3313"/>
                <a:gd name="T86" fmla="*/ 285 w 2608"/>
                <a:gd name="T87" fmla="*/ 1464 h 3313"/>
                <a:gd name="T88" fmla="*/ 292 w 2608"/>
                <a:gd name="T89" fmla="*/ 1094 h 3313"/>
                <a:gd name="T90" fmla="*/ 602 w 2608"/>
                <a:gd name="T91" fmla="*/ 819 h 3313"/>
                <a:gd name="T92" fmla="*/ 617 w 2608"/>
                <a:gd name="T93" fmla="*/ 495 h 3313"/>
                <a:gd name="T94" fmla="*/ 807 w 2608"/>
                <a:gd name="T95" fmla="*/ 327 h 3313"/>
                <a:gd name="T96" fmla="*/ 1016 w 2608"/>
                <a:gd name="T97" fmla="*/ 258 h 3313"/>
                <a:gd name="T98" fmla="*/ 1245 w 2608"/>
                <a:gd name="T99" fmla="*/ 41 h 3313"/>
                <a:gd name="T100" fmla="*/ 1449 w 2608"/>
                <a:gd name="T101" fmla="*/ 148 h 3313"/>
                <a:gd name="T102" fmla="*/ 1602 w 2608"/>
                <a:gd name="T103" fmla="*/ 469 h 3313"/>
                <a:gd name="T104" fmla="*/ 1897 w 2608"/>
                <a:gd name="T105" fmla="*/ 463 h 3313"/>
                <a:gd name="T106" fmla="*/ 2062 w 2608"/>
                <a:gd name="T107" fmla="*/ 439 h 3313"/>
                <a:gd name="T108" fmla="*/ 2324 w 2608"/>
                <a:gd name="T109" fmla="*/ 493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08" h="3313">
                  <a:moveTo>
                    <a:pt x="2608" y="558"/>
                  </a:moveTo>
                  <a:cubicBezTo>
                    <a:pt x="2605" y="568"/>
                    <a:pt x="2600" y="577"/>
                    <a:pt x="2597" y="583"/>
                  </a:cubicBezTo>
                  <a:cubicBezTo>
                    <a:pt x="2591" y="593"/>
                    <a:pt x="2578" y="617"/>
                    <a:pt x="2566" y="620"/>
                  </a:cubicBezTo>
                  <a:cubicBezTo>
                    <a:pt x="2554" y="624"/>
                    <a:pt x="2529" y="610"/>
                    <a:pt x="2519" y="602"/>
                  </a:cubicBezTo>
                  <a:cubicBezTo>
                    <a:pt x="2510" y="594"/>
                    <a:pt x="2505" y="568"/>
                    <a:pt x="2497" y="559"/>
                  </a:cubicBezTo>
                  <a:cubicBezTo>
                    <a:pt x="2493" y="555"/>
                    <a:pt x="2483" y="549"/>
                    <a:pt x="2477" y="548"/>
                  </a:cubicBezTo>
                  <a:cubicBezTo>
                    <a:pt x="2469" y="546"/>
                    <a:pt x="2450" y="543"/>
                    <a:pt x="2443" y="548"/>
                  </a:cubicBezTo>
                  <a:cubicBezTo>
                    <a:pt x="2435" y="554"/>
                    <a:pt x="2427" y="577"/>
                    <a:pt x="2429" y="587"/>
                  </a:cubicBezTo>
                  <a:cubicBezTo>
                    <a:pt x="2432" y="599"/>
                    <a:pt x="2453" y="615"/>
                    <a:pt x="2464" y="619"/>
                  </a:cubicBezTo>
                  <a:cubicBezTo>
                    <a:pt x="2472" y="622"/>
                    <a:pt x="2491" y="614"/>
                    <a:pt x="2498" y="619"/>
                  </a:cubicBezTo>
                  <a:cubicBezTo>
                    <a:pt x="2506" y="624"/>
                    <a:pt x="2511" y="646"/>
                    <a:pt x="2515" y="655"/>
                  </a:cubicBezTo>
                  <a:cubicBezTo>
                    <a:pt x="2517" y="660"/>
                    <a:pt x="2526" y="670"/>
                    <a:pt x="2524" y="675"/>
                  </a:cubicBezTo>
                  <a:cubicBezTo>
                    <a:pt x="2521" y="681"/>
                    <a:pt x="2503" y="683"/>
                    <a:pt x="2498" y="687"/>
                  </a:cubicBezTo>
                  <a:cubicBezTo>
                    <a:pt x="2486" y="696"/>
                    <a:pt x="2466" y="719"/>
                    <a:pt x="2461" y="733"/>
                  </a:cubicBezTo>
                  <a:cubicBezTo>
                    <a:pt x="2456" y="745"/>
                    <a:pt x="2467" y="774"/>
                    <a:pt x="2461" y="786"/>
                  </a:cubicBezTo>
                  <a:cubicBezTo>
                    <a:pt x="2455" y="796"/>
                    <a:pt x="2429" y="803"/>
                    <a:pt x="2420" y="811"/>
                  </a:cubicBezTo>
                  <a:cubicBezTo>
                    <a:pt x="2411" y="817"/>
                    <a:pt x="2398" y="834"/>
                    <a:pt x="2390" y="841"/>
                  </a:cubicBezTo>
                  <a:cubicBezTo>
                    <a:pt x="2385" y="845"/>
                    <a:pt x="2371" y="848"/>
                    <a:pt x="2366" y="853"/>
                  </a:cubicBezTo>
                  <a:cubicBezTo>
                    <a:pt x="2356" y="863"/>
                    <a:pt x="2352" y="897"/>
                    <a:pt x="2339" y="904"/>
                  </a:cubicBezTo>
                  <a:cubicBezTo>
                    <a:pt x="2335" y="906"/>
                    <a:pt x="2323" y="901"/>
                    <a:pt x="2318" y="903"/>
                  </a:cubicBezTo>
                  <a:cubicBezTo>
                    <a:pt x="2307" y="906"/>
                    <a:pt x="2285" y="921"/>
                    <a:pt x="2282" y="932"/>
                  </a:cubicBezTo>
                  <a:cubicBezTo>
                    <a:pt x="2280" y="940"/>
                    <a:pt x="2298" y="954"/>
                    <a:pt x="2296" y="962"/>
                  </a:cubicBezTo>
                  <a:cubicBezTo>
                    <a:pt x="2293" y="972"/>
                    <a:pt x="2271" y="983"/>
                    <a:pt x="2261" y="986"/>
                  </a:cubicBezTo>
                  <a:cubicBezTo>
                    <a:pt x="2253" y="987"/>
                    <a:pt x="2235" y="986"/>
                    <a:pt x="2229" y="981"/>
                  </a:cubicBezTo>
                  <a:cubicBezTo>
                    <a:pt x="2221" y="977"/>
                    <a:pt x="2209" y="962"/>
                    <a:pt x="2210" y="953"/>
                  </a:cubicBezTo>
                  <a:cubicBezTo>
                    <a:pt x="2211" y="950"/>
                    <a:pt x="2220" y="946"/>
                    <a:pt x="2221" y="943"/>
                  </a:cubicBezTo>
                  <a:cubicBezTo>
                    <a:pt x="2223" y="936"/>
                    <a:pt x="2219" y="920"/>
                    <a:pt x="2215" y="914"/>
                  </a:cubicBezTo>
                  <a:cubicBezTo>
                    <a:pt x="2212" y="908"/>
                    <a:pt x="2202" y="897"/>
                    <a:pt x="2196" y="897"/>
                  </a:cubicBezTo>
                  <a:cubicBezTo>
                    <a:pt x="2185" y="898"/>
                    <a:pt x="2176" y="921"/>
                    <a:pt x="2167" y="925"/>
                  </a:cubicBezTo>
                  <a:cubicBezTo>
                    <a:pt x="2161" y="928"/>
                    <a:pt x="2145" y="920"/>
                    <a:pt x="2141" y="925"/>
                  </a:cubicBezTo>
                  <a:cubicBezTo>
                    <a:pt x="2134" y="933"/>
                    <a:pt x="2150" y="956"/>
                    <a:pt x="2148" y="967"/>
                  </a:cubicBezTo>
                  <a:cubicBezTo>
                    <a:pt x="2147" y="974"/>
                    <a:pt x="2141" y="992"/>
                    <a:pt x="2134" y="994"/>
                  </a:cubicBezTo>
                  <a:cubicBezTo>
                    <a:pt x="2128" y="995"/>
                    <a:pt x="2120" y="981"/>
                    <a:pt x="2115" y="979"/>
                  </a:cubicBezTo>
                  <a:cubicBezTo>
                    <a:pt x="2108" y="977"/>
                    <a:pt x="2091" y="975"/>
                    <a:pt x="2085" y="979"/>
                  </a:cubicBezTo>
                  <a:cubicBezTo>
                    <a:pt x="2078" y="983"/>
                    <a:pt x="2067" y="998"/>
                    <a:pt x="2068" y="1006"/>
                  </a:cubicBezTo>
                  <a:cubicBezTo>
                    <a:pt x="2069" y="1014"/>
                    <a:pt x="2087" y="1022"/>
                    <a:pt x="2092" y="1028"/>
                  </a:cubicBezTo>
                  <a:cubicBezTo>
                    <a:pt x="2098" y="1035"/>
                    <a:pt x="2105" y="1052"/>
                    <a:pt x="2112" y="1056"/>
                  </a:cubicBezTo>
                  <a:cubicBezTo>
                    <a:pt x="2125" y="1063"/>
                    <a:pt x="2157" y="1058"/>
                    <a:pt x="2171" y="1061"/>
                  </a:cubicBezTo>
                  <a:cubicBezTo>
                    <a:pt x="2183" y="1065"/>
                    <a:pt x="2208" y="1074"/>
                    <a:pt x="2217" y="1084"/>
                  </a:cubicBezTo>
                  <a:cubicBezTo>
                    <a:pt x="2225" y="1093"/>
                    <a:pt x="2234" y="1116"/>
                    <a:pt x="2235" y="1128"/>
                  </a:cubicBezTo>
                  <a:cubicBezTo>
                    <a:pt x="2236" y="1137"/>
                    <a:pt x="2236" y="1156"/>
                    <a:pt x="2229" y="1161"/>
                  </a:cubicBezTo>
                  <a:cubicBezTo>
                    <a:pt x="2222" y="1167"/>
                    <a:pt x="2201" y="1163"/>
                    <a:pt x="2192" y="1159"/>
                  </a:cubicBezTo>
                  <a:cubicBezTo>
                    <a:pt x="2186" y="1156"/>
                    <a:pt x="2180" y="1143"/>
                    <a:pt x="2174" y="1141"/>
                  </a:cubicBezTo>
                  <a:cubicBezTo>
                    <a:pt x="2166" y="1138"/>
                    <a:pt x="2149" y="1137"/>
                    <a:pt x="2141" y="1141"/>
                  </a:cubicBezTo>
                  <a:cubicBezTo>
                    <a:pt x="2134" y="1144"/>
                    <a:pt x="2122" y="1156"/>
                    <a:pt x="2120" y="1163"/>
                  </a:cubicBezTo>
                  <a:cubicBezTo>
                    <a:pt x="2119" y="1171"/>
                    <a:pt x="2129" y="1187"/>
                    <a:pt x="2134" y="1194"/>
                  </a:cubicBezTo>
                  <a:cubicBezTo>
                    <a:pt x="2138" y="1199"/>
                    <a:pt x="2149" y="1209"/>
                    <a:pt x="2155" y="1211"/>
                  </a:cubicBezTo>
                  <a:cubicBezTo>
                    <a:pt x="2167" y="1215"/>
                    <a:pt x="2194" y="1211"/>
                    <a:pt x="2207" y="1211"/>
                  </a:cubicBezTo>
                  <a:cubicBezTo>
                    <a:pt x="2219" y="1211"/>
                    <a:pt x="2245" y="1206"/>
                    <a:pt x="2256" y="1211"/>
                  </a:cubicBezTo>
                  <a:cubicBezTo>
                    <a:pt x="2262" y="1214"/>
                    <a:pt x="2273" y="1225"/>
                    <a:pt x="2276" y="1232"/>
                  </a:cubicBezTo>
                  <a:cubicBezTo>
                    <a:pt x="2278" y="1239"/>
                    <a:pt x="2278" y="1259"/>
                    <a:pt x="2272" y="1265"/>
                  </a:cubicBezTo>
                  <a:cubicBezTo>
                    <a:pt x="2263" y="1275"/>
                    <a:pt x="2231" y="1269"/>
                    <a:pt x="2219" y="1274"/>
                  </a:cubicBezTo>
                  <a:cubicBezTo>
                    <a:pt x="2208" y="1278"/>
                    <a:pt x="2188" y="1290"/>
                    <a:pt x="2181" y="1299"/>
                  </a:cubicBezTo>
                  <a:cubicBezTo>
                    <a:pt x="2174" y="1307"/>
                    <a:pt x="2165" y="1327"/>
                    <a:pt x="2162" y="1337"/>
                  </a:cubicBezTo>
                  <a:cubicBezTo>
                    <a:pt x="2158" y="1349"/>
                    <a:pt x="2154" y="1374"/>
                    <a:pt x="2158" y="1386"/>
                  </a:cubicBezTo>
                  <a:cubicBezTo>
                    <a:pt x="2160" y="1396"/>
                    <a:pt x="2175" y="1412"/>
                    <a:pt x="2182" y="1419"/>
                  </a:cubicBezTo>
                  <a:cubicBezTo>
                    <a:pt x="2191" y="1428"/>
                    <a:pt x="2213" y="1439"/>
                    <a:pt x="2221" y="1449"/>
                  </a:cubicBezTo>
                  <a:cubicBezTo>
                    <a:pt x="2232" y="1462"/>
                    <a:pt x="2256" y="1495"/>
                    <a:pt x="2252" y="1512"/>
                  </a:cubicBezTo>
                  <a:cubicBezTo>
                    <a:pt x="2249" y="1524"/>
                    <a:pt x="2221" y="1531"/>
                    <a:pt x="2214" y="1540"/>
                  </a:cubicBezTo>
                  <a:cubicBezTo>
                    <a:pt x="2209" y="1547"/>
                    <a:pt x="2203" y="1562"/>
                    <a:pt x="2202" y="1569"/>
                  </a:cubicBezTo>
                  <a:cubicBezTo>
                    <a:pt x="2201" y="1576"/>
                    <a:pt x="2201" y="1589"/>
                    <a:pt x="2204" y="1595"/>
                  </a:cubicBezTo>
                  <a:cubicBezTo>
                    <a:pt x="2208" y="1604"/>
                    <a:pt x="2226" y="1615"/>
                    <a:pt x="2231" y="1624"/>
                  </a:cubicBezTo>
                  <a:cubicBezTo>
                    <a:pt x="2235" y="1631"/>
                    <a:pt x="2242" y="1646"/>
                    <a:pt x="2241" y="1654"/>
                  </a:cubicBezTo>
                  <a:cubicBezTo>
                    <a:pt x="2240" y="1666"/>
                    <a:pt x="2228" y="1686"/>
                    <a:pt x="2221" y="1695"/>
                  </a:cubicBezTo>
                  <a:cubicBezTo>
                    <a:pt x="2216" y="1701"/>
                    <a:pt x="2205" y="1713"/>
                    <a:pt x="2198" y="1713"/>
                  </a:cubicBezTo>
                  <a:cubicBezTo>
                    <a:pt x="2188" y="1713"/>
                    <a:pt x="2176" y="1693"/>
                    <a:pt x="2167" y="1691"/>
                  </a:cubicBezTo>
                  <a:cubicBezTo>
                    <a:pt x="2158" y="1689"/>
                    <a:pt x="2138" y="1691"/>
                    <a:pt x="2132" y="1697"/>
                  </a:cubicBezTo>
                  <a:cubicBezTo>
                    <a:pt x="2125" y="1706"/>
                    <a:pt x="2128" y="1731"/>
                    <a:pt x="2131" y="1742"/>
                  </a:cubicBezTo>
                  <a:cubicBezTo>
                    <a:pt x="2135" y="1753"/>
                    <a:pt x="2150" y="1774"/>
                    <a:pt x="2160" y="1780"/>
                  </a:cubicBezTo>
                  <a:cubicBezTo>
                    <a:pt x="2171" y="1786"/>
                    <a:pt x="2198" y="1783"/>
                    <a:pt x="2210" y="1787"/>
                  </a:cubicBezTo>
                  <a:cubicBezTo>
                    <a:pt x="2222" y="1791"/>
                    <a:pt x="2246" y="1803"/>
                    <a:pt x="2255" y="1812"/>
                  </a:cubicBezTo>
                  <a:cubicBezTo>
                    <a:pt x="2265" y="1823"/>
                    <a:pt x="2281" y="1850"/>
                    <a:pt x="2280" y="1865"/>
                  </a:cubicBezTo>
                  <a:cubicBezTo>
                    <a:pt x="2279" y="1879"/>
                    <a:pt x="2261" y="1907"/>
                    <a:pt x="2248" y="1913"/>
                  </a:cubicBezTo>
                  <a:cubicBezTo>
                    <a:pt x="2233" y="1920"/>
                    <a:pt x="2198" y="1912"/>
                    <a:pt x="2183" y="1905"/>
                  </a:cubicBezTo>
                  <a:cubicBezTo>
                    <a:pt x="2168" y="1897"/>
                    <a:pt x="2147" y="1869"/>
                    <a:pt x="2137" y="1856"/>
                  </a:cubicBezTo>
                  <a:cubicBezTo>
                    <a:pt x="2127" y="1843"/>
                    <a:pt x="2116" y="1809"/>
                    <a:pt x="2103" y="1799"/>
                  </a:cubicBezTo>
                  <a:cubicBezTo>
                    <a:pt x="2091" y="1789"/>
                    <a:pt x="2058" y="1774"/>
                    <a:pt x="2043" y="1780"/>
                  </a:cubicBezTo>
                  <a:cubicBezTo>
                    <a:pt x="2033" y="1784"/>
                    <a:pt x="2027" y="1807"/>
                    <a:pt x="2021" y="1815"/>
                  </a:cubicBezTo>
                  <a:cubicBezTo>
                    <a:pt x="2015" y="1824"/>
                    <a:pt x="1997" y="1839"/>
                    <a:pt x="1993" y="1849"/>
                  </a:cubicBezTo>
                  <a:cubicBezTo>
                    <a:pt x="1986" y="1866"/>
                    <a:pt x="1981" y="1905"/>
                    <a:pt x="1986" y="1923"/>
                  </a:cubicBezTo>
                  <a:cubicBezTo>
                    <a:pt x="1988" y="1934"/>
                    <a:pt x="2001" y="1953"/>
                    <a:pt x="2010" y="1960"/>
                  </a:cubicBezTo>
                  <a:cubicBezTo>
                    <a:pt x="2014" y="1964"/>
                    <a:pt x="2025" y="1970"/>
                    <a:pt x="2030" y="1970"/>
                  </a:cubicBezTo>
                  <a:cubicBezTo>
                    <a:pt x="2037" y="1970"/>
                    <a:pt x="2050" y="1960"/>
                    <a:pt x="2057" y="1960"/>
                  </a:cubicBezTo>
                  <a:cubicBezTo>
                    <a:pt x="2064" y="1960"/>
                    <a:pt x="2079" y="1965"/>
                    <a:pt x="2084" y="1970"/>
                  </a:cubicBezTo>
                  <a:cubicBezTo>
                    <a:pt x="2091" y="1977"/>
                    <a:pt x="2099" y="1998"/>
                    <a:pt x="2096" y="2007"/>
                  </a:cubicBezTo>
                  <a:cubicBezTo>
                    <a:pt x="2091" y="2019"/>
                    <a:pt x="2064" y="2029"/>
                    <a:pt x="2052" y="2034"/>
                  </a:cubicBezTo>
                  <a:cubicBezTo>
                    <a:pt x="2039" y="2040"/>
                    <a:pt x="2013" y="2054"/>
                    <a:pt x="2000" y="2050"/>
                  </a:cubicBezTo>
                  <a:cubicBezTo>
                    <a:pt x="1990" y="2047"/>
                    <a:pt x="1984" y="2020"/>
                    <a:pt x="1974" y="2019"/>
                  </a:cubicBezTo>
                  <a:cubicBezTo>
                    <a:pt x="1965" y="2019"/>
                    <a:pt x="1951" y="2036"/>
                    <a:pt x="1948" y="2045"/>
                  </a:cubicBezTo>
                  <a:cubicBezTo>
                    <a:pt x="1944" y="2055"/>
                    <a:pt x="1958" y="2078"/>
                    <a:pt x="1953" y="2087"/>
                  </a:cubicBezTo>
                  <a:cubicBezTo>
                    <a:pt x="1945" y="2102"/>
                    <a:pt x="1906" y="2110"/>
                    <a:pt x="1892" y="2119"/>
                  </a:cubicBezTo>
                  <a:cubicBezTo>
                    <a:pt x="1884" y="2124"/>
                    <a:pt x="1867" y="2133"/>
                    <a:pt x="1863" y="2141"/>
                  </a:cubicBezTo>
                  <a:cubicBezTo>
                    <a:pt x="1860" y="2146"/>
                    <a:pt x="1859" y="2160"/>
                    <a:pt x="1862" y="2166"/>
                  </a:cubicBezTo>
                  <a:cubicBezTo>
                    <a:pt x="1868" y="2176"/>
                    <a:pt x="1899" y="2177"/>
                    <a:pt x="1906" y="2186"/>
                  </a:cubicBezTo>
                  <a:cubicBezTo>
                    <a:pt x="1916" y="2197"/>
                    <a:pt x="1926" y="2227"/>
                    <a:pt x="1921" y="2240"/>
                  </a:cubicBezTo>
                  <a:cubicBezTo>
                    <a:pt x="1917" y="2253"/>
                    <a:pt x="1890" y="2271"/>
                    <a:pt x="1876" y="2275"/>
                  </a:cubicBezTo>
                  <a:cubicBezTo>
                    <a:pt x="1866" y="2278"/>
                    <a:pt x="1844" y="2267"/>
                    <a:pt x="1833" y="2270"/>
                  </a:cubicBezTo>
                  <a:cubicBezTo>
                    <a:pt x="1816" y="2273"/>
                    <a:pt x="1792" y="2309"/>
                    <a:pt x="1775" y="2305"/>
                  </a:cubicBezTo>
                  <a:cubicBezTo>
                    <a:pt x="1768" y="2304"/>
                    <a:pt x="1765" y="2284"/>
                    <a:pt x="1758" y="2280"/>
                  </a:cubicBezTo>
                  <a:cubicBezTo>
                    <a:pt x="1751" y="2277"/>
                    <a:pt x="1734" y="2276"/>
                    <a:pt x="1727" y="2280"/>
                  </a:cubicBezTo>
                  <a:cubicBezTo>
                    <a:pt x="1716" y="2288"/>
                    <a:pt x="1702" y="2318"/>
                    <a:pt x="1707" y="2330"/>
                  </a:cubicBezTo>
                  <a:cubicBezTo>
                    <a:pt x="1712" y="2342"/>
                    <a:pt x="1745" y="2343"/>
                    <a:pt x="1755" y="2351"/>
                  </a:cubicBezTo>
                  <a:cubicBezTo>
                    <a:pt x="1762" y="2356"/>
                    <a:pt x="1773" y="2369"/>
                    <a:pt x="1775" y="2376"/>
                  </a:cubicBezTo>
                  <a:cubicBezTo>
                    <a:pt x="1780" y="2389"/>
                    <a:pt x="1781" y="2418"/>
                    <a:pt x="1775" y="2431"/>
                  </a:cubicBezTo>
                  <a:cubicBezTo>
                    <a:pt x="1770" y="2442"/>
                    <a:pt x="1742" y="2453"/>
                    <a:pt x="1737" y="2465"/>
                  </a:cubicBezTo>
                  <a:cubicBezTo>
                    <a:pt x="1734" y="2471"/>
                    <a:pt x="1734" y="2488"/>
                    <a:pt x="1737" y="2494"/>
                  </a:cubicBezTo>
                  <a:cubicBezTo>
                    <a:pt x="1740" y="2500"/>
                    <a:pt x="1756" y="2504"/>
                    <a:pt x="1757" y="2511"/>
                  </a:cubicBezTo>
                  <a:cubicBezTo>
                    <a:pt x="1759" y="2524"/>
                    <a:pt x="1740" y="2552"/>
                    <a:pt x="1727" y="2556"/>
                  </a:cubicBezTo>
                  <a:cubicBezTo>
                    <a:pt x="1714" y="2560"/>
                    <a:pt x="1688" y="2542"/>
                    <a:pt x="1676" y="2536"/>
                  </a:cubicBezTo>
                  <a:cubicBezTo>
                    <a:pt x="1668" y="2533"/>
                    <a:pt x="1651" y="2525"/>
                    <a:pt x="1645" y="2518"/>
                  </a:cubicBezTo>
                  <a:cubicBezTo>
                    <a:pt x="1636" y="2509"/>
                    <a:pt x="1624" y="2484"/>
                    <a:pt x="1621" y="2471"/>
                  </a:cubicBezTo>
                  <a:cubicBezTo>
                    <a:pt x="1619" y="2463"/>
                    <a:pt x="1625" y="2445"/>
                    <a:pt x="1621" y="2438"/>
                  </a:cubicBezTo>
                  <a:cubicBezTo>
                    <a:pt x="1614" y="2429"/>
                    <a:pt x="1590" y="2418"/>
                    <a:pt x="1579" y="2422"/>
                  </a:cubicBezTo>
                  <a:cubicBezTo>
                    <a:pt x="1569" y="2425"/>
                    <a:pt x="1559" y="2447"/>
                    <a:pt x="1557" y="2458"/>
                  </a:cubicBezTo>
                  <a:cubicBezTo>
                    <a:pt x="1555" y="2468"/>
                    <a:pt x="1565" y="2489"/>
                    <a:pt x="1565" y="2500"/>
                  </a:cubicBezTo>
                  <a:cubicBezTo>
                    <a:pt x="1565" y="2516"/>
                    <a:pt x="1559" y="2549"/>
                    <a:pt x="1553" y="2565"/>
                  </a:cubicBezTo>
                  <a:cubicBezTo>
                    <a:pt x="1548" y="2579"/>
                    <a:pt x="1534" y="2609"/>
                    <a:pt x="1522" y="2619"/>
                  </a:cubicBezTo>
                  <a:cubicBezTo>
                    <a:pt x="1516" y="2624"/>
                    <a:pt x="1502" y="2628"/>
                    <a:pt x="1495" y="2629"/>
                  </a:cubicBezTo>
                  <a:cubicBezTo>
                    <a:pt x="1484" y="2631"/>
                    <a:pt x="1460" y="2627"/>
                    <a:pt x="1448" y="2629"/>
                  </a:cubicBezTo>
                  <a:cubicBezTo>
                    <a:pt x="1432" y="2631"/>
                    <a:pt x="1401" y="2644"/>
                    <a:pt x="1385" y="2647"/>
                  </a:cubicBezTo>
                  <a:cubicBezTo>
                    <a:pt x="1372" y="2649"/>
                    <a:pt x="1347" y="2650"/>
                    <a:pt x="1335" y="2649"/>
                  </a:cubicBezTo>
                  <a:cubicBezTo>
                    <a:pt x="1324" y="2648"/>
                    <a:pt x="1304" y="2640"/>
                    <a:pt x="1294" y="2639"/>
                  </a:cubicBezTo>
                  <a:cubicBezTo>
                    <a:pt x="1276" y="2637"/>
                    <a:pt x="1236" y="2626"/>
                    <a:pt x="1223" y="2639"/>
                  </a:cubicBezTo>
                  <a:cubicBezTo>
                    <a:pt x="1215" y="2648"/>
                    <a:pt x="1217" y="2678"/>
                    <a:pt x="1224" y="2688"/>
                  </a:cubicBezTo>
                  <a:cubicBezTo>
                    <a:pt x="1234" y="2701"/>
                    <a:pt x="1271" y="2708"/>
                    <a:pt x="1288" y="2709"/>
                  </a:cubicBezTo>
                  <a:cubicBezTo>
                    <a:pt x="1306" y="2710"/>
                    <a:pt x="1340" y="2696"/>
                    <a:pt x="1358" y="2697"/>
                  </a:cubicBezTo>
                  <a:cubicBezTo>
                    <a:pt x="1371" y="2697"/>
                    <a:pt x="1397" y="2702"/>
                    <a:pt x="1406" y="2711"/>
                  </a:cubicBezTo>
                  <a:cubicBezTo>
                    <a:pt x="1414" y="2718"/>
                    <a:pt x="1423" y="2741"/>
                    <a:pt x="1423" y="2752"/>
                  </a:cubicBezTo>
                  <a:cubicBezTo>
                    <a:pt x="1422" y="2769"/>
                    <a:pt x="1406" y="2800"/>
                    <a:pt x="1395" y="2812"/>
                  </a:cubicBezTo>
                  <a:cubicBezTo>
                    <a:pt x="1385" y="2824"/>
                    <a:pt x="1352" y="2835"/>
                    <a:pt x="1343" y="2848"/>
                  </a:cubicBezTo>
                  <a:cubicBezTo>
                    <a:pt x="1334" y="2862"/>
                    <a:pt x="1331" y="2898"/>
                    <a:pt x="1328" y="2915"/>
                  </a:cubicBezTo>
                  <a:cubicBezTo>
                    <a:pt x="1324" y="2933"/>
                    <a:pt x="1322" y="2971"/>
                    <a:pt x="1314" y="2987"/>
                  </a:cubicBezTo>
                  <a:cubicBezTo>
                    <a:pt x="1305" y="3006"/>
                    <a:pt x="1279" y="3053"/>
                    <a:pt x="1259" y="3049"/>
                  </a:cubicBezTo>
                  <a:cubicBezTo>
                    <a:pt x="1246" y="3047"/>
                    <a:pt x="1239" y="3014"/>
                    <a:pt x="1239" y="3001"/>
                  </a:cubicBezTo>
                  <a:cubicBezTo>
                    <a:pt x="1239" y="2993"/>
                    <a:pt x="1251" y="2981"/>
                    <a:pt x="1251" y="2974"/>
                  </a:cubicBezTo>
                  <a:cubicBezTo>
                    <a:pt x="1251" y="2968"/>
                    <a:pt x="1245" y="2954"/>
                    <a:pt x="1240" y="2951"/>
                  </a:cubicBezTo>
                  <a:cubicBezTo>
                    <a:pt x="1230" y="2945"/>
                    <a:pt x="1204" y="2946"/>
                    <a:pt x="1194" y="2951"/>
                  </a:cubicBezTo>
                  <a:cubicBezTo>
                    <a:pt x="1185" y="2955"/>
                    <a:pt x="1173" y="2972"/>
                    <a:pt x="1170" y="2981"/>
                  </a:cubicBezTo>
                  <a:cubicBezTo>
                    <a:pt x="1167" y="2990"/>
                    <a:pt x="1169" y="3011"/>
                    <a:pt x="1173" y="3020"/>
                  </a:cubicBezTo>
                  <a:cubicBezTo>
                    <a:pt x="1177" y="3029"/>
                    <a:pt x="1198" y="3038"/>
                    <a:pt x="1200" y="3047"/>
                  </a:cubicBezTo>
                  <a:cubicBezTo>
                    <a:pt x="1201" y="3055"/>
                    <a:pt x="1188" y="3070"/>
                    <a:pt x="1182" y="3077"/>
                  </a:cubicBezTo>
                  <a:cubicBezTo>
                    <a:pt x="1175" y="3084"/>
                    <a:pt x="1159" y="3099"/>
                    <a:pt x="1149" y="3103"/>
                  </a:cubicBezTo>
                  <a:cubicBezTo>
                    <a:pt x="1138" y="3106"/>
                    <a:pt x="1114" y="3099"/>
                    <a:pt x="1103" y="3103"/>
                  </a:cubicBezTo>
                  <a:cubicBezTo>
                    <a:pt x="1088" y="3107"/>
                    <a:pt x="1064" y="3128"/>
                    <a:pt x="1053" y="3138"/>
                  </a:cubicBezTo>
                  <a:cubicBezTo>
                    <a:pt x="1043" y="3148"/>
                    <a:pt x="1026" y="3171"/>
                    <a:pt x="1020" y="3184"/>
                  </a:cubicBezTo>
                  <a:cubicBezTo>
                    <a:pt x="1013" y="3198"/>
                    <a:pt x="1011" y="3230"/>
                    <a:pt x="1004" y="3244"/>
                  </a:cubicBezTo>
                  <a:cubicBezTo>
                    <a:pt x="998" y="3255"/>
                    <a:pt x="983" y="3274"/>
                    <a:pt x="974" y="3283"/>
                  </a:cubicBezTo>
                  <a:cubicBezTo>
                    <a:pt x="967" y="3291"/>
                    <a:pt x="953" y="3304"/>
                    <a:pt x="944" y="3309"/>
                  </a:cubicBezTo>
                  <a:cubicBezTo>
                    <a:pt x="942" y="3311"/>
                    <a:pt x="939" y="3312"/>
                    <a:pt x="936" y="3313"/>
                  </a:cubicBezTo>
                  <a:cubicBezTo>
                    <a:pt x="925" y="3292"/>
                    <a:pt x="894" y="3247"/>
                    <a:pt x="874" y="3231"/>
                  </a:cubicBezTo>
                  <a:cubicBezTo>
                    <a:pt x="858" y="3219"/>
                    <a:pt x="813" y="3206"/>
                    <a:pt x="806" y="3187"/>
                  </a:cubicBezTo>
                  <a:cubicBezTo>
                    <a:pt x="802" y="3177"/>
                    <a:pt x="817" y="3156"/>
                    <a:pt x="814" y="3146"/>
                  </a:cubicBezTo>
                  <a:cubicBezTo>
                    <a:pt x="808" y="3122"/>
                    <a:pt x="753" y="3097"/>
                    <a:pt x="747" y="3073"/>
                  </a:cubicBezTo>
                  <a:cubicBezTo>
                    <a:pt x="743" y="3052"/>
                    <a:pt x="766" y="3011"/>
                    <a:pt x="760" y="2990"/>
                  </a:cubicBezTo>
                  <a:cubicBezTo>
                    <a:pt x="749" y="2953"/>
                    <a:pt x="755" y="2872"/>
                    <a:pt x="740" y="2836"/>
                  </a:cubicBezTo>
                  <a:cubicBezTo>
                    <a:pt x="725" y="2799"/>
                    <a:pt x="672" y="2738"/>
                    <a:pt x="644" y="2710"/>
                  </a:cubicBezTo>
                  <a:cubicBezTo>
                    <a:pt x="632" y="2698"/>
                    <a:pt x="603" y="2683"/>
                    <a:pt x="593" y="2670"/>
                  </a:cubicBezTo>
                  <a:cubicBezTo>
                    <a:pt x="581" y="2652"/>
                    <a:pt x="583" y="2602"/>
                    <a:pt x="566" y="2588"/>
                  </a:cubicBezTo>
                  <a:cubicBezTo>
                    <a:pt x="557" y="2580"/>
                    <a:pt x="530" y="2576"/>
                    <a:pt x="518" y="2578"/>
                  </a:cubicBezTo>
                  <a:cubicBezTo>
                    <a:pt x="492" y="2582"/>
                    <a:pt x="453" y="2633"/>
                    <a:pt x="427" y="2628"/>
                  </a:cubicBezTo>
                  <a:cubicBezTo>
                    <a:pt x="396" y="2622"/>
                    <a:pt x="372" y="2552"/>
                    <a:pt x="348" y="2532"/>
                  </a:cubicBezTo>
                  <a:cubicBezTo>
                    <a:pt x="329" y="2517"/>
                    <a:pt x="288" y="2488"/>
                    <a:pt x="265" y="2485"/>
                  </a:cubicBezTo>
                  <a:cubicBezTo>
                    <a:pt x="240" y="2481"/>
                    <a:pt x="194" y="2511"/>
                    <a:pt x="170" y="2508"/>
                  </a:cubicBezTo>
                  <a:cubicBezTo>
                    <a:pt x="154" y="2506"/>
                    <a:pt x="129" y="2481"/>
                    <a:pt x="114" y="2477"/>
                  </a:cubicBezTo>
                  <a:cubicBezTo>
                    <a:pt x="102" y="2475"/>
                    <a:pt x="81" y="2475"/>
                    <a:pt x="63" y="2478"/>
                  </a:cubicBezTo>
                  <a:cubicBezTo>
                    <a:pt x="53" y="2446"/>
                    <a:pt x="15" y="2405"/>
                    <a:pt x="8" y="2378"/>
                  </a:cubicBezTo>
                  <a:cubicBezTo>
                    <a:pt x="4" y="2362"/>
                    <a:pt x="0" y="2327"/>
                    <a:pt x="6" y="2311"/>
                  </a:cubicBezTo>
                  <a:cubicBezTo>
                    <a:pt x="14" y="2293"/>
                    <a:pt x="56" y="2275"/>
                    <a:pt x="64" y="2258"/>
                  </a:cubicBezTo>
                  <a:cubicBezTo>
                    <a:pt x="96" y="2195"/>
                    <a:pt x="63" y="2043"/>
                    <a:pt x="89" y="1977"/>
                  </a:cubicBezTo>
                  <a:cubicBezTo>
                    <a:pt x="96" y="1961"/>
                    <a:pt x="128" y="1939"/>
                    <a:pt x="134" y="1922"/>
                  </a:cubicBezTo>
                  <a:cubicBezTo>
                    <a:pt x="144" y="1895"/>
                    <a:pt x="124" y="1832"/>
                    <a:pt x="140" y="1808"/>
                  </a:cubicBezTo>
                  <a:cubicBezTo>
                    <a:pt x="152" y="1789"/>
                    <a:pt x="203" y="1781"/>
                    <a:pt x="219" y="1766"/>
                  </a:cubicBezTo>
                  <a:cubicBezTo>
                    <a:pt x="233" y="1753"/>
                    <a:pt x="250" y="1719"/>
                    <a:pt x="258" y="1703"/>
                  </a:cubicBezTo>
                  <a:cubicBezTo>
                    <a:pt x="264" y="1690"/>
                    <a:pt x="276" y="1663"/>
                    <a:pt x="277" y="1649"/>
                  </a:cubicBezTo>
                  <a:cubicBezTo>
                    <a:pt x="278" y="1617"/>
                    <a:pt x="237" y="1557"/>
                    <a:pt x="242" y="1525"/>
                  </a:cubicBezTo>
                  <a:cubicBezTo>
                    <a:pt x="245" y="1507"/>
                    <a:pt x="272" y="1478"/>
                    <a:pt x="285" y="1464"/>
                  </a:cubicBezTo>
                  <a:cubicBezTo>
                    <a:pt x="296" y="1452"/>
                    <a:pt x="331" y="1437"/>
                    <a:pt x="339" y="1422"/>
                  </a:cubicBezTo>
                  <a:cubicBezTo>
                    <a:pt x="344" y="1412"/>
                    <a:pt x="345" y="1388"/>
                    <a:pt x="343" y="1376"/>
                  </a:cubicBezTo>
                  <a:cubicBezTo>
                    <a:pt x="335" y="1346"/>
                    <a:pt x="284" y="1300"/>
                    <a:pt x="277" y="1269"/>
                  </a:cubicBezTo>
                  <a:cubicBezTo>
                    <a:pt x="267" y="1227"/>
                    <a:pt x="271" y="1133"/>
                    <a:pt x="292" y="1094"/>
                  </a:cubicBezTo>
                  <a:cubicBezTo>
                    <a:pt x="304" y="1072"/>
                    <a:pt x="348" y="1045"/>
                    <a:pt x="370" y="1033"/>
                  </a:cubicBezTo>
                  <a:cubicBezTo>
                    <a:pt x="401" y="1015"/>
                    <a:pt x="476" y="1001"/>
                    <a:pt x="505" y="979"/>
                  </a:cubicBezTo>
                  <a:cubicBezTo>
                    <a:pt x="525" y="964"/>
                    <a:pt x="554" y="921"/>
                    <a:pt x="567" y="899"/>
                  </a:cubicBezTo>
                  <a:cubicBezTo>
                    <a:pt x="578" y="880"/>
                    <a:pt x="602" y="841"/>
                    <a:pt x="602" y="819"/>
                  </a:cubicBezTo>
                  <a:cubicBezTo>
                    <a:pt x="602" y="800"/>
                    <a:pt x="576" y="766"/>
                    <a:pt x="571" y="747"/>
                  </a:cubicBezTo>
                  <a:cubicBezTo>
                    <a:pt x="563" y="719"/>
                    <a:pt x="550" y="661"/>
                    <a:pt x="552" y="632"/>
                  </a:cubicBezTo>
                  <a:cubicBezTo>
                    <a:pt x="553" y="609"/>
                    <a:pt x="568" y="565"/>
                    <a:pt x="579" y="544"/>
                  </a:cubicBezTo>
                  <a:cubicBezTo>
                    <a:pt x="586" y="531"/>
                    <a:pt x="611" y="509"/>
                    <a:pt x="617" y="495"/>
                  </a:cubicBezTo>
                  <a:cubicBezTo>
                    <a:pt x="627" y="471"/>
                    <a:pt x="614" y="413"/>
                    <a:pt x="629" y="392"/>
                  </a:cubicBezTo>
                  <a:cubicBezTo>
                    <a:pt x="641" y="374"/>
                    <a:pt x="688" y="365"/>
                    <a:pt x="706" y="354"/>
                  </a:cubicBezTo>
                  <a:cubicBezTo>
                    <a:pt x="717" y="347"/>
                    <a:pt x="733" y="327"/>
                    <a:pt x="745" y="323"/>
                  </a:cubicBezTo>
                  <a:cubicBezTo>
                    <a:pt x="760" y="318"/>
                    <a:pt x="793" y="320"/>
                    <a:pt x="807" y="327"/>
                  </a:cubicBezTo>
                  <a:cubicBezTo>
                    <a:pt x="818" y="333"/>
                    <a:pt x="827" y="362"/>
                    <a:pt x="838" y="369"/>
                  </a:cubicBezTo>
                  <a:cubicBezTo>
                    <a:pt x="855" y="379"/>
                    <a:pt x="899" y="391"/>
                    <a:pt x="915" y="380"/>
                  </a:cubicBezTo>
                  <a:cubicBezTo>
                    <a:pt x="928" y="372"/>
                    <a:pt x="922" y="332"/>
                    <a:pt x="931" y="319"/>
                  </a:cubicBezTo>
                  <a:cubicBezTo>
                    <a:pt x="945" y="298"/>
                    <a:pt x="993" y="271"/>
                    <a:pt x="1016" y="258"/>
                  </a:cubicBezTo>
                  <a:cubicBezTo>
                    <a:pt x="1049" y="239"/>
                    <a:pt x="1121" y="214"/>
                    <a:pt x="1155" y="197"/>
                  </a:cubicBezTo>
                  <a:cubicBezTo>
                    <a:pt x="1179" y="185"/>
                    <a:pt x="1236" y="168"/>
                    <a:pt x="1248" y="144"/>
                  </a:cubicBezTo>
                  <a:cubicBezTo>
                    <a:pt x="1258" y="124"/>
                    <a:pt x="1231" y="77"/>
                    <a:pt x="1236" y="56"/>
                  </a:cubicBezTo>
                  <a:cubicBezTo>
                    <a:pt x="1237" y="51"/>
                    <a:pt x="1240" y="46"/>
                    <a:pt x="1245" y="41"/>
                  </a:cubicBezTo>
                  <a:cubicBezTo>
                    <a:pt x="1245" y="41"/>
                    <a:pt x="1245" y="41"/>
                    <a:pt x="1245" y="41"/>
                  </a:cubicBezTo>
                  <a:cubicBezTo>
                    <a:pt x="1247" y="40"/>
                    <a:pt x="1328" y="0"/>
                    <a:pt x="1392" y="7"/>
                  </a:cubicBezTo>
                  <a:cubicBezTo>
                    <a:pt x="1405" y="9"/>
                    <a:pt x="1428" y="28"/>
                    <a:pt x="1435" y="40"/>
                  </a:cubicBezTo>
                  <a:cubicBezTo>
                    <a:pt x="1449" y="63"/>
                    <a:pt x="1454" y="121"/>
                    <a:pt x="1449" y="148"/>
                  </a:cubicBezTo>
                  <a:cubicBezTo>
                    <a:pt x="1447" y="156"/>
                    <a:pt x="1431" y="169"/>
                    <a:pt x="1433" y="177"/>
                  </a:cubicBezTo>
                  <a:cubicBezTo>
                    <a:pt x="1436" y="205"/>
                    <a:pt x="1497" y="234"/>
                    <a:pt x="1512" y="258"/>
                  </a:cubicBezTo>
                  <a:cubicBezTo>
                    <a:pt x="1528" y="285"/>
                    <a:pt x="1540" y="348"/>
                    <a:pt x="1553" y="377"/>
                  </a:cubicBezTo>
                  <a:cubicBezTo>
                    <a:pt x="1563" y="401"/>
                    <a:pt x="1593" y="444"/>
                    <a:pt x="1602" y="469"/>
                  </a:cubicBezTo>
                  <a:cubicBezTo>
                    <a:pt x="1607" y="483"/>
                    <a:pt x="1601" y="519"/>
                    <a:pt x="1613" y="528"/>
                  </a:cubicBezTo>
                  <a:cubicBezTo>
                    <a:pt x="1634" y="545"/>
                    <a:pt x="1693" y="523"/>
                    <a:pt x="1720" y="528"/>
                  </a:cubicBezTo>
                  <a:cubicBezTo>
                    <a:pt x="1733" y="531"/>
                    <a:pt x="1756" y="548"/>
                    <a:pt x="1769" y="547"/>
                  </a:cubicBezTo>
                  <a:cubicBezTo>
                    <a:pt x="1807" y="543"/>
                    <a:pt x="1873" y="492"/>
                    <a:pt x="1897" y="463"/>
                  </a:cubicBezTo>
                  <a:cubicBezTo>
                    <a:pt x="1913" y="445"/>
                    <a:pt x="1923" y="397"/>
                    <a:pt x="1936" y="377"/>
                  </a:cubicBezTo>
                  <a:cubicBezTo>
                    <a:pt x="1942" y="367"/>
                    <a:pt x="1957" y="344"/>
                    <a:pt x="1969" y="342"/>
                  </a:cubicBezTo>
                  <a:cubicBezTo>
                    <a:pt x="1978" y="340"/>
                    <a:pt x="1997" y="352"/>
                    <a:pt x="2004" y="358"/>
                  </a:cubicBezTo>
                  <a:cubicBezTo>
                    <a:pt x="2023" y="374"/>
                    <a:pt x="2048" y="418"/>
                    <a:pt x="2062" y="439"/>
                  </a:cubicBezTo>
                  <a:cubicBezTo>
                    <a:pt x="2073" y="457"/>
                    <a:pt x="2088" y="499"/>
                    <a:pt x="2103" y="515"/>
                  </a:cubicBezTo>
                  <a:cubicBezTo>
                    <a:pt x="2116" y="530"/>
                    <a:pt x="2150" y="560"/>
                    <a:pt x="2171" y="561"/>
                  </a:cubicBezTo>
                  <a:cubicBezTo>
                    <a:pt x="2191" y="561"/>
                    <a:pt x="2221" y="526"/>
                    <a:pt x="2239" y="517"/>
                  </a:cubicBezTo>
                  <a:cubicBezTo>
                    <a:pt x="2259" y="508"/>
                    <a:pt x="2304" y="502"/>
                    <a:pt x="2324" y="493"/>
                  </a:cubicBezTo>
                  <a:cubicBezTo>
                    <a:pt x="2342" y="485"/>
                    <a:pt x="2373" y="456"/>
                    <a:pt x="2392" y="453"/>
                  </a:cubicBezTo>
                  <a:cubicBezTo>
                    <a:pt x="2415" y="449"/>
                    <a:pt x="2459" y="463"/>
                    <a:pt x="2480" y="472"/>
                  </a:cubicBezTo>
                  <a:cubicBezTo>
                    <a:pt x="2496" y="478"/>
                    <a:pt x="2573" y="533"/>
                    <a:pt x="2608" y="55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8" name="Freeform 21"/>
            <p:cNvSpPr>
              <a:spLocks/>
            </p:cNvSpPr>
            <p:nvPr/>
          </p:nvSpPr>
          <p:spPr bwMode="auto">
            <a:xfrm>
              <a:off x="5611813" y="4337049"/>
              <a:ext cx="15875" cy="17463"/>
            </a:xfrm>
            <a:custGeom>
              <a:avLst/>
              <a:gdLst>
                <a:gd name="T0" fmla="*/ 27 w 89"/>
                <a:gd name="T1" fmla="*/ 3 h 107"/>
                <a:gd name="T2" fmla="*/ 3 w 89"/>
                <a:gd name="T3" fmla="*/ 28 h 107"/>
                <a:gd name="T4" fmla="*/ 3 w 89"/>
                <a:gd name="T5" fmla="*/ 65 h 107"/>
                <a:gd name="T6" fmla="*/ 20 w 89"/>
                <a:gd name="T7" fmla="*/ 102 h 107"/>
                <a:gd name="T8" fmla="*/ 62 w 89"/>
                <a:gd name="T9" fmla="*/ 102 h 107"/>
                <a:gd name="T10" fmla="*/ 87 w 89"/>
                <a:gd name="T11" fmla="*/ 67 h 107"/>
                <a:gd name="T12" fmla="*/ 72 w 89"/>
                <a:gd name="T13" fmla="*/ 16 h 107"/>
                <a:gd name="T14" fmla="*/ 27 w 89"/>
                <a:gd name="T15" fmla="*/ 3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07">
                  <a:moveTo>
                    <a:pt x="27" y="3"/>
                  </a:moveTo>
                  <a:cubicBezTo>
                    <a:pt x="19" y="5"/>
                    <a:pt x="6" y="20"/>
                    <a:pt x="3" y="28"/>
                  </a:cubicBezTo>
                  <a:cubicBezTo>
                    <a:pt x="0" y="37"/>
                    <a:pt x="1" y="56"/>
                    <a:pt x="3" y="65"/>
                  </a:cubicBezTo>
                  <a:cubicBezTo>
                    <a:pt x="5" y="75"/>
                    <a:pt x="12" y="96"/>
                    <a:pt x="20" y="102"/>
                  </a:cubicBezTo>
                  <a:cubicBezTo>
                    <a:pt x="29" y="107"/>
                    <a:pt x="53" y="107"/>
                    <a:pt x="62" y="102"/>
                  </a:cubicBezTo>
                  <a:cubicBezTo>
                    <a:pt x="71" y="97"/>
                    <a:pt x="85" y="78"/>
                    <a:pt x="87" y="67"/>
                  </a:cubicBezTo>
                  <a:cubicBezTo>
                    <a:pt x="89" y="54"/>
                    <a:pt x="81" y="25"/>
                    <a:pt x="72" y="16"/>
                  </a:cubicBezTo>
                  <a:cubicBezTo>
                    <a:pt x="63" y="8"/>
                    <a:pt x="38" y="0"/>
                    <a:pt x="27" y="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79" name="Freeform 22"/>
            <p:cNvSpPr>
              <a:spLocks/>
            </p:cNvSpPr>
            <p:nvPr/>
          </p:nvSpPr>
          <p:spPr bwMode="auto">
            <a:xfrm>
              <a:off x="5662613" y="4178299"/>
              <a:ext cx="19050" cy="14288"/>
            </a:xfrm>
            <a:custGeom>
              <a:avLst/>
              <a:gdLst>
                <a:gd name="T0" fmla="*/ 81 w 112"/>
                <a:gd name="T1" fmla="*/ 83 h 92"/>
                <a:gd name="T2" fmla="*/ 69 w 112"/>
                <a:gd name="T3" fmla="*/ 58 h 92"/>
                <a:gd name="T4" fmla="*/ 48 w 112"/>
                <a:gd name="T5" fmla="*/ 48 h 92"/>
                <a:gd name="T6" fmla="*/ 5 w 112"/>
                <a:gd name="T7" fmla="*/ 55 h 92"/>
                <a:gd name="T8" fmla="*/ 1 w 112"/>
                <a:gd name="T9" fmla="*/ 30 h 92"/>
                <a:gd name="T10" fmla="*/ 15 w 112"/>
                <a:gd name="T11" fmla="*/ 4 h 92"/>
                <a:gd name="T12" fmla="*/ 48 w 112"/>
                <a:gd name="T13" fmla="*/ 4 h 92"/>
                <a:gd name="T14" fmla="*/ 59 w 112"/>
                <a:gd name="T15" fmla="*/ 18 h 92"/>
                <a:gd name="T16" fmla="*/ 86 w 112"/>
                <a:gd name="T17" fmla="*/ 23 h 92"/>
                <a:gd name="T18" fmla="*/ 105 w 112"/>
                <a:gd name="T19" fmla="*/ 29 h 92"/>
                <a:gd name="T20" fmla="*/ 111 w 112"/>
                <a:gd name="T21" fmla="*/ 47 h 92"/>
                <a:gd name="T22" fmla="*/ 111 w 112"/>
                <a:gd name="T23" fmla="*/ 66 h 92"/>
                <a:gd name="T24" fmla="*/ 104 w 112"/>
                <a:gd name="T25" fmla="*/ 89 h 92"/>
                <a:gd name="T26" fmla="*/ 81 w 112"/>
                <a:gd name="T27" fmla="*/ 83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 h="92">
                  <a:moveTo>
                    <a:pt x="81" y="83"/>
                  </a:moveTo>
                  <a:cubicBezTo>
                    <a:pt x="75" y="79"/>
                    <a:pt x="74" y="63"/>
                    <a:pt x="69" y="58"/>
                  </a:cubicBezTo>
                  <a:cubicBezTo>
                    <a:pt x="65" y="54"/>
                    <a:pt x="54" y="49"/>
                    <a:pt x="48" y="48"/>
                  </a:cubicBezTo>
                  <a:cubicBezTo>
                    <a:pt x="37" y="47"/>
                    <a:pt x="13" y="61"/>
                    <a:pt x="5" y="55"/>
                  </a:cubicBezTo>
                  <a:cubicBezTo>
                    <a:pt x="0" y="51"/>
                    <a:pt x="0" y="36"/>
                    <a:pt x="1" y="30"/>
                  </a:cubicBezTo>
                  <a:cubicBezTo>
                    <a:pt x="3" y="23"/>
                    <a:pt x="8" y="8"/>
                    <a:pt x="15" y="4"/>
                  </a:cubicBezTo>
                  <a:cubicBezTo>
                    <a:pt x="22" y="0"/>
                    <a:pt x="41" y="1"/>
                    <a:pt x="48" y="4"/>
                  </a:cubicBezTo>
                  <a:cubicBezTo>
                    <a:pt x="52" y="6"/>
                    <a:pt x="55" y="16"/>
                    <a:pt x="59" y="18"/>
                  </a:cubicBezTo>
                  <a:cubicBezTo>
                    <a:pt x="65" y="22"/>
                    <a:pt x="80" y="22"/>
                    <a:pt x="86" y="23"/>
                  </a:cubicBezTo>
                  <a:cubicBezTo>
                    <a:pt x="91" y="25"/>
                    <a:pt x="102" y="26"/>
                    <a:pt x="105" y="29"/>
                  </a:cubicBezTo>
                  <a:cubicBezTo>
                    <a:pt x="109" y="33"/>
                    <a:pt x="111" y="43"/>
                    <a:pt x="111" y="47"/>
                  </a:cubicBezTo>
                  <a:cubicBezTo>
                    <a:pt x="112" y="52"/>
                    <a:pt x="112" y="62"/>
                    <a:pt x="111" y="66"/>
                  </a:cubicBezTo>
                  <a:cubicBezTo>
                    <a:pt x="110" y="72"/>
                    <a:pt x="109" y="86"/>
                    <a:pt x="104" y="89"/>
                  </a:cubicBezTo>
                  <a:cubicBezTo>
                    <a:pt x="99" y="92"/>
                    <a:pt x="85" y="87"/>
                    <a:pt x="81" y="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0" name="Freeform 23"/>
            <p:cNvSpPr>
              <a:spLocks/>
            </p:cNvSpPr>
            <p:nvPr/>
          </p:nvSpPr>
          <p:spPr bwMode="auto">
            <a:xfrm>
              <a:off x="5670550" y="4206874"/>
              <a:ext cx="14288" cy="19050"/>
            </a:xfrm>
            <a:custGeom>
              <a:avLst/>
              <a:gdLst>
                <a:gd name="T0" fmla="*/ 44 w 77"/>
                <a:gd name="T1" fmla="*/ 2 h 117"/>
                <a:gd name="T2" fmla="*/ 11 w 77"/>
                <a:gd name="T3" fmla="*/ 26 h 117"/>
                <a:gd name="T4" fmla="*/ 2 w 77"/>
                <a:gd name="T5" fmla="*/ 60 h 117"/>
                <a:gd name="T6" fmla="*/ 23 w 77"/>
                <a:gd name="T7" fmla="*/ 83 h 117"/>
                <a:gd name="T8" fmla="*/ 37 w 77"/>
                <a:gd name="T9" fmla="*/ 114 h 117"/>
                <a:gd name="T10" fmla="*/ 66 w 77"/>
                <a:gd name="T11" fmla="*/ 100 h 117"/>
                <a:gd name="T12" fmla="*/ 75 w 77"/>
                <a:gd name="T13" fmla="*/ 58 h 117"/>
                <a:gd name="T14" fmla="*/ 58 w 77"/>
                <a:gd name="T15" fmla="*/ 28 h 117"/>
                <a:gd name="T16" fmla="*/ 44 w 77"/>
                <a:gd name="T17" fmla="*/ 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17">
                  <a:moveTo>
                    <a:pt x="44" y="2"/>
                  </a:moveTo>
                  <a:cubicBezTo>
                    <a:pt x="34" y="0"/>
                    <a:pt x="17" y="17"/>
                    <a:pt x="11" y="26"/>
                  </a:cubicBezTo>
                  <a:cubicBezTo>
                    <a:pt x="6" y="33"/>
                    <a:pt x="0" y="51"/>
                    <a:pt x="2" y="60"/>
                  </a:cubicBezTo>
                  <a:cubicBezTo>
                    <a:pt x="4" y="67"/>
                    <a:pt x="19" y="76"/>
                    <a:pt x="23" y="83"/>
                  </a:cubicBezTo>
                  <a:cubicBezTo>
                    <a:pt x="28" y="90"/>
                    <a:pt x="29" y="111"/>
                    <a:pt x="37" y="114"/>
                  </a:cubicBezTo>
                  <a:cubicBezTo>
                    <a:pt x="45" y="117"/>
                    <a:pt x="61" y="106"/>
                    <a:pt x="66" y="100"/>
                  </a:cubicBezTo>
                  <a:cubicBezTo>
                    <a:pt x="73" y="92"/>
                    <a:pt x="77" y="69"/>
                    <a:pt x="75" y="58"/>
                  </a:cubicBezTo>
                  <a:cubicBezTo>
                    <a:pt x="74" y="50"/>
                    <a:pt x="62" y="36"/>
                    <a:pt x="58" y="28"/>
                  </a:cubicBezTo>
                  <a:cubicBezTo>
                    <a:pt x="54" y="22"/>
                    <a:pt x="51" y="4"/>
                    <a:pt x="44" y="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1" name="Freeform 24"/>
            <p:cNvSpPr>
              <a:spLocks/>
            </p:cNvSpPr>
            <p:nvPr/>
          </p:nvSpPr>
          <p:spPr bwMode="auto">
            <a:xfrm>
              <a:off x="5281613" y="3941762"/>
              <a:ext cx="420688" cy="441325"/>
            </a:xfrm>
            <a:custGeom>
              <a:avLst/>
              <a:gdLst>
                <a:gd name="T0" fmla="*/ 191 w 2488"/>
                <a:gd name="T1" fmla="*/ 1261 h 2609"/>
                <a:gd name="T2" fmla="*/ 411 w 2488"/>
                <a:gd name="T3" fmla="*/ 940 h 2609"/>
                <a:gd name="T4" fmla="*/ 376 w 2488"/>
                <a:gd name="T5" fmla="*/ 658 h 2609"/>
                <a:gd name="T6" fmla="*/ 647 w 2488"/>
                <a:gd name="T7" fmla="*/ 555 h 2609"/>
                <a:gd name="T8" fmla="*/ 642 w 2488"/>
                <a:gd name="T9" fmla="*/ 379 h 2609"/>
                <a:gd name="T10" fmla="*/ 787 w 2488"/>
                <a:gd name="T11" fmla="*/ 52 h 2609"/>
                <a:gd name="T12" fmla="*/ 1104 w 2488"/>
                <a:gd name="T13" fmla="*/ 125 h 2609"/>
                <a:gd name="T14" fmla="*/ 1271 w 2488"/>
                <a:gd name="T15" fmla="*/ 109 h 2609"/>
                <a:gd name="T16" fmla="*/ 1418 w 2488"/>
                <a:gd name="T17" fmla="*/ 17 h 2609"/>
                <a:gd name="T18" fmla="*/ 1659 w 2488"/>
                <a:gd name="T19" fmla="*/ 128 h 2609"/>
                <a:gd name="T20" fmla="*/ 1551 w 2488"/>
                <a:gd name="T21" fmla="*/ 421 h 2609"/>
                <a:gd name="T22" fmla="*/ 1305 w 2488"/>
                <a:gd name="T23" fmla="*/ 455 h 2609"/>
                <a:gd name="T24" fmla="*/ 1427 w 2488"/>
                <a:gd name="T25" fmla="*/ 637 h 2609"/>
                <a:gd name="T26" fmla="*/ 1736 w 2488"/>
                <a:gd name="T27" fmla="*/ 465 h 2609"/>
                <a:gd name="T28" fmla="*/ 2081 w 2488"/>
                <a:gd name="T29" fmla="*/ 601 h 2609"/>
                <a:gd name="T30" fmla="*/ 2241 w 2488"/>
                <a:gd name="T31" fmla="*/ 511 h 2609"/>
                <a:gd name="T32" fmla="*/ 2469 w 2488"/>
                <a:gd name="T33" fmla="*/ 594 h 2609"/>
                <a:gd name="T34" fmla="*/ 2392 w 2488"/>
                <a:gd name="T35" fmla="*/ 754 h 2609"/>
                <a:gd name="T36" fmla="*/ 2273 w 2488"/>
                <a:gd name="T37" fmla="*/ 734 h 2609"/>
                <a:gd name="T38" fmla="*/ 2116 w 2488"/>
                <a:gd name="T39" fmla="*/ 880 h 2609"/>
                <a:gd name="T40" fmla="*/ 1975 w 2488"/>
                <a:gd name="T41" fmla="*/ 997 h 2609"/>
                <a:gd name="T42" fmla="*/ 2185 w 2488"/>
                <a:gd name="T43" fmla="*/ 880 h 2609"/>
                <a:gd name="T44" fmla="*/ 2286 w 2488"/>
                <a:gd name="T45" fmla="*/ 1020 h 2609"/>
                <a:gd name="T46" fmla="*/ 2310 w 2488"/>
                <a:gd name="T47" fmla="*/ 1220 h 2609"/>
                <a:gd name="T48" fmla="*/ 2200 w 2488"/>
                <a:gd name="T49" fmla="*/ 1159 h 2609"/>
                <a:gd name="T50" fmla="*/ 2132 w 2488"/>
                <a:gd name="T51" fmla="*/ 1123 h 2609"/>
                <a:gd name="T52" fmla="*/ 2023 w 2488"/>
                <a:gd name="T53" fmla="*/ 1152 h 2609"/>
                <a:gd name="T54" fmla="*/ 2096 w 2488"/>
                <a:gd name="T55" fmla="*/ 1258 h 2609"/>
                <a:gd name="T56" fmla="*/ 2128 w 2488"/>
                <a:gd name="T57" fmla="*/ 1483 h 2609"/>
                <a:gd name="T58" fmla="*/ 2014 w 2488"/>
                <a:gd name="T59" fmla="*/ 1548 h 2609"/>
                <a:gd name="T60" fmla="*/ 2144 w 2488"/>
                <a:gd name="T61" fmla="*/ 1676 h 2609"/>
                <a:gd name="T62" fmla="*/ 2172 w 2488"/>
                <a:gd name="T63" fmla="*/ 1823 h 2609"/>
                <a:gd name="T64" fmla="*/ 2071 w 2488"/>
                <a:gd name="T65" fmla="*/ 1904 h 2609"/>
                <a:gd name="T66" fmla="*/ 2008 w 2488"/>
                <a:gd name="T67" fmla="*/ 2064 h 2609"/>
                <a:gd name="T68" fmla="*/ 1944 w 2488"/>
                <a:gd name="T69" fmla="*/ 1979 h 2609"/>
                <a:gd name="T70" fmla="*/ 1977 w 2488"/>
                <a:gd name="T71" fmla="*/ 1838 h 2609"/>
                <a:gd name="T72" fmla="*/ 1848 w 2488"/>
                <a:gd name="T73" fmla="*/ 1816 h 2609"/>
                <a:gd name="T74" fmla="*/ 1891 w 2488"/>
                <a:gd name="T75" fmla="*/ 1938 h 2609"/>
                <a:gd name="T76" fmla="*/ 1772 w 2488"/>
                <a:gd name="T77" fmla="*/ 2102 h 2609"/>
                <a:gd name="T78" fmla="*/ 1702 w 2488"/>
                <a:gd name="T79" fmla="*/ 2351 h 2609"/>
                <a:gd name="T80" fmla="*/ 1695 w 2488"/>
                <a:gd name="T81" fmla="*/ 2498 h 2609"/>
                <a:gd name="T82" fmla="*/ 1539 w 2488"/>
                <a:gd name="T83" fmla="*/ 2520 h 2609"/>
                <a:gd name="T84" fmla="*/ 1230 w 2488"/>
                <a:gd name="T85" fmla="*/ 2609 h 2609"/>
                <a:gd name="T86" fmla="*/ 1028 w 2488"/>
                <a:gd name="T87" fmla="*/ 2390 h 2609"/>
                <a:gd name="T88" fmla="*/ 779 w 2488"/>
                <a:gd name="T89" fmla="*/ 2576 h 2609"/>
                <a:gd name="T90" fmla="*/ 571 w 2488"/>
                <a:gd name="T91" fmla="*/ 2306 h 2609"/>
                <a:gd name="T92" fmla="*/ 451 w 2488"/>
                <a:gd name="T93" fmla="*/ 2055 h 2609"/>
                <a:gd name="T94" fmla="*/ 287 w 2488"/>
                <a:gd name="T95" fmla="*/ 1795 h 2609"/>
                <a:gd name="T96" fmla="*/ 1 w 2488"/>
                <a:gd name="T97" fmla="*/ 1474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88" h="2609">
                  <a:moveTo>
                    <a:pt x="43" y="1366"/>
                  </a:moveTo>
                  <a:cubicBezTo>
                    <a:pt x="52" y="1353"/>
                    <a:pt x="61" y="1341"/>
                    <a:pt x="67" y="1333"/>
                  </a:cubicBezTo>
                  <a:cubicBezTo>
                    <a:pt x="80" y="1316"/>
                    <a:pt x="106" y="1282"/>
                    <a:pt x="125" y="1272"/>
                  </a:cubicBezTo>
                  <a:cubicBezTo>
                    <a:pt x="140" y="1264"/>
                    <a:pt x="177" y="1269"/>
                    <a:pt x="191" y="1261"/>
                  </a:cubicBezTo>
                  <a:cubicBezTo>
                    <a:pt x="211" y="1248"/>
                    <a:pt x="230" y="1202"/>
                    <a:pt x="245" y="1184"/>
                  </a:cubicBezTo>
                  <a:cubicBezTo>
                    <a:pt x="267" y="1156"/>
                    <a:pt x="327" y="1110"/>
                    <a:pt x="342" y="1077"/>
                  </a:cubicBezTo>
                  <a:cubicBezTo>
                    <a:pt x="351" y="1054"/>
                    <a:pt x="336" y="999"/>
                    <a:pt x="349" y="978"/>
                  </a:cubicBezTo>
                  <a:cubicBezTo>
                    <a:pt x="359" y="963"/>
                    <a:pt x="403" y="956"/>
                    <a:pt x="411" y="940"/>
                  </a:cubicBezTo>
                  <a:cubicBezTo>
                    <a:pt x="428" y="906"/>
                    <a:pt x="407" y="824"/>
                    <a:pt x="396" y="787"/>
                  </a:cubicBezTo>
                  <a:cubicBezTo>
                    <a:pt x="393" y="779"/>
                    <a:pt x="382" y="765"/>
                    <a:pt x="380" y="757"/>
                  </a:cubicBezTo>
                  <a:cubicBezTo>
                    <a:pt x="378" y="744"/>
                    <a:pt x="388" y="720"/>
                    <a:pt x="388" y="707"/>
                  </a:cubicBezTo>
                  <a:cubicBezTo>
                    <a:pt x="388" y="695"/>
                    <a:pt x="373" y="670"/>
                    <a:pt x="376" y="658"/>
                  </a:cubicBezTo>
                  <a:cubicBezTo>
                    <a:pt x="379" y="647"/>
                    <a:pt x="397" y="631"/>
                    <a:pt x="407" y="627"/>
                  </a:cubicBezTo>
                  <a:cubicBezTo>
                    <a:pt x="439" y="616"/>
                    <a:pt x="510" y="645"/>
                    <a:pt x="543" y="638"/>
                  </a:cubicBezTo>
                  <a:cubicBezTo>
                    <a:pt x="561" y="635"/>
                    <a:pt x="595" y="615"/>
                    <a:pt x="609" y="603"/>
                  </a:cubicBezTo>
                  <a:cubicBezTo>
                    <a:pt x="621" y="593"/>
                    <a:pt x="645" y="570"/>
                    <a:pt x="647" y="555"/>
                  </a:cubicBezTo>
                  <a:cubicBezTo>
                    <a:pt x="649" y="539"/>
                    <a:pt x="631" y="508"/>
                    <a:pt x="620" y="495"/>
                  </a:cubicBezTo>
                  <a:cubicBezTo>
                    <a:pt x="611" y="485"/>
                    <a:pt x="580" y="478"/>
                    <a:pt x="573" y="466"/>
                  </a:cubicBezTo>
                  <a:cubicBezTo>
                    <a:pt x="569" y="458"/>
                    <a:pt x="569" y="439"/>
                    <a:pt x="573" y="431"/>
                  </a:cubicBezTo>
                  <a:cubicBezTo>
                    <a:pt x="583" y="412"/>
                    <a:pt x="628" y="396"/>
                    <a:pt x="642" y="379"/>
                  </a:cubicBezTo>
                  <a:cubicBezTo>
                    <a:pt x="660" y="357"/>
                    <a:pt x="684" y="304"/>
                    <a:pt x="694" y="277"/>
                  </a:cubicBezTo>
                  <a:cubicBezTo>
                    <a:pt x="701" y="257"/>
                    <a:pt x="710" y="215"/>
                    <a:pt x="713" y="193"/>
                  </a:cubicBezTo>
                  <a:cubicBezTo>
                    <a:pt x="717" y="158"/>
                    <a:pt x="716" y="89"/>
                    <a:pt x="716" y="51"/>
                  </a:cubicBezTo>
                  <a:cubicBezTo>
                    <a:pt x="742" y="54"/>
                    <a:pt x="769" y="55"/>
                    <a:pt x="787" y="52"/>
                  </a:cubicBezTo>
                  <a:cubicBezTo>
                    <a:pt x="802" y="50"/>
                    <a:pt x="829" y="30"/>
                    <a:pt x="844" y="25"/>
                  </a:cubicBezTo>
                  <a:cubicBezTo>
                    <a:pt x="868" y="18"/>
                    <a:pt x="919" y="5"/>
                    <a:pt x="943" y="12"/>
                  </a:cubicBezTo>
                  <a:cubicBezTo>
                    <a:pt x="965" y="19"/>
                    <a:pt x="992" y="61"/>
                    <a:pt x="1011" y="74"/>
                  </a:cubicBezTo>
                  <a:cubicBezTo>
                    <a:pt x="1033" y="89"/>
                    <a:pt x="1081" y="112"/>
                    <a:pt x="1104" y="125"/>
                  </a:cubicBezTo>
                  <a:cubicBezTo>
                    <a:pt x="1112" y="130"/>
                    <a:pt x="1125" y="144"/>
                    <a:pt x="1134" y="144"/>
                  </a:cubicBezTo>
                  <a:cubicBezTo>
                    <a:pt x="1145" y="145"/>
                    <a:pt x="1163" y="133"/>
                    <a:pt x="1172" y="128"/>
                  </a:cubicBezTo>
                  <a:cubicBezTo>
                    <a:pt x="1181" y="124"/>
                    <a:pt x="1196" y="112"/>
                    <a:pt x="1205" y="109"/>
                  </a:cubicBezTo>
                  <a:cubicBezTo>
                    <a:pt x="1221" y="105"/>
                    <a:pt x="1257" y="100"/>
                    <a:pt x="1271" y="109"/>
                  </a:cubicBezTo>
                  <a:cubicBezTo>
                    <a:pt x="1282" y="116"/>
                    <a:pt x="1282" y="149"/>
                    <a:pt x="1293" y="158"/>
                  </a:cubicBezTo>
                  <a:cubicBezTo>
                    <a:pt x="1305" y="167"/>
                    <a:pt x="1338" y="175"/>
                    <a:pt x="1353" y="171"/>
                  </a:cubicBezTo>
                  <a:cubicBezTo>
                    <a:pt x="1376" y="165"/>
                    <a:pt x="1410" y="128"/>
                    <a:pt x="1424" y="109"/>
                  </a:cubicBezTo>
                  <a:cubicBezTo>
                    <a:pt x="1435" y="95"/>
                    <a:pt x="1407" y="31"/>
                    <a:pt x="1418" y="17"/>
                  </a:cubicBezTo>
                  <a:cubicBezTo>
                    <a:pt x="1426" y="8"/>
                    <a:pt x="1445" y="4"/>
                    <a:pt x="1464" y="0"/>
                  </a:cubicBezTo>
                  <a:cubicBezTo>
                    <a:pt x="1479" y="12"/>
                    <a:pt x="1511" y="23"/>
                    <a:pt x="1519" y="33"/>
                  </a:cubicBezTo>
                  <a:cubicBezTo>
                    <a:pt x="1531" y="48"/>
                    <a:pt x="1528" y="91"/>
                    <a:pt x="1541" y="103"/>
                  </a:cubicBezTo>
                  <a:cubicBezTo>
                    <a:pt x="1564" y="123"/>
                    <a:pt x="1633" y="112"/>
                    <a:pt x="1659" y="128"/>
                  </a:cubicBezTo>
                  <a:cubicBezTo>
                    <a:pt x="1677" y="139"/>
                    <a:pt x="1715" y="170"/>
                    <a:pt x="1723" y="194"/>
                  </a:cubicBezTo>
                  <a:cubicBezTo>
                    <a:pt x="1705" y="207"/>
                    <a:pt x="1674" y="232"/>
                    <a:pt x="1658" y="246"/>
                  </a:cubicBezTo>
                  <a:cubicBezTo>
                    <a:pt x="1640" y="262"/>
                    <a:pt x="1601" y="294"/>
                    <a:pt x="1587" y="315"/>
                  </a:cubicBezTo>
                  <a:cubicBezTo>
                    <a:pt x="1572" y="339"/>
                    <a:pt x="1565" y="396"/>
                    <a:pt x="1551" y="421"/>
                  </a:cubicBezTo>
                  <a:cubicBezTo>
                    <a:pt x="1544" y="433"/>
                    <a:pt x="1527" y="458"/>
                    <a:pt x="1515" y="465"/>
                  </a:cubicBezTo>
                  <a:cubicBezTo>
                    <a:pt x="1497" y="475"/>
                    <a:pt x="1455" y="477"/>
                    <a:pt x="1435" y="475"/>
                  </a:cubicBezTo>
                  <a:cubicBezTo>
                    <a:pt x="1419" y="474"/>
                    <a:pt x="1390" y="458"/>
                    <a:pt x="1374" y="455"/>
                  </a:cubicBezTo>
                  <a:cubicBezTo>
                    <a:pt x="1357" y="453"/>
                    <a:pt x="1322" y="451"/>
                    <a:pt x="1305" y="455"/>
                  </a:cubicBezTo>
                  <a:cubicBezTo>
                    <a:pt x="1290" y="459"/>
                    <a:pt x="1250" y="470"/>
                    <a:pt x="1250" y="485"/>
                  </a:cubicBezTo>
                  <a:cubicBezTo>
                    <a:pt x="1251" y="501"/>
                    <a:pt x="1295" y="501"/>
                    <a:pt x="1307" y="511"/>
                  </a:cubicBezTo>
                  <a:cubicBezTo>
                    <a:pt x="1319" y="522"/>
                    <a:pt x="1332" y="554"/>
                    <a:pt x="1343" y="566"/>
                  </a:cubicBezTo>
                  <a:cubicBezTo>
                    <a:pt x="1361" y="587"/>
                    <a:pt x="1402" y="626"/>
                    <a:pt x="1427" y="637"/>
                  </a:cubicBezTo>
                  <a:cubicBezTo>
                    <a:pt x="1439" y="642"/>
                    <a:pt x="1468" y="647"/>
                    <a:pt x="1480" y="642"/>
                  </a:cubicBezTo>
                  <a:cubicBezTo>
                    <a:pt x="1498" y="635"/>
                    <a:pt x="1519" y="597"/>
                    <a:pt x="1533" y="584"/>
                  </a:cubicBezTo>
                  <a:cubicBezTo>
                    <a:pt x="1554" y="565"/>
                    <a:pt x="1597" y="528"/>
                    <a:pt x="1622" y="513"/>
                  </a:cubicBezTo>
                  <a:cubicBezTo>
                    <a:pt x="1649" y="497"/>
                    <a:pt x="1706" y="471"/>
                    <a:pt x="1736" y="465"/>
                  </a:cubicBezTo>
                  <a:cubicBezTo>
                    <a:pt x="1759" y="460"/>
                    <a:pt x="1809" y="457"/>
                    <a:pt x="1832" y="465"/>
                  </a:cubicBezTo>
                  <a:cubicBezTo>
                    <a:pt x="1871" y="479"/>
                    <a:pt x="1931" y="541"/>
                    <a:pt x="1959" y="571"/>
                  </a:cubicBezTo>
                  <a:cubicBezTo>
                    <a:pt x="1970" y="583"/>
                    <a:pt x="1982" y="617"/>
                    <a:pt x="1997" y="622"/>
                  </a:cubicBezTo>
                  <a:cubicBezTo>
                    <a:pt x="2017" y="629"/>
                    <a:pt x="2064" y="614"/>
                    <a:pt x="2081" y="601"/>
                  </a:cubicBezTo>
                  <a:cubicBezTo>
                    <a:pt x="2091" y="593"/>
                    <a:pt x="2094" y="559"/>
                    <a:pt x="2106" y="556"/>
                  </a:cubicBezTo>
                  <a:cubicBezTo>
                    <a:pt x="2134" y="549"/>
                    <a:pt x="2177" y="623"/>
                    <a:pt x="2205" y="617"/>
                  </a:cubicBezTo>
                  <a:cubicBezTo>
                    <a:pt x="2219" y="614"/>
                    <a:pt x="2233" y="584"/>
                    <a:pt x="2238" y="571"/>
                  </a:cubicBezTo>
                  <a:cubicBezTo>
                    <a:pt x="2243" y="557"/>
                    <a:pt x="2231" y="522"/>
                    <a:pt x="2241" y="511"/>
                  </a:cubicBezTo>
                  <a:cubicBezTo>
                    <a:pt x="2253" y="499"/>
                    <a:pt x="2291" y="500"/>
                    <a:pt x="2307" y="502"/>
                  </a:cubicBezTo>
                  <a:cubicBezTo>
                    <a:pt x="2324" y="503"/>
                    <a:pt x="2358" y="512"/>
                    <a:pt x="2370" y="523"/>
                  </a:cubicBezTo>
                  <a:cubicBezTo>
                    <a:pt x="2383" y="534"/>
                    <a:pt x="2387" y="573"/>
                    <a:pt x="2400" y="582"/>
                  </a:cubicBezTo>
                  <a:cubicBezTo>
                    <a:pt x="2414" y="593"/>
                    <a:pt x="2456" y="583"/>
                    <a:pt x="2469" y="594"/>
                  </a:cubicBezTo>
                  <a:cubicBezTo>
                    <a:pt x="2479" y="602"/>
                    <a:pt x="2486" y="627"/>
                    <a:pt x="2487" y="639"/>
                  </a:cubicBezTo>
                  <a:cubicBezTo>
                    <a:pt x="2488" y="649"/>
                    <a:pt x="2486" y="672"/>
                    <a:pt x="2479" y="680"/>
                  </a:cubicBezTo>
                  <a:cubicBezTo>
                    <a:pt x="2467" y="695"/>
                    <a:pt x="2420" y="694"/>
                    <a:pt x="2407" y="708"/>
                  </a:cubicBezTo>
                  <a:cubicBezTo>
                    <a:pt x="2398" y="717"/>
                    <a:pt x="2396" y="743"/>
                    <a:pt x="2392" y="754"/>
                  </a:cubicBezTo>
                  <a:cubicBezTo>
                    <a:pt x="2387" y="767"/>
                    <a:pt x="2381" y="799"/>
                    <a:pt x="2369" y="804"/>
                  </a:cubicBezTo>
                  <a:cubicBezTo>
                    <a:pt x="2359" y="808"/>
                    <a:pt x="2338" y="797"/>
                    <a:pt x="2331" y="791"/>
                  </a:cubicBezTo>
                  <a:cubicBezTo>
                    <a:pt x="2323" y="784"/>
                    <a:pt x="2318" y="762"/>
                    <a:pt x="2310" y="754"/>
                  </a:cubicBezTo>
                  <a:cubicBezTo>
                    <a:pt x="2303" y="747"/>
                    <a:pt x="2283" y="735"/>
                    <a:pt x="2273" y="734"/>
                  </a:cubicBezTo>
                  <a:cubicBezTo>
                    <a:pt x="2261" y="734"/>
                    <a:pt x="2240" y="744"/>
                    <a:pt x="2230" y="749"/>
                  </a:cubicBezTo>
                  <a:cubicBezTo>
                    <a:pt x="2217" y="755"/>
                    <a:pt x="2192" y="769"/>
                    <a:pt x="2182" y="779"/>
                  </a:cubicBezTo>
                  <a:cubicBezTo>
                    <a:pt x="2171" y="789"/>
                    <a:pt x="2156" y="816"/>
                    <a:pt x="2147" y="829"/>
                  </a:cubicBezTo>
                  <a:cubicBezTo>
                    <a:pt x="2139" y="841"/>
                    <a:pt x="2127" y="869"/>
                    <a:pt x="2116" y="880"/>
                  </a:cubicBezTo>
                  <a:cubicBezTo>
                    <a:pt x="2106" y="889"/>
                    <a:pt x="2081" y="902"/>
                    <a:pt x="2068" y="908"/>
                  </a:cubicBezTo>
                  <a:cubicBezTo>
                    <a:pt x="2057" y="913"/>
                    <a:pt x="2031" y="917"/>
                    <a:pt x="2022" y="924"/>
                  </a:cubicBezTo>
                  <a:cubicBezTo>
                    <a:pt x="2012" y="932"/>
                    <a:pt x="2003" y="956"/>
                    <a:pt x="1997" y="966"/>
                  </a:cubicBezTo>
                  <a:cubicBezTo>
                    <a:pt x="1992" y="974"/>
                    <a:pt x="1972" y="988"/>
                    <a:pt x="1975" y="997"/>
                  </a:cubicBezTo>
                  <a:cubicBezTo>
                    <a:pt x="1979" y="1006"/>
                    <a:pt x="2005" y="1005"/>
                    <a:pt x="2015" y="1004"/>
                  </a:cubicBezTo>
                  <a:cubicBezTo>
                    <a:pt x="2031" y="1002"/>
                    <a:pt x="2062" y="987"/>
                    <a:pt x="2076" y="979"/>
                  </a:cubicBezTo>
                  <a:cubicBezTo>
                    <a:pt x="2093" y="969"/>
                    <a:pt x="2122" y="945"/>
                    <a:pt x="2136" y="933"/>
                  </a:cubicBezTo>
                  <a:cubicBezTo>
                    <a:pt x="2149" y="920"/>
                    <a:pt x="2168" y="885"/>
                    <a:pt x="2185" y="880"/>
                  </a:cubicBezTo>
                  <a:cubicBezTo>
                    <a:pt x="2202" y="874"/>
                    <a:pt x="2240" y="883"/>
                    <a:pt x="2255" y="893"/>
                  </a:cubicBezTo>
                  <a:cubicBezTo>
                    <a:pt x="2261" y="897"/>
                    <a:pt x="2268" y="910"/>
                    <a:pt x="2271" y="916"/>
                  </a:cubicBezTo>
                  <a:cubicBezTo>
                    <a:pt x="2278" y="931"/>
                    <a:pt x="2284" y="963"/>
                    <a:pt x="2286" y="979"/>
                  </a:cubicBezTo>
                  <a:cubicBezTo>
                    <a:pt x="2287" y="989"/>
                    <a:pt x="2285" y="1010"/>
                    <a:pt x="2286" y="1020"/>
                  </a:cubicBezTo>
                  <a:cubicBezTo>
                    <a:pt x="2287" y="1036"/>
                    <a:pt x="2291" y="1069"/>
                    <a:pt x="2296" y="1085"/>
                  </a:cubicBezTo>
                  <a:cubicBezTo>
                    <a:pt x="2298" y="1093"/>
                    <a:pt x="2310" y="1109"/>
                    <a:pt x="2310" y="1118"/>
                  </a:cubicBezTo>
                  <a:cubicBezTo>
                    <a:pt x="2312" y="1133"/>
                    <a:pt x="2295" y="1162"/>
                    <a:pt x="2296" y="1177"/>
                  </a:cubicBezTo>
                  <a:cubicBezTo>
                    <a:pt x="2296" y="1188"/>
                    <a:pt x="2318" y="1212"/>
                    <a:pt x="2310" y="1220"/>
                  </a:cubicBezTo>
                  <a:cubicBezTo>
                    <a:pt x="2303" y="1228"/>
                    <a:pt x="2276" y="1216"/>
                    <a:pt x="2266" y="1210"/>
                  </a:cubicBezTo>
                  <a:cubicBezTo>
                    <a:pt x="2259" y="1206"/>
                    <a:pt x="2252" y="1188"/>
                    <a:pt x="2245" y="1185"/>
                  </a:cubicBezTo>
                  <a:cubicBezTo>
                    <a:pt x="2239" y="1183"/>
                    <a:pt x="2227" y="1191"/>
                    <a:pt x="2222" y="1189"/>
                  </a:cubicBezTo>
                  <a:cubicBezTo>
                    <a:pt x="2213" y="1185"/>
                    <a:pt x="2201" y="1168"/>
                    <a:pt x="2200" y="1159"/>
                  </a:cubicBezTo>
                  <a:cubicBezTo>
                    <a:pt x="2199" y="1148"/>
                    <a:pt x="2220" y="1132"/>
                    <a:pt x="2222" y="1121"/>
                  </a:cubicBezTo>
                  <a:cubicBezTo>
                    <a:pt x="2222" y="1114"/>
                    <a:pt x="2221" y="1097"/>
                    <a:pt x="2215" y="1095"/>
                  </a:cubicBezTo>
                  <a:cubicBezTo>
                    <a:pt x="2206" y="1091"/>
                    <a:pt x="2190" y="1107"/>
                    <a:pt x="2182" y="1110"/>
                  </a:cubicBezTo>
                  <a:cubicBezTo>
                    <a:pt x="2170" y="1114"/>
                    <a:pt x="2141" y="1115"/>
                    <a:pt x="2132" y="1123"/>
                  </a:cubicBezTo>
                  <a:cubicBezTo>
                    <a:pt x="2126" y="1128"/>
                    <a:pt x="2127" y="1145"/>
                    <a:pt x="2122" y="1149"/>
                  </a:cubicBezTo>
                  <a:cubicBezTo>
                    <a:pt x="2115" y="1154"/>
                    <a:pt x="2098" y="1153"/>
                    <a:pt x="2091" y="1149"/>
                  </a:cubicBezTo>
                  <a:cubicBezTo>
                    <a:pt x="2078" y="1144"/>
                    <a:pt x="2068" y="1109"/>
                    <a:pt x="2055" y="1110"/>
                  </a:cubicBezTo>
                  <a:cubicBezTo>
                    <a:pt x="2041" y="1110"/>
                    <a:pt x="2027" y="1139"/>
                    <a:pt x="2023" y="1152"/>
                  </a:cubicBezTo>
                  <a:cubicBezTo>
                    <a:pt x="2019" y="1162"/>
                    <a:pt x="2016" y="1185"/>
                    <a:pt x="2020" y="1195"/>
                  </a:cubicBezTo>
                  <a:cubicBezTo>
                    <a:pt x="2022" y="1200"/>
                    <a:pt x="2032" y="1207"/>
                    <a:pt x="2037" y="1210"/>
                  </a:cubicBezTo>
                  <a:cubicBezTo>
                    <a:pt x="2048" y="1216"/>
                    <a:pt x="2076" y="1214"/>
                    <a:pt x="2084" y="1222"/>
                  </a:cubicBezTo>
                  <a:cubicBezTo>
                    <a:pt x="2091" y="1229"/>
                    <a:pt x="2091" y="1250"/>
                    <a:pt x="2096" y="1258"/>
                  </a:cubicBezTo>
                  <a:cubicBezTo>
                    <a:pt x="2102" y="1268"/>
                    <a:pt x="2121" y="1282"/>
                    <a:pt x="2129" y="1291"/>
                  </a:cubicBezTo>
                  <a:cubicBezTo>
                    <a:pt x="2138" y="1301"/>
                    <a:pt x="2159" y="1320"/>
                    <a:pt x="2164" y="1333"/>
                  </a:cubicBezTo>
                  <a:cubicBezTo>
                    <a:pt x="2170" y="1352"/>
                    <a:pt x="2165" y="1395"/>
                    <a:pt x="2160" y="1415"/>
                  </a:cubicBezTo>
                  <a:cubicBezTo>
                    <a:pt x="2155" y="1433"/>
                    <a:pt x="2141" y="1469"/>
                    <a:pt x="2128" y="1483"/>
                  </a:cubicBezTo>
                  <a:cubicBezTo>
                    <a:pt x="2118" y="1493"/>
                    <a:pt x="2092" y="1507"/>
                    <a:pt x="2078" y="1509"/>
                  </a:cubicBezTo>
                  <a:cubicBezTo>
                    <a:pt x="2064" y="1510"/>
                    <a:pt x="2036" y="1491"/>
                    <a:pt x="2023" y="1495"/>
                  </a:cubicBezTo>
                  <a:cubicBezTo>
                    <a:pt x="2011" y="1498"/>
                    <a:pt x="1987" y="1519"/>
                    <a:pt x="1988" y="1531"/>
                  </a:cubicBezTo>
                  <a:cubicBezTo>
                    <a:pt x="1989" y="1539"/>
                    <a:pt x="2007" y="1545"/>
                    <a:pt x="2014" y="1548"/>
                  </a:cubicBezTo>
                  <a:cubicBezTo>
                    <a:pt x="2024" y="1553"/>
                    <a:pt x="2047" y="1560"/>
                    <a:pt x="2058" y="1563"/>
                  </a:cubicBezTo>
                  <a:cubicBezTo>
                    <a:pt x="2068" y="1566"/>
                    <a:pt x="2090" y="1566"/>
                    <a:pt x="2098" y="1572"/>
                  </a:cubicBezTo>
                  <a:cubicBezTo>
                    <a:pt x="2110" y="1581"/>
                    <a:pt x="2122" y="1610"/>
                    <a:pt x="2128" y="1624"/>
                  </a:cubicBezTo>
                  <a:cubicBezTo>
                    <a:pt x="2133" y="1636"/>
                    <a:pt x="2136" y="1665"/>
                    <a:pt x="2144" y="1676"/>
                  </a:cubicBezTo>
                  <a:cubicBezTo>
                    <a:pt x="2152" y="1688"/>
                    <a:pt x="2179" y="1701"/>
                    <a:pt x="2189" y="1712"/>
                  </a:cubicBezTo>
                  <a:cubicBezTo>
                    <a:pt x="2196" y="1721"/>
                    <a:pt x="2211" y="1740"/>
                    <a:pt x="2215" y="1751"/>
                  </a:cubicBezTo>
                  <a:cubicBezTo>
                    <a:pt x="2218" y="1762"/>
                    <a:pt x="2220" y="1787"/>
                    <a:pt x="2215" y="1797"/>
                  </a:cubicBezTo>
                  <a:cubicBezTo>
                    <a:pt x="2208" y="1808"/>
                    <a:pt x="2183" y="1817"/>
                    <a:pt x="2172" y="1823"/>
                  </a:cubicBezTo>
                  <a:cubicBezTo>
                    <a:pt x="2162" y="1829"/>
                    <a:pt x="2140" y="1850"/>
                    <a:pt x="2128" y="1846"/>
                  </a:cubicBezTo>
                  <a:cubicBezTo>
                    <a:pt x="2121" y="1843"/>
                    <a:pt x="2123" y="1819"/>
                    <a:pt x="2115" y="1817"/>
                  </a:cubicBezTo>
                  <a:cubicBezTo>
                    <a:pt x="2103" y="1815"/>
                    <a:pt x="2086" y="1841"/>
                    <a:pt x="2081" y="1852"/>
                  </a:cubicBezTo>
                  <a:cubicBezTo>
                    <a:pt x="2075" y="1863"/>
                    <a:pt x="2071" y="1891"/>
                    <a:pt x="2071" y="1904"/>
                  </a:cubicBezTo>
                  <a:cubicBezTo>
                    <a:pt x="2071" y="1916"/>
                    <a:pt x="2080" y="1938"/>
                    <a:pt x="2081" y="1950"/>
                  </a:cubicBezTo>
                  <a:cubicBezTo>
                    <a:pt x="2081" y="1962"/>
                    <a:pt x="2077" y="1987"/>
                    <a:pt x="2073" y="1999"/>
                  </a:cubicBezTo>
                  <a:cubicBezTo>
                    <a:pt x="2071" y="2009"/>
                    <a:pt x="2064" y="2029"/>
                    <a:pt x="2057" y="2036"/>
                  </a:cubicBezTo>
                  <a:cubicBezTo>
                    <a:pt x="2048" y="2047"/>
                    <a:pt x="2021" y="2060"/>
                    <a:pt x="2008" y="2064"/>
                  </a:cubicBezTo>
                  <a:cubicBezTo>
                    <a:pt x="1993" y="2067"/>
                    <a:pt x="1961" y="2071"/>
                    <a:pt x="1948" y="2064"/>
                  </a:cubicBezTo>
                  <a:cubicBezTo>
                    <a:pt x="1940" y="2059"/>
                    <a:pt x="1931" y="2041"/>
                    <a:pt x="1928" y="2031"/>
                  </a:cubicBezTo>
                  <a:cubicBezTo>
                    <a:pt x="1926" y="2023"/>
                    <a:pt x="1925" y="2005"/>
                    <a:pt x="1928" y="1997"/>
                  </a:cubicBezTo>
                  <a:cubicBezTo>
                    <a:pt x="1931" y="1991"/>
                    <a:pt x="1940" y="1983"/>
                    <a:pt x="1944" y="1979"/>
                  </a:cubicBezTo>
                  <a:cubicBezTo>
                    <a:pt x="1957" y="1970"/>
                    <a:pt x="1989" y="1964"/>
                    <a:pt x="2000" y="1953"/>
                  </a:cubicBezTo>
                  <a:cubicBezTo>
                    <a:pt x="2007" y="1947"/>
                    <a:pt x="2016" y="1928"/>
                    <a:pt x="2019" y="1919"/>
                  </a:cubicBezTo>
                  <a:cubicBezTo>
                    <a:pt x="2021" y="1909"/>
                    <a:pt x="2023" y="1888"/>
                    <a:pt x="2019" y="1879"/>
                  </a:cubicBezTo>
                  <a:cubicBezTo>
                    <a:pt x="2013" y="1866"/>
                    <a:pt x="1986" y="1850"/>
                    <a:pt x="1977" y="1838"/>
                  </a:cubicBezTo>
                  <a:cubicBezTo>
                    <a:pt x="1971" y="1831"/>
                    <a:pt x="1965" y="1813"/>
                    <a:pt x="1958" y="1807"/>
                  </a:cubicBezTo>
                  <a:cubicBezTo>
                    <a:pt x="1951" y="1802"/>
                    <a:pt x="1933" y="1799"/>
                    <a:pt x="1925" y="1797"/>
                  </a:cubicBezTo>
                  <a:cubicBezTo>
                    <a:pt x="1916" y="1796"/>
                    <a:pt x="1898" y="1795"/>
                    <a:pt x="1889" y="1797"/>
                  </a:cubicBezTo>
                  <a:cubicBezTo>
                    <a:pt x="1878" y="1800"/>
                    <a:pt x="1853" y="1806"/>
                    <a:pt x="1848" y="1816"/>
                  </a:cubicBezTo>
                  <a:cubicBezTo>
                    <a:pt x="1843" y="1824"/>
                    <a:pt x="1845" y="1846"/>
                    <a:pt x="1852" y="1852"/>
                  </a:cubicBezTo>
                  <a:cubicBezTo>
                    <a:pt x="1859" y="1859"/>
                    <a:pt x="1884" y="1846"/>
                    <a:pt x="1892" y="1852"/>
                  </a:cubicBezTo>
                  <a:cubicBezTo>
                    <a:pt x="1902" y="1857"/>
                    <a:pt x="1912" y="1880"/>
                    <a:pt x="1913" y="1891"/>
                  </a:cubicBezTo>
                  <a:cubicBezTo>
                    <a:pt x="1913" y="1904"/>
                    <a:pt x="1899" y="1928"/>
                    <a:pt x="1891" y="1938"/>
                  </a:cubicBezTo>
                  <a:cubicBezTo>
                    <a:pt x="1885" y="1947"/>
                    <a:pt x="1864" y="1959"/>
                    <a:pt x="1858" y="1968"/>
                  </a:cubicBezTo>
                  <a:cubicBezTo>
                    <a:pt x="1851" y="1980"/>
                    <a:pt x="1851" y="2010"/>
                    <a:pt x="1842" y="2019"/>
                  </a:cubicBezTo>
                  <a:cubicBezTo>
                    <a:pt x="1831" y="2030"/>
                    <a:pt x="1796" y="2027"/>
                    <a:pt x="1786" y="2038"/>
                  </a:cubicBezTo>
                  <a:cubicBezTo>
                    <a:pt x="1775" y="2050"/>
                    <a:pt x="1771" y="2086"/>
                    <a:pt x="1772" y="2102"/>
                  </a:cubicBezTo>
                  <a:cubicBezTo>
                    <a:pt x="1773" y="2113"/>
                    <a:pt x="1786" y="2131"/>
                    <a:pt x="1786" y="2142"/>
                  </a:cubicBezTo>
                  <a:cubicBezTo>
                    <a:pt x="1787" y="2161"/>
                    <a:pt x="1779" y="2200"/>
                    <a:pt x="1769" y="2217"/>
                  </a:cubicBezTo>
                  <a:cubicBezTo>
                    <a:pt x="1763" y="2228"/>
                    <a:pt x="1739" y="2241"/>
                    <a:pt x="1732" y="2251"/>
                  </a:cubicBezTo>
                  <a:cubicBezTo>
                    <a:pt x="1718" y="2273"/>
                    <a:pt x="1706" y="2325"/>
                    <a:pt x="1702" y="2351"/>
                  </a:cubicBezTo>
                  <a:cubicBezTo>
                    <a:pt x="1700" y="2361"/>
                    <a:pt x="1697" y="2382"/>
                    <a:pt x="1700" y="2392"/>
                  </a:cubicBezTo>
                  <a:cubicBezTo>
                    <a:pt x="1704" y="2402"/>
                    <a:pt x="1720" y="2416"/>
                    <a:pt x="1725" y="2426"/>
                  </a:cubicBezTo>
                  <a:cubicBezTo>
                    <a:pt x="1731" y="2437"/>
                    <a:pt x="1748" y="2463"/>
                    <a:pt x="1743" y="2475"/>
                  </a:cubicBezTo>
                  <a:cubicBezTo>
                    <a:pt x="1738" y="2487"/>
                    <a:pt x="1705" y="2488"/>
                    <a:pt x="1695" y="2498"/>
                  </a:cubicBezTo>
                  <a:cubicBezTo>
                    <a:pt x="1687" y="2506"/>
                    <a:pt x="1678" y="2529"/>
                    <a:pt x="1675" y="2541"/>
                  </a:cubicBezTo>
                  <a:cubicBezTo>
                    <a:pt x="1673" y="2551"/>
                    <a:pt x="1677" y="2572"/>
                    <a:pt x="1675" y="2583"/>
                  </a:cubicBezTo>
                  <a:cubicBezTo>
                    <a:pt x="1674" y="2589"/>
                    <a:pt x="1671" y="2598"/>
                    <a:pt x="1667" y="2606"/>
                  </a:cubicBezTo>
                  <a:cubicBezTo>
                    <a:pt x="1632" y="2581"/>
                    <a:pt x="1555" y="2526"/>
                    <a:pt x="1539" y="2520"/>
                  </a:cubicBezTo>
                  <a:cubicBezTo>
                    <a:pt x="1518" y="2511"/>
                    <a:pt x="1474" y="2497"/>
                    <a:pt x="1451" y="2501"/>
                  </a:cubicBezTo>
                  <a:cubicBezTo>
                    <a:pt x="1432" y="2504"/>
                    <a:pt x="1401" y="2533"/>
                    <a:pt x="1383" y="2541"/>
                  </a:cubicBezTo>
                  <a:cubicBezTo>
                    <a:pt x="1363" y="2550"/>
                    <a:pt x="1318" y="2556"/>
                    <a:pt x="1298" y="2565"/>
                  </a:cubicBezTo>
                  <a:cubicBezTo>
                    <a:pt x="1280" y="2574"/>
                    <a:pt x="1250" y="2609"/>
                    <a:pt x="1230" y="2609"/>
                  </a:cubicBezTo>
                  <a:cubicBezTo>
                    <a:pt x="1209" y="2608"/>
                    <a:pt x="1175" y="2578"/>
                    <a:pt x="1162" y="2563"/>
                  </a:cubicBezTo>
                  <a:cubicBezTo>
                    <a:pt x="1147" y="2547"/>
                    <a:pt x="1132" y="2505"/>
                    <a:pt x="1121" y="2487"/>
                  </a:cubicBezTo>
                  <a:cubicBezTo>
                    <a:pt x="1107" y="2466"/>
                    <a:pt x="1082" y="2422"/>
                    <a:pt x="1063" y="2406"/>
                  </a:cubicBezTo>
                  <a:cubicBezTo>
                    <a:pt x="1056" y="2400"/>
                    <a:pt x="1037" y="2388"/>
                    <a:pt x="1028" y="2390"/>
                  </a:cubicBezTo>
                  <a:cubicBezTo>
                    <a:pt x="1016" y="2392"/>
                    <a:pt x="1001" y="2415"/>
                    <a:pt x="995" y="2425"/>
                  </a:cubicBezTo>
                  <a:cubicBezTo>
                    <a:pt x="982" y="2445"/>
                    <a:pt x="972" y="2493"/>
                    <a:pt x="956" y="2511"/>
                  </a:cubicBezTo>
                  <a:cubicBezTo>
                    <a:pt x="932" y="2540"/>
                    <a:pt x="866" y="2591"/>
                    <a:pt x="828" y="2595"/>
                  </a:cubicBezTo>
                  <a:cubicBezTo>
                    <a:pt x="815" y="2596"/>
                    <a:pt x="792" y="2579"/>
                    <a:pt x="779" y="2576"/>
                  </a:cubicBezTo>
                  <a:cubicBezTo>
                    <a:pt x="752" y="2571"/>
                    <a:pt x="693" y="2593"/>
                    <a:pt x="672" y="2576"/>
                  </a:cubicBezTo>
                  <a:cubicBezTo>
                    <a:pt x="660" y="2567"/>
                    <a:pt x="666" y="2531"/>
                    <a:pt x="661" y="2517"/>
                  </a:cubicBezTo>
                  <a:cubicBezTo>
                    <a:pt x="652" y="2492"/>
                    <a:pt x="622" y="2449"/>
                    <a:pt x="612" y="2425"/>
                  </a:cubicBezTo>
                  <a:cubicBezTo>
                    <a:pt x="599" y="2396"/>
                    <a:pt x="587" y="2333"/>
                    <a:pt x="571" y="2306"/>
                  </a:cubicBezTo>
                  <a:cubicBezTo>
                    <a:pt x="556" y="2282"/>
                    <a:pt x="495" y="2253"/>
                    <a:pt x="492" y="2225"/>
                  </a:cubicBezTo>
                  <a:cubicBezTo>
                    <a:pt x="490" y="2217"/>
                    <a:pt x="506" y="2204"/>
                    <a:pt x="508" y="2196"/>
                  </a:cubicBezTo>
                  <a:cubicBezTo>
                    <a:pt x="513" y="2169"/>
                    <a:pt x="508" y="2111"/>
                    <a:pt x="494" y="2088"/>
                  </a:cubicBezTo>
                  <a:cubicBezTo>
                    <a:pt x="487" y="2076"/>
                    <a:pt x="464" y="2057"/>
                    <a:pt x="451" y="2055"/>
                  </a:cubicBezTo>
                  <a:cubicBezTo>
                    <a:pt x="387" y="2048"/>
                    <a:pt x="306" y="2088"/>
                    <a:pt x="304" y="2089"/>
                  </a:cubicBezTo>
                  <a:cubicBezTo>
                    <a:pt x="318" y="2070"/>
                    <a:pt x="346" y="2049"/>
                    <a:pt x="349" y="2031"/>
                  </a:cubicBezTo>
                  <a:cubicBezTo>
                    <a:pt x="355" y="2002"/>
                    <a:pt x="326" y="1946"/>
                    <a:pt x="318" y="1917"/>
                  </a:cubicBezTo>
                  <a:cubicBezTo>
                    <a:pt x="310" y="1887"/>
                    <a:pt x="302" y="1823"/>
                    <a:pt x="287" y="1795"/>
                  </a:cubicBezTo>
                  <a:cubicBezTo>
                    <a:pt x="270" y="1761"/>
                    <a:pt x="215" y="1707"/>
                    <a:pt x="187" y="1680"/>
                  </a:cubicBezTo>
                  <a:cubicBezTo>
                    <a:pt x="156" y="1651"/>
                    <a:pt x="86" y="1599"/>
                    <a:pt x="51" y="1574"/>
                  </a:cubicBezTo>
                  <a:cubicBezTo>
                    <a:pt x="41" y="1566"/>
                    <a:pt x="16" y="1554"/>
                    <a:pt x="9" y="1543"/>
                  </a:cubicBezTo>
                  <a:cubicBezTo>
                    <a:pt x="0" y="1528"/>
                    <a:pt x="1" y="1492"/>
                    <a:pt x="1" y="1474"/>
                  </a:cubicBezTo>
                  <a:cubicBezTo>
                    <a:pt x="2" y="1462"/>
                    <a:pt x="5" y="1436"/>
                    <a:pt x="9" y="1425"/>
                  </a:cubicBezTo>
                  <a:cubicBezTo>
                    <a:pt x="15" y="1409"/>
                    <a:pt x="29" y="1386"/>
                    <a:pt x="43" y="13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2" name="Freeform 25"/>
            <p:cNvSpPr>
              <a:spLocks/>
            </p:cNvSpPr>
            <p:nvPr/>
          </p:nvSpPr>
          <p:spPr bwMode="auto">
            <a:xfrm>
              <a:off x="5529263" y="3883025"/>
              <a:ext cx="100013" cy="92075"/>
            </a:xfrm>
            <a:custGeom>
              <a:avLst/>
              <a:gdLst>
                <a:gd name="T0" fmla="*/ 579 w 594"/>
                <a:gd name="T1" fmla="*/ 266 h 541"/>
                <a:gd name="T2" fmla="*/ 591 w 594"/>
                <a:gd name="T3" fmla="*/ 340 h 541"/>
                <a:gd name="T4" fmla="*/ 549 w 594"/>
                <a:gd name="T5" fmla="*/ 413 h 541"/>
                <a:gd name="T6" fmla="*/ 427 w 594"/>
                <a:gd name="T7" fmla="*/ 426 h 541"/>
                <a:gd name="T8" fmla="*/ 336 w 594"/>
                <a:gd name="T9" fmla="*/ 485 h 541"/>
                <a:gd name="T10" fmla="*/ 262 w 594"/>
                <a:gd name="T11" fmla="*/ 538 h 541"/>
                <a:gd name="T12" fmla="*/ 259 w 594"/>
                <a:gd name="T13" fmla="*/ 541 h 541"/>
                <a:gd name="T14" fmla="*/ 195 w 594"/>
                <a:gd name="T15" fmla="*/ 475 h 541"/>
                <a:gd name="T16" fmla="*/ 77 w 594"/>
                <a:gd name="T17" fmla="*/ 450 h 541"/>
                <a:gd name="T18" fmla="*/ 55 w 594"/>
                <a:gd name="T19" fmla="*/ 380 h 541"/>
                <a:gd name="T20" fmla="*/ 0 w 594"/>
                <a:gd name="T21" fmla="*/ 347 h 541"/>
                <a:gd name="T22" fmla="*/ 33 w 594"/>
                <a:gd name="T23" fmla="*/ 335 h 541"/>
                <a:gd name="T24" fmla="*/ 68 w 594"/>
                <a:gd name="T25" fmla="*/ 213 h 541"/>
                <a:gd name="T26" fmla="*/ 78 w 594"/>
                <a:gd name="T27" fmla="*/ 135 h 541"/>
                <a:gd name="T28" fmla="*/ 129 w 594"/>
                <a:gd name="T29" fmla="*/ 33 h 541"/>
                <a:gd name="T30" fmla="*/ 194 w 594"/>
                <a:gd name="T31" fmla="*/ 0 h 541"/>
                <a:gd name="T32" fmla="*/ 221 w 594"/>
                <a:gd name="T33" fmla="*/ 19 h 541"/>
                <a:gd name="T34" fmla="*/ 298 w 594"/>
                <a:gd name="T35" fmla="*/ 52 h 541"/>
                <a:gd name="T36" fmla="*/ 391 w 594"/>
                <a:gd name="T37" fmla="*/ 94 h 541"/>
                <a:gd name="T38" fmla="*/ 465 w 594"/>
                <a:gd name="T39" fmla="*/ 120 h 541"/>
                <a:gd name="T40" fmla="*/ 538 w 594"/>
                <a:gd name="T41" fmla="*/ 171 h 541"/>
                <a:gd name="T42" fmla="*/ 579 w 594"/>
                <a:gd name="T43" fmla="*/ 266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541">
                  <a:moveTo>
                    <a:pt x="579" y="266"/>
                  </a:moveTo>
                  <a:cubicBezTo>
                    <a:pt x="584" y="284"/>
                    <a:pt x="594" y="321"/>
                    <a:pt x="591" y="340"/>
                  </a:cubicBezTo>
                  <a:cubicBezTo>
                    <a:pt x="587" y="360"/>
                    <a:pt x="567" y="401"/>
                    <a:pt x="549" y="413"/>
                  </a:cubicBezTo>
                  <a:cubicBezTo>
                    <a:pt x="524" y="429"/>
                    <a:pt x="456" y="415"/>
                    <a:pt x="427" y="426"/>
                  </a:cubicBezTo>
                  <a:cubicBezTo>
                    <a:pt x="402" y="435"/>
                    <a:pt x="359" y="470"/>
                    <a:pt x="336" y="485"/>
                  </a:cubicBezTo>
                  <a:cubicBezTo>
                    <a:pt x="318" y="498"/>
                    <a:pt x="280" y="524"/>
                    <a:pt x="262" y="538"/>
                  </a:cubicBezTo>
                  <a:cubicBezTo>
                    <a:pt x="261" y="539"/>
                    <a:pt x="260" y="540"/>
                    <a:pt x="259" y="541"/>
                  </a:cubicBezTo>
                  <a:cubicBezTo>
                    <a:pt x="251" y="517"/>
                    <a:pt x="213" y="486"/>
                    <a:pt x="195" y="475"/>
                  </a:cubicBezTo>
                  <a:cubicBezTo>
                    <a:pt x="169" y="459"/>
                    <a:pt x="100" y="470"/>
                    <a:pt x="77" y="450"/>
                  </a:cubicBezTo>
                  <a:cubicBezTo>
                    <a:pt x="64" y="438"/>
                    <a:pt x="67" y="395"/>
                    <a:pt x="55" y="380"/>
                  </a:cubicBezTo>
                  <a:cubicBezTo>
                    <a:pt x="47" y="370"/>
                    <a:pt x="15" y="359"/>
                    <a:pt x="0" y="347"/>
                  </a:cubicBezTo>
                  <a:cubicBezTo>
                    <a:pt x="13" y="344"/>
                    <a:pt x="27" y="341"/>
                    <a:pt x="33" y="335"/>
                  </a:cubicBezTo>
                  <a:cubicBezTo>
                    <a:pt x="57" y="313"/>
                    <a:pt x="62" y="244"/>
                    <a:pt x="68" y="213"/>
                  </a:cubicBezTo>
                  <a:cubicBezTo>
                    <a:pt x="72" y="194"/>
                    <a:pt x="72" y="154"/>
                    <a:pt x="78" y="135"/>
                  </a:cubicBezTo>
                  <a:cubicBezTo>
                    <a:pt x="86" y="108"/>
                    <a:pt x="108" y="53"/>
                    <a:pt x="129" y="33"/>
                  </a:cubicBezTo>
                  <a:cubicBezTo>
                    <a:pt x="140" y="23"/>
                    <a:pt x="169" y="10"/>
                    <a:pt x="194" y="0"/>
                  </a:cubicBezTo>
                  <a:cubicBezTo>
                    <a:pt x="203" y="7"/>
                    <a:pt x="214" y="15"/>
                    <a:pt x="221" y="19"/>
                  </a:cubicBezTo>
                  <a:cubicBezTo>
                    <a:pt x="239" y="30"/>
                    <a:pt x="279" y="44"/>
                    <a:pt x="298" y="52"/>
                  </a:cubicBezTo>
                  <a:cubicBezTo>
                    <a:pt x="322" y="63"/>
                    <a:pt x="367" y="84"/>
                    <a:pt x="391" y="94"/>
                  </a:cubicBezTo>
                  <a:cubicBezTo>
                    <a:pt x="409" y="101"/>
                    <a:pt x="448" y="111"/>
                    <a:pt x="465" y="120"/>
                  </a:cubicBezTo>
                  <a:cubicBezTo>
                    <a:pt x="485" y="130"/>
                    <a:pt x="524" y="154"/>
                    <a:pt x="538" y="171"/>
                  </a:cubicBezTo>
                  <a:cubicBezTo>
                    <a:pt x="554" y="191"/>
                    <a:pt x="572" y="241"/>
                    <a:pt x="579" y="2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3" name="Freeform 26"/>
            <p:cNvSpPr>
              <a:spLocks/>
            </p:cNvSpPr>
            <p:nvPr/>
          </p:nvSpPr>
          <p:spPr bwMode="auto">
            <a:xfrm>
              <a:off x="5546725" y="3849686"/>
              <a:ext cx="74613" cy="34925"/>
            </a:xfrm>
            <a:custGeom>
              <a:avLst/>
              <a:gdLst>
                <a:gd name="T0" fmla="*/ 396 w 445"/>
                <a:gd name="T1" fmla="*/ 202 h 207"/>
                <a:gd name="T2" fmla="*/ 338 w 445"/>
                <a:gd name="T3" fmla="*/ 202 h 207"/>
                <a:gd name="T4" fmla="*/ 293 w 445"/>
                <a:gd name="T5" fmla="*/ 166 h 207"/>
                <a:gd name="T6" fmla="*/ 229 w 445"/>
                <a:gd name="T7" fmla="*/ 152 h 207"/>
                <a:gd name="T8" fmla="*/ 118 w 445"/>
                <a:gd name="T9" fmla="*/ 136 h 207"/>
                <a:gd name="T10" fmla="*/ 64 w 445"/>
                <a:gd name="T11" fmla="*/ 103 h 207"/>
                <a:gd name="T12" fmla="*/ 6 w 445"/>
                <a:gd name="T13" fmla="*/ 75 h 207"/>
                <a:gd name="T14" fmla="*/ 19 w 445"/>
                <a:gd name="T15" fmla="*/ 17 h 207"/>
                <a:gd name="T16" fmla="*/ 74 w 445"/>
                <a:gd name="T17" fmla="*/ 5 h 207"/>
                <a:gd name="T18" fmla="*/ 130 w 445"/>
                <a:gd name="T19" fmla="*/ 5 h 207"/>
                <a:gd name="T20" fmla="*/ 151 w 445"/>
                <a:gd name="T21" fmla="*/ 30 h 207"/>
                <a:gd name="T22" fmla="*/ 218 w 445"/>
                <a:gd name="T23" fmla="*/ 66 h 207"/>
                <a:gd name="T24" fmla="*/ 307 w 445"/>
                <a:gd name="T25" fmla="*/ 66 h 207"/>
                <a:gd name="T26" fmla="*/ 381 w 445"/>
                <a:gd name="T27" fmla="*/ 88 h 207"/>
                <a:gd name="T28" fmla="*/ 422 w 445"/>
                <a:gd name="T29" fmla="*/ 124 h 207"/>
                <a:gd name="T30" fmla="*/ 442 w 445"/>
                <a:gd name="T31" fmla="*/ 169 h 207"/>
                <a:gd name="T32" fmla="*/ 396 w 445"/>
                <a:gd name="T33" fmla="*/ 202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5" h="207">
                  <a:moveTo>
                    <a:pt x="396" y="202"/>
                  </a:moveTo>
                  <a:cubicBezTo>
                    <a:pt x="382" y="206"/>
                    <a:pt x="352" y="207"/>
                    <a:pt x="338" y="202"/>
                  </a:cubicBezTo>
                  <a:cubicBezTo>
                    <a:pt x="325" y="197"/>
                    <a:pt x="306" y="172"/>
                    <a:pt x="293" y="166"/>
                  </a:cubicBezTo>
                  <a:cubicBezTo>
                    <a:pt x="279" y="159"/>
                    <a:pt x="245" y="155"/>
                    <a:pt x="229" y="152"/>
                  </a:cubicBezTo>
                  <a:cubicBezTo>
                    <a:pt x="202" y="147"/>
                    <a:pt x="145" y="145"/>
                    <a:pt x="118" y="136"/>
                  </a:cubicBezTo>
                  <a:cubicBezTo>
                    <a:pt x="103" y="130"/>
                    <a:pt x="78" y="110"/>
                    <a:pt x="64" y="103"/>
                  </a:cubicBezTo>
                  <a:cubicBezTo>
                    <a:pt x="50" y="95"/>
                    <a:pt x="13" y="89"/>
                    <a:pt x="6" y="75"/>
                  </a:cubicBezTo>
                  <a:cubicBezTo>
                    <a:pt x="0" y="61"/>
                    <a:pt x="9" y="27"/>
                    <a:pt x="19" y="17"/>
                  </a:cubicBezTo>
                  <a:cubicBezTo>
                    <a:pt x="29" y="7"/>
                    <a:pt x="60" y="7"/>
                    <a:pt x="74" y="5"/>
                  </a:cubicBezTo>
                  <a:cubicBezTo>
                    <a:pt x="88" y="4"/>
                    <a:pt x="117" y="0"/>
                    <a:pt x="130" y="5"/>
                  </a:cubicBezTo>
                  <a:cubicBezTo>
                    <a:pt x="137" y="9"/>
                    <a:pt x="145" y="25"/>
                    <a:pt x="151" y="30"/>
                  </a:cubicBezTo>
                  <a:cubicBezTo>
                    <a:pt x="166" y="42"/>
                    <a:pt x="199" y="62"/>
                    <a:pt x="218" y="66"/>
                  </a:cubicBezTo>
                  <a:cubicBezTo>
                    <a:pt x="239" y="72"/>
                    <a:pt x="285" y="63"/>
                    <a:pt x="307" y="66"/>
                  </a:cubicBezTo>
                  <a:cubicBezTo>
                    <a:pt x="326" y="69"/>
                    <a:pt x="364" y="79"/>
                    <a:pt x="381" y="88"/>
                  </a:cubicBezTo>
                  <a:cubicBezTo>
                    <a:pt x="393" y="95"/>
                    <a:pt x="414" y="113"/>
                    <a:pt x="422" y="124"/>
                  </a:cubicBezTo>
                  <a:cubicBezTo>
                    <a:pt x="430" y="134"/>
                    <a:pt x="445" y="157"/>
                    <a:pt x="442" y="169"/>
                  </a:cubicBezTo>
                  <a:cubicBezTo>
                    <a:pt x="438" y="183"/>
                    <a:pt x="409" y="198"/>
                    <a:pt x="396" y="20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4" name="Freeform 27"/>
            <p:cNvSpPr>
              <a:spLocks/>
            </p:cNvSpPr>
            <p:nvPr/>
          </p:nvSpPr>
          <p:spPr bwMode="auto">
            <a:xfrm>
              <a:off x="5041900" y="3509962"/>
              <a:ext cx="571500" cy="461963"/>
            </a:xfrm>
            <a:custGeom>
              <a:avLst/>
              <a:gdLst>
                <a:gd name="T0" fmla="*/ 1998 w 3375"/>
                <a:gd name="T1" fmla="*/ 2538 h 2723"/>
                <a:gd name="T2" fmla="*/ 1719 w 3375"/>
                <a:gd name="T3" fmla="*/ 2598 h 2723"/>
                <a:gd name="T4" fmla="*/ 1719 w 3375"/>
                <a:gd name="T5" fmla="*/ 2358 h 2723"/>
                <a:gd name="T6" fmla="*/ 1498 w 3375"/>
                <a:gd name="T7" fmla="*/ 2266 h 2723"/>
                <a:gd name="T8" fmla="*/ 1402 w 3375"/>
                <a:gd name="T9" fmla="*/ 2077 h 2723"/>
                <a:gd name="T10" fmla="*/ 1536 w 3375"/>
                <a:gd name="T11" fmla="*/ 1891 h 2723"/>
                <a:gd name="T12" fmla="*/ 1465 w 3375"/>
                <a:gd name="T13" fmla="*/ 1721 h 2723"/>
                <a:gd name="T14" fmla="*/ 1686 w 3375"/>
                <a:gd name="T15" fmla="*/ 1750 h 2723"/>
                <a:gd name="T16" fmla="*/ 1796 w 3375"/>
                <a:gd name="T17" fmla="*/ 1637 h 2723"/>
                <a:gd name="T18" fmla="*/ 1665 w 3375"/>
                <a:gd name="T19" fmla="*/ 1475 h 2723"/>
                <a:gd name="T20" fmla="*/ 1522 w 3375"/>
                <a:gd name="T21" fmla="*/ 1505 h 2723"/>
                <a:gd name="T22" fmla="*/ 1402 w 3375"/>
                <a:gd name="T23" fmla="*/ 1634 h 2723"/>
                <a:gd name="T24" fmla="*/ 1213 w 3375"/>
                <a:gd name="T25" fmla="*/ 1521 h 2723"/>
                <a:gd name="T26" fmla="*/ 1033 w 3375"/>
                <a:gd name="T27" fmla="*/ 1362 h 2723"/>
                <a:gd name="T28" fmla="*/ 1079 w 3375"/>
                <a:gd name="T29" fmla="*/ 1111 h 2723"/>
                <a:gd name="T30" fmla="*/ 951 w 3375"/>
                <a:gd name="T31" fmla="*/ 1008 h 2723"/>
                <a:gd name="T32" fmla="*/ 839 w 3375"/>
                <a:gd name="T33" fmla="*/ 946 h 2723"/>
                <a:gd name="T34" fmla="*/ 546 w 3375"/>
                <a:gd name="T35" fmla="*/ 838 h 2723"/>
                <a:gd name="T36" fmla="*/ 352 w 3375"/>
                <a:gd name="T37" fmla="*/ 674 h 2723"/>
                <a:gd name="T38" fmla="*/ 81 w 3375"/>
                <a:gd name="T39" fmla="*/ 550 h 2723"/>
                <a:gd name="T40" fmla="*/ 11 w 3375"/>
                <a:gd name="T41" fmla="*/ 442 h 2723"/>
                <a:gd name="T42" fmla="*/ 189 w 3375"/>
                <a:gd name="T43" fmla="*/ 289 h 2723"/>
                <a:gd name="T44" fmla="*/ 422 w 3375"/>
                <a:gd name="T45" fmla="*/ 529 h 2723"/>
                <a:gd name="T46" fmla="*/ 557 w 3375"/>
                <a:gd name="T47" fmla="*/ 514 h 2723"/>
                <a:gd name="T48" fmla="*/ 773 w 3375"/>
                <a:gd name="T49" fmla="*/ 487 h 2723"/>
                <a:gd name="T50" fmla="*/ 920 w 3375"/>
                <a:gd name="T51" fmla="*/ 400 h 2723"/>
                <a:gd name="T52" fmla="*/ 1040 w 3375"/>
                <a:gd name="T53" fmla="*/ 556 h 2723"/>
                <a:gd name="T54" fmla="*/ 1280 w 3375"/>
                <a:gd name="T55" fmla="*/ 316 h 2723"/>
                <a:gd name="T56" fmla="*/ 1373 w 3375"/>
                <a:gd name="T57" fmla="*/ 45 h 2723"/>
                <a:gd name="T58" fmla="*/ 1577 w 3375"/>
                <a:gd name="T59" fmla="*/ 13 h 2723"/>
                <a:gd name="T60" fmla="*/ 1540 w 3375"/>
                <a:gd name="T61" fmla="*/ 191 h 2723"/>
                <a:gd name="T62" fmla="*/ 1715 w 3375"/>
                <a:gd name="T63" fmla="*/ 286 h 2723"/>
                <a:gd name="T64" fmla="*/ 1905 w 3375"/>
                <a:gd name="T65" fmla="*/ 372 h 2723"/>
                <a:gd name="T66" fmla="*/ 2163 w 3375"/>
                <a:gd name="T67" fmla="*/ 465 h 2723"/>
                <a:gd name="T68" fmla="*/ 2366 w 3375"/>
                <a:gd name="T69" fmla="*/ 805 h 2723"/>
                <a:gd name="T70" fmla="*/ 2422 w 3375"/>
                <a:gd name="T71" fmla="*/ 960 h 2723"/>
                <a:gd name="T72" fmla="*/ 2650 w 3375"/>
                <a:gd name="T73" fmla="*/ 1243 h 2723"/>
                <a:gd name="T74" fmla="*/ 2680 w 3375"/>
                <a:gd name="T75" fmla="*/ 1444 h 2723"/>
                <a:gd name="T76" fmla="*/ 2722 w 3375"/>
                <a:gd name="T77" fmla="*/ 1552 h 2723"/>
                <a:gd name="T78" fmla="*/ 2964 w 3375"/>
                <a:gd name="T79" fmla="*/ 1632 h 2723"/>
                <a:gd name="T80" fmla="*/ 3177 w 3375"/>
                <a:gd name="T81" fmla="*/ 1806 h 2723"/>
                <a:gd name="T82" fmla="*/ 3365 w 3375"/>
                <a:gd name="T83" fmla="*/ 2026 h 2723"/>
                <a:gd name="T84" fmla="*/ 3188 w 3375"/>
                <a:gd name="T85" fmla="*/ 1978 h 2723"/>
                <a:gd name="T86" fmla="*/ 2916 w 3375"/>
                <a:gd name="T87" fmla="*/ 1984 h 2723"/>
                <a:gd name="T88" fmla="*/ 2952 w 3375"/>
                <a:gd name="T89" fmla="*/ 2118 h 2723"/>
                <a:gd name="T90" fmla="*/ 3069 w 3375"/>
                <a:gd name="T91" fmla="*/ 2201 h 2723"/>
                <a:gd name="T92" fmla="*/ 2943 w 3375"/>
                <a:gd name="T93" fmla="*/ 2414 h 2723"/>
                <a:gd name="T94" fmla="*/ 2829 w 3375"/>
                <a:gd name="T95" fmla="*/ 2565 h 2723"/>
                <a:gd name="T96" fmla="*/ 2704 w 3375"/>
                <a:gd name="T97" fmla="*/ 2706 h 2723"/>
                <a:gd name="T98" fmla="*/ 2583 w 3375"/>
                <a:gd name="T99" fmla="*/ 2676 h 2723"/>
                <a:gd name="T100" fmla="*/ 2422 w 3375"/>
                <a:gd name="T101" fmla="*/ 2622 h 2723"/>
                <a:gd name="T102" fmla="*/ 2198 w 3375"/>
                <a:gd name="T103" fmla="*/ 2600 h 2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75" h="2723">
                  <a:moveTo>
                    <a:pt x="2127" y="2599"/>
                  </a:moveTo>
                  <a:cubicBezTo>
                    <a:pt x="2104" y="2596"/>
                    <a:pt x="2083" y="2592"/>
                    <a:pt x="2069" y="2587"/>
                  </a:cubicBezTo>
                  <a:cubicBezTo>
                    <a:pt x="2049" y="2580"/>
                    <a:pt x="2019" y="2543"/>
                    <a:pt x="1998" y="2538"/>
                  </a:cubicBezTo>
                  <a:cubicBezTo>
                    <a:pt x="1977" y="2533"/>
                    <a:pt x="1932" y="2542"/>
                    <a:pt x="1911" y="2549"/>
                  </a:cubicBezTo>
                  <a:cubicBezTo>
                    <a:pt x="1890" y="2556"/>
                    <a:pt x="1855" y="2586"/>
                    <a:pt x="1834" y="2592"/>
                  </a:cubicBezTo>
                  <a:cubicBezTo>
                    <a:pt x="1806" y="2600"/>
                    <a:pt x="1745" y="2610"/>
                    <a:pt x="1719" y="2598"/>
                  </a:cubicBezTo>
                  <a:cubicBezTo>
                    <a:pt x="1702" y="2590"/>
                    <a:pt x="1675" y="2557"/>
                    <a:pt x="1675" y="2538"/>
                  </a:cubicBezTo>
                  <a:cubicBezTo>
                    <a:pt x="1676" y="2521"/>
                    <a:pt x="1713" y="2501"/>
                    <a:pt x="1719" y="2484"/>
                  </a:cubicBezTo>
                  <a:cubicBezTo>
                    <a:pt x="1730" y="2454"/>
                    <a:pt x="1738" y="2383"/>
                    <a:pt x="1719" y="2358"/>
                  </a:cubicBezTo>
                  <a:cubicBezTo>
                    <a:pt x="1705" y="2338"/>
                    <a:pt x="1647" y="2341"/>
                    <a:pt x="1626" y="2328"/>
                  </a:cubicBezTo>
                  <a:cubicBezTo>
                    <a:pt x="1616" y="2321"/>
                    <a:pt x="1604" y="2299"/>
                    <a:pt x="1593" y="2293"/>
                  </a:cubicBezTo>
                  <a:cubicBezTo>
                    <a:pt x="1572" y="2280"/>
                    <a:pt x="1519" y="2278"/>
                    <a:pt x="1498" y="2266"/>
                  </a:cubicBezTo>
                  <a:cubicBezTo>
                    <a:pt x="1475" y="2254"/>
                    <a:pt x="1438" y="2218"/>
                    <a:pt x="1421" y="2198"/>
                  </a:cubicBezTo>
                  <a:cubicBezTo>
                    <a:pt x="1410" y="2186"/>
                    <a:pt x="1388" y="2158"/>
                    <a:pt x="1386" y="2142"/>
                  </a:cubicBezTo>
                  <a:cubicBezTo>
                    <a:pt x="1383" y="2125"/>
                    <a:pt x="1395" y="2092"/>
                    <a:pt x="1402" y="2077"/>
                  </a:cubicBezTo>
                  <a:cubicBezTo>
                    <a:pt x="1408" y="2062"/>
                    <a:pt x="1426" y="2033"/>
                    <a:pt x="1437" y="2020"/>
                  </a:cubicBezTo>
                  <a:cubicBezTo>
                    <a:pt x="1453" y="2003"/>
                    <a:pt x="1495" y="1982"/>
                    <a:pt x="1509" y="1964"/>
                  </a:cubicBezTo>
                  <a:cubicBezTo>
                    <a:pt x="1520" y="1948"/>
                    <a:pt x="1537" y="1910"/>
                    <a:pt x="1536" y="1891"/>
                  </a:cubicBezTo>
                  <a:cubicBezTo>
                    <a:pt x="1535" y="1870"/>
                    <a:pt x="1510" y="1835"/>
                    <a:pt x="1498" y="1818"/>
                  </a:cubicBezTo>
                  <a:cubicBezTo>
                    <a:pt x="1487" y="1803"/>
                    <a:pt x="1452" y="1784"/>
                    <a:pt x="1448" y="1767"/>
                  </a:cubicBezTo>
                  <a:cubicBezTo>
                    <a:pt x="1446" y="1755"/>
                    <a:pt x="1456" y="1729"/>
                    <a:pt x="1465" y="1721"/>
                  </a:cubicBezTo>
                  <a:cubicBezTo>
                    <a:pt x="1484" y="1703"/>
                    <a:pt x="1540" y="1699"/>
                    <a:pt x="1566" y="1696"/>
                  </a:cubicBezTo>
                  <a:cubicBezTo>
                    <a:pt x="1580" y="1695"/>
                    <a:pt x="1608" y="1694"/>
                    <a:pt x="1621" y="1699"/>
                  </a:cubicBezTo>
                  <a:cubicBezTo>
                    <a:pt x="1640" y="1706"/>
                    <a:pt x="1667" y="1742"/>
                    <a:pt x="1686" y="1750"/>
                  </a:cubicBezTo>
                  <a:cubicBezTo>
                    <a:pt x="1696" y="1754"/>
                    <a:pt x="1718" y="1760"/>
                    <a:pt x="1727" y="1756"/>
                  </a:cubicBezTo>
                  <a:cubicBezTo>
                    <a:pt x="1742" y="1749"/>
                    <a:pt x="1752" y="1716"/>
                    <a:pt x="1760" y="1702"/>
                  </a:cubicBezTo>
                  <a:cubicBezTo>
                    <a:pt x="1769" y="1686"/>
                    <a:pt x="1795" y="1655"/>
                    <a:pt x="1796" y="1637"/>
                  </a:cubicBezTo>
                  <a:cubicBezTo>
                    <a:pt x="1796" y="1623"/>
                    <a:pt x="1777" y="1599"/>
                    <a:pt x="1771" y="1586"/>
                  </a:cubicBezTo>
                  <a:cubicBezTo>
                    <a:pt x="1763" y="1568"/>
                    <a:pt x="1754" y="1530"/>
                    <a:pt x="1741" y="1516"/>
                  </a:cubicBezTo>
                  <a:cubicBezTo>
                    <a:pt x="1726" y="1500"/>
                    <a:pt x="1684" y="1485"/>
                    <a:pt x="1665" y="1475"/>
                  </a:cubicBezTo>
                  <a:cubicBezTo>
                    <a:pt x="1649" y="1467"/>
                    <a:pt x="1619" y="1446"/>
                    <a:pt x="1602" y="1443"/>
                  </a:cubicBezTo>
                  <a:cubicBezTo>
                    <a:pt x="1591" y="1441"/>
                    <a:pt x="1569" y="1443"/>
                    <a:pt x="1561" y="1448"/>
                  </a:cubicBezTo>
                  <a:cubicBezTo>
                    <a:pt x="1546" y="1457"/>
                    <a:pt x="1529" y="1489"/>
                    <a:pt x="1522" y="1505"/>
                  </a:cubicBezTo>
                  <a:cubicBezTo>
                    <a:pt x="1514" y="1525"/>
                    <a:pt x="1512" y="1569"/>
                    <a:pt x="1503" y="1589"/>
                  </a:cubicBezTo>
                  <a:cubicBezTo>
                    <a:pt x="1500" y="1595"/>
                    <a:pt x="1492" y="1606"/>
                    <a:pt x="1487" y="1610"/>
                  </a:cubicBezTo>
                  <a:cubicBezTo>
                    <a:pt x="1469" y="1622"/>
                    <a:pt x="1423" y="1629"/>
                    <a:pt x="1402" y="1634"/>
                  </a:cubicBezTo>
                  <a:cubicBezTo>
                    <a:pt x="1382" y="1639"/>
                    <a:pt x="1342" y="1655"/>
                    <a:pt x="1323" y="1651"/>
                  </a:cubicBezTo>
                  <a:cubicBezTo>
                    <a:pt x="1304" y="1646"/>
                    <a:pt x="1275" y="1617"/>
                    <a:pt x="1262" y="1602"/>
                  </a:cubicBezTo>
                  <a:cubicBezTo>
                    <a:pt x="1247" y="1584"/>
                    <a:pt x="1217" y="1544"/>
                    <a:pt x="1213" y="1521"/>
                  </a:cubicBezTo>
                  <a:cubicBezTo>
                    <a:pt x="1211" y="1509"/>
                    <a:pt x="1226" y="1485"/>
                    <a:pt x="1224" y="1472"/>
                  </a:cubicBezTo>
                  <a:cubicBezTo>
                    <a:pt x="1219" y="1445"/>
                    <a:pt x="1186" y="1393"/>
                    <a:pt x="1161" y="1378"/>
                  </a:cubicBezTo>
                  <a:cubicBezTo>
                    <a:pt x="1134" y="1361"/>
                    <a:pt x="1056" y="1384"/>
                    <a:pt x="1033" y="1362"/>
                  </a:cubicBezTo>
                  <a:cubicBezTo>
                    <a:pt x="1019" y="1349"/>
                    <a:pt x="1016" y="1307"/>
                    <a:pt x="1019" y="1289"/>
                  </a:cubicBezTo>
                  <a:cubicBezTo>
                    <a:pt x="1021" y="1278"/>
                    <a:pt x="1037" y="1261"/>
                    <a:pt x="1041" y="1251"/>
                  </a:cubicBezTo>
                  <a:cubicBezTo>
                    <a:pt x="1055" y="1218"/>
                    <a:pt x="1074" y="1147"/>
                    <a:pt x="1079" y="1111"/>
                  </a:cubicBezTo>
                  <a:cubicBezTo>
                    <a:pt x="1084" y="1083"/>
                    <a:pt x="1100" y="1022"/>
                    <a:pt x="1085" y="998"/>
                  </a:cubicBezTo>
                  <a:cubicBezTo>
                    <a:pt x="1079" y="988"/>
                    <a:pt x="1055" y="979"/>
                    <a:pt x="1044" y="979"/>
                  </a:cubicBezTo>
                  <a:cubicBezTo>
                    <a:pt x="1019" y="977"/>
                    <a:pt x="973" y="999"/>
                    <a:pt x="951" y="1008"/>
                  </a:cubicBezTo>
                  <a:cubicBezTo>
                    <a:pt x="938" y="1014"/>
                    <a:pt x="915" y="1035"/>
                    <a:pt x="901" y="1035"/>
                  </a:cubicBezTo>
                  <a:cubicBezTo>
                    <a:pt x="889" y="1036"/>
                    <a:pt x="863" y="1024"/>
                    <a:pt x="855" y="1014"/>
                  </a:cubicBezTo>
                  <a:cubicBezTo>
                    <a:pt x="844" y="1000"/>
                    <a:pt x="847" y="962"/>
                    <a:pt x="839" y="946"/>
                  </a:cubicBezTo>
                  <a:cubicBezTo>
                    <a:pt x="825" y="921"/>
                    <a:pt x="786" y="874"/>
                    <a:pt x="759" y="863"/>
                  </a:cubicBezTo>
                  <a:cubicBezTo>
                    <a:pt x="731" y="851"/>
                    <a:pt x="667" y="867"/>
                    <a:pt x="636" y="863"/>
                  </a:cubicBezTo>
                  <a:cubicBezTo>
                    <a:pt x="613" y="860"/>
                    <a:pt x="569" y="839"/>
                    <a:pt x="546" y="838"/>
                  </a:cubicBezTo>
                  <a:cubicBezTo>
                    <a:pt x="532" y="838"/>
                    <a:pt x="505" y="852"/>
                    <a:pt x="491" y="849"/>
                  </a:cubicBezTo>
                  <a:cubicBezTo>
                    <a:pt x="457" y="841"/>
                    <a:pt x="399" y="794"/>
                    <a:pt x="379" y="765"/>
                  </a:cubicBezTo>
                  <a:cubicBezTo>
                    <a:pt x="365" y="746"/>
                    <a:pt x="368" y="692"/>
                    <a:pt x="352" y="674"/>
                  </a:cubicBezTo>
                  <a:cubicBezTo>
                    <a:pt x="339" y="660"/>
                    <a:pt x="299" y="650"/>
                    <a:pt x="281" y="644"/>
                  </a:cubicBezTo>
                  <a:cubicBezTo>
                    <a:pt x="247" y="633"/>
                    <a:pt x="172" y="627"/>
                    <a:pt x="141" y="609"/>
                  </a:cubicBezTo>
                  <a:cubicBezTo>
                    <a:pt x="123" y="599"/>
                    <a:pt x="100" y="559"/>
                    <a:pt x="81" y="550"/>
                  </a:cubicBezTo>
                  <a:cubicBezTo>
                    <a:pt x="64" y="542"/>
                    <a:pt x="20" y="555"/>
                    <a:pt x="8" y="541"/>
                  </a:cubicBezTo>
                  <a:cubicBezTo>
                    <a:pt x="3" y="535"/>
                    <a:pt x="1" y="526"/>
                    <a:pt x="1" y="516"/>
                  </a:cubicBezTo>
                  <a:cubicBezTo>
                    <a:pt x="0" y="492"/>
                    <a:pt x="9" y="459"/>
                    <a:pt x="11" y="442"/>
                  </a:cubicBezTo>
                  <a:cubicBezTo>
                    <a:pt x="15" y="417"/>
                    <a:pt x="17" y="363"/>
                    <a:pt x="35" y="346"/>
                  </a:cubicBezTo>
                  <a:cubicBezTo>
                    <a:pt x="49" y="332"/>
                    <a:pt x="96" y="334"/>
                    <a:pt x="116" y="327"/>
                  </a:cubicBezTo>
                  <a:cubicBezTo>
                    <a:pt x="135" y="320"/>
                    <a:pt x="169" y="290"/>
                    <a:pt x="189" y="289"/>
                  </a:cubicBezTo>
                  <a:cubicBezTo>
                    <a:pt x="211" y="288"/>
                    <a:pt x="253" y="307"/>
                    <a:pt x="271" y="319"/>
                  </a:cubicBezTo>
                  <a:cubicBezTo>
                    <a:pt x="305" y="342"/>
                    <a:pt x="361" y="404"/>
                    <a:pt x="383" y="438"/>
                  </a:cubicBezTo>
                  <a:cubicBezTo>
                    <a:pt x="396" y="459"/>
                    <a:pt x="407" y="509"/>
                    <a:pt x="422" y="529"/>
                  </a:cubicBezTo>
                  <a:cubicBezTo>
                    <a:pt x="431" y="543"/>
                    <a:pt x="452" y="572"/>
                    <a:pt x="468" y="575"/>
                  </a:cubicBezTo>
                  <a:cubicBezTo>
                    <a:pt x="476" y="577"/>
                    <a:pt x="492" y="568"/>
                    <a:pt x="499" y="564"/>
                  </a:cubicBezTo>
                  <a:cubicBezTo>
                    <a:pt x="515" y="554"/>
                    <a:pt x="538" y="515"/>
                    <a:pt x="557" y="514"/>
                  </a:cubicBezTo>
                  <a:cubicBezTo>
                    <a:pt x="578" y="513"/>
                    <a:pt x="606" y="557"/>
                    <a:pt x="626" y="564"/>
                  </a:cubicBezTo>
                  <a:cubicBezTo>
                    <a:pt x="641" y="568"/>
                    <a:pt x="674" y="569"/>
                    <a:pt x="688" y="564"/>
                  </a:cubicBezTo>
                  <a:cubicBezTo>
                    <a:pt x="715" y="553"/>
                    <a:pt x="758" y="511"/>
                    <a:pt x="773" y="487"/>
                  </a:cubicBezTo>
                  <a:cubicBezTo>
                    <a:pt x="785" y="470"/>
                    <a:pt x="786" y="425"/>
                    <a:pt x="801" y="411"/>
                  </a:cubicBezTo>
                  <a:cubicBezTo>
                    <a:pt x="813" y="399"/>
                    <a:pt x="849" y="389"/>
                    <a:pt x="866" y="388"/>
                  </a:cubicBezTo>
                  <a:cubicBezTo>
                    <a:pt x="880" y="387"/>
                    <a:pt x="908" y="394"/>
                    <a:pt x="920" y="400"/>
                  </a:cubicBezTo>
                  <a:cubicBezTo>
                    <a:pt x="942" y="409"/>
                    <a:pt x="987" y="432"/>
                    <a:pt x="998" y="453"/>
                  </a:cubicBezTo>
                  <a:cubicBezTo>
                    <a:pt x="1006" y="468"/>
                    <a:pt x="990" y="506"/>
                    <a:pt x="998" y="522"/>
                  </a:cubicBezTo>
                  <a:cubicBezTo>
                    <a:pt x="1004" y="534"/>
                    <a:pt x="1027" y="555"/>
                    <a:pt x="1040" y="556"/>
                  </a:cubicBezTo>
                  <a:cubicBezTo>
                    <a:pt x="1065" y="558"/>
                    <a:pt x="1110" y="526"/>
                    <a:pt x="1125" y="506"/>
                  </a:cubicBezTo>
                  <a:cubicBezTo>
                    <a:pt x="1153" y="471"/>
                    <a:pt x="1139" y="365"/>
                    <a:pt x="1172" y="335"/>
                  </a:cubicBezTo>
                  <a:cubicBezTo>
                    <a:pt x="1192" y="316"/>
                    <a:pt x="1257" y="330"/>
                    <a:pt x="1280" y="316"/>
                  </a:cubicBezTo>
                  <a:cubicBezTo>
                    <a:pt x="1289" y="310"/>
                    <a:pt x="1300" y="291"/>
                    <a:pt x="1303" y="281"/>
                  </a:cubicBezTo>
                  <a:cubicBezTo>
                    <a:pt x="1318" y="243"/>
                    <a:pt x="1313" y="159"/>
                    <a:pt x="1327" y="121"/>
                  </a:cubicBezTo>
                  <a:cubicBezTo>
                    <a:pt x="1334" y="100"/>
                    <a:pt x="1355" y="57"/>
                    <a:pt x="1373" y="45"/>
                  </a:cubicBezTo>
                  <a:cubicBezTo>
                    <a:pt x="1385" y="36"/>
                    <a:pt x="1417" y="39"/>
                    <a:pt x="1431" y="33"/>
                  </a:cubicBezTo>
                  <a:cubicBezTo>
                    <a:pt x="1442" y="29"/>
                    <a:pt x="1459" y="10"/>
                    <a:pt x="1470" y="6"/>
                  </a:cubicBezTo>
                  <a:cubicBezTo>
                    <a:pt x="1488" y="0"/>
                    <a:pt x="1548" y="9"/>
                    <a:pt x="1577" y="13"/>
                  </a:cubicBezTo>
                  <a:cubicBezTo>
                    <a:pt x="1564" y="26"/>
                    <a:pt x="1539" y="41"/>
                    <a:pt x="1532" y="53"/>
                  </a:cubicBezTo>
                  <a:cubicBezTo>
                    <a:pt x="1522" y="69"/>
                    <a:pt x="1511" y="104"/>
                    <a:pt x="1512" y="121"/>
                  </a:cubicBezTo>
                  <a:cubicBezTo>
                    <a:pt x="1513" y="140"/>
                    <a:pt x="1524" y="181"/>
                    <a:pt x="1540" y="191"/>
                  </a:cubicBezTo>
                  <a:cubicBezTo>
                    <a:pt x="1561" y="204"/>
                    <a:pt x="1617" y="172"/>
                    <a:pt x="1641" y="182"/>
                  </a:cubicBezTo>
                  <a:cubicBezTo>
                    <a:pt x="1654" y="188"/>
                    <a:pt x="1670" y="216"/>
                    <a:pt x="1679" y="229"/>
                  </a:cubicBezTo>
                  <a:cubicBezTo>
                    <a:pt x="1689" y="242"/>
                    <a:pt x="1703" y="275"/>
                    <a:pt x="1715" y="286"/>
                  </a:cubicBezTo>
                  <a:cubicBezTo>
                    <a:pt x="1725" y="296"/>
                    <a:pt x="1756" y="303"/>
                    <a:pt x="1765" y="314"/>
                  </a:cubicBezTo>
                  <a:cubicBezTo>
                    <a:pt x="1773" y="326"/>
                    <a:pt x="1770" y="360"/>
                    <a:pt x="1781" y="369"/>
                  </a:cubicBezTo>
                  <a:cubicBezTo>
                    <a:pt x="1806" y="388"/>
                    <a:pt x="1874" y="369"/>
                    <a:pt x="1905" y="372"/>
                  </a:cubicBezTo>
                  <a:cubicBezTo>
                    <a:pt x="1918" y="374"/>
                    <a:pt x="1945" y="380"/>
                    <a:pt x="1958" y="382"/>
                  </a:cubicBezTo>
                  <a:cubicBezTo>
                    <a:pt x="1986" y="388"/>
                    <a:pt x="2045" y="393"/>
                    <a:pt x="2072" y="404"/>
                  </a:cubicBezTo>
                  <a:cubicBezTo>
                    <a:pt x="2097" y="414"/>
                    <a:pt x="2143" y="445"/>
                    <a:pt x="2163" y="465"/>
                  </a:cubicBezTo>
                  <a:cubicBezTo>
                    <a:pt x="2193" y="495"/>
                    <a:pt x="2232" y="573"/>
                    <a:pt x="2255" y="608"/>
                  </a:cubicBezTo>
                  <a:cubicBezTo>
                    <a:pt x="2277" y="642"/>
                    <a:pt x="2325" y="707"/>
                    <a:pt x="2343" y="742"/>
                  </a:cubicBezTo>
                  <a:cubicBezTo>
                    <a:pt x="2350" y="757"/>
                    <a:pt x="2359" y="790"/>
                    <a:pt x="2366" y="805"/>
                  </a:cubicBezTo>
                  <a:cubicBezTo>
                    <a:pt x="2371" y="817"/>
                    <a:pt x="2391" y="839"/>
                    <a:pt x="2391" y="853"/>
                  </a:cubicBezTo>
                  <a:cubicBezTo>
                    <a:pt x="2390" y="865"/>
                    <a:pt x="2363" y="882"/>
                    <a:pt x="2364" y="894"/>
                  </a:cubicBezTo>
                  <a:cubicBezTo>
                    <a:pt x="2366" y="916"/>
                    <a:pt x="2410" y="942"/>
                    <a:pt x="2422" y="960"/>
                  </a:cubicBezTo>
                  <a:cubicBezTo>
                    <a:pt x="2437" y="984"/>
                    <a:pt x="2457" y="1037"/>
                    <a:pt x="2471" y="1061"/>
                  </a:cubicBezTo>
                  <a:cubicBezTo>
                    <a:pt x="2490" y="1091"/>
                    <a:pt x="2529" y="1152"/>
                    <a:pt x="2554" y="1177"/>
                  </a:cubicBezTo>
                  <a:cubicBezTo>
                    <a:pt x="2575" y="1197"/>
                    <a:pt x="2633" y="1219"/>
                    <a:pt x="2650" y="1243"/>
                  </a:cubicBezTo>
                  <a:cubicBezTo>
                    <a:pt x="2662" y="1259"/>
                    <a:pt x="2674" y="1300"/>
                    <a:pt x="2673" y="1320"/>
                  </a:cubicBezTo>
                  <a:cubicBezTo>
                    <a:pt x="2672" y="1342"/>
                    <a:pt x="2637" y="1381"/>
                    <a:pt x="2642" y="1403"/>
                  </a:cubicBezTo>
                  <a:cubicBezTo>
                    <a:pt x="2644" y="1417"/>
                    <a:pt x="2673" y="1432"/>
                    <a:pt x="2680" y="1444"/>
                  </a:cubicBezTo>
                  <a:cubicBezTo>
                    <a:pt x="2685" y="1454"/>
                    <a:pt x="2692" y="1477"/>
                    <a:pt x="2693" y="1489"/>
                  </a:cubicBezTo>
                  <a:cubicBezTo>
                    <a:pt x="2694" y="1501"/>
                    <a:pt x="2682" y="1526"/>
                    <a:pt x="2688" y="1537"/>
                  </a:cubicBezTo>
                  <a:cubicBezTo>
                    <a:pt x="2693" y="1545"/>
                    <a:pt x="2714" y="1547"/>
                    <a:pt x="2722" y="1552"/>
                  </a:cubicBezTo>
                  <a:cubicBezTo>
                    <a:pt x="2738" y="1560"/>
                    <a:pt x="2765" y="1583"/>
                    <a:pt x="2782" y="1588"/>
                  </a:cubicBezTo>
                  <a:cubicBezTo>
                    <a:pt x="2801" y="1593"/>
                    <a:pt x="2841" y="1586"/>
                    <a:pt x="2860" y="1589"/>
                  </a:cubicBezTo>
                  <a:cubicBezTo>
                    <a:pt x="2887" y="1595"/>
                    <a:pt x="2939" y="1619"/>
                    <a:pt x="2964" y="1632"/>
                  </a:cubicBezTo>
                  <a:cubicBezTo>
                    <a:pt x="2977" y="1640"/>
                    <a:pt x="3005" y="1656"/>
                    <a:pt x="3015" y="1669"/>
                  </a:cubicBezTo>
                  <a:cubicBezTo>
                    <a:pt x="3029" y="1687"/>
                    <a:pt x="3033" y="1737"/>
                    <a:pt x="3050" y="1753"/>
                  </a:cubicBezTo>
                  <a:cubicBezTo>
                    <a:pt x="3074" y="1777"/>
                    <a:pt x="3145" y="1793"/>
                    <a:pt x="3177" y="1806"/>
                  </a:cubicBezTo>
                  <a:cubicBezTo>
                    <a:pt x="3196" y="1814"/>
                    <a:pt x="3237" y="1826"/>
                    <a:pt x="3254" y="1839"/>
                  </a:cubicBezTo>
                  <a:cubicBezTo>
                    <a:pt x="3280" y="1858"/>
                    <a:pt x="3321" y="1908"/>
                    <a:pt x="3337" y="1936"/>
                  </a:cubicBezTo>
                  <a:cubicBezTo>
                    <a:pt x="3348" y="1957"/>
                    <a:pt x="3375" y="2005"/>
                    <a:pt x="3365" y="2026"/>
                  </a:cubicBezTo>
                  <a:cubicBezTo>
                    <a:pt x="3360" y="2035"/>
                    <a:pt x="3336" y="2040"/>
                    <a:pt x="3325" y="2040"/>
                  </a:cubicBezTo>
                  <a:cubicBezTo>
                    <a:pt x="3313" y="2041"/>
                    <a:pt x="3289" y="2033"/>
                    <a:pt x="3277" y="2029"/>
                  </a:cubicBezTo>
                  <a:cubicBezTo>
                    <a:pt x="3254" y="2019"/>
                    <a:pt x="3212" y="1988"/>
                    <a:pt x="3188" y="1978"/>
                  </a:cubicBezTo>
                  <a:cubicBezTo>
                    <a:pt x="3168" y="1968"/>
                    <a:pt x="3125" y="1953"/>
                    <a:pt x="3102" y="1950"/>
                  </a:cubicBezTo>
                  <a:cubicBezTo>
                    <a:pt x="3077" y="1945"/>
                    <a:pt x="3024" y="1944"/>
                    <a:pt x="2998" y="1950"/>
                  </a:cubicBezTo>
                  <a:cubicBezTo>
                    <a:pt x="2976" y="1954"/>
                    <a:pt x="2932" y="1969"/>
                    <a:pt x="2916" y="1984"/>
                  </a:cubicBezTo>
                  <a:cubicBezTo>
                    <a:pt x="2903" y="1997"/>
                    <a:pt x="2887" y="2032"/>
                    <a:pt x="2884" y="2050"/>
                  </a:cubicBezTo>
                  <a:cubicBezTo>
                    <a:pt x="2883" y="2060"/>
                    <a:pt x="2885" y="2081"/>
                    <a:pt x="2891" y="2088"/>
                  </a:cubicBezTo>
                  <a:cubicBezTo>
                    <a:pt x="2901" y="2102"/>
                    <a:pt x="2938" y="2108"/>
                    <a:pt x="2952" y="2118"/>
                  </a:cubicBezTo>
                  <a:cubicBezTo>
                    <a:pt x="2965" y="2128"/>
                    <a:pt x="2985" y="2155"/>
                    <a:pt x="2998" y="2164"/>
                  </a:cubicBezTo>
                  <a:cubicBezTo>
                    <a:pt x="3011" y="2173"/>
                    <a:pt x="3041" y="2183"/>
                    <a:pt x="3054" y="2191"/>
                  </a:cubicBezTo>
                  <a:cubicBezTo>
                    <a:pt x="3058" y="2193"/>
                    <a:pt x="3063" y="2197"/>
                    <a:pt x="3069" y="2201"/>
                  </a:cubicBezTo>
                  <a:cubicBezTo>
                    <a:pt x="3044" y="2211"/>
                    <a:pt x="3015" y="2224"/>
                    <a:pt x="3004" y="2234"/>
                  </a:cubicBezTo>
                  <a:cubicBezTo>
                    <a:pt x="2983" y="2254"/>
                    <a:pt x="2961" y="2309"/>
                    <a:pt x="2953" y="2336"/>
                  </a:cubicBezTo>
                  <a:cubicBezTo>
                    <a:pt x="2947" y="2355"/>
                    <a:pt x="2947" y="2395"/>
                    <a:pt x="2943" y="2414"/>
                  </a:cubicBezTo>
                  <a:cubicBezTo>
                    <a:pt x="2937" y="2445"/>
                    <a:pt x="2932" y="2514"/>
                    <a:pt x="2908" y="2536"/>
                  </a:cubicBezTo>
                  <a:cubicBezTo>
                    <a:pt x="2902" y="2542"/>
                    <a:pt x="2888" y="2545"/>
                    <a:pt x="2875" y="2548"/>
                  </a:cubicBezTo>
                  <a:cubicBezTo>
                    <a:pt x="2856" y="2552"/>
                    <a:pt x="2837" y="2556"/>
                    <a:pt x="2829" y="2565"/>
                  </a:cubicBezTo>
                  <a:cubicBezTo>
                    <a:pt x="2818" y="2579"/>
                    <a:pt x="2846" y="2643"/>
                    <a:pt x="2835" y="2657"/>
                  </a:cubicBezTo>
                  <a:cubicBezTo>
                    <a:pt x="2821" y="2676"/>
                    <a:pt x="2787" y="2713"/>
                    <a:pt x="2764" y="2719"/>
                  </a:cubicBezTo>
                  <a:cubicBezTo>
                    <a:pt x="2749" y="2723"/>
                    <a:pt x="2716" y="2715"/>
                    <a:pt x="2704" y="2706"/>
                  </a:cubicBezTo>
                  <a:cubicBezTo>
                    <a:pt x="2693" y="2697"/>
                    <a:pt x="2693" y="2664"/>
                    <a:pt x="2682" y="2657"/>
                  </a:cubicBezTo>
                  <a:cubicBezTo>
                    <a:pt x="2668" y="2648"/>
                    <a:pt x="2632" y="2653"/>
                    <a:pt x="2616" y="2657"/>
                  </a:cubicBezTo>
                  <a:cubicBezTo>
                    <a:pt x="2607" y="2660"/>
                    <a:pt x="2592" y="2672"/>
                    <a:pt x="2583" y="2676"/>
                  </a:cubicBezTo>
                  <a:cubicBezTo>
                    <a:pt x="2574" y="2681"/>
                    <a:pt x="2556" y="2693"/>
                    <a:pt x="2545" y="2692"/>
                  </a:cubicBezTo>
                  <a:cubicBezTo>
                    <a:pt x="2536" y="2692"/>
                    <a:pt x="2523" y="2678"/>
                    <a:pt x="2515" y="2673"/>
                  </a:cubicBezTo>
                  <a:cubicBezTo>
                    <a:pt x="2492" y="2660"/>
                    <a:pt x="2444" y="2637"/>
                    <a:pt x="2422" y="2622"/>
                  </a:cubicBezTo>
                  <a:cubicBezTo>
                    <a:pt x="2403" y="2609"/>
                    <a:pt x="2376" y="2567"/>
                    <a:pt x="2354" y="2560"/>
                  </a:cubicBezTo>
                  <a:cubicBezTo>
                    <a:pt x="2330" y="2553"/>
                    <a:pt x="2279" y="2566"/>
                    <a:pt x="2255" y="2573"/>
                  </a:cubicBezTo>
                  <a:cubicBezTo>
                    <a:pt x="2240" y="2578"/>
                    <a:pt x="2213" y="2598"/>
                    <a:pt x="2198" y="2600"/>
                  </a:cubicBezTo>
                  <a:cubicBezTo>
                    <a:pt x="2180" y="2603"/>
                    <a:pt x="2153" y="2602"/>
                    <a:pt x="2127" y="259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5" name="Freeform 28"/>
            <p:cNvSpPr>
              <a:spLocks/>
            </p:cNvSpPr>
            <p:nvPr/>
          </p:nvSpPr>
          <p:spPr bwMode="auto">
            <a:xfrm>
              <a:off x="5140325" y="1338261"/>
              <a:ext cx="1154113" cy="1060450"/>
            </a:xfrm>
            <a:custGeom>
              <a:avLst/>
              <a:gdLst>
                <a:gd name="T0" fmla="*/ 1602 w 6816"/>
                <a:gd name="T1" fmla="*/ 4889 h 6261"/>
                <a:gd name="T2" fmla="*/ 1835 w 6816"/>
                <a:gd name="T3" fmla="*/ 4656 h 6261"/>
                <a:gd name="T4" fmla="*/ 1568 w 6816"/>
                <a:gd name="T5" fmla="*/ 4687 h 6261"/>
                <a:gd name="T6" fmla="*/ 1266 w 6816"/>
                <a:gd name="T7" fmla="*/ 4280 h 6261"/>
                <a:gd name="T8" fmla="*/ 1694 w 6816"/>
                <a:gd name="T9" fmla="*/ 3725 h 6261"/>
                <a:gd name="T10" fmla="*/ 1992 w 6816"/>
                <a:gd name="T11" fmla="*/ 3558 h 6261"/>
                <a:gd name="T12" fmla="*/ 2049 w 6816"/>
                <a:gd name="T13" fmla="*/ 3446 h 6261"/>
                <a:gd name="T14" fmla="*/ 2187 w 6816"/>
                <a:gd name="T15" fmla="*/ 2895 h 6261"/>
                <a:gd name="T16" fmla="*/ 2126 w 6816"/>
                <a:gd name="T17" fmla="*/ 2379 h 6261"/>
                <a:gd name="T18" fmla="*/ 2282 w 6816"/>
                <a:gd name="T19" fmla="*/ 1874 h 6261"/>
                <a:gd name="T20" fmla="*/ 2317 w 6816"/>
                <a:gd name="T21" fmla="*/ 1533 h 6261"/>
                <a:gd name="T22" fmla="*/ 1877 w 6816"/>
                <a:gd name="T23" fmla="*/ 1156 h 6261"/>
                <a:gd name="T24" fmla="*/ 1526 w 6816"/>
                <a:gd name="T25" fmla="*/ 1471 h 6261"/>
                <a:gd name="T26" fmla="*/ 1209 w 6816"/>
                <a:gd name="T27" fmla="*/ 1595 h 6261"/>
                <a:gd name="T28" fmla="*/ 804 w 6816"/>
                <a:gd name="T29" fmla="*/ 1362 h 6261"/>
                <a:gd name="T30" fmla="*/ 716 w 6816"/>
                <a:gd name="T31" fmla="*/ 966 h 6261"/>
                <a:gd name="T32" fmla="*/ 418 w 6816"/>
                <a:gd name="T33" fmla="*/ 834 h 6261"/>
                <a:gd name="T34" fmla="*/ 151 w 6816"/>
                <a:gd name="T35" fmla="*/ 896 h 6261"/>
                <a:gd name="T36" fmla="*/ 193 w 6816"/>
                <a:gd name="T37" fmla="*/ 469 h 6261"/>
                <a:gd name="T38" fmla="*/ 302 w 6816"/>
                <a:gd name="T39" fmla="*/ 164 h 6261"/>
                <a:gd name="T40" fmla="*/ 931 w 6816"/>
                <a:gd name="T41" fmla="*/ 27 h 6261"/>
                <a:gd name="T42" fmla="*/ 1442 w 6816"/>
                <a:gd name="T43" fmla="*/ 122 h 6261"/>
                <a:gd name="T44" fmla="*/ 1767 w 6816"/>
                <a:gd name="T45" fmla="*/ 154 h 6261"/>
                <a:gd name="T46" fmla="*/ 2036 w 6816"/>
                <a:gd name="T47" fmla="*/ 403 h 6261"/>
                <a:gd name="T48" fmla="*/ 2327 w 6816"/>
                <a:gd name="T49" fmla="*/ 748 h 6261"/>
                <a:gd name="T50" fmla="*/ 2667 w 6816"/>
                <a:gd name="T51" fmla="*/ 1254 h 6261"/>
                <a:gd name="T52" fmla="*/ 2959 w 6816"/>
                <a:gd name="T53" fmla="*/ 1700 h 6261"/>
                <a:gd name="T54" fmla="*/ 3113 w 6816"/>
                <a:gd name="T55" fmla="*/ 2139 h 6261"/>
                <a:gd name="T56" fmla="*/ 3699 w 6816"/>
                <a:gd name="T57" fmla="*/ 2220 h 6261"/>
                <a:gd name="T58" fmla="*/ 3973 w 6816"/>
                <a:gd name="T59" fmla="*/ 2314 h 6261"/>
                <a:gd name="T60" fmla="*/ 4302 w 6816"/>
                <a:gd name="T61" fmla="*/ 2359 h 6261"/>
                <a:gd name="T62" fmla="*/ 4740 w 6816"/>
                <a:gd name="T63" fmla="*/ 2529 h 6261"/>
                <a:gd name="T64" fmla="*/ 4898 w 6816"/>
                <a:gd name="T65" fmla="*/ 2843 h 6261"/>
                <a:gd name="T66" fmla="*/ 5085 w 6816"/>
                <a:gd name="T67" fmla="*/ 3238 h 6261"/>
                <a:gd name="T68" fmla="*/ 5538 w 6816"/>
                <a:gd name="T69" fmla="*/ 3119 h 6261"/>
                <a:gd name="T70" fmla="*/ 5967 w 6816"/>
                <a:gd name="T71" fmla="*/ 2709 h 6261"/>
                <a:gd name="T72" fmla="*/ 6335 w 6816"/>
                <a:gd name="T73" fmla="*/ 2427 h 6261"/>
                <a:gd name="T74" fmla="*/ 6591 w 6816"/>
                <a:gd name="T75" fmla="*/ 2151 h 6261"/>
                <a:gd name="T76" fmla="*/ 6799 w 6816"/>
                <a:gd name="T77" fmla="*/ 2248 h 6261"/>
                <a:gd name="T78" fmla="*/ 6631 w 6816"/>
                <a:gd name="T79" fmla="*/ 2600 h 6261"/>
                <a:gd name="T80" fmla="*/ 6684 w 6816"/>
                <a:gd name="T81" fmla="*/ 2953 h 6261"/>
                <a:gd name="T82" fmla="*/ 6595 w 6816"/>
                <a:gd name="T83" fmla="*/ 3385 h 6261"/>
                <a:gd name="T84" fmla="*/ 6628 w 6816"/>
                <a:gd name="T85" fmla="*/ 3837 h 6261"/>
                <a:gd name="T86" fmla="*/ 6550 w 6816"/>
                <a:gd name="T87" fmla="*/ 4207 h 6261"/>
                <a:gd name="T88" fmla="*/ 6530 w 6816"/>
                <a:gd name="T89" fmla="*/ 4622 h 6261"/>
                <a:gd name="T90" fmla="*/ 6084 w 6816"/>
                <a:gd name="T91" fmla="*/ 4762 h 6261"/>
                <a:gd name="T92" fmla="*/ 5800 w 6816"/>
                <a:gd name="T93" fmla="*/ 4917 h 6261"/>
                <a:gd name="T94" fmla="*/ 5813 w 6816"/>
                <a:gd name="T95" fmla="*/ 5495 h 6261"/>
                <a:gd name="T96" fmla="*/ 5675 w 6816"/>
                <a:gd name="T97" fmla="*/ 5987 h 6261"/>
                <a:gd name="T98" fmla="*/ 5227 w 6816"/>
                <a:gd name="T99" fmla="*/ 5828 h 6261"/>
                <a:gd name="T100" fmla="*/ 4967 w 6816"/>
                <a:gd name="T101" fmla="*/ 6228 h 6261"/>
                <a:gd name="T102" fmla="*/ 4497 w 6816"/>
                <a:gd name="T103" fmla="*/ 5899 h 6261"/>
                <a:gd name="T104" fmla="*/ 4352 w 6816"/>
                <a:gd name="T105" fmla="*/ 5954 h 6261"/>
                <a:gd name="T106" fmla="*/ 4027 w 6816"/>
                <a:gd name="T107" fmla="*/ 5740 h 6261"/>
                <a:gd name="T108" fmla="*/ 3763 w 6816"/>
                <a:gd name="T109" fmla="*/ 5564 h 6261"/>
                <a:gd name="T110" fmla="*/ 3320 w 6816"/>
                <a:gd name="T111" fmla="*/ 5504 h 6261"/>
                <a:gd name="T112" fmla="*/ 2920 w 6816"/>
                <a:gd name="T113" fmla="*/ 5345 h 6261"/>
                <a:gd name="T114" fmla="*/ 2492 w 6816"/>
                <a:gd name="T115" fmla="*/ 5514 h 6261"/>
                <a:gd name="T116" fmla="*/ 2164 w 6816"/>
                <a:gd name="T117" fmla="*/ 5118 h 6261"/>
                <a:gd name="T118" fmla="*/ 1774 w 6816"/>
                <a:gd name="T119" fmla="*/ 5064 h 6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816" h="6261">
                  <a:moveTo>
                    <a:pt x="1664" y="5098"/>
                  </a:moveTo>
                  <a:cubicBezTo>
                    <a:pt x="1650" y="5095"/>
                    <a:pt x="1636" y="5089"/>
                    <a:pt x="1629" y="5083"/>
                  </a:cubicBezTo>
                  <a:cubicBezTo>
                    <a:pt x="1619" y="5074"/>
                    <a:pt x="1607" y="5047"/>
                    <a:pt x="1606" y="5033"/>
                  </a:cubicBezTo>
                  <a:cubicBezTo>
                    <a:pt x="1605" y="5011"/>
                    <a:pt x="1634" y="4973"/>
                    <a:pt x="1633" y="4951"/>
                  </a:cubicBezTo>
                  <a:cubicBezTo>
                    <a:pt x="1632" y="4934"/>
                    <a:pt x="1602" y="4907"/>
                    <a:pt x="1602" y="4889"/>
                  </a:cubicBezTo>
                  <a:cubicBezTo>
                    <a:pt x="1603" y="4875"/>
                    <a:pt x="1617" y="4847"/>
                    <a:pt x="1629" y="4839"/>
                  </a:cubicBezTo>
                  <a:cubicBezTo>
                    <a:pt x="1658" y="4820"/>
                    <a:pt x="1734" y="4843"/>
                    <a:pt x="1767" y="4831"/>
                  </a:cubicBezTo>
                  <a:cubicBezTo>
                    <a:pt x="1783" y="4825"/>
                    <a:pt x="1813" y="4803"/>
                    <a:pt x="1824" y="4788"/>
                  </a:cubicBezTo>
                  <a:cubicBezTo>
                    <a:pt x="1837" y="4771"/>
                    <a:pt x="1854" y="4729"/>
                    <a:pt x="1854" y="4707"/>
                  </a:cubicBezTo>
                  <a:cubicBezTo>
                    <a:pt x="1854" y="4693"/>
                    <a:pt x="1848" y="4660"/>
                    <a:pt x="1835" y="4656"/>
                  </a:cubicBezTo>
                  <a:cubicBezTo>
                    <a:pt x="1831" y="4655"/>
                    <a:pt x="1823" y="4664"/>
                    <a:pt x="1820" y="4668"/>
                  </a:cubicBezTo>
                  <a:cubicBezTo>
                    <a:pt x="1812" y="4680"/>
                    <a:pt x="1815" y="4713"/>
                    <a:pt x="1805" y="4722"/>
                  </a:cubicBezTo>
                  <a:cubicBezTo>
                    <a:pt x="1793" y="4734"/>
                    <a:pt x="1759" y="4737"/>
                    <a:pt x="1744" y="4738"/>
                  </a:cubicBezTo>
                  <a:cubicBezTo>
                    <a:pt x="1715" y="4739"/>
                    <a:pt x="1657" y="4728"/>
                    <a:pt x="1629" y="4718"/>
                  </a:cubicBezTo>
                  <a:cubicBezTo>
                    <a:pt x="1613" y="4713"/>
                    <a:pt x="1582" y="4698"/>
                    <a:pt x="1568" y="4687"/>
                  </a:cubicBezTo>
                  <a:cubicBezTo>
                    <a:pt x="1533" y="4662"/>
                    <a:pt x="1484" y="4584"/>
                    <a:pt x="1446" y="4563"/>
                  </a:cubicBezTo>
                  <a:cubicBezTo>
                    <a:pt x="1430" y="4555"/>
                    <a:pt x="1392" y="4557"/>
                    <a:pt x="1377" y="4548"/>
                  </a:cubicBezTo>
                  <a:cubicBezTo>
                    <a:pt x="1349" y="4531"/>
                    <a:pt x="1311" y="4475"/>
                    <a:pt x="1289" y="4451"/>
                  </a:cubicBezTo>
                  <a:cubicBezTo>
                    <a:pt x="1279" y="4439"/>
                    <a:pt x="1252" y="4419"/>
                    <a:pt x="1247" y="4404"/>
                  </a:cubicBezTo>
                  <a:cubicBezTo>
                    <a:pt x="1238" y="4374"/>
                    <a:pt x="1252" y="4308"/>
                    <a:pt x="1266" y="4280"/>
                  </a:cubicBezTo>
                  <a:cubicBezTo>
                    <a:pt x="1285" y="4241"/>
                    <a:pt x="1353" y="4185"/>
                    <a:pt x="1385" y="4156"/>
                  </a:cubicBezTo>
                  <a:cubicBezTo>
                    <a:pt x="1418" y="4124"/>
                    <a:pt x="1502" y="4076"/>
                    <a:pt x="1526" y="4036"/>
                  </a:cubicBezTo>
                  <a:cubicBezTo>
                    <a:pt x="1543" y="4008"/>
                    <a:pt x="1537" y="3936"/>
                    <a:pt x="1553" y="3908"/>
                  </a:cubicBezTo>
                  <a:cubicBezTo>
                    <a:pt x="1569" y="3879"/>
                    <a:pt x="1629" y="3845"/>
                    <a:pt x="1648" y="3818"/>
                  </a:cubicBezTo>
                  <a:cubicBezTo>
                    <a:pt x="1664" y="3797"/>
                    <a:pt x="1682" y="3748"/>
                    <a:pt x="1694" y="3725"/>
                  </a:cubicBezTo>
                  <a:cubicBezTo>
                    <a:pt x="1709" y="3696"/>
                    <a:pt x="1743" y="3641"/>
                    <a:pt x="1759" y="3613"/>
                  </a:cubicBezTo>
                  <a:cubicBezTo>
                    <a:pt x="1783" y="3572"/>
                    <a:pt x="1823" y="3485"/>
                    <a:pt x="1854" y="3450"/>
                  </a:cubicBezTo>
                  <a:cubicBezTo>
                    <a:pt x="1863" y="3440"/>
                    <a:pt x="1884" y="3421"/>
                    <a:pt x="1896" y="3419"/>
                  </a:cubicBezTo>
                  <a:cubicBezTo>
                    <a:pt x="1906" y="3416"/>
                    <a:pt x="1927" y="3420"/>
                    <a:pt x="1935" y="3426"/>
                  </a:cubicBezTo>
                  <a:cubicBezTo>
                    <a:pt x="1962" y="3449"/>
                    <a:pt x="1972" y="3529"/>
                    <a:pt x="1992" y="3558"/>
                  </a:cubicBezTo>
                  <a:cubicBezTo>
                    <a:pt x="2001" y="3572"/>
                    <a:pt x="2027" y="3592"/>
                    <a:pt x="2038" y="3605"/>
                  </a:cubicBezTo>
                  <a:cubicBezTo>
                    <a:pt x="2043" y="3611"/>
                    <a:pt x="2049" y="3633"/>
                    <a:pt x="2057" y="3632"/>
                  </a:cubicBezTo>
                  <a:cubicBezTo>
                    <a:pt x="2068" y="3631"/>
                    <a:pt x="2074" y="3604"/>
                    <a:pt x="2076" y="3593"/>
                  </a:cubicBezTo>
                  <a:cubicBezTo>
                    <a:pt x="2080" y="3575"/>
                    <a:pt x="2079" y="3538"/>
                    <a:pt x="2076" y="3519"/>
                  </a:cubicBezTo>
                  <a:cubicBezTo>
                    <a:pt x="2073" y="3500"/>
                    <a:pt x="2053" y="3465"/>
                    <a:pt x="2049" y="3446"/>
                  </a:cubicBezTo>
                  <a:cubicBezTo>
                    <a:pt x="2036" y="3384"/>
                    <a:pt x="2029" y="3256"/>
                    <a:pt x="2034" y="3194"/>
                  </a:cubicBezTo>
                  <a:cubicBezTo>
                    <a:pt x="2036" y="3163"/>
                    <a:pt x="2056" y="3104"/>
                    <a:pt x="2061" y="3073"/>
                  </a:cubicBezTo>
                  <a:cubicBezTo>
                    <a:pt x="2067" y="3037"/>
                    <a:pt x="2058" y="2958"/>
                    <a:pt x="2076" y="2926"/>
                  </a:cubicBezTo>
                  <a:cubicBezTo>
                    <a:pt x="2082" y="2914"/>
                    <a:pt x="2106" y="2899"/>
                    <a:pt x="2118" y="2895"/>
                  </a:cubicBezTo>
                  <a:cubicBezTo>
                    <a:pt x="2134" y="2889"/>
                    <a:pt x="2171" y="2901"/>
                    <a:pt x="2187" y="2895"/>
                  </a:cubicBezTo>
                  <a:cubicBezTo>
                    <a:pt x="2196" y="2891"/>
                    <a:pt x="2213" y="2877"/>
                    <a:pt x="2217" y="2868"/>
                  </a:cubicBezTo>
                  <a:cubicBezTo>
                    <a:pt x="2237" y="2829"/>
                    <a:pt x="2246" y="2736"/>
                    <a:pt x="2236" y="2693"/>
                  </a:cubicBezTo>
                  <a:cubicBezTo>
                    <a:pt x="2227" y="2650"/>
                    <a:pt x="2154" y="2588"/>
                    <a:pt x="2145" y="2545"/>
                  </a:cubicBezTo>
                  <a:cubicBezTo>
                    <a:pt x="2141" y="2526"/>
                    <a:pt x="2158" y="2487"/>
                    <a:pt x="2156" y="2468"/>
                  </a:cubicBezTo>
                  <a:cubicBezTo>
                    <a:pt x="2154" y="2444"/>
                    <a:pt x="2131" y="2402"/>
                    <a:pt x="2126" y="2379"/>
                  </a:cubicBezTo>
                  <a:cubicBezTo>
                    <a:pt x="2115" y="2332"/>
                    <a:pt x="2083" y="2232"/>
                    <a:pt x="2103" y="2188"/>
                  </a:cubicBezTo>
                  <a:cubicBezTo>
                    <a:pt x="2111" y="2171"/>
                    <a:pt x="2158" y="2163"/>
                    <a:pt x="2168" y="2146"/>
                  </a:cubicBezTo>
                  <a:cubicBezTo>
                    <a:pt x="2185" y="2115"/>
                    <a:pt x="2163" y="2036"/>
                    <a:pt x="2175" y="2002"/>
                  </a:cubicBezTo>
                  <a:cubicBezTo>
                    <a:pt x="2186" y="1974"/>
                    <a:pt x="2228" y="1931"/>
                    <a:pt x="2248" y="1909"/>
                  </a:cubicBezTo>
                  <a:cubicBezTo>
                    <a:pt x="2256" y="1900"/>
                    <a:pt x="2278" y="1886"/>
                    <a:pt x="2282" y="1874"/>
                  </a:cubicBezTo>
                  <a:cubicBezTo>
                    <a:pt x="2290" y="1856"/>
                    <a:pt x="2289" y="1815"/>
                    <a:pt x="2282" y="1797"/>
                  </a:cubicBezTo>
                  <a:cubicBezTo>
                    <a:pt x="2276" y="1781"/>
                    <a:pt x="2242" y="1762"/>
                    <a:pt x="2236" y="1746"/>
                  </a:cubicBezTo>
                  <a:cubicBezTo>
                    <a:pt x="2231" y="1731"/>
                    <a:pt x="2234" y="1695"/>
                    <a:pt x="2240" y="1680"/>
                  </a:cubicBezTo>
                  <a:cubicBezTo>
                    <a:pt x="2248" y="1659"/>
                    <a:pt x="2287" y="1631"/>
                    <a:pt x="2298" y="1610"/>
                  </a:cubicBezTo>
                  <a:cubicBezTo>
                    <a:pt x="2306" y="1592"/>
                    <a:pt x="2318" y="1553"/>
                    <a:pt x="2317" y="1533"/>
                  </a:cubicBezTo>
                  <a:cubicBezTo>
                    <a:pt x="2315" y="1505"/>
                    <a:pt x="2296" y="1449"/>
                    <a:pt x="2275" y="1432"/>
                  </a:cubicBezTo>
                  <a:cubicBezTo>
                    <a:pt x="2259" y="1420"/>
                    <a:pt x="2215" y="1429"/>
                    <a:pt x="2198" y="1420"/>
                  </a:cubicBezTo>
                  <a:cubicBezTo>
                    <a:pt x="2156" y="1398"/>
                    <a:pt x="2101" y="1315"/>
                    <a:pt x="2068" y="1280"/>
                  </a:cubicBezTo>
                  <a:cubicBezTo>
                    <a:pt x="2045" y="1256"/>
                    <a:pt x="2005" y="1201"/>
                    <a:pt x="1977" y="1183"/>
                  </a:cubicBezTo>
                  <a:cubicBezTo>
                    <a:pt x="1955" y="1170"/>
                    <a:pt x="1903" y="1157"/>
                    <a:pt x="1877" y="1156"/>
                  </a:cubicBezTo>
                  <a:cubicBezTo>
                    <a:pt x="1857" y="1155"/>
                    <a:pt x="1812" y="1158"/>
                    <a:pt x="1797" y="1172"/>
                  </a:cubicBezTo>
                  <a:cubicBezTo>
                    <a:pt x="1776" y="1191"/>
                    <a:pt x="1774" y="1254"/>
                    <a:pt x="1763" y="1280"/>
                  </a:cubicBezTo>
                  <a:cubicBezTo>
                    <a:pt x="1749" y="1312"/>
                    <a:pt x="1726" y="1382"/>
                    <a:pt x="1698" y="1401"/>
                  </a:cubicBezTo>
                  <a:cubicBezTo>
                    <a:pt x="1673" y="1417"/>
                    <a:pt x="1606" y="1395"/>
                    <a:pt x="1579" y="1408"/>
                  </a:cubicBezTo>
                  <a:cubicBezTo>
                    <a:pt x="1561" y="1418"/>
                    <a:pt x="1545" y="1464"/>
                    <a:pt x="1526" y="1471"/>
                  </a:cubicBezTo>
                  <a:cubicBezTo>
                    <a:pt x="1502" y="1479"/>
                    <a:pt x="1451" y="1445"/>
                    <a:pt x="1427" y="1451"/>
                  </a:cubicBezTo>
                  <a:cubicBezTo>
                    <a:pt x="1412" y="1455"/>
                    <a:pt x="1394" y="1484"/>
                    <a:pt x="1381" y="1490"/>
                  </a:cubicBezTo>
                  <a:cubicBezTo>
                    <a:pt x="1364" y="1498"/>
                    <a:pt x="1323" y="1490"/>
                    <a:pt x="1308" y="1502"/>
                  </a:cubicBezTo>
                  <a:cubicBezTo>
                    <a:pt x="1289" y="1516"/>
                    <a:pt x="1286" y="1577"/>
                    <a:pt x="1266" y="1591"/>
                  </a:cubicBezTo>
                  <a:cubicBezTo>
                    <a:pt x="1254" y="1599"/>
                    <a:pt x="1223" y="1599"/>
                    <a:pt x="1209" y="1595"/>
                  </a:cubicBezTo>
                  <a:cubicBezTo>
                    <a:pt x="1191" y="1590"/>
                    <a:pt x="1166" y="1552"/>
                    <a:pt x="1148" y="1552"/>
                  </a:cubicBezTo>
                  <a:cubicBezTo>
                    <a:pt x="1133" y="1552"/>
                    <a:pt x="1113" y="1583"/>
                    <a:pt x="1098" y="1587"/>
                  </a:cubicBezTo>
                  <a:cubicBezTo>
                    <a:pt x="1074" y="1594"/>
                    <a:pt x="1022" y="1588"/>
                    <a:pt x="999" y="1579"/>
                  </a:cubicBezTo>
                  <a:cubicBezTo>
                    <a:pt x="964" y="1566"/>
                    <a:pt x="905" y="1518"/>
                    <a:pt x="880" y="1490"/>
                  </a:cubicBezTo>
                  <a:cubicBezTo>
                    <a:pt x="855" y="1462"/>
                    <a:pt x="825" y="1392"/>
                    <a:pt x="804" y="1362"/>
                  </a:cubicBezTo>
                  <a:cubicBezTo>
                    <a:pt x="794" y="1349"/>
                    <a:pt x="767" y="1327"/>
                    <a:pt x="762" y="1311"/>
                  </a:cubicBezTo>
                  <a:cubicBezTo>
                    <a:pt x="751" y="1282"/>
                    <a:pt x="770" y="1217"/>
                    <a:pt x="762" y="1187"/>
                  </a:cubicBezTo>
                  <a:cubicBezTo>
                    <a:pt x="754" y="1156"/>
                    <a:pt x="709" y="1106"/>
                    <a:pt x="701" y="1075"/>
                  </a:cubicBezTo>
                  <a:cubicBezTo>
                    <a:pt x="697" y="1061"/>
                    <a:pt x="699" y="1031"/>
                    <a:pt x="701" y="1017"/>
                  </a:cubicBezTo>
                  <a:cubicBezTo>
                    <a:pt x="703" y="1004"/>
                    <a:pt x="720" y="979"/>
                    <a:pt x="716" y="966"/>
                  </a:cubicBezTo>
                  <a:cubicBezTo>
                    <a:pt x="713" y="956"/>
                    <a:pt x="692" y="943"/>
                    <a:pt x="682" y="939"/>
                  </a:cubicBezTo>
                  <a:cubicBezTo>
                    <a:pt x="664" y="932"/>
                    <a:pt x="622" y="940"/>
                    <a:pt x="605" y="931"/>
                  </a:cubicBezTo>
                  <a:cubicBezTo>
                    <a:pt x="577" y="916"/>
                    <a:pt x="546" y="855"/>
                    <a:pt x="521" y="834"/>
                  </a:cubicBezTo>
                  <a:cubicBezTo>
                    <a:pt x="509" y="824"/>
                    <a:pt x="483" y="803"/>
                    <a:pt x="468" y="803"/>
                  </a:cubicBezTo>
                  <a:cubicBezTo>
                    <a:pt x="453" y="803"/>
                    <a:pt x="426" y="822"/>
                    <a:pt x="418" y="834"/>
                  </a:cubicBezTo>
                  <a:cubicBezTo>
                    <a:pt x="405" y="857"/>
                    <a:pt x="421" y="915"/>
                    <a:pt x="410" y="939"/>
                  </a:cubicBezTo>
                  <a:cubicBezTo>
                    <a:pt x="403" y="956"/>
                    <a:pt x="374" y="986"/>
                    <a:pt x="357" y="993"/>
                  </a:cubicBezTo>
                  <a:cubicBezTo>
                    <a:pt x="345" y="998"/>
                    <a:pt x="316" y="999"/>
                    <a:pt x="304" y="993"/>
                  </a:cubicBezTo>
                  <a:cubicBezTo>
                    <a:pt x="281" y="983"/>
                    <a:pt x="263" y="929"/>
                    <a:pt x="242" y="916"/>
                  </a:cubicBezTo>
                  <a:cubicBezTo>
                    <a:pt x="222" y="903"/>
                    <a:pt x="173" y="904"/>
                    <a:pt x="151" y="896"/>
                  </a:cubicBezTo>
                  <a:cubicBezTo>
                    <a:pt x="133" y="890"/>
                    <a:pt x="99" y="873"/>
                    <a:pt x="82" y="865"/>
                  </a:cubicBezTo>
                  <a:cubicBezTo>
                    <a:pt x="63" y="857"/>
                    <a:pt x="14" y="850"/>
                    <a:pt x="6" y="830"/>
                  </a:cubicBezTo>
                  <a:cubicBezTo>
                    <a:pt x="0" y="818"/>
                    <a:pt x="15" y="789"/>
                    <a:pt x="21" y="776"/>
                  </a:cubicBezTo>
                  <a:cubicBezTo>
                    <a:pt x="47" y="720"/>
                    <a:pt x="131" y="626"/>
                    <a:pt x="158" y="570"/>
                  </a:cubicBezTo>
                  <a:cubicBezTo>
                    <a:pt x="170" y="546"/>
                    <a:pt x="196" y="496"/>
                    <a:pt x="193" y="469"/>
                  </a:cubicBezTo>
                  <a:cubicBezTo>
                    <a:pt x="190" y="449"/>
                    <a:pt x="160" y="416"/>
                    <a:pt x="147" y="400"/>
                  </a:cubicBezTo>
                  <a:cubicBezTo>
                    <a:pt x="135" y="384"/>
                    <a:pt x="106" y="356"/>
                    <a:pt x="93" y="341"/>
                  </a:cubicBezTo>
                  <a:cubicBezTo>
                    <a:pt x="82" y="328"/>
                    <a:pt x="55" y="308"/>
                    <a:pt x="40" y="289"/>
                  </a:cubicBezTo>
                  <a:cubicBezTo>
                    <a:pt x="68" y="274"/>
                    <a:pt x="103" y="247"/>
                    <a:pt x="125" y="236"/>
                  </a:cubicBezTo>
                  <a:cubicBezTo>
                    <a:pt x="168" y="215"/>
                    <a:pt x="256" y="177"/>
                    <a:pt x="302" y="164"/>
                  </a:cubicBezTo>
                  <a:cubicBezTo>
                    <a:pt x="339" y="153"/>
                    <a:pt x="417" y="145"/>
                    <a:pt x="455" y="139"/>
                  </a:cubicBezTo>
                  <a:cubicBezTo>
                    <a:pt x="496" y="133"/>
                    <a:pt x="579" y="127"/>
                    <a:pt x="619" y="116"/>
                  </a:cubicBezTo>
                  <a:cubicBezTo>
                    <a:pt x="654" y="106"/>
                    <a:pt x="722" y="75"/>
                    <a:pt x="754" y="58"/>
                  </a:cubicBezTo>
                  <a:cubicBezTo>
                    <a:pt x="778" y="46"/>
                    <a:pt x="819" y="7"/>
                    <a:pt x="845" y="4"/>
                  </a:cubicBezTo>
                  <a:cubicBezTo>
                    <a:pt x="867" y="0"/>
                    <a:pt x="909" y="27"/>
                    <a:pt x="931" y="27"/>
                  </a:cubicBezTo>
                  <a:cubicBezTo>
                    <a:pt x="954" y="27"/>
                    <a:pt x="996" y="3"/>
                    <a:pt x="1019" y="4"/>
                  </a:cubicBezTo>
                  <a:cubicBezTo>
                    <a:pt x="1056" y="4"/>
                    <a:pt x="1126" y="34"/>
                    <a:pt x="1161" y="48"/>
                  </a:cubicBezTo>
                  <a:cubicBezTo>
                    <a:pt x="1190" y="60"/>
                    <a:pt x="1243" y="97"/>
                    <a:pt x="1273" y="104"/>
                  </a:cubicBezTo>
                  <a:cubicBezTo>
                    <a:pt x="1299" y="111"/>
                    <a:pt x="1354" y="104"/>
                    <a:pt x="1380" y="108"/>
                  </a:cubicBezTo>
                  <a:cubicBezTo>
                    <a:pt x="1396" y="110"/>
                    <a:pt x="1427" y="117"/>
                    <a:pt x="1442" y="122"/>
                  </a:cubicBezTo>
                  <a:cubicBezTo>
                    <a:pt x="1455" y="128"/>
                    <a:pt x="1478" y="148"/>
                    <a:pt x="1493" y="149"/>
                  </a:cubicBezTo>
                  <a:cubicBezTo>
                    <a:pt x="1508" y="150"/>
                    <a:pt x="1537" y="135"/>
                    <a:pt x="1551" y="129"/>
                  </a:cubicBezTo>
                  <a:cubicBezTo>
                    <a:pt x="1566" y="122"/>
                    <a:pt x="1594" y="99"/>
                    <a:pt x="1612" y="96"/>
                  </a:cubicBezTo>
                  <a:cubicBezTo>
                    <a:pt x="1632" y="93"/>
                    <a:pt x="1672" y="104"/>
                    <a:pt x="1691" y="111"/>
                  </a:cubicBezTo>
                  <a:cubicBezTo>
                    <a:pt x="1711" y="118"/>
                    <a:pt x="1747" y="146"/>
                    <a:pt x="1767" y="154"/>
                  </a:cubicBezTo>
                  <a:cubicBezTo>
                    <a:pt x="1794" y="164"/>
                    <a:pt x="1857" y="162"/>
                    <a:pt x="1879" y="180"/>
                  </a:cubicBezTo>
                  <a:cubicBezTo>
                    <a:pt x="1894" y="192"/>
                    <a:pt x="1902" y="232"/>
                    <a:pt x="1912" y="248"/>
                  </a:cubicBezTo>
                  <a:cubicBezTo>
                    <a:pt x="1918" y="258"/>
                    <a:pt x="1931" y="279"/>
                    <a:pt x="1940" y="286"/>
                  </a:cubicBezTo>
                  <a:cubicBezTo>
                    <a:pt x="1961" y="302"/>
                    <a:pt x="2022" y="303"/>
                    <a:pt x="2036" y="324"/>
                  </a:cubicBezTo>
                  <a:cubicBezTo>
                    <a:pt x="2047" y="340"/>
                    <a:pt x="2027" y="386"/>
                    <a:pt x="2036" y="403"/>
                  </a:cubicBezTo>
                  <a:cubicBezTo>
                    <a:pt x="2045" y="422"/>
                    <a:pt x="2085" y="441"/>
                    <a:pt x="2102" y="453"/>
                  </a:cubicBezTo>
                  <a:cubicBezTo>
                    <a:pt x="2125" y="468"/>
                    <a:pt x="2178" y="491"/>
                    <a:pt x="2198" y="511"/>
                  </a:cubicBezTo>
                  <a:cubicBezTo>
                    <a:pt x="2211" y="523"/>
                    <a:pt x="2227" y="558"/>
                    <a:pt x="2239" y="572"/>
                  </a:cubicBezTo>
                  <a:cubicBezTo>
                    <a:pt x="2252" y="587"/>
                    <a:pt x="2287" y="608"/>
                    <a:pt x="2297" y="625"/>
                  </a:cubicBezTo>
                  <a:cubicBezTo>
                    <a:pt x="2313" y="652"/>
                    <a:pt x="2316" y="719"/>
                    <a:pt x="2327" y="748"/>
                  </a:cubicBezTo>
                  <a:cubicBezTo>
                    <a:pt x="2335" y="771"/>
                    <a:pt x="2356" y="815"/>
                    <a:pt x="2370" y="834"/>
                  </a:cubicBezTo>
                  <a:cubicBezTo>
                    <a:pt x="2384" y="854"/>
                    <a:pt x="2424" y="882"/>
                    <a:pt x="2439" y="900"/>
                  </a:cubicBezTo>
                  <a:cubicBezTo>
                    <a:pt x="2466" y="933"/>
                    <a:pt x="2507" y="1007"/>
                    <a:pt x="2528" y="1042"/>
                  </a:cubicBezTo>
                  <a:cubicBezTo>
                    <a:pt x="2553" y="1083"/>
                    <a:pt x="2594" y="1168"/>
                    <a:pt x="2622" y="1206"/>
                  </a:cubicBezTo>
                  <a:cubicBezTo>
                    <a:pt x="2632" y="1219"/>
                    <a:pt x="2660" y="1239"/>
                    <a:pt x="2667" y="1254"/>
                  </a:cubicBezTo>
                  <a:cubicBezTo>
                    <a:pt x="2681" y="1282"/>
                    <a:pt x="2675" y="1349"/>
                    <a:pt x="2690" y="1376"/>
                  </a:cubicBezTo>
                  <a:cubicBezTo>
                    <a:pt x="2701" y="1395"/>
                    <a:pt x="2737" y="1421"/>
                    <a:pt x="2753" y="1436"/>
                  </a:cubicBezTo>
                  <a:cubicBezTo>
                    <a:pt x="2779" y="1459"/>
                    <a:pt x="2834" y="1503"/>
                    <a:pt x="2857" y="1530"/>
                  </a:cubicBezTo>
                  <a:cubicBezTo>
                    <a:pt x="2870" y="1545"/>
                    <a:pt x="2891" y="1579"/>
                    <a:pt x="2902" y="1596"/>
                  </a:cubicBezTo>
                  <a:cubicBezTo>
                    <a:pt x="2917" y="1621"/>
                    <a:pt x="2946" y="1673"/>
                    <a:pt x="2959" y="1700"/>
                  </a:cubicBezTo>
                  <a:cubicBezTo>
                    <a:pt x="2976" y="1733"/>
                    <a:pt x="2997" y="1807"/>
                    <a:pt x="3021" y="1837"/>
                  </a:cubicBezTo>
                  <a:cubicBezTo>
                    <a:pt x="3034" y="1854"/>
                    <a:pt x="3078" y="1873"/>
                    <a:pt x="3090" y="1891"/>
                  </a:cubicBezTo>
                  <a:cubicBezTo>
                    <a:pt x="3102" y="1909"/>
                    <a:pt x="3113" y="1953"/>
                    <a:pt x="3113" y="1974"/>
                  </a:cubicBezTo>
                  <a:cubicBezTo>
                    <a:pt x="3113" y="1998"/>
                    <a:pt x="3087" y="2044"/>
                    <a:pt x="3088" y="2068"/>
                  </a:cubicBezTo>
                  <a:cubicBezTo>
                    <a:pt x="3089" y="2087"/>
                    <a:pt x="3103" y="2123"/>
                    <a:pt x="3113" y="2139"/>
                  </a:cubicBezTo>
                  <a:cubicBezTo>
                    <a:pt x="3134" y="2174"/>
                    <a:pt x="3191" y="2235"/>
                    <a:pt x="3225" y="2258"/>
                  </a:cubicBezTo>
                  <a:cubicBezTo>
                    <a:pt x="3247" y="2273"/>
                    <a:pt x="3298" y="2291"/>
                    <a:pt x="3324" y="2296"/>
                  </a:cubicBezTo>
                  <a:cubicBezTo>
                    <a:pt x="3350" y="2301"/>
                    <a:pt x="3404" y="2299"/>
                    <a:pt x="3430" y="2296"/>
                  </a:cubicBezTo>
                  <a:cubicBezTo>
                    <a:pt x="3463" y="2293"/>
                    <a:pt x="3529" y="2279"/>
                    <a:pt x="3561" y="2270"/>
                  </a:cubicBezTo>
                  <a:cubicBezTo>
                    <a:pt x="3596" y="2260"/>
                    <a:pt x="3663" y="2227"/>
                    <a:pt x="3699" y="2220"/>
                  </a:cubicBezTo>
                  <a:cubicBezTo>
                    <a:pt x="3713" y="2217"/>
                    <a:pt x="3744" y="2208"/>
                    <a:pt x="3755" y="2217"/>
                  </a:cubicBezTo>
                  <a:cubicBezTo>
                    <a:pt x="3767" y="2226"/>
                    <a:pt x="3754" y="2265"/>
                    <a:pt x="3765" y="2275"/>
                  </a:cubicBezTo>
                  <a:cubicBezTo>
                    <a:pt x="3776" y="2284"/>
                    <a:pt x="3808" y="2274"/>
                    <a:pt x="3822" y="2275"/>
                  </a:cubicBezTo>
                  <a:cubicBezTo>
                    <a:pt x="3844" y="2276"/>
                    <a:pt x="3890" y="2280"/>
                    <a:pt x="3912" y="2286"/>
                  </a:cubicBezTo>
                  <a:cubicBezTo>
                    <a:pt x="3929" y="2291"/>
                    <a:pt x="3957" y="2315"/>
                    <a:pt x="3973" y="2314"/>
                  </a:cubicBezTo>
                  <a:cubicBezTo>
                    <a:pt x="3993" y="2313"/>
                    <a:pt x="4026" y="2289"/>
                    <a:pt x="4040" y="2276"/>
                  </a:cubicBezTo>
                  <a:cubicBezTo>
                    <a:pt x="4052" y="2265"/>
                    <a:pt x="4059" y="2218"/>
                    <a:pt x="4076" y="2220"/>
                  </a:cubicBezTo>
                  <a:cubicBezTo>
                    <a:pt x="4091" y="2222"/>
                    <a:pt x="4084" y="2267"/>
                    <a:pt x="4094" y="2278"/>
                  </a:cubicBezTo>
                  <a:cubicBezTo>
                    <a:pt x="4113" y="2298"/>
                    <a:pt x="4172" y="2309"/>
                    <a:pt x="4198" y="2319"/>
                  </a:cubicBezTo>
                  <a:cubicBezTo>
                    <a:pt x="4224" y="2329"/>
                    <a:pt x="4280" y="2343"/>
                    <a:pt x="4302" y="2359"/>
                  </a:cubicBezTo>
                  <a:cubicBezTo>
                    <a:pt x="4335" y="2382"/>
                    <a:pt x="4375" y="2458"/>
                    <a:pt x="4406" y="2483"/>
                  </a:cubicBezTo>
                  <a:cubicBezTo>
                    <a:pt x="4429" y="2501"/>
                    <a:pt x="4481" y="2534"/>
                    <a:pt x="4510" y="2536"/>
                  </a:cubicBezTo>
                  <a:cubicBezTo>
                    <a:pt x="4538" y="2537"/>
                    <a:pt x="4587" y="2498"/>
                    <a:pt x="4614" y="2493"/>
                  </a:cubicBezTo>
                  <a:cubicBezTo>
                    <a:pt x="4627" y="2490"/>
                    <a:pt x="4654" y="2490"/>
                    <a:pt x="4667" y="2493"/>
                  </a:cubicBezTo>
                  <a:cubicBezTo>
                    <a:pt x="4687" y="2497"/>
                    <a:pt x="4732" y="2510"/>
                    <a:pt x="4740" y="2529"/>
                  </a:cubicBezTo>
                  <a:cubicBezTo>
                    <a:pt x="4749" y="2550"/>
                    <a:pt x="4715" y="2595"/>
                    <a:pt x="4713" y="2618"/>
                  </a:cubicBezTo>
                  <a:cubicBezTo>
                    <a:pt x="4712" y="2639"/>
                    <a:pt x="4717" y="2681"/>
                    <a:pt x="4727" y="2699"/>
                  </a:cubicBezTo>
                  <a:cubicBezTo>
                    <a:pt x="4732" y="2709"/>
                    <a:pt x="4751" y="2723"/>
                    <a:pt x="4761" y="2729"/>
                  </a:cubicBezTo>
                  <a:cubicBezTo>
                    <a:pt x="4778" y="2738"/>
                    <a:pt x="4819" y="2742"/>
                    <a:pt x="4834" y="2754"/>
                  </a:cubicBezTo>
                  <a:cubicBezTo>
                    <a:pt x="4856" y="2770"/>
                    <a:pt x="4889" y="2817"/>
                    <a:pt x="4898" y="2843"/>
                  </a:cubicBezTo>
                  <a:cubicBezTo>
                    <a:pt x="4906" y="2864"/>
                    <a:pt x="4903" y="2911"/>
                    <a:pt x="4903" y="2934"/>
                  </a:cubicBezTo>
                  <a:cubicBezTo>
                    <a:pt x="4904" y="2961"/>
                    <a:pt x="4894" y="3017"/>
                    <a:pt x="4900" y="3044"/>
                  </a:cubicBezTo>
                  <a:cubicBezTo>
                    <a:pt x="4903" y="3058"/>
                    <a:pt x="4919" y="3084"/>
                    <a:pt x="4928" y="3095"/>
                  </a:cubicBezTo>
                  <a:cubicBezTo>
                    <a:pt x="4941" y="3112"/>
                    <a:pt x="4975" y="3136"/>
                    <a:pt x="4991" y="3150"/>
                  </a:cubicBezTo>
                  <a:cubicBezTo>
                    <a:pt x="5015" y="3171"/>
                    <a:pt x="5054" y="3231"/>
                    <a:pt x="5085" y="3238"/>
                  </a:cubicBezTo>
                  <a:cubicBezTo>
                    <a:pt x="5103" y="3241"/>
                    <a:pt x="5137" y="3221"/>
                    <a:pt x="5153" y="3213"/>
                  </a:cubicBezTo>
                  <a:cubicBezTo>
                    <a:pt x="5168" y="3205"/>
                    <a:pt x="5192" y="3177"/>
                    <a:pt x="5209" y="3171"/>
                  </a:cubicBezTo>
                  <a:cubicBezTo>
                    <a:pt x="5238" y="3162"/>
                    <a:pt x="5302" y="3171"/>
                    <a:pt x="5333" y="3170"/>
                  </a:cubicBezTo>
                  <a:cubicBezTo>
                    <a:pt x="5350" y="3169"/>
                    <a:pt x="5385" y="3170"/>
                    <a:pt x="5402" y="3167"/>
                  </a:cubicBezTo>
                  <a:cubicBezTo>
                    <a:pt x="5437" y="3160"/>
                    <a:pt x="5504" y="3131"/>
                    <a:pt x="5538" y="3119"/>
                  </a:cubicBezTo>
                  <a:cubicBezTo>
                    <a:pt x="5568" y="3107"/>
                    <a:pt x="5630" y="3087"/>
                    <a:pt x="5658" y="3071"/>
                  </a:cubicBezTo>
                  <a:cubicBezTo>
                    <a:pt x="5694" y="3050"/>
                    <a:pt x="5762" y="2999"/>
                    <a:pt x="5785" y="2965"/>
                  </a:cubicBezTo>
                  <a:cubicBezTo>
                    <a:pt x="5798" y="2946"/>
                    <a:pt x="5804" y="2900"/>
                    <a:pt x="5813" y="2879"/>
                  </a:cubicBezTo>
                  <a:cubicBezTo>
                    <a:pt x="5825" y="2854"/>
                    <a:pt x="5853" y="2806"/>
                    <a:pt x="5871" y="2785"/>
                  </a:cubicBezTo>
                  <a:cubicBezTo>
                    <a:pt x="5892" y="2762"/>
                    <a:pt x="5941" y="2726"/>
                    <a:pt x="5967" y="2709"/>
                  </a:cubicBezTo>
                  <a:cubicBezTo>
                    <a:pt x="5995" y="2691"/>
                    <a:pt x="6058" y="2667"/>
                    <a:pt x="6086" y="2648"/>
                  </a:cubicBezTo>
                  <a:cubicBezTo>
                    <a:pt x="6103" y="2636"/>
                    <a:pt x="6135" y="2609"/>
                    <a:pt x="6149" y="2593"/>
                  </a:cubicBezTo>
                  <a:cubicBezTo>
                    <a:pt x="6159" y="2581"/>
                    <a:pt x="6172" y="2552"/>
                    <a:pt x="6183" y="2540"/>
                  </a:cubicBezTo>
                  <a:cubicBezTo>
                    <a:pt x="6196" y="2528"/>
                    <a:pt x="6228" y="2510"/>
                    <a:pt x="6243" y="2499"/>
                  </a:cubicBezTo>
                  <a:cubicBezTo>
                    <a:pt x="6267" y="2482"/>
                    <a:pt x="6313" y="2446"/>
                    <a:pt x="6335" y="2427"/>
                  </a:cubicBezTo>
                  <a:cubicBezTo>
                    <a:pt x="6362" y="2403"/>
                    <a:pt x="6406" y="2346"/>
                    <a:pt x="6436" y="2326"/>
                  </a:cubicBezTo>
                  <a:cubicBezTo>
                    <a:pt x="6449" y="2317"/>
                    <a:pt x="6478" y="2308"/>
                    <a:pt x="6492" y="2303"/>
                  </a:cubicBezTo>
                  <a:cubicBezTo>
                    <a:pt x="6506" y="2297"/>
                    <a:pt x="6538" y="2292"/>
                    <a:pt x="6548" y="2281"/>
                  </a:cubicBezTo>
                  <a:cubicBezTo>
                    <a:pt x="6561" y="2268"/>
                    <a:pt x="6566" y="2230"/>
                    <a:pt x="6572" y="2213"/>
                  </a:cubicBezTo>
                  <a:cubicBezTo>
                    <a:pt x="6577" y="2198"/>
                    <a:pt x="6582" y="2164"/>
                    <a:pt x="6591" y="2151"/>
                  </a:cubicBezTo>
                  <a:cubicBezTo>
                    <a:pt x="6603" y="2135"/>
                    <a:pt x="6639" y="2114"/>
                    <a:pt x="6657" y="2106"/>
                  </a:cubicBezTo>
                  <a:cubicBezTo>
                    <a:pt x="6676" y="2098"/>
                    <a:pt x="6718" y="2083"/>
                    <a:pt x="6738" y="2086"/>
                  </a:cubicBezTo>
                  <a:cubicBezTo>
                    <a:pt x="6755" y="2089"/>
                    <a:pt x="6786" y="2108"/>
                    <a:pt x="6796" y="2121"/>
                  </a:cubicBezTo>
                  <a:cubicBezTo>
                    <a:pt x="6808" y="2136"/>
                    <a:pt x="6816" y="2175"/>
                    <a:pt x="6816" y="2194"/>
                  </a:cubicBezTo>
                  <a:cubicBezTo>
                    <a:pt x="6816" y="2208"/>
                    <a:pt x="6808" y="2237"/>
                    <a:pt x="6799" y="2248"/>
                  </a:cubicBezTo>
                  <a:cubicBezTo>
                    <a:pt x="6786" y="2267"/>
                    <a:pt x="6746" y="2291"/>
                    <a:pt x="6727" y="2303"/>
                  </a:cubicBezTo>
                  <a:cubicBezTo>
                    <a:pt x="6709" y="2314"/>
                    <a:pt x="6666" y="2325"/>
                    <a:pt x="6652" y="2341"/>
                  </a:cubicBezTo>
                  <a:cubicBezTo>
                    <a:pt x="6639" y="2355"/>
                    <a:pt x="6630" y="2396"/>
                    <a:pt x="6624" y="2415"/>
                  </a:cubicBezTo>
                  <a:cubicBezTo>
                    <a:pt x="6617" y="2440"/>
                    <a:pt x="6598" y="2491"/>
                    <a:pt x="6600" y="2517"/>
                  </a:cubicBezTo>
                  <a:cubicBezTo>
                    <a:pt x="6601" y="2539"/>
                    <a:pt x="6621" y="2580"/>
                    <a:pt x="6631" y="2600"/>
                  </a:cubicBezTo>
                  <a:cubicBezTo>
                    <a:pt x="6637" y="2611"/>
                    <a:pt x="6651" y="2633"/>
                    <a:pt x="6659" y="2643"/>
                  </a:cubicBezTo>
                  <a:cubicBezTo>
                    <a:pt x="6670" y="2655"/>
                    <a:pt x="6700" y="2672"/>
                    <a:pt x="6709" y="2686"/>
                  </a:cubicBezTo>
                  <a:cubicBezTo>
                    <a:pt x="6720" y="2703"/>
                    <a:pt x="6734" y="2744"/>
                    <a:pt x="6735" y="2765"/>
                  </a:cubicBezTo>
                  <a:cubicBezTo>
                    <a:pt x="6737" y="2794"/>
                    <a:pt x="6722" y="2851"/>
                    <a:pt x="6714" y="2879"/>
                  </a:cubicBezTo>
                  <a:cubicBezTo>
                    <a:pt x="6708" y="2898"/>
                    <a:pt x="6695" y="2937"/>
                    <a:pt x="6684" y="2953"/>
                  </a:cubicBezTo>
                  <a:cubicBezTo>
                    <a:pt x="6671" y="2973"/>
                    <a:pt x="6633" y="3001"/>
                    <a:pt x="6619" y="3019"/>
                  </a:cubicBezTo>
                  <a:cubicBezTo>
                    <a:pt x="6607" y="3037"/>
                    <a:pt x="6582" y="3075"/>
                    <a:pt x="6580" y="3097"/>
                  </a:cubicBezTo>
                  <a:cubicBezTo>
                    <a:pt x="6578" y="3120"/>
                    <a:pt x="6605" y="3162"/>
                    <a:pt x="6608" y="3185"/>
                  </a:cubicBezTo>
                  <a:cubicBezTo>
                    <a:pt x="6612" y="3216"/>
                    <a:pt x="6603" y="3279"/>
                    <a:pt x="6601" y="3310"/>
                  </a:cubicBezTo>
                  <a:cubicBezTo>
                    <a:pt x="6600" y="3329"/>
                    <a:pt x="6594" y="3366"/>
                    <a:pt x="6595" y="3385"/>
                  </a:cubicBezTo>
                  <a:cubicBezTo>
                    <a:pt x="6596" y="3424"/>
                    <a:pt x="6622" y="3502"/>
                    <a:pt x="6621" y="3541"/>
                  </a:cubicBezTo>
                  <a:cubicBezTo>
                    <a:pt x="6621" y="3565"/>
                    <a:pt x="6603" y="3610"/>
                    <a:pt x="6601" y="3634"/>
                  </a:cubicBezTo>
                  <a:cubicBezTo>
                    <a:pt x="6600" y="3648"/>
                    <a:pt x="6603" y="3678"/>
                    <a:pt x="6606" y="3692"/>
                  </a:cubicBezTo>
                  <a:cubicBezTo>
                    <a:pt x="6611" y="3714"/>
                    <a:pt x="6634" y="3754"/>
                    <a:pt x="6636" y="3776"/>
                  </a:cubicBezTo>
                  <a:cubicBezTo>
                    <a:pt x="6638" y="3791"/>
                    <a:pt x="6631" y="3822"/>
                    <a:pt x="6628" y="3837"/>
                  </a:cubicBezTo>
                  <a:cubicBezTo>
                    <a:pt x="6623" y="3859"/>
                    <a:pt x="6602" y="3899"/>
                    <a:pt x="6603" y="3921"/>
                  </a:cubicBezTo>
                  <a:cubicBezTo>
                    <a:pt x="6604" y="3943"/>
                    <a:pt x="6638" y="3982"/>
                    <a:pt x="6636" y="4004"/>
                  </a:cubicBezTo>
                  <a:cubicBezTo>
                    <a:pt x="6634" y="4022"/>
                    <a:pt x="6609" y="4052"/>
                    <a:pt x="6598" y="4067"/>
                  </a:cubicBezTo>
                  <a:cubicBezTo>
                    <a:pt x="6587" y="4081"/>
                    <a:pt x="6555" y="4104"/>
                    <a:pt x="6548" y="4121"/>
                  </a:cubicBezTo>
                  <a:cubicBezTo>
                    <a:pt x="6541" y="4141"/>
                    <a:pt x="6547" y="4186"/>
                    <a:pt x="6550" y="4207"/>
                  </a:cubicBezTo>
                  <a:cubicBezTo>
                    <a:pt x="6553" y="4234"/>
                    <a:pt x="6578" y="4285"/>
                    <a:pt x="6575" y="4311"/>
                  </a:cubicBezTo>
                  <a:cubicBezTo>
                    <a:pt x="6572" y="4335"/>
                    <a:pt x="6541" y="4374"/>
                    <a:pt x="6530" y="4395"/>
                  </a:cubicBezTo>
                  <a:cubicBezTo>
                    <a:pt x="6522" y="4412"/>
                    <a:pt x="6499" y="4443"/>
                    <a:pt x="6496" y="4461"/>
                  </a:cubicBezTo>
                  <a:cubicBezTo>
                    <a:pt x="6492" y="4481"/>
                    <a:pt x="6505" y="4521"/>
                    <a:pt x="6509" y="4541"/>
                  </a:cubicBezTo>
                  <a:cubicBezTo>
                    <a:pt x="6513" y="4561"/>
                    <a:pt x="6531" y="4601"/>
                    <a:pt x="6530" y="4622"/>
                  </a:cubicBezTo>
                  <a:cubicBezTo>
                    <a:pt x="6529" y="4651"/>
                    <a:pt x="6514" y="4714"/>
                    <a:pt x="6492" y="4734"/>
                  </a:cubicBezTo>
                  <a:cubicBezTo>
                    <a:pt x="6474" y="4751"/>
                    <a:pt x="6420" y="4758"/>
                    <a:pt x="6395" y="4757"/>
                  </a:cubicBezTo>
                  <a:cubicBezTo>
                    <a:pt x="6379" y="4757"/>
                    <a:pt x="6349" y="4742"/>
                    <a:pt x="6334" y="4739"/>
                  </a:cubicBezTo>
                  <a:cubicBezTo>
                    <a:pt x="6305" y="4734"/>
                    <a:pt x="6246" y="4728"/>
                    <a:pt x="6216" y="4731"/>
                  </a:cubicBezTo>
                  <a:cubicBezTo>
                    <a:pt x="6183" y="4733"/>
                    <a:pt x="6118" y="4763"/>
                    <a:pt x="6084" y="4762"/>
                  </a:cubicBezTo>
                  <a:cubicBezTo>
                    <a:pt x="6056" y="4761"/>
                    <a:pt x="5998" y="4745"/>
                    <a:pt x="5974" y="4731"/>
                  </a:cubicBezTo>
                  <a:cubicBezTo>
                    <a:pt x="5960" y="4722"/>
                    <a:pt x="5944" y="4691"/>
                    <a:pt x="5929" y="4684"/>
                  </a:cubicBezTo>
                  <a:cubicBezTo>
                    <a:pt x="5915" y="4678"/>
                    <a:pt x="5879" y="4676"/>
                    <a:pt x="5866" y="4684"/>
                  </a:cubicBezTo>
                  <a:cubicBezTo>
                    <a:pt x="5843" y="4699"/>
                    <a:pt x="5830" y="4757"/>
                    <a:pt x="5822" y="4783"/>
                  </a:cubicBezTo>
                  <a:cubicBezTo>
                    <a:pt x="5812" y="4816"/>
                    <a:pt x="5816" y="4887"/>
                    <a:pt x="5800" y="4917"/>
                  </a:cubicBezTo>
                  <a:cubicBezTo>
                    <a:pt x="5785" y="4946"/>
                    <a:pt x="5730" y="4985"/>
                    <a:pt x="5704" y="5006"/>
                  </a:cubicBezTo>
                  <a:cubicBezTo>
                    <a:pt x="5686" y="5022"/>
                    <a:pt x="5635" y="5041"/>
                    <a:pt x="5627" y="5064"/>
                  </a:cubicBezTo>
                  <a:cubicBezTo>
                    <a:pt x="5620" y="5083"/>
                    <a:pt x="5640" y="5124"/>
                    <a:pt x="5647" y="5144"/>
                  </a:cubicBezTo>
                  <a:cubicBezTo>
                    <a:pt x="5660" y="5182"/>
                    <a:pt x="5695" y="5255"/>
                    <a:pt x="5713" y="5292"/>
                  </a:cubicBezTo>
                  <a:cubicBezTo>
                    <a:pt x="5737" y="5343"/>
                    <a:pt x="5791" y="5443"/>
                    <a:pt x="5813" y="5495"/>
                  </a:cubicBezTo>
                  <a:cubicBezTo>
                    <a:pt x="5845" y="5567"/>
                    <a:pt x="5902" y="5715"/>
                    <a:pt x="5927" y="5789"/>
                  </a:cubicBezTo>
                  <a:cubicBezTo>
                    <a:pt x="5944" y="5839"/>
                    <a:pt x="5982" y="5939"/>
                    <a:pt x="5985" y="5992"/>
                  </a:cubicBezTo>
                  <a:cubicBezTo>
                    <a:pt x="5986" y="6006"/>
                    <a:pt x="5981" y="6030"/>
                    <a:pt x="5977" y="6051"/>
                  </a:cubicBezTo>
                  <a:cubicBezTo>
                    <a:pt x="5933" y="6058"/>
                    <a:pt x="5854" y="6070"/>
                    <a:pt x="5826" y="6069"/>
                  </a:cubicBezTo>
                  <a:cubicBezTo>
                    <a:pt x="5783" y="6067"/>
                    <a:pt x="5716" y="6001"/>
                    <a:pt x="5675" y="5987"/>
                  </a:cubicBezTo>
                  <a:cubicBezTo>
                    <a:pt x="5653" y="5979"/>
                    <a:pt x="5602" y="5984"/>
                    <a:pt x="5583" y="5970"/>
                  </a:cubicBezTo>
                  <a:cubicBezTo>
                    <a:pt x="5541" y="5940"/>
                    <a:pt x="5531" y="5797"/>
                    <a:pt x="5481" y="5789"/>
                  </a:cubicBezTo>
                  <a:cubicBezTo>
                    <a:pt x="5445" y="5783"/>
                    <a:pt x="5409" y="5888"/>
                    <a:pt x="5373" y="5888"/>
                  </a:cubicBezTo>
                  <a:cubicBezTo>
                    <a:pt x="5345" y="5888"/>
                    <a:pt x="5318" y="5818"/>
                    <a:pt x="5292" y="5811"/>
                  </a:cubicBezTo>
                  <a:cubicBezTo>
                    <a:pt x="5275" y="5807"/>
                    <a:pt x="5238" y="5815"/>
                    <a:pt x="5227" y="5828"/>
                  </a:cubicBezTo>
                  <a:cubicBezTo>
                    <a:pt x="5208" y="5849"/>
                    <a:pt x="5234" y="5921"/>
                    <a:pt x="5216" y="5943"/>
                  </a:cubicBezTo>
                  <a:cubicBezTo>
                    <a:pt x="5192" y="5971"/>
                    <a:pt x="5108" y="5964"/>
                    <a:pt x="5075" y="5981"/>
                  </a:cubicBezTo>
                  <a:cubicBezTo>
                    <a:pt x="5051" y="5994"/>
                    <a:pt x="4998" y="6026"/>
                    <a:pt x="4989" y="6053"/>
                  </a:cubicBezTo>
                  <a:cubicBezTo>
                    <a:pt x="4981" y="6076"/>
                    <a:pt x="5014" y="6126"/>
                    <a:pt x="5011" y="6151"/>
                  </a:cubicBezTo>
                  <a:cubicBezTo>
                    <a:pt x="5007" y="6173"/>
                    <a:pt x="4985" y="6215"/>
                    <a:pt x="4967" y="6228"/>
                  </a:cubicBezTo>
                  <a:cubicBezTo>
                    <a:pt x="4943" y="6246"/>
                    <a:pt x="4877" y="6261"/>
                    <a:pt x="4849" y="6250"/>
                  </a:cubicBezTo>
                  <a:cubicBezTo>
                    <a:pt x="4806" y="6234"/>
                    <a:pt x="4755" y="6149"/>
                    <a:pt x="4735" y="6107"/>
                  </a:cubicBezTo>
                  <a:cubicBezTo>
                    <a:pt x="4730" y="6096"/>
                    <a:pt x="4733" y="6067"/>
                    <a:pt x="4724" y="6058"/>
                  </a:cubicBezTo>
                  <a:cubicBezTo>
                    <a:pt x="4703" y="6036"/>
                    <a:pt x="4631" y="6047"/>
                    <a:pt x="4605" y="6031"/>
                  </a:cubicBezTo>
                  <a:cubicBezTo>
                    <a:pt x="4570" y="6008"/>
                    <a:pt x="4515" y="5938"/>
                    <a:pt x="4497" y="5899"/>
                  </a:cubicBezTo>
                  <a:cubicBezTo>
                    <a:pt x="4478" y="5855"/>
                    <a:pt x="4491" y="5751"/>
                    <a:pt x="4470" y="5707"/>
                  </a:cubicBezTo>
                  <a:cubicBezTo>
                    <a:pt x="4462" y="5688"/>
                    <a:pt x="4435" y="5655"/>
                    <a:pt x="4416" y="5646"/>
                  </a:cubicBezTo>
                  <a:cubicBezTo>
                    <a:pt x="4389" y="5634"/>
                    <a:pt x="4321" y="5627"/>
                    <a:pt x="4298" y="5646"/>
                  </a:cubicBezTo>
                  <a:cubicBezTo>
                    <a:pt x="4282" y="5660"/>
                    <a:pt x="4280" y="5708"/>
                    <a:pt x="4281" y="5729"/>
                  </a:cubicBezTo>
                  <a:cubicBezTo>
                    <a:pt x="4284" y="5788"/>
                    <a:pt x="4355" y="5895"/>
                    <a:pt x="4352" y="5954"/>
                  </a:cubicBezTo>
                  <a:cubicBezTo>
                    <a:pt x="4351" y="5970"/>
                    <a:pt x="4336" y="6002"/>
                    <a:pt x="4325" y="6014"/>
                  </a:cubicBezTo>
                  <a:cubicBezTo>
                    <a:pt x="4310" y="6030"/>
                    <a:pt x="4270" y="6056"/>
                    <a:pt x="4249" y="6053"/>
                  </a:cubicBezTo>
                  <a:cubicBezTo>
                    <a:pt x="4196" y="6045"/>
                    <a:pt x="4128" y="5945"/>
                    <a:pt x="4092" y="5904"/>
                  </a:cubicBezTo>
                  <a:cubicBezTo>
                    <a:pt x="4079" y="5889"/>
                    <a:pt x="4052" y="5857"/>
                    <a:pt x="4044" y="5838"/>
                  </a:cubicBezTo>
                  <a:cubicBezTo>
                    <a:pt x="4034" y="5815"/>
                    <a:pt x="4042" y="5760"/>
                    <a:pt x="4027" y="5740"/>
                  </a:cubicBezTo>
                  <a:cubicBezTo>
                    <a:pt x="4013" y="5720"/>
                    <a:pt x="3965" y="5693"/>
                    <a:pt x="3941" y="5696"/>
                  </a:cubicBezTo>
                  <a:cubicBezTo>
                    <a:pt x="3926" y="5697"/>
                    <a:pt x="3906" y="5727"/>
                    <a:pt x="3892" y="5734"/>
                  </a:cubicBezTo>
                  <a:cubicBezTo>
                    <a:pt x="3872" y="5744"/>
                    <a:pt x="3827" y="5764"/>
                    <a:pt x="3806" y="5756"/>
                  </a:cubicBezTo>
                  <a:cubicBezTo>
                    <a:pt x="3777" y="5746"/>
                    <a:pt x="3735" y="5688"/>
                    <a:pt x="3730" y="5657"/>
                  </a:cubicBezTo>
                  <a:cubicBezTo>
                    <a:pt x="3726" y="5633"/>
                    <a:pt x="3766" y="5589"/>
                    <a:pt x="3763" y="5564"/>
                  </a:cubicBezTo>
                  <a:cubicBezTo>
                    <a:pt x="3756" y="5522"/>
                    <a:pt x="3699" y="5445"/>
                    <a:pt x="3660" y="5427"/>
                  </a:cubicBezTo>
                  <a:cubicBezTo>
                    <a:pt x="3639" y="5417"/>
                    <a:pt x="3590" y="5438"/>
                    <a:pt x="3568" y="5432"/>
                  </a:cubicBezTo>
                  <a:cubicBezTo>
                    <a:pt x="3545" y="5426"/>
                    <a:pt x="3511" y="5383"/>
                    <a:pt x="3487" y="5377"/>
                  </a:cubicBezTo>
                  <a:cubicBezTo>
                    <a:pt x="3471" y="5374"/>
                    <a:pt x="3437" y="5380"/>
                    <a:pt x="3422" y="5388"/>
                  </a:cubicBezTo>
                  <a:cubicBezTo>
                    <a:pt x="3389" y="5407"/>
                    <a:pt x="3355" y="5490"/>
                    <a:pt x="3320" y="5504"/>
                  </a:cubicBezTo>
                  <a:cubicBezTo>
                    <a:pt x="3276" y="5521"/>
                    <a:pt x="3176" y="5502"/>
                    <a:pt x="3131" y="5487"/>
                  </a:cubicBezTo>
                  <a:cubicBezTo>
                    <a:pt x="3108" y="5480"/>
                    <a:pt x="3061" y="5459"/>
                    <a:pt x="3050" y="5438"/>
                  </a:cubicBezTo>
                  <a:cubicBezTo>
                    <a:pt x="3040" y="5421"/>
                    <a:pt x="3058" y="5378"/>
                    <a:pt x="3050" y="5361"/>
                  </a:cubicBezTo>
                  <a:cubicBezTo>
                    <a:pt x="3044" y="5349"/>
                    <a:pt x="3020" y="5331"/>
                    <a:pt x="3006" y="5328"/>
                  </a:cubicBezTo>
                  <a:cubicBezTo>
                    <a:pt x="2985" y="5323"/>
                    <a:pt x="2938" y="5332"/>
                    <a:pt x="2920" y="5345"/>
                  </a:cubicBezTo>
                  <a:cubicBezTo>
                    <a:pt x="2898" y="5360"/>
                    <a:pt x="2888" y="5423"/>
                    <a:pt x="2866" y="5438"/>
                  </a:cubicBezTo>
                  <a:cubicBezTo>
                    <a:pt x="2840" y="5455"/>
                    <a:pt x="2774" y="5464"/>
                    <a:pt x="2744" y="5456"/>
                  </a:cubicBezTo>
                  <a:cubicBezTo>
                    <a:pt x="2721" y="5450"/>
                    <a:pt x="2692" y="5396"/>
                    <a:pt x="2668" y="5398"/>
                  </a:cubicBezTo>
                  <a:cubicBezTo>
                    <a:pt x="2648" y="5399"/>
                    <a:pt x="2627" y="5444"/>
                    <a:pt x="2611" y="5456"/>
                  </a:cubicBezTo>
                  <a:cubicBezTo>
                    <a:pt x="2584" y="5475"/>
                    <a:pt x="2525" y="5512"/>
                    <a:pt x="2492" y="5514"/>
                  </a:cubicBezTo>
                  <a:cubicBezTo>
                    <a:pt x="2470" y="5515"/>
                    <a:pt x="2428" y="5494"/>
                    <a:pt x="2408" y="5483"/>
                  </a:cubicBezTo>
                  <a:cubicBezTo>
                    <a:pt x="2374" y="5463"/>
                    <a:pt x="2318" y="5402"/>
                    <a:pt x="2286" y="5378"/>
                  </a:cubicBezTo>
                  <a:cubicBezTo>
                    <a:pt x="2272" y="5367"/>
                    <a:pt x="2237" y="5353"/>
                    <a:pt x="2225" y="5339"/>
                  </a:cubicBezTo>
                  <a:cubicBezTo>
                    <a:pt x="2196" y="5307"/>
                    <a:pt x="2153" y="5227"/>
                    <a:pt x="2149" y="5184"/>
                  </a:cubicBezTo>
                  <a:cubicBezTo>
                    <a:pt x="2147" y="5167"/>
                    <a:pt x="2167" y="5135"/>
                    <a:pt x="2164" y="5118"/>
                  </a:cubicBezTo>
                  <a:cubicBezTo>
                    <a:pt x="2159" y="5092"/>
                    <a:pt x="2122" y="5051"/>
                    <a:pt x="2103" y="5033"/>
                  </a:cubicBezTo>
                  <a:cubicBezTo>
                    <a:pt x="2090" y="5020"/>
                    <a:pt x="2060" y="4995"/>
                    <a:pt x="2042" y="4994"/>
                  </a:cubicBezTo>
                  <a:cubicBezTo>
                    <a:pt x="2024" y="4993"/>
                    <a:pt x="1993" y="5018"/>
                    <a:pt x="1977" y="5025"/>
                  </a:cubicBezTo>
                  <a:cubicBezTo>
                    <a:pt x="1951" y="5035"/>
                    <a:pt x="1900" y="5055"/>
                    <a:pt x="1873" y="5060"/>
                  </a:cubicBezTo>
                  <a:cubicBezTo>
                    <a:pt x="1849" y="5064"/>
                    <a:pt x="1798" y="5057"/>
                    <a:pt x="1774" y="5064"/>
                  </a:cubicBezTo>
                  <a:cubicBezTo>
                    <a:pt x="1754" y="5069"/>
                    <a:pt x="1722" y="5100"/>
                    <a:pt x="1702" y="5103"/>
                  </a:cubicBezTo>
                  <a:cubicBezTo>
                    <a:pt x="1692" y="5104"/>
                    <a:pt x="1678" y="5102"/>
                    <a:pt x="1664" y="509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6" name="Freeform 29"/>
            <p:cNvSpPr>
              <a:spLocks/>
            </p:cNvSpPr>
            <p:nvPr/>
          </p:nvSpPr>
          <p:spPr bwMode="auto">
            <a:xfrm>
              <a:off x="5316537" y="2182812"/>
              <a:ext cx="836613" cy="579438"/>
            </a:xfrm>
            <a:custGeom>
              <a:avLst/>
              <a:gdLst>
                <a:gd name="T0" fmla="*/ 4923 w 4935"/>
                <a:gd name="T1" fmla="*/ 1395 h 3418"/>
                <a:gd name="T2" fmla="*/ 4700 w 4935"/>
                <a:gd name="T3" fmla="*/ 1521 h 3418"/>
                <a:gd name="T4" fmla="*/ 4738 w 4935"/>
                <a:gd name="T5" fmla="*/ 1640 h 3418"/>
                <a:gd name="T6" fmla="*/ 4832 w 4935"/>
                <a:gd name="T7" fmla="*/ 1819 h 3418"/>
                <a:gd name="T8" fmla="*/ 4670 w 4935"/>
                <a:gd name="T9" fmla="*/ 1702 h 3418"/>
                <a:gd name="T10" fmla="*/ 4457 w 4935"/>
                <a:gd name="T11" fmla="*/ 1513 h 3418"/>
                <a:gd name="T12" fmla="*/ 4335 w 4935"/>
                <a:gd name="T13" fmla="*/ 1820 h 3418"/>
                <a:gd name="T14" fmla="*/ 4178 w 4935"/>
                <a:gd name="T15" fmla="*/ 1957 h 3418"/>
                <a:gd name="T16" fmla="*/ 4072 w 4935"/>
                <a:gd name="T17" fmla="*/ 2192 h 3418"/>
                <a:gd name="T18" fmla="*/ 3706 w 4935"/>
                <a:gd name="T19" fmla="*/ 2337 h 3418"/>
                <a:gd name="T20" fmla="*/ 3750 w 4935"/>
                <a:gd name="T21" fmla="*/ 2620 h 3418"/>
                <a:gd name="T22" fmla="*/ 3731 w 4935"/>
                <a:gd name="T23" fmla="*/ 2816 h 3418"/>
                <a:gd name="T24" fmla="*/ 3404 w 4935"/>
                <a:gd name="T25" fmla="*/ 2874 h 3418"/>
                <a:gd name="T26" fmla="*/ 3186 w 4935"/>
                <a:gd name="T27" fmla="*/ 2722 h 3418"/>
                <a:gd name="T28" fmla="*/ 2925 w 4935"/>
                <a:gd name="T29" fmla="*/ 2848 h 3418"/>
                <a:gd name="T30" fmla="*/ 2746 w 4935"/>
                <a:gd name="T31" fmla="*/ 3328 h 3418"/>
                <a:gd name="T32" fmla="*/ 2621 w 4935"/>
                <a:gd name="T33" fmla="*/ 3251 h 3418"/>
                <a:gd name="T34" fmla="*/ 2389 w 4935"/>
                <a:gd name="T35" fmla="*/ 2895 h 3418"/>
                <a:gd name="T36" fmla="*/ 2327 w 4935"/>
                <a:gd name="T37" fmla="*/ 2618 h 3418"/>
                <a:gd name="T38" fmla="*/ 2072 w 4935"/>
                <a:gd name="T39" fmla="*/ 2315 h 3418"/>
                <a:gd name="T40" fmla="*/ 1898 w 4935"/>
                <a:gd name="T41" fmla="*/ 2038 h 3418"/>
                <a:gd name="T42" fmla="*/ 1693 w 4935"/>
                <a:gd name="T43" fmla="*/ 2195 h 3418"/>
                <a:gd name="T44" fmla="*/ 1426 w 4935"/>
                <a:gd name="T45" fmla="*/ 1937 h 3418"/>
                <a:gd name="T46" fmla="*/ 1140 w 4935"/>
                <a:gd name="T47" fmla="*/ 1841 h 3418"/>
                <a:gd name="T48" fmla="*/ 1104 w 4935"/>
                <a:gd name="T49" fmla="*/ 1552 h 3418"/>
                <a:gd name="T50" fmla="*/ 907 w 4935"/>
                <a:gd name="T51" fmla="*/ 1281 h 3418"/>
                <a:gd name="T52" fmla="*/ 576 w 4935"/>
                <a:gd name="T53" fmla="*/ 1448 h 3418"/>
                <a:gd name="T54" fmla="*/ 431 w 4935"/>
                <a:gd name="T55" fmla="*/ 1292 h 3418"/>
                <a:gd name="T56" fmla="*/ 269 w 4935"/>
                <a:gd name="T57" fmla="*/ 892 h 3418"/>
                <a:gd name="T58" fmla="*/ 194 w 4935"/>
                <a:gd name="T59" fmla="*/ 655 h 3418"/>
                <a:gd name="T60" fmla="*/ 1 w 4935"/>
                <a:gd name="T61" fmla="*/ 522 h 3418"/>
                <a:gd name="T62" fmla="*/ 206 w 4935"/>
                <a:gd name="T63" fmla="*/ 392 h 3418"/>
                <a:gd name="T64" fmla="*/ 403 w 4935"/>
                <a:gd name="T65" fmla="*/ 388 h 3418"/>
                <a:gd name="T66" fmla="*/ 517 w 4935"/>
                <a:gd name="T67" fmla="*/ 296 h 3418"/>
                <a:gd name="T68" fmla="*/ 620 w 4935"/>
                <a:gd name="T69" fmla="*/ 151 h 3418"/>
                <a:gd name="T70" fmla="*/ 829 w 4935"/>
                <a:gd name="T71" fmla="*/ 67 h 3418"/>
                <a:gd name="T72" fmla="*/ 1120 w 4935"/>
                <a:gd name="T73" fmla="*/ 125 h 3418"/>
                <a:gd name="T74" fmla="*/ 1364 w 4935"/>
                <a:gd name="T75" fmla="*/ 490 h 3418"/>
                <a:gd name="T76" fmla="*/ 1700 w 4935"/>
                <a:gd name="T77" fmla="*/ 463 h 3418"/>
                <a:gd name="T78" fmla="*/ 2006 w 4935"/>
                <a:gd name="T79" fmla="*/ 368 h 3418"/>
                <a:gd name="T80" fmla="*/ 2378 w 4935"/>
                <a:gd name="T81" fmla="*/ 395 h 3418"/>
                <a:gd name="T82" fmla="*/ 2719 w 4935"/>
                <a:gd name="T83" fmla="*/ 571 h 3418"/>
                <a:gd name="T84" fmla="*/ 2897 w 4935"/>
                <a:gd name="T85" fmla="*/ 703 h 3418"/>
                <a:gd name="T86" fmla="*/ 3205 w 4935"/>
                <a:gd name="T87" fmla="*/ 1060 h 3418"/>
                <a:gd name="T88" fmla="*/ 3254 w 4935"/>
                <a:gd name="T89" fmla="*/ 653 h 3418"/>
                <a:gd name="T90" fmla="*/ 3561 w 4935"/>
                <a:gd name="T91" fmla="*/ 1038 h 3418"/>
                <a:gd name="T92" fmla="*/ 3923 w 4935"/>
                <a:gd name="T93" fmla="*/ 1235 h 3418"/>
                <a:gd name="T94" fmla="*/ 4172 w 4935"/>
                <a:gd name="T95" fmla="*/ 950 h 3418"/>
                <a:gd name="T96" fmla="*/ 4437 w 4935"/>
                <a:gd name="T97" fmla="*/ 796 h 3418"/>
                <a:gd name="T98" fmla="*/ 4933 w 4935"/>
                <a:gd name="T99" fmla="*/ 1058 h 3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935" h="3418">
                  <a:moveTo>
                    <a:pt x="4929" y="1086"/>
                  </a:moveTo>
                  <a:cubicBezTo>
                    <a:pt x="4928" y="1103"/>
                    <a:pt x="4934" y="1137"/>
                    <a:pt x="4933" y="1154"/>
                  </a:cubicBezTo>
                  <a:cubicBezTo>
                    <a:pt x="4932" y="1194"/>
                    <a:pt x="4914" y="1272"/>
                    <a:pt x="4914" y="1312"/>
                  </a:cubicBezTo>
                  <a:cubicBezTo>
                    <a:pt x="4914" y="1333"/>
                    <a:pt x="4935" y="1377"/>
                    <a:pt x="4923" y="1395"/>
                  </a:cubicBezTo>
                  <a:cubicBezTo>
                    <a:pt x="4914" y="1410"/>
                    <a:pt x="4869" y="1410"/>
                    <a:pt x="4853" y="1419"/>
                  </a:cubicBezTo>
                  <a:cubicBezTo>
                    <a:pt x="4835" y="1429"/>
                    <a:pt x="4806" y="1458"/>
                    <a:pt x="4788" y="1469"/>
                  </a:cubicBezTo>
                  <a:cubicBezTo>
                    <a:pt x="4772" y="1479"/>
                    <a:pt x="4735" y="1490"/>
                    <a:pt x="4719" y="1501"/>
                  </a:cubicBezTo>
                  <a:cubicBezTo>
                    <a:pt x="4714" y="1505"/>
                    <a:pt x="4706" y="1517"/>
                    <a:pt x="4700" y="1521"/>
                  </a:cubicBezTo>
                  <a:cubicBezTo>
                    <a:pt x="4691" y="1528"/>
                    <a:pt x="4665" y="1532"/>
                    <a:pt x="4657" y="1541"/>
                  </a:cubicBezTo>
                  <a:cubicBezTo>
                    <a:pt x="4649" y="1550"/>
                    <a:pt x="4637" y="1576"/>
                    <a:pt x="4641" y="1588"/>
                  </a:cubicBezTo>
                  <a:cubicBezTo>
                    <a:pt x="4647" y="1604"/>
                    <a:pt x="4685" y="1617"/>
                    <a:pt x="4700" y="1625"/>
                  </a:cubicBezTo>
                  <a:cubicBezTo>
                    <a:pt x="4709" y="1630"/>
                    <a:pt x="4728" y="1636"/>
                    <a:pt x="4738" y="1640"/>
                  </a:cubicBezTo>
                  <a:cubicBezTo>
                    <a:pt x="4745" y="1643"/>
                    <a:pt x="4762" y="1647"/>
                    <a:pt x="4769" y="1652"/>
                  </a:cubicBezTo>
                  <a:cubicBezTo>
                    <a:pt x="4779" y="1660"/>
                    <a:pt x="4792" y="1682"/>
                    <a:pt x="4800" y="1692"/>
                  </a:cubicBezTo>
                  <a:cubicBezTo>
                    <a:pt x="4813" y="1708"/>
                    <a:pt x="4849" y="1734"/>
                    <a:pt x="4853" y="1754"/>
                  </a:cubicBezTo>
                  <a:cubicBezTo>
                    <a:pt x="4856" y="1771"/>
                    <a:pt x="4847" y="1811"/>
                    <a:pt x="4832" y="1819"/>
                  </a:cubicBezTo>
                  <a:cubicBezTo>
                    <a:pt x="4817" y="1828"/>
                    <a:pt x="4782" y="1811"/>
                    <a:pt x="4766" y="1805"/>
                  </a:cubicBezTo>
                  <a:cubicBezTo>
                    <a:pt x="4751" y="1798"/>
                    <a:pt x="4723" y="1780"/>
                    <a:pt x="4710" y="1770"/>
                  </a:cubicBezTo>
                  <a:cubicBezTo>
                    <a:pt x="4703" y="1764"/>
                    <a:pt x="4688" y="1752"/>
                    <a:pt x="4683" y="1744"/>
                  </a:cubicBezTo>
                  <a:cubicBezTo>
                    <a:pt x="4677" y="1735"/>
                    <a:pt x="4676" y="1711"/>
                    <a:pt x="4670" y="1702"/>
                  </a:cubicBezTo>
                  <a:cubicBezTo>
                    <a:pt x="4661" y="1690"/>
                    <a:pt x="4634" y="1676"/>
                    <a:pt x="4622" y="1667"/>
                  </a:cubicBezTo>
                  <a:cubicBezTo>
                    <a:pt x="4604" y="1652"/>
                    <a:pt x="4566" y="1624"/>
                    <a:pt x="4551" y="1606"/>
                  </a:cubicBezTo>
                  <a:cubicBezTo>
                    <a:pt x="4539" y="1591"/>
                    <a:pt x="4529" y="1551"/>
                    <a:pt x="4515" y="1538"/>
                  </a:cubicBezTo>
                  <a:cubicBezTo>
                    <a:pt x="4503" y="1527"/>
                    <a:pt x="4472" y="1518"/>
                    <a:pt x="4457" y="1513"/>
                  </a:cubicBezTo>
                  <a:cubicBezTo>
                    <a:pt x="4438" y="1507"/>
                    <a:pt x="4397" y="1487"/>
                    <a:pt x="4378" y="1495"/>
                  </a:cubicBezTo>
                  <a:cubicBezTo>
                    <a:pt x="4365" y="1501"/>
                    <a:pt x="4354" y="1532"/>
                    <a:pt x="4350" y="1546"/>
                  </a:cubicBezTo>
                  <a:cubicBezTo>
                    <a:pt x="4344" y="1570"/>
                    <a:pt x="4351" y="1621"/>
                    <a:pt x="4350" y="1645"/>
                  </a:cubicBezTo>
                  <a:cubicBezTo>
                    <a:pt x="4348" y="1689"/>
                    <a:pt x="4337" y="1776"/>
                    <a:pt x="4335" y="1820"/>
                  </a:cubicBezTo>
                  <a:cubicBezTo>
                    <a:pt x="4334" y="1837"/>
                    <a:pt x="4341" y="1871"/>
                    <a:pt x="4335" y="1886"/>
                  </a:cubicBezTo>
                  <a:cubicBezTo>
                    <a:pt x="4327" y="1908"/>
                    <a:pt x="4295" y="1943"/>
                    <a:pt x="4277" y="1957"/>
                  </a:cubicBezTo>
                  <a:cubicBezTo>
                    <a:pt x="4270" y="1963"/>
                    <a:pt x="4255" y="1974"/>
                    <a:pt x="4246" y="1976"/>
                  </a:cubicBezTo>
                  <a:cubicBezTo>
                    <a:pt x="4228" y="1978"/>
                    <a:pt x="4195" y="1952"/>
                    <a:pt x="4178" y="1957"/>
                  </a:cubicBezTo>
                  <a:cubicBezTo>
                    <a:pt x="4163" y="1963"/>
                    <a:pt x="4146" y="1994"/>
                    <a:pt x="4140" y="2009"/>
                  </a:cubicBezTo>
                  <a:cubicBezTo>
                    <a:pt x="4134" y="2024"/>
                    <a:pt x="4133" y="2057"/>
                    <a:pt x="4130" y="2073"/>
                  </a:cubicBezTo>
                  <a:cubicBezTo>
                    <a:pt x="4126" y="2093"/>
                    <a:pt x="4122" y="2135"/>
                    <a:pt x="4112" y="2152"/>
                  </a:cubicBezTo>
                  <a:cubicBezTo>
                    <a:pt x="4105" y="2165"/>
                    <a:pt x="4080" y="2180"/>
                    <a:pt x="4072" y="2192"/>
                  </a:cubicBezTo>
                  <a:cubicBezTo>
                    <a:pt x="4063" y="2206"/>
                    <a:pt x="4060" y="2243"/>
                    <a:pt x="4048" y="2255"/>
                  </a:cubicBezTo>
                  <a:cubicBezTo>
                    <a:pt x="4033" y="2269"/>
                    <a:pt x="3992" y="2279"/>
                    <a:pt x="3972" y="2283"/>
                  </a:cubicBezTo>
                  <a:cubicBezTo>
                    <a:pt x="3945" y="2288"/>
                    <a:pt x="3890" y="2278"/>
                    <a:pt x="3863" y="2283"/>
                  </a:cubicBezTo>
                  <a:cubicBezTo>
                    <a:pt x="3822" y="2290"/>
                    <a:pt x="3739" y="2313"/>
                    <a:pt x="3706" y="2337"/>
                  </a:cubicBezTo>
                  <a:cubicBezTo>
                    <a:pt x="3686" y="2352"/>
                    <a:pt x="3654" y="2392"/>
                    <a:pt x="3646" y="2415"/>
                  </a:cubicBezTo>
                  <a:cubicBezTo>
                    <a:pt x="3637" y="2441"/>
                    <a:pt x="3637" y="2501"/>
                    <a:pt x="3646" y="2527"/>
                  </a:cubicBezTo>
                  <a:cubicBezTo>
                    <a:pt x="3653" y="2547"/>
                    <a:pt x="3681" y="2580"/>
                    <a:pt x="3698" y="2593"/>
                  </a:cubicBezTo>
                  <a:cubicBezTo>
                    <a:pt x="3709" y="2603"/>
                    <a:pt x="3738" y="2612"/>
                    <a:pt x="3750" y="2620"/>
                  </a:cubicBezTo>
                  <a:cubicBezTo>
                    <a:pt x="3762" y="2627"/>
                    <a:pt x="3786" y="2643"/>
                    <a:pt x="3793" y="2654"/>
                  </a:cubicBezTo>
                  <a:cubicBezTo>
                    <a:pt x="3802" y="2669"/>
                    <a:pt x="3810" y="2703"/>
                    <a:pt x="3810" y="2720"/>
                  </a:cubicBezTo>
                  <a:cubicBezTo>
                    <a:pt x="3809" y="2740"/>
                    <a:pt x="3799" y="2782"/>
                    <a:pt x="3785" y="2796"/>
                  </a:cubicBezTo>
                  <a:cubicBezTo>
                    <a:pt x="3775" y="2807"/>
                    <a:pt x="3745" y="2816"/>
                    <a:pt x="3731" y="2816"/>
                  </a:cubicBezTo>
                  <a:cubicBezTo>
                    <a:pt x="3713" y="2816"/>
                    <a:pt x="3683" y="2791"/>
                    <a:pt x="3666" y="2792"/>
                  </a:cubicBezTo>
                  <a:cubicBezTo>
                    <a:pt x="3648" y="2792"/>
                    <a:pt x="3618" y="2814"/>
                    <a:pt x="3602" y="2821"/>
                  </a:cubicBezTo>
                  <a:cubicBezTo>
                    <a:pt x="3580" y="2831"/>
                    <a:pt x="3539" y="2854"/>
                    <a:pt x="3516" y="2861"/>
                  </a:cubicBezTo>
                  <a:cubicBezTo>
                    <a:pt x="3489" y="2869"/>
                    <a:pt x="3432" y="2873"/>
                    <a:pt x="3404" y="2874"/>
                  </a:cubicBezTo>
                  <a:cubicBezTo>
                    <a:pt x="3382" y="2875"/>
                    <a:pt x="3339" y="2877"/>
                    <a:pt x="3318" y="2872"/>
                  </a:cubicBezTo>
                  <a:cubicBezTo>
                    <a:pt x="3294" y="2868"/>
                    <a:pt x="3242" y="2855"/>
                    <a:pt x="3227" y="2836"/>
                  </a:cubicBezTo>
                  <a:cubicBezTo>
                    <a:pt x="3216" y="2823"/>
                    <a:pt x="3219" y="2787"/>
                    <a:pt x="3214" y="2772"/>
                  </a:cubicBezTo>
                  <a:cubicBezTo>
                    <a:pt x="3209" y="2758"/>
                    <a:pt x="3196" y="2732"/>
                    <a:pt x="3186" y="2722"/>
                  </a:cubicBezTo>
                  <a:cubicBezTo>
                    <a:pt x="3167" y="2705"/>
                    <a:pt x="3119" y="2680"/>
                    <a:pt x="3093" y="2679"/>
                  </a:cubicBezTo>
                  <a:cubicBezTo>
                    <a:pt x="3077" y="2679"/>
                    <a:pt x="3049" y="2698"/>
                    <a:pt x="3034" y="2704"/>
                  </a:cubicBezTo>
                  <a:cubicBezTo>
                    <a:pt x="3018" y="2710"/>
                    <a:pt x="2984" y="2714"/>
                    <a:pt x="2972" y="2725"/>
                  </a:cubicBezTo>
                  <a:cubicBezTo>
                    <a:pt x="2949" y="2748"/>
                    <a:pt x="2932" y="2816"/>
                    <a:pt x="2925" y="2848"/>
                  </a:cubicBezTo>
                  <a:cubicBezTo>
                    <a:pt x="2917" y="2884"/>
                    <a:pt x="2924" y="2960"/>
                    <a:pt x="2916" y="2996"/>
                  </a:cubicBezTo>
                  <a:cubicBezTo>
                    <a:pt x="2910" y="3025"/>
                    <a:pt x="2887" y="3078"/>
                    <a:pt x="2873" y="3104"/>
                  </a:cubicBezTo>
                  <a:cubicBezTo>
                    <a:pt x="2857" y="3134"/>
                    <a:pt x="2811" y="3186"/>
                    <a:pt x="2794" y="3216"/>
                  </a:cubicBezTo>
                  <a:cubicBezTo>
                    <a:pt x="2779" y="3243"/>
                    <a:pt x="2760" y="3301"/>
                    <a:pt x="2746" y="3328"/>
                  </a:cubicBezTo>
                  <a:cubicBezTo>
                    <a:pt x="2739" y="3343"/>
                    <a:pt x="2726" y="3373"/>
                    <a:pt x="2715" y="3384"/>
                  </a:cubicBezTo>
                  <a:cubicBezTo>
                    <a:pt x="2702" y="3397"/>
                    <a:pt x="2672" y="3408"/>
                    <a:pt x="2652" y="3418"/>
                  </a:cubicBezTo>
                  <a:cubicBezTo>
                    <a:pt x="2633" y="3394"/>
                    <a:pt x="2595" y="3343"/>
                    <a:pt x="2594" y="3326"/>
                  </a:cubicBezTo>
                  <a:cubicBezTo>
                    <a:pt x="2593" y="3306"/>
                    <a:pt x="2618" y="3271"/>
                    <a:pt x="2621" y="3251"/>
                  </a:cubicBezTo>
                  <a:cubicBezTo>
                    <a:pt x="2626" y="3220"/>
                    <a:pt x="2628" y="3155"/>
                    <a:pt x="2614" y="3128"/>
                  </a:cubicBezTo>
                  <a:cubicBezTo>
                    <a:pt x="2607" y="3116"/>
                    <a:pt x="2581" y="3103"/>
                    <a:pt x="2571" y="3094"/>
                  </a:cubicBezTo>
                  <a:cubicBezTo>
                    <a:pt x="2548" y="3073"/>
                    <a:pt x="2503" y="3030"/>
                    <a:pt x="2482" y="3008"/>
                  </a:cubicBezTo>
                  <a:cubicBezTo>
                    <a:pt x="2457" y="2981"/>
                    <a:pt x="2422" y="2913"/>
                    <a:pt x="2389" y="2895"/>
                  </a:cubicBezTo>
                  <a:cubicBezTo>
                    <a:pt x="2377" y="2889"/>
                    <a:pt x="2346" y="2896"/>
                    <a:pt x="2335" y="2888"/>
                  </a:cubicBezTo>
                  <a:cubicBezTo>
                    <a:pt x="2306" y="2867"/>
                    <a:pt x="2280" y="2795"/>
                    <a:pt x="2277" y="2761"/>
                  </a:cubicBezTo>
                  <a:cubicBezTo>
                    <a:pt x="2276" y="2742"/>
                    <a:pt x="2290" y="2707"/>
                    <a:pt x="2296" y="2689"/>
                  </a:cubicBezTo>
                  <a:cubicBezTo>
                    <a:pt x="2303" y="2671"/>
                    <a:pt x="2324" y="2637"/>
                    <a:pt x="2327" y="2618"/>
                  </a:cubicBezTo>
                  <a:cubicBezTo>
                    <a:pt x="2330" y="2601"/>
                    <a:pt x="2332" y="2563"/>
                    <a:pt x="2320" y="2551"/>
                  </a:cubicBezTo>
                  <a:cubicBezTo>
                    <a:pt x="2306" y="2537"/>
                    <a:pt x="2259" y="2549"/>
                    <a:pt x="2242" y="2540"/>
                  </a:cubicBezTo>
                  <a:cubicBezTo>
                    <a:pt x="2213" y="2523"/>
                    <a:pt x="2177" y="2465"/>
                    <a:pt x="2157" y="2438"/>
                  </a:cubicBezTo>
                  <a:cubicBezTo>
                    <a:pt x="2134" y="2409"/>
                    <a:pt x="2100" y="2340"/>
                    <a:pt x="2072" y="2315"/>
                  </a:cubicBezTo>
                  <a:cubicBezTo>
                    <a:pt x="2057" y="2301"/>
                    <a:pt x="2011" y="2291"/>
                    <a:pt x="1999" y="2274"/>
                  </a:cubicBezTo>
                  <a:cubicBezTo>
                    <a:pt x="1989" y="2260"/>
                    <a:pt x="1997" y="2220"/>
                    <a:pt x="1987" y="2206"/>
                  </a:cubicBezTo>
                  <a:cubicBezTo>
                    <a:pt x="1975" y="2189"/>
                    <a:pt x="1925" y="2182"/>
                    <a:pt x="1913" y="2165"/>
                  </a:cubicBezTo>
                  <a:cubicBezTo>
                    <a:pt x="1895" y="2138"/>
                    <a:pt x="1914" y="2066"/>
                    <a:pt x="1898" y="2038"/>
                  </a:cubicBezTo>
                  <a:cubicBezTo>
                    <a:pt x="1891" y="2025"/>
                    <a:pt x="1867" y="2000"/>
                    <a:pt x="1852" y="2000"/>
                  </a:cubicBezTo>
                  <a:cubicBezTo>
                    <a:pt x="1834" y="2000"/>
                    <a:pt x="1807" y="2031"/>
                    <a:pt x="1797" y="2045"/>
                  </a:cubicBezTo>
                  <a:cubicBezTo>
                    <a:pt x="1781" y="2069"/>
                    <a:pt x="1781" y="2131"/>
                    <a:pt x="1763" y="2154"/>
                  </a:cubicBezTo>
                  <a:cubicBezTo>
                    <a:pt x="1750" y="2169"/>
                    <a:pt x="1713" y="2198"/>
                    <a:pt x="1693" y="2195"/>
                  </a:cubicBezTo>
                  <a:cubicBezTo>
                    <a:pt x="1680" y="2193"/>
                    <a:pt x="1663" y="2169"/>
                    <a:pt x="1658" y="2158"/>
                  </a:cubicBezTo>
                  <a:cubicBezTo>
                    <a:pt x="1651" y="2137"/>
                    <a:pt x="1670" y="2092"/>
                    <a:pt x="1662" y="2071"/>
                  </a:cubicBezTo>
                  <a:cubicBezTo>
                    <a:pt x="1650" y="2040"/>
                    <a:pt x="1598" y="1991"/>
                    <a:pt x="1569" y="1974"/>
                  </a:cubicBezTo>
                  <a:cubicBezTo>
                    <a:pt x="1538" y="1955"/>
                    <a:pt x="1461" y="1950"/>
                    <a:pt x="1426" y="1937"/>
                  </a:cubicBezTo>
                  <a:cubicBezTo>
                    <a:pt x="1394" y="1924"/>
                    <a:pt x="1340" y="1871"/>
                    <a:pt x="1306" y="1873"/>
                  </a:cubicBezTo>
                  <a:cubicBezTo>
                    <a:pt x="1299" y="1873"/>
                    <a:pt x="1288" y="1881"/>
                    <a:pt x="1282" y="1888"/>
                  </a:cubicBezTo>
                  <a:cubicBezTo>
                    <a:pt x="1257" y="1884"/>
                    <a:pt x="1229" y="1883"/>
                    <a:pt x="1215" y="1878"/>
                  </a:cubicBezTo>
                  <a:cubicBezTo>
                    <a:pt x="1195" y="1870"/>
                    <a:pt x="1152" y="1857"/>
                    <a:pt x="1140" y="1841"/>
                  </a:cubicBezTo>
                  <a:cubicBezTo>
                    <a:pt x="1132" y="1829"/>
                    <a:pt x="1130" y="1798"/>
                    <a:pt x="1136" y="1785"/>
                  </a:cubicBezTo>
                  <a:cubicBezTo>
                    <a:pt x="1143" y="1771"/>
                    <a:pt x="1180" y="1762"/>
                    <a:pt x="1187" y="1748"/>
                  </a:cubicBezTo>
                  <a:cubicBezTo>
                    <a:pt x="1191" y="1741"/>
                    <a:pt x="1189" y="1723"/>
                    <a:pt x="1187" y="1715"/>
                  </a:cubicBezTo>
                  <a:cubicBezTo>
                    <a:pt x="1177" y="1671"/>
                    <a:pt x="1134" y="1587"/>
                    <a:pt x="1104" y="1552"/>
                  </a:cubicBezTo>
                  <a:cubicBezTo>
                    <a:pt x="1091" y="1536"/>
                    <a:pt x="1047" y="1518"/>
                    <a:pt x="1038" y="1500"/>
                  </a:cubicBezTo>
                  <a:cubicBezTo>
                    <a:pt x="1028" y="1482"/>
                    <a:pt x="1045" y="1436"/>
                    <a:pt x="1034" y="1418"/>
                  </a:cubicBezTo>
                  <a:cubicBezTo>
                    <a:pt x="1029" y="1412"/>
                    <a:pt x="1012" y="1408"/>
                    <a:pt x="1006" y="1403"/>
                  </a:cubicBezTo>
                  <a:cubicBezTo>
                    <a:pt x="975" y="1378"/>
                    <a:pt x="927" y="1315"/>
                    <a:pt x="907" y="1281"/>
                  </a:cubicBezTo>
                  <a:cubicBezTo>
                    <a:pt x="899" y="1267"/>
                    <a:pt x="899" y="1227"/>
                    <a:pt x="884" y="1218"/>
                  </a:cubicBezTo>
                  <a:cubicBezTo>
                    <a:pt x="875" y="1213"/>
                    <a:pt x="854" y="1219"/>
                    <a:pt x="844" y="1222"/>
                  </a:cubicBezTo>
                  <a:cubicBezTo>
                    <a:pt x="825" y="1229"/>
                    <a:pt x="793" y="1257"/>
                    <a:pt x="777" y="1270"/>
                  </a:cubicBezTo>
                  <a:cubicBezTo>
                    <a:pt x="725" y="1312"/>
                    <a:pt x="632" y="1410"/>
                    <a:pt x="576" y="1448"/>
                  </a:cubicBezTo>
                  <a:cubicBezTo>
                    <a:pt x="563" y="1457"/>
                    <a:pt x="534" y="1478"/>
                    <a:pt x="517" y="1478"/>
                  </a:cubicBezTo>
                  <a:cubicBezTo>
                    <a:pt x="489" y="1477"/>
                    <a:pt x="425" y="1452"/>
                    <a:pt x="419" y="1426"/>
                  </a:cubicBezTo>
                  <a:cubicBezTo>
                    <a:pt x="415" y="1408"/>
                    <a:pt x="464" y="1385"/>
                    <a:pt x="466" y="1366"/>
                  </a:cubicBezTo>
                  <a:cubicBezTo>
                    <a:pt x="468" y="1346"/>
                    <a:pt x="443" y="1309"/>
                    <a:pt x="431" y="1292"/>
                  </a:cubicBezTo>
                  <a:cubicBezTo>
                    <a:pt x="407" y="1263"/>
                    <a:pt x="332" y="1228"/>
                    <a:pt x="312" y="1196"/>
                  </a:cubicBezTo>
                  <a:cubicBezTo>
                    <a:pt x="287" y="1155"/>
                    <a:pt x="287" y="1056"/>
                    <a:pt x="273" y="1011"/>
                  </a:cubicBezTo>
                  <a:cubicBezTo>
                    <a:pt x="268" y="994"/>
                    <a:pt x="245" y="965"/>
                    <a:pt x="245" y="948"/>
                  </a:cubicBezTo>
                  <a:cubicBezTo>
                    <a:pt x="245" y="933"/>
                    <a:pt x="259" y="904"/>
                    <a:pt x="269" y="892"/>
                  </a:cubicBezTo>
                  <a:cubicBezTo>
                    <a:pt x="280" y="878"/>
                    <a:pt x="320" y="864"/>
                    <a:pt x="328" y="848"/>
                  </a:cubicBezTo>
                  <a:cubicBezTo>
                    <a:pt x="340" y="826"/>
                    <a:pt x="341" y="774"/>
                    <a:pt x="332" y="751"/>
                  </a:cubicBezTo>
                  <a:cubicBezTo>
                    <a:pt x="325" y="732"/>
                    <a:pt x="291" y="701"/>
                    <a:pt x="273" y="688"/>
                  </a:cubicBezTo>
                  <a:cubicBezTo>
                    <a:pt x="256" y="676"/>
                    <a:pt x="210" y="669"/>
                    <a:pt x="194" y="655"/>
                  </a:cubicBezTo>
                  <a:cubicBezTo>
                    <a:pt x="175" y="639"/>
                    <a:pt x="163" y="588"/>
                    <a:pt x="147" y="570"/>
                  </a:cubicBezTo>
                  <a:cubicBezTo>
                    <a:pt x="140" y="562"/>
                    <a:pt x="122" y="546"/>
                    <a:pt x="111" y="544"/>
                  </a:cubicBezTo>
                  <a:cubicBezTo>
                    <a:pt x="91" y="540"/>
                    <a:pt x="48" y="570"/>
                    <a:pt x="29" y="562"/>
                  </a:cubicBezTo>
                  <a:cubicBezTo>
                    <a:pt x="17" y="558"/>
                    <a:pt x="2" y="534"/>
                    <a:pt x="1" y="522"/>
                  </a:cubicBezTo>
                  <a:cubicBezTo>
                    <a:pt x="0" y="506"/>
                    <a:pt x="25" y="478"/>
                    <a:pt x="29" y="462"/>
                  </a:cubicBezTo>
                  <a:cubicBezTo>
                    <a:pt x="35" y="435"/>
                    <a:pt x="9" y="372"/>
                    <a:pt x="29" y="351"/>
                  </a:cubicBezTo>
                  <a:cubicBezTo>
                    <a:pt x="46" y="333"/>
                    <a:pt x="109" y="333"/>
                    <a:pt x="135" y="340"/>
                  </a:cubicBezTo>
                  <a:cubicBezTo>
                    <a:pt x="157" y="346"/>
                    <a:pt x="187" y="380"/>
                    <a:pt x="206" y="392"/>
                  </a:cubicBezTo>
                  <a:cubicBezTo>
                    <a:pt x="223" y="403"/>
                    <a:pt x="258" y="436"/>
                    <a:pt x="277" y="429"/>
                  </a:cubicBezTo>
                  <a:cubicBezTo>
                    <a:pt x="290" y="424"/>
                    <a:pt x="284" y="388"/>
                    <a:pt x="293" y="377"/>
                  </a:cubicBezTo>
                  <a:cubicBezTo>
                    <a:pt x="300" y="369"/>
                    <a:pt x="321" y="355"/>
                    <a:pt x="332" y="355"/>
                  </a:cubicBezTo>
                  <a:cubicBezTo>
                    <a:pt x="352" y="354"/>
                    <a:pt x="387" y="377"/>
                    <a:pt x="403" y="388"/>
                  </a:cubicBezTo>
                  <a:cubicBezTo>
                    <a:pt x="420" y="400"/>
                    <a:pt x="439" y="439"/>
                    <a:pt x="458" y="448"/>
                  </a:cubicBezTo>
                  <a:cubicBezTo>
                    <a:pt x="468" y="452"/>
                    <a:pt x="493" y="453"/>
                    <a:pt x="501" y="448"/>
                  </a:cubicBezTo>
                  <a:cubicBezTo>
                    <a:pt x="513" y="440"/>
                    <a:pt x="519" y="412"/>
                    <a:pt x="521" y="400"/>
                  </a:cubicBezTo>
                  <a:cubicBezTo>
                    <a:pt x="526" y="374"/>
                    <a:pt x="523" y="321"/>
                    <a:pt x="517" y="296"/>
                  </a:cubicBezTo>
                  <a:cubicBezTo>
                    <a:pt x="515" y="284"/>
                    <a:pt x="499" y="263"/>
                    <a:pt x="498" y="251"/>
                  </a:cubicBezTo>
                  <a:cubicBezTo>
                    <a:pt x="495" y="236"/>
                    <a:pt x="494" y="203"/>
                    <a:pt x="505" y="192"/>
                  </a:cubicBezTo>
                  <a:cubicBezTo>
                    <a:pt x="519" y="179"/>
                    <a:pt x="563" y="188"/>
                    <a:pt x="580" y="181"/>
                  </a:cubicBezTo>
                  <a:cubicBezTo>
                    <a:pt x="592" y="176"/>
                    <a:pt x="614" y="162"/>
                    <a:pt x="620" y="151"/>
                  </a:cubicBezTo>
                  <a:cubicBezTo>
                    <a:pt x="625" y="141"/>
                    <a:pt x="622" y="122"/>
                    <a:pt x="620" y="105"/>
                  </a:cubicBezTo>
                  <a:cubicBezTo>
                    <a:pt x="634" y="109"/>
                    <a:pt x="648" y="111"/>
                    <a:pt x="658" y="110"/>
                  </a:cubicBezTo>
                  <a:cubicBezTo>
                    <a:pt x="678" y="107"/>
                    <a:pt x="710" y="76"/>
                    <a:pt x="730" y="71"/>
                  </a:cubicBezTo>
                  <a:cubicBezTo>
                    <a:pt x="754" y="64"/>
                    <a:pt x="805" y="71"/>
                    <a:pt x="829" y="67"/>
                  </a:cubicBezTo>
                  <a:cubicBezTo>
                    <a:pt x="856" y="62"/>
                    <a:pt x="907" y="42"/>
                    <a:pt x="933" y="32"/>
                  </a:cubicBezTo>
                  <a:cubicBezTo>
                    <a:pt x="949" y="25"/>
                    <a:pt x="980" y="0"/>
                    <a:pt x="998" y="1"/>
                  </a:cubicBezTo>
                  <a:cubicBezTo>
                    <a:pt x="1016" y="2"/>
                    <a:pt x="1046" y="27"/>
                    <a:pt x="1059" y="40"/>
                  </a:cubicBezTo>
                  <a:cubicBezTo>
                    <a:pt x="1078" y="58"/>
                    <a:pt x="1115" y="99"/>
                    <a:pt x="1120" y="125"/>
                  </a:cubicBezTo>
                  <a:cubicBezTo>
                    <a:pt x="1123" y="142"/>
                    <a:pt x="1103" y="174"/>
                    <a:pt x="1105" y="191"/>
                  </a:cubicBezTo>
                  <a:cubicBezTo>
                    <a:pt x="1109" y="234"/>
                    <a:pt x="1152" y="314"/>
                    <a:pt x="1181" y="346"/>
                  </a:cubicBezTo>
                  <a:cubicBezTo>
                    <a:pt x="1193" y="360"/>
                    <a:pt x="1228" y="374"/>
                    <a:pt x="1242" y="385"/>
                  </a:cubicBezTo>
                  <a:cubicBezTo>
                    <a:pt x="1274" y="409"/>
                    <a:pt x="1330" y="470"/>
                    <a:pt x="1364" y="490"/>
                  </a:cubicBezTo>
                  <a:cubicBezTo>
                    <a:pt x="1384" y="501"/>
                    <a:pt x="1426" y="522"/>
                    <a:pt x="1448" y="521"/>
                  </a:cubicBezTo>
                  <a:cubicBezTo>
                    <a:pt x="1481" y="519"/>
                    <a:pt x="1540" y="482"/>
                    <a:pt x="1567" y="463"/>
                  </a:cubicBezTo>
                  <a:cubicBezTo>
                    <a:pt x="1583" y="451"/>
                    <a:pt x="1604" y="406"/>
                    <a:pt x="1624" y="405"/>
                  </a:cubicBezTo>
                  <a:cubicBezTo>
                    <a:pt x="1648" y="403"/>
                    <a:pt x="1677" y="457"/>
                    <a:pt x="1700" y="463"/>
                  </a:cubicBezTo>
                  <a:cubicBezTo>
                    <a:pt x="1730" y="471"/>
                    <a:pt x="1796" y="462"/>
                    <a:pt x="1822" y="445"/>
                  </a:cubicBezTo>
                  <a:cubicBezTo>
                    <a:pt x="1844" y="430"/>
                    <a:pt x="1854" y="367"/>
                    <a:pt x="1876" y="352"/>
                  </a:cubicBezTo>
                  <a:cubicBezTo>
                    <a:pt x="1894" y="339"/>
                    <a:pt x="1941" y="330"/>
                    <a:pt x="1962" y="335"/>
                  </a:cubicBezTo>
                  <a:cubicBezTo>
                    <a:pt x="1976" y="338"/>
                    <a:pt x="2000" y="356"/>
                    <a:pt x="2006" y="368"/>
                  </a:cubicBezTo>
                  <a:cubicBezTo>
                    <a:pt x="2014" y="385"/>
                    <a:pt x="1996" y="428"/>
                    <a:pt x="2006" y="445"/>
                  </a:cubicBezTo>
                  <a:cubicBezTo>
                    <a:pt x="2017" y="466"/>
                    <a:pt x="2064" y="487"/>
                    <a:pt x="2087" y="494"/>
                  </a:cubicBezTo>
                  <a:cubicBezTo>
                    <a:pt x="2132" y="509"/>
                    <a:pt x="2232" y="528"/>
                    <a:pt x="2276" y="511"/>
                  </a:cubicBezTo>
                  <a:cubicBezTo>
                    <a:pt x="2311" y="497"/>
                    <a:pt x="2345" y="414"/>
                    <a:pt x="2378" y="395"/>
                  </a:cubicBezTo>
                  <a:cubicBezTo>
                    <a:pt x="2393" y="387"/>
                    <a:pt x="2427" y="381"/>
                    <a:pt x="2443" y="384"/>
                  </a:cubicBezTo>
                  <a:cubicBezTo>
                    <a:pt x="2467" y="390"/>
                    <a:pt x="2501" y="433"/>
                    <a:pt x="2524" y="439"/>
                  </a:cubicBezTo>
                  <a:cubicBezTo>
                    <a:pt x="2546" y="445"/>
                    <a:pt x="2595" y="424"/>
                    <a:pt x="2616" y="434"/>
                  </a:cubicBezTo>
                  <a:cubicBezTo>
                    <a:pt x="2655" y="452"/>
                    <a:pt x="2712" y="529"/>
                    <a:pt x="2719" y="571"/>
                  </a:cubicBezTo>
                  <a:cubicBezTo>
                    <a:pt x="2722" y="596"/>
                    <a:pt x="2682" y="640"/>
                    <a:pt x="2686" y="664"/>
                  </a:cubicBezTo>
                  <a:cubicBezTo>
                    <a:pt x="2691" y="695"/>
                    <a:pt x="2733" y="753"/>
                    <a:pt x="2762" y="763"/>
                  </a:cubicBezTo>
                  <a:cubicBezTo>
                    <a:pt x="2783" y="771"/>
                    <a:pt x="2828" y="751"/>
                    <a:pt x="2848" y="741"/>
                  </a:cubicBezTo>
                  <a:cubicBezTo>
                    <a:pt x="2862" y="734"/>
                    <a:pt x="2882" y="704"/>
                    <a:pt x="2897" y="703"/>
                  </a:cubicBezTo>
                  <a:cubicBezTo>
                    <a:pt x="2921" y="700"/>
                    <a:pt x="2969" y="727"/>
                    <a:pt x="2983" y="747"/>
                  </a:cubicBezTo>
                  <a:cubicBezTo>
                    <a:pt x="2998" y="767"/>
                    <a:pt x="2990" y="822"/>
                    <a:pt x="3000" y="845"/>
                  </a:cubicBezTo>
                  <a:cubicBezTo>
                    <a:pt x="3008" y="864"/>
                    <a:pt x="3035" y="896"/>
                    <a:pt x="3048" y="911"/>
                  </a:cubicBezTo>
                  <a:cubicBezTo>
                    <a:pt x="3084" y="952"/>
                    <a:pt x="3152" y="1052"/>
                    <a:pt x="3205" y="1060"/>
                  </a:cubicBezTo>
                  <a:cubicBezTo>
                    <a:pt x="3226" y="1063"/>
                    <a:pt x="3266" y="1037"/>
                    <a:pt x="3281" y="1021"/>
                  </a:cubicBezTo>
                  <a:cubicBezTo>
                    <a:pt x="3292" y="1009"/>
                    <a:pt x="3307" y="977"/>
                    <a:pt x="3308" y="961"/>
                  </a:cubicBezTo>
                  <a:cubicBezTo>
                    <a:pt x="3311" y="902"/>
                    <a:pt x="3240" y="795"/>
                    <a:pt x="3237" y="736"/>
                  </a:cubicBezTo>
                  <a:cubicBezTo>
                    <a:pt x="3236" y="715"/>
                    <a:pt x="3238" y="667"/>
                    <a:pt x="3254" y="653"/>
                  </a:cubicBezTo>
                  <a:cubicBezTo>
                    <a:pt x="3277" y="634"/>
                    <a:pt x="3345" y="641"/>
                    <a:pt x="3372" y="653"/>
                  </a:cubicBezTo>
                  <a:cubicBezTo>
                    <a:pt x="3391" y="662"/>
                    <a:pt x="3418" y="695"/>
                    <a:pt x="3426" y="714"/>
                  </a:cubicBezTo>
                  <a:cubicBezTo>
                    <a:pt x="3447" y="758"/>
                    <a:pt x="3434" y="862"/>
                    <a:pt x="3453" y="906"/>
                  </a:cubicBezTo>
                  <a:cubicBezTo>
                    <a:pt x="3471" y="945"/>
                    <a:pt x="3526" y="1015"/>
                    <a:pt x="3561" y="1038"/>
                  </a:cubicBezTo>
                  <a:cubicBezTo>
                    <a:pt x="3587" y="1054"/>
                    <a:pt x="3659" y="1043"/>
                    <a:pt x="3680" y="1065"/>
                  </a:cubicBezTo>
                  <a:cubicBezTo>
                    <a:pt x="3689" y="1074"/>
                    <a:pt x="3686" y="1103"/>
                    <a:pt x="3691" y="1114"/>
                  </a:cubicBezTo>
                  <a:cubicBezTo>
                    <a:pt x="3711" y="1156"/>
                    <a:pt x="3762" y="1241"/>
                    <a:pt x="3805" y="1257"/>
                  </a:cubicBezTo>
                  <a:cubicBezTo>
                    <a:pt x="3833" y="1268"/>
                    <a:pt x="3899" y="1253"/>
                    <a:pt x="3923" y="1235"/>
                  </a:cubicBezTo>
                  <a:cubicBezTo>
                    <a:pt x="3941" y="1222"/>
                    <a:pt x="3963" y="1180"/>
                    <a:pt x="3967" y="1158"/>
                  </a:cubicBezTo>
                  <a:cubicBezTo>
                    <a:pt x="3970" y="1133"/>
                    <a:pt x="3937" y="1083"/>
                    <a:pt x="3945" y="1060"/>
                  </a:cubicBezTo>
                  <a:cubicBezTo>
                    <a:pt x="3954" y="1033"/>
                    <a:pt x="4007" y="1001"/>
                    <a:pt x="4031" y="988"/>
                  </a:cubicBezTo>
                  <a:cubicBezTo>
                    <a:pt x="4064" y="971"/>
                    <a:pt x="4148" y="978"/>
                    <a:pt x="4172" y="950"/>
                  </a:cubicBezTo>
                  <a:cubicBezTo>
                    <a:pt x="4190" y="928"/>
                    <a:pt x="4164" y="856"/>
                    <a:pt x="4183" y="835"/>
                  </a:cubicBezTo>
                  <a:cubicBezTo>
                    <a:pt x="4194" y="822"/>
                    <a:pt x="4231" y="814"/>
                    <a:pt x="4248" y="818"/>
                  </a:cubicBezTo>
                  <a:cubicBezTo>
                    <a:pt x="4274" y="825"/>
                    <a:pt x="4301" y="895"/>
                    <a:pt x="4329" y="895"/>
                  </a:cubicBezTo>
                  <a:cubicBezTo>
                    <a:pt x="4365" y="895"/>
                    <a:pt x="4401" y="790"/>
                    <a:pt x="4437" y="796"/>
                  </a:cubicBezTo>
                  <a:cubicBezTo>
                    <a:pt x="4487" y="804"/>
                    <a:pt x="4497" y="947"/>
                    <a:pt x="4539" y="977"/>
                  </a:cubicBezTo>
                  <a:cubicBezTo>
                    <a:pt x="4558" y="991"/>
                    <a:pt x="4609" y="986"/>
                    <a:pt x="4631" y="994"/>
                  </a:cubicBezTo>
                  <a:cubicBezTo>
                    <a:pt x="4672" y="1008"/>
                    <a:pt x="4739" y="1074"/>
                    <a:pt x="4782" y="1076"/>
                  </a:cubicBezTo>
                  <a:cubicBezTo>
                    <a:pt x="4810" y="1077"/>
                    <a:pt x="4889" y="1065"/>
                    <a:pt x="4933" y="1058"/>
                  </a:cubicBezTo>
                  <a:cubicBezTo>
                    <a:pt x="4931" y="1069"/>
                    <a:pt x="4929" y="1079"/>
                    <a:pt x="4929" y="108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7" name="Freeform 30"/>
            <p:cNvSpPr>
              <a:spLocks/>
            </p:cNvSpPr>
            <p:nvPr/>
          </p:nvSpPr>
          <p:spPr bwMode="auto">
            <a:xfrm>
              <a:off x="5399088" y="2973386"/>
              <a:ext cx="17463" cy="25400"/>
            </a:xfrm>
            <a:custGeom>
              <a:avLst/>
              <a:gdLst>
                <a:gd name="T0" fmla="*/ 66 w 100"/>
                <a:gd name="T1" fmla="*/ 1 h 152"/>
                <a:gd name="T2" fmla="*/ 20 w 100"/>
                <a:gd name="T3" fmla="*/ 26 h 152"/>
                <a:gd name="T4" fmla="*/ 2 w 100"/>
                <a:gd name="T5" fmla="*/ 60 h 152"/>
                <a:gd name="T6" fmla="*/ 34 w 100"/>
                <a:gd name="T7" fmla="*/ 88 h 152"/>
                <a:gd name="T8" fmla="*/ 24 w 100"/>
                <a:gd name="T9" fmla="*/ 102 h 152"/>
                <a:gd name="T10" fmla="*/ 24 w 100"/>
                <a:gd name="T11" fmla="*/ 136 h 152"/>
                <a:gd name="T12" fmla="*/ 57 w 100"/>
                <a:gd name="T13" fmla="*/ 149 h 152"/>
                <a:gd name="T14" fmla="*/ 78 w 100"/>
                <a:gd name="T15" fmla="*/ 110 h 152"/>
                <a:gd name="T16" fmla="*/ 95 w 100"/>
                <a:gd name="T17" fmla="*/ 65 h 152"/>
                <a:gd name="T18" fmla="*/ 95 w 100"/>
                <a:gd name="T19" fmla="*/ 19 h 152"/>
                <a:gd name="T20" fmla="*/ 66 w 100"/>
                <a:gd name="T21" fmla="*/ 1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 h="152">
                  <a:moveTo>
                    <a:pt x="66" y="1"/>
                  </a:moveTo>
                  <a:cubicBezTo>
                    <a:pt x="53" y="0"/>
                    <a:pt x="29" y="16"/>
                    <a:pt x="20" y="26"/>
                  </a:cubicBezTo>
                  <a:cubicBezTo>
                    <a:pt x="13" y="33"/>
                    <a:pt x="0" y="51"/>
                    <a:pt x="2" y="60"/>
                  </a:cubicBezTo>
                  <a:cubicBezTo>
                    <a:pt x="4" y="71"/>
                    <a:pt x="33" y="78"/>
                    <a:pt x="34" y="88"/>
                  </a:cubicBezTo>
                  <a:cubicBezTo>
                    <a:pt x="35" y="93"/>
                    <a:pt x="25" y="98"/>
                    <a:pt x="24" y="102"/>
                  </a:cubicBezTo>
                  <a:cubicBezTo>
                    <a:pt x="21" y="110"/>
                    <a:pt x="19" y="129"/>
                    <a:pt x="24" y="136"/>
                  </a:cubicBezTo>
                  <a:cubicBezTo>
                    <a:pt x="28" y="144"/>
                    <a:pt x="48" y="152"/>
                    <a:pt x="57" y="149"/>
                  </a:cubicBezTo>
                  <a:cubicBezTo>
                    <a:pt x="67" y="146"/>
                    <a:pt x="73" y="120"/>
                    <a:pt x="78" y="110"/>
                  </a:cubicBezTo>
                  <a:cubicBezTo>
                    <a:pt x="83" y="99"/>
                    <a:pt x="92" y="77"/>
                    <a:pt x="95" y="65"/>
                  </a:cubicBezTo>
                  <a:cubicBezTo>
                    <a:pt x="97" y="54"/>
                    <a:pt x="100" y="29"/>
                    <a:pt x="95" y="19"/>
                  </a:cubicBezTo>
                  <a:cubicBezTo>
                    <a:pt x="91" y="12"/>
                    <a:pt x="75" y="1"/>
                    <a:pt x="66" y="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8" name="Freeform 31"/>
            <p:cNvSpPr>
              <a:spLocks/>
            </p:cNvSpPr>
            <p:nvPr/>
          </p:nvSpPr>
          <p:spPr bwMode="auto">
            <a:xfrm>
              <a:off x="5516563" y="2984499"/>
              <a:ext cx="23813" cy="19050"/>
            </a:xfrm>
            <a:custGeom>
              <a:avLst/>
              <a:gdLst>
                <a:gd name="T0" fmla="*/ 95 w 138"/>
                <a:gd name="T1" fmla="*/ 38 h 112"/>
                <a:gd name="T2" fmla="*/ 58 w 138"/>
                <a:gd name="T3" fmla="*/ 21 h 112"/>
                <a:gd name="T4" fmla="*/ 32 w 138"/>
                <a:gd name="T5" fmla="*/ 1 h 112"/>
                <a:gd name="T6" fmla="*/ 3 w 138"/>
                <a:gd name="T7" fmla="*/ 12 h 112"/>
                <a:gd name="T8" fmla="*/ 3 w 138"/>
                <a:gd name="T9" fmla="*/ 38 h 112"/>
                <a:gd name="T10" fmla="*/ 15 w 138"/>
                <a:gd name="T11" fmla="*/ 66 h 112"/>
                <a:gd name="T12" fmla="*/ 56 w 138"/>
                <a:gd name="T13" fmla="*/ 66 h 112"/>
                <a:gd name="T14" fmla="*/ 82 w 138"/>
                <a:gd name="T15" fmla="*/ 93 h 112"/>
                <a:gd name="T16" fmla="*/ 134 w 138"/>
                <a:gd name="T17" fmla="*/ 104 h 112"/>
                <a:gd name="T18" fmla="*/ 134 w 138"/>
                <a:gd name="T19" fmla="*/ 81 h 112"/>
                <a:gd name="T20" fmla="*/ 112 w 138"/>
                <a:gd name="T21" fmla="*/ 45 h 112"/>
                <a:gd name="T22" fmla="*/ 95 w 138"/>
                <a:gd name="T23" fmla="*/ 3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12">
                  <a:moveTo>
                    <a:pt x="95" y="38"/>
                  </a:moveTo>
                  <a:cubicBezTo>
                    <a:pt x="86" y="35"/>
                    <a:pt x="67" y="26"/>
                    <a:pt x="58" y="21"/>
                  </a:cubicBezTo>
                  <a:cubicBezTo>
                    <a:pt x="51" y="17"/>
                    <a:pt x="40" y="2"/>
                    <a:pt x="32" y="1"/>
                  </a:cubicBezTo>
                  <a:cubicBezTo>
                    <a:pt x="24" y="0"/>
                    <a:pt x="8" y="6"/>
                    <a:pt x="3" y="12"/>
                  </a:cubicBezTo>
                  <a:cubicBezTo>
                    <a:pt x="0" y="18"/>
                    <a:pt x="2" y="32"/>
                    <a:pt x="3" y="38"/>
                  </a:cubicBezTo>
                  <a:cubicBezTo>
                    <a:pt x="5" y="46"/>
                    <a:pt x="9" y="62"/>
                    <a:pt x="15" y="66"/>
                  </a:cubicBezTo>
                  <a:cubicBezTo>
                    <a:pt x="23" y="71"/>
                    <a:pt x="46" y="62"/>
                    <a:pt x="56" y="66"/>
                  </a:cubicBezTo>
                  <a:cubicBezTo>
                    <a:pt x="64" y="69"/>
                    <a:pt x="73" y="88"/>
                    <a:pt x="82" y="93"/>
                  </a:cubicBezTo>
                  <a:cubicBezTo>
                    <a:pt x="93" y="99"/>
                    <a:pt x="123" y="112"/>
                    <a:pt x="134" y="104"/>
                  </a:cubicBezTo>
                  <a:cubicBezTo>
                    <a:pt x="138" y="100"/>
                    <a:pt x="135" y="86"/>
                    <a:pt x="134" y="81"/>
                  </a:cubicBezTo>
                  <a:cubicBezTo>
                    <a:pt x="131" y="70"/>
                    <a:pt x="121" y="51"/>
                    <a:pt x="112" y="45"/>
                  </a:cubicBezTo>
                  <a:cubicBezTo>
                    <a:pt x="109" y="42"/>
                    <a:pt x="99" y="40"/>
                    <a:pt x="95" y="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89" name="Freeform 32"/>
            <p:cNvSpPr>
              <a:spLocks/>
            </p:cNvSpPr>
            <p:nvPr/>
          </p:nvSpPr>
          <p:spPr bwMode="auto">
            <a:xfrm>
              <a:off x="5502275" y="3001961"/>
              <a:ext cx="15875" cy="17463"/>
            </a:xfrm>
            <a:custGeom>
              <a:avLst/>
              <a:gdLst>
                <a:gd name="T0" fmla="*/ 20 w 99"/>
                <a:gd name="T1" fmla="*/ 6 h 104"/>
                <a:gd name="T2" fmla="*/ 1 w 99"/>
                <a:gd name="T3" fmla="*/ 26 h 104"/>
                <a:gd name="T4" fmla="*/ 20 w 99"/>
                <a:gd name="T5" fmla="*/ 62 h 104"/>
                <a:gd name="T6" fmla="*/ 10 w 99"/>
                <a:gd name="T7" fmla="*/ 90 h 104"/>
                <a:gd name="T8" fmla="*/ 53 w 99"/>
                <a:gd name="T9" fmla="*/ 98 h 104"/>
                <a:gd name="T10" fmla="*/ 59 w 99"/>
                <a:gd name="T11" fmla="*/ 58 h 104"/>
                <a:gd name="T12" fmla="*/ 98 w 99"/>
                <a:gd name="T13" fmla="*/ 35 h 104"/>
                <a:gd name="T14" fmla="*/ 77 w 99"/>
                <a:gd name="T15" fmla="*/ 6 h 104"/>
                <a:gd name="T16" fmla="*/ 20 w 99"/>
                <a:gd name="T17" fmla="*/ 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104">
                  <a:moveTo>
                    <a:pt x="20" y="6"/>
                  </a:moveTo>
                  <a:cubicBezTo>
                    <a:pt x="13" y="9"/>
                    <a:pt x="2" y="19"/>
                    <a:pt x="1" y="26"/>
                  </a:cubicBezTo>
                  <a:cubicBezTo>
                    <a:pt x="0" y="36"/>
                    <a:pt x="19" y="52"/>
                    <a:pt x="20" y="62"/>
                  </a:cubicBezTo>
                  <a:cubicBezTo>
                    <a:pt x="20" y="69"/>
                    <a:pt x="6" y="84"/>
                    <a:pt x="10" y="90"/>
                  </a:cubicBezTo>
                  <a:cubicBezTo>
                    <a:pt x="16" y="100"/>
                    <a:pt x="44" y="104"/>
                    <a:pt x="53" y="98"/>
                  </a:cubicBezTo>
                  <a:cubicBezTo>
                    <a:pt x="61" y="92"/>
                    <a:pt x="54" y="66"/>
                    <a:pt x="59" y="58"/>
                  </a:cubicBezTo>
                  <a:cubicBezTo>
                    <a:pt x="66" y="49"/>
                    <a:pt x="96" y="46"/>
                    <a:pt x="98" y="35"/>
                  </a:cubicBezTo>
                  <a:cubicBezTo>
                    <a:pt x="99" y="26"/>
                    <a:pt x="85" y="10"/>
                    <a:pt x="77" y="6"/>
                  </a:cubicBezTo>
                  <a:cubicBezTo>
                    <a:pt x="64" y="0"/>
                    <a:pt x="33" y="0"/>
                    <a:pt x="20" y="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0" name="Freeform 33"/>
            <p:cNvSpPr>
              <a:spLocks/>
            </p:cNvSpPr>
            <p:nvPr/>
          </p:nvSpPr>
          <p:spPr bwMode="auto">
            <a:xfrm>
              <a:off x="5548312" y="2952749"/>
              <a:ext cx="12700" cy="12700"/>
            </a:xfrm>
            <a:custGeom>
              <a:avLst/>
              <a:gdLst>
                <a:gd name="T0" fmla="*/ 74 w 79"/>
                <a:gd name="T1" fmla="*/ 66 h 75"/>
                <a:gd name="T2" fmla="*/ 30 w 79"/>
                <a:gd name="T3" fmla="*/ 74 h 75"/>
                <a:gd name="T4" fmla="*/ 4 w 79"/>
                <a:gd name="T5" fmla="*/ 66 h 75"/>
                <a:gd name="T6" fmla="*/ 10 w 79"/>
                <a:gd name="T7" fmla="*/ 38 h 75"/>
                <a:gd name="T8" fmla="*/ 17 w 79"/>
                <a:gd name="T9" fmla="*/ 11 h 75"/>
                <a:gd name="T10" fmla="*/ 51 w 79"/>
                <a:gd name="T11" fmla="*/ 4 h 75"/>
                <a:gd name="T12" fmla="*/ 67 w 79"/>
                <a:gd name="T13" fmla="*/ 31 h 75"/>
                <a:gd name="T14" fmla="*/ 74 w 79"/>
                <a:gd name="T15" fmla="*/ 66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5">
                  <a:moveTo>
                    <a:pt x="74" y="66"/>
                  </a:moveTo>
                  <a:cubicBezTo>
                    <a:pt x="68" y="75"/>
                    <a:pt x="41" y="75"/>
                    <a:pt x="30" y="74"/>
                  </a:cubicBezTo>
                  <a:cubicBezTo>
                    <a:pt x="23" y="74"/>
                    <a:pt x="7" y="72"/>
                    <a:pt x="4" y="66"/>
                  </a:cubicBezTo>
                  <a:cubicBezTo>
                    <a:pt x="0" y="60"/>
                    <a:pt x="8" y="45"/>
                    <a:pt x="10" y="38"/>
                  </a:cubicBezTo>
                  <a:cubicBezTo>
                    <a:pt x="12" y="32"/>
                    <a:pt x="12" y="16"/>
                    <a:pt x="17" y="11"/>
                  </a:cubicBezTo>
                  <a:cubicBezTo>
                    <a:pt x="24" y="5"/>
                    <a:pt x="43" y="0"/>
                    <a:pt x="51" y="4"/>
                  </a:cubicBezTo>
                  <a:cubicBezTo>
                    <a:pt x="58" y="7"/>
                    <a:pt x="64" y="24"/>
                    <a:pt x="67" y="31"/>
                  </a:cubicBezTo>
                  <a:cubicBezTo>
                    <a:pt x="70" y="39"/>
                    <a:pt x="79" y="58"/>
                    <a:pt x="74" y="66"/>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1" name="Freeform 34"/>
            <p:cNvSpPr>
              <a:spLocks/>
            </p:cNvSpPr>
            <p:nvPr/>
          </p:nvSpPr>
          <p:spPr bwMode="auto">
            <a:xfrm>
              <a:off x="5173662" y="2500311"/>
              <a:ext cx="592138" cy="574675"/>
            </a:xfrm>
            <a:custGeom>
              <a:avLst/>
              <a:gdLst>
                <a:gd name="T0" fmla="*/ 219 w 3502"/>
                <a:gd name="T1" fmla="*/ 1719 h 3397"/>
                <a:gd name="T2" fmla="*/ 126 w 3502"/>
                <a:gd name="T3" fmla="*/ 1316 h 3397"/>
                <a:gd name="T4" fmla="*/ 165 w 3502"/>
                <a:gd name="T5" fmla="*/ 1110 h 3397"/>
                <a:gd name="T6" fmla="*/ 356 w 3502"/>
                <a:gd name="T7" fmla="*/ 1242 h 3397"/>
                <a:gd name="T8" fmla="*/ 542 w 3502"/>
                <a:gd name="T9" fmla="*/ 1480 h 3397"/>
                <a:gd name="T10" fmla="*/ 725 w 3502"/>
                <a:gd name="T11" fmla="*/ 1170 h 3397"/>
                <a:gd name="T12" fmla="*/ 1085 w 3502"/>
                <a:gd name="T13" fmla="*/ 875 h 3397"/>
                <a:gd name="T14" fmla="*/ 1336 w 3502"/>
                <a:gd name="T15" fmla="*/ 803 h 3397"/>
                <a:gd name="T16" fmla="*/ 1460 w 3502"/>
                <a:gd name="T17" fmla="*/ 661 h 3397"/>
                <a:gd name="T18" fmla="*/ 1530 w 3502"/>
                <a:gd name="T19" fmla="*/ 579 h 3397"/>
                <a:gd name="T20" fmla="*/ 1735 w 3502"/>
                <a:gd name="T21" fmla="*/ 590 h 3397"/>
                <a:gd name="T22" fmla="*/ 1928 w 3502"/>
                <a:gd name="T23" fmla="*/ 403 h 3397"/>
                <a:gd name="T24" fmla="*/ 2129 w 3502"/>
                <a:gd name="T25" fmla="*/ 88 h 3397"/>
                <a:gd name="T26" fmla="*/ 2156 w 3502"/>
                <a:gd name="T27" fmla="*/ 2 h 3397"/>
                <a:gd name="T28" fmla="*/ 2512 w 3502"/>
                <a:gd name="T29" fmla="*/ 200 h 3397"/>
                <a:gd name="T30" fmla="*/ 2613 w 3502"/>
                <a:gd name="T31" fmla="*/ 283 h 3397"/>
                <a:gd name="T32" fmla="*/ 2748 w 3502"/>
                <a:gd name="T33" fmla="*/ 167 h 3397"/>
                <a:gd name="T34" fmla="*/ 2849 w 3502"/>
                <a:gd name="T35" fmla="*/ 403 h 3397"/>
                <a:gd name="T36" fmla="*/ 3092 w 3502"/>
                <a:gd name="T37" fmla="*/ 669 h 3397"/>
                <a:gd name="T38" fmla="*/ 3146 w 3502"/>
                <a:gd name="T39" fmla="*/ 818 h 3397"/>
                <a:gd name="T40" fmla="*/ 3239 w 3502"/>
                <a:gd name="T41" fmla="*/ 1024 h 3397"/>
                <a:gd name="T42" fmla="*/ 3464 w 3502"/>
                <a:gd name="T43" fmla="*/ 1257 h 3397"/>
                <a:gd name="T44" fmla="*/ 3502 w 3502"/>
                <a:gd name="T45" fmla="*/ 1547 h 3397"/>
                <a:gd name="T46" fmla="*/ 3154 w 3502"/>
                <a:gd name="T47" fmla="*/ 1819 h 3397"/>
                <a:gd name="T48" fmla="*/ 2869 w 3502"/>
                <a:gd name="T49" fmla="*/ 2260 h 3397"/>
                <a:gd name="T50" fmla="*/ 2675 w 3502"/>
                <a:gd name="T51" fmla="*/ 2410 h 3397"/>
                <a:gd name="T52" fmla="*/ 2528 w 3502"/>
                <a:gd name="T53" fmla="*/ 2463 h 3397"/>
                <a:gd name="T54" fmla="*/ 2405 w 3502"/>
                <a:gd name="T55" fmla="*/ 2494 h 3397"/>
                <a:gd name="T56" fmla="*/ 2341 w 3502"/>
                <a:gd name="T57" fmla="*/ 2552 h 3397"/>
                <a:gd name="T58" fmla="*/ 2047 w 3502"/>
                <a:gd name="T59" fmla="*/ 2775 h 3397"/>
                <a:gd name="T60" fmla="*/ 1836 w 3502"/>
                <a:gd name="T61" fmla="*/ 2997 h 3397"/>
                <a:gd name="T62" fmla="*/ 1702 w 3502"/>
                <a:gd name="T63" fmla="*/ 3135 h 3397"/>
                <a:gd name="T64" fmla="*/ 1634 w 3502"/>
                <a:gd name="T65" fmla="*/ 3236 h 3397"/>
                <a:gd name="T66" fmla="*/ 1639 w 3502"/>
                <a:gd name="T67" fmla="*/ 3302 h 3397"/>
                <a:gd name="T68" fmla="*/ 1457 w 3502"/>
                <a:gd name="T69" fmla="*/ 3339 h 3397"/>
                <a:gd name="T70" fmla="*/ 1320 w 3502"/>
                <a:gd name="T71" fmla="*/ 3337 h 3397"/>
                <a:gd name="T72" fmla="*/ 1523 w 3502"/>
                <a:gd name="T73" fmla="*/ 3158 h 3397"/>
                <a:gd name="T74" fmla="*/ 1537 w 3502"/>
                <a:gd name="T75" fmla="*/ 3041 h 3397"/>
                <a:gd name="T76" fmla="*/ 1631 w 3502"/>
                <a:gd name="T77" fmla="*/ 2950 h 3397"/>
                <a:gd name="T78" fmla="*/ 1627 w 3502"/>
                <a:gd name="T79" fmla="*/ 2886 h 3397"/>
                <a:gd name="T80" fmla="*/ 1474 w 3502"/>
                <a:gd name="T81" fmla="*/ 2926 h 3397"/>
                <a:gd name="T82" fmla="*/ 1490 w 3502"/>
                <a:gd name="T83" fmla="*/ 2760 h 3397"/>
                <a:gd name="T84" fmla="*/ 1457 w 3502"/>
                <a:gd name="T85" fmla="*/ 2602 h 3397"/>
                <a:gd name="T86" fmla="*/ 1647 w 3502"/>
                <a:gd name="T87" fmla="*/ 2400 h 3397"/>
                <a:gd name="T88" fmla="*/ 1738 w 3502"/>
                <a:gd name="T89" fmla="*/ 2110 h 3397"/>
                <a:gd name="T90" fmla="*/ 1570 w 3502"/>
                <a:gd name="T91" fmla="*/ 1892 h 3397"/>
                <a:gd name="T92" fmla="*/ 1433 w 3502"/>
                <a:gd name="T93" fmla="*/ 1804 h 3397"/>
                <a:gd name="T94" fmla="*/ 1418 w 3502"/>
                <a:gd name="T95" fmla="*/ 1902 h 3397"/>
                <a:gd name="T96" fmla="*/ 1246 w 3502"/>
                <a:gd name="T97" fmla="*/ 1907 h 3397"/>
                <a:gd name="T98" fmla="*/ 1130 w 3502"/>
                <a:gd name="T99" fmla="*/ 1956 h 3397"/>
                <a:gd name="T100" fmla="*/ 1099 w 3502"/>
                <a:gd name="T101" fmla="*/ 2072 h 3397"/>
                <a:gd name="T102" fmla="*/ 958 w 3502"/>
                <a:gd name="T103" fmla="*/ 2210 h 3397"/>
                <a:gd name="T104" fmla="*/ 864 w 3502"/>
                <a:gd name="T105" fmla="*/ 2496 h 3397"/>
                <a:gd name="T106" fmla="*/ 608 w 3502"/>
                <a:gd name="T107" fmla="*/ 2650 h 3397"/>
                <a:gd name="T108" fmla="*/ 455 w 3502"/>
                <a:gd name="T109" fmla="*/ 2471 h 3397"/>
                <a:gd name="T110" fmla="*/ 203 w 3502"/>
                <a:gd name="T111" fmla="*/ 2270 h 3397"/>
                <a:gd name="T112" fmla="*/ 1 w 3502"/>
                <a:gd name="T113" fmla="*/ 2164 h 3397"/>
                <a:gd name="T114" fmla="*/ 132 w 3502"/>
                <a:gd name="T115" fmla="*/ 1936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02" h="3397">
                  <a:moveTo>
                    <a:pt x="165" y="1845"/>
                  </a:moveTo>
                  <a:cubicBezTo>
                    <a:pt x="183" y="1828"/>
                    <a:pt x="202" y="1812"/>
                    <a:pt x="208" y="1798"/>
                  </a:cubicBezTo>
                  <a:cubicBezTo>
                    <a:pt x="217" y="1780"/>
                    <a:pt x="224" y="1738"/>
                    <a:pt x="219" y="1719"/>
                  </a:cubicBezTo>
                  <a:cubicBezTo>
                    <a:pt x="212" y="1690"/>
                    <a:pt x="160" y="1650"/>
                    <a:pt x="148" y="1623"/>
                  </a:cubicBezTo>
                  <a:cubicBezTo>
                    <a:pt x="140" y="1605"/>
                    <a:pt x="134" y="1564"/>
                    <a:pt x="132" y="1544"/>
                  </a:cubicBezTo>
                  <a:cubicBezTo>
                    <a:pt x="125" y="1487"/>
                    <a:pt x="147" y="1369"/>
                    <a:pt x="126" y="1316"/>
                  </a:cubicBezTo>
                  <a:cubicBezTo>
                    <a:pt x="118" y="1295"/>
                    <a:pt x="74" y="1269"/>
                    <a:pt x="66" y="1247"/>
                  </a:cubicBezTo>
                  <a:cubicBezTo>
                    <a:pt x="62" y="1237"/>
                    <a:pt x="62" y="1215"/>
                    <a:pt x="66" y="1205"/>
                  </a:cubicBezTo>
                  <a:cubicBezTo>
                    <a:pt x="79" y="1174"/>
                    <a:pt x="130" y="1111"/>
                    <a:pt x="165" y="1110"/>
                  </a:cubicBezTo>
                  <a:cubicBezTo>
                    <a:pt x="197" y="1108"/>
                    <a:pt x="233" y="1179"/>
                    <a:pt x="263" y="1189"/>
                  </a:cubicBezTo>
                  <a:cubicBezTo>
                    <a:pt x="285" y="1196"/>
                    <a:pt x="339" y="1168"/>
                    <a:pt x="356" y="1184"/>
                  </a:cubicBezTo>
                  <a:cubicBezTo>
                    <a:pt x="367" y="1194"/>
                    <a:pt x="351" y="1228"/>
                    <a:pt x="356" y="1242"/>
                  </a:cubicBezTo>
                  <a:cubicBezTo>
                    <a:pt x="371" y="1282"/>
                    <a:pt x="448" y="1333"/>
                    <a:pt x="471" y="1369"/>
                  </a:cubicBezTo>
                  <a:cubicBezTo>
                    <a:pt x="486" y="1392"/>
                    <a:pt x="495" y="1451"/>
                    <a:pt x="515" y="1470"/>
                  </a:cubicBezTo>
                  <a:cubicBezTo>
                    <a:pt x="520" y="1475"/>
                    <a:pt x="535" y="1483"/>
                    <a:pt x="542" y="1480"/>
                  </a:cubicBezTo>
                  <a:cubicBezTo>
                    <a:pt x="562" y="1472"/>
                    <a:pt x="564" y="1420"/>
                    <a:pt x="575" y="1401"/>
                  </a:cubicBezTo>
                  <a:cubicBezTo>
                    <a:pt x="598" y="1360"/>
                    <a:pt x="662" y="1289"/>
                    <a:pt x="687" y="1249"/>
                  </a:cubicBezTo>
                  <a:cubicBezTo>
                    <a:pt x="698" y="1230"/>
                    <a:pt x="712" y="1188"/>
                    <a:pt x="725" y="1170"/>
                  </a:cubicBezTo>
                  <a:cubicBezTo>
                    <a:pt x="750" y="1139"/>
                    <a:pt x="812" y="1082"/>
                    <a:pt x="849" y="1066"/>
                  </a:cubicBezTo>
                  <a:cubicBezTo>
                    <a:pt x="875" y="1054"/>
                    <a:pt x="937" y="1065"/>
                    <a:pt x="961" y="1051"/>
                  </a:cubicBezTo>
                  <a:cubicBezTo>
                    <a:pt x="1008" y="1022"/>
                    <a:pt x="1047" y="913"/>
                    <a:pt x="1085" y="875"/>
                  </a:cubicBezTo>
                  <a:cubicBezTo>
                    <a:pt x="1098" y="861"/>
                    <a:pt x="1128" y="832"/>
                    <a:pt x="1147" y="830"/>
                  </a:cubicBezTo>
                  <a:cubicBezTo>
                    <a:pt x="1171" y="826"/>
                    <a:pt x="1215" y="866"/>
                    <a:pt x="1240" y="863"/>
                  </a:cubicBezTo>
                  <a:cubicBezTo>
                    <a:pt x="1268" y="860"/>
                    <a:pt x="1325" y="829"/>
                    <a:pt x="1336" y="803"/>
                  </a:cubicBezTo>
                  <a:cubicBezTo>
                    <a:pt x="1346" y="782"/>
                    <a:pt x="1312" y="732"/>
                    <a:pt x="1321" y="710"/>
                  </a:cubicBezTo>
                  <a:cubicBezTo>
                    <a:pt x="1327" y="695"/>
                    <a:pt x="1356" y="678"/>
                    <a:pt x="1371" y="672"/>
                  </a:cubicBezTo>
                  <a:cubicBezTo>
                    <a:pt x="1392" y="664"/>
                    <a:pt x="1438" y="658"/>
                    <a:pt x="1460" y="661"/>
                  </a:cubicBezTo>
                  <a:cubicBezTo>
                    <a:pt x="1477" y="663"/>
                    <a:pt x="1505" y="690"/>
                    <a:pt x="1522" y="687"/>
                  </a:cubicBezTo>
                  <a:cubicBezTo>
                    <a:pt x="1540" y="684"/>
                    <a:pt x="1574" y="656"/>
                    <a:pt x="1576" y="639"/>
                  </a:cubicBezTo>
                  <a:cubicBezTo>
                    <a:pt x="1578" y="620"/>
                    <a:pt x="1532" y="597"/>
                    <a:pt x="1530" y="579"/>
                  </a:cubicBezTo>
                  <a:cubicBezTo>
                    <a:pt x="1528" y="567"/>
                    <a:pt x="1539" y="543"/>
                    <a:pt x="1549" y="537"/>
                  </a:cubicBezTo>
                  <a:cubicBezTo>
                    <a:pt x="1570" y="525"/>
                    <a:pt x="1625" y="534"/>
                    <a:pt x="1650" y="541"/>
                  </a:cubicBezTo>
                  <a:cubicBezTo>
                    <a:pt x="1673" y="548"/>
                    <a:pt x="1710" y="590"/>
                    <a:pt x="1735" y="590"/>
                  </a:cubicBezTo>
                  <a:cubicBezTo>
                    <a:pt x="1757" y="590"/>
                    <a:pt x="1793" y="559"/>
                    <a:pt x="1812" y="549"/>
                  </a:cubicBezTo>
                  <a:cubicBezTo>
                    <a:pt x="1834" y="537"/>
                    <a:pt x="1885" y="523"/>
                    <a:pt x="1901" y="504"/>
                  </a:cubicBezTo>
                  <a:cubicBezTo>
                    <a:pt x="1918" y="483"/>
                    <a:pt x="1916" y="426"/>
                    <a:pt x="1928" y="403"/>
                  </a:cubicBezTo>
                  <a:cubicBezTo>
                    <a:pt x="1936" y="388"/>
                    <a:pt x="1958" y="361"/>
                    <a:pt x="1971" y="350"/>
                  </a:cubicBezTo>
                  <a:cubicBezTo>
                    <a:pt x="2000" y="324"/>
                    <a:pt x="2085" y="300"/>
                    <a:pt x="2106" y="268"/>
                  </a:cubicBezTo>
                  <a:cubicBezTo>
                    <a:pt x="2131" y="230"/>
                    <a:pt x="2126" y="133"/>
                    <a:pt x="2129" y="88"/>
                  </a:cubicBezTo>
                  <a:cubicBezTo>
                    <a:pt x="2130" y="71"/>
                    <a:pt x="2121" y="36"/>
                    <a:pt x="2129" y="21"/>
                  </a:cubicBezTo>
                  <a:cubicBezTo>
                    <a:pt x="2130" y="19"/>
                    <a:pt x="2131" y="18"/>
                    <a:pt x="2132" y="17"/>
                  </a:cubicBezTo>
                  <a:cubicBezTo>
                    <a:pt x="2138" y="10"/>
                    <a:pt x="2149" y="2"/>
                    <a:pt x="2156" y="2"/>
                  </a:cubicBezTo>
                  <a:cubicBezTo>
                    <a:pt x="2190" y="0"/>
                    <a:pt x="2244" y="53"/>
                    <a:pt x="2276" y="66"/>
                  </a:cubicBezTo>
                  <a:cubicBezTo>
                    <a:pt x="2311" y="79"/>
                    <a:pt x="2388" y="84"/>
                    <a:pt x="2419" y="103"/>
                  </a:cubicBezTo>
                  <a:cubicBezTo>
                    <a:pt x="2448" y="120"/>
                    <a:pt x="2500" y="169"/>
                    <a:pt x="2512" y="200"/>
                  </a:cubicBezTo>
                  <a:cubicBezTo>
                    <a:pt x="2520" y="221"/>
                    <a:pt x="2501" y="266"/>
                    <a:pt x="2508" y="287"/>
                  </a:cubicBezTo>
                  <a:cubicBezTo>
                    <a:pt x="2513" y="298"/>
                    <a:pt x="2530" y="322"/>
                    <a:pt x="2543" y="324"/>
                  </a:cubicBezTo>
                  <a:cubicBezTo>
                    <a:pt x="2563" y="327"/>
                    <a:pt x="2600" y="298"/>
                    <a:pt x="2613" y="283"/>
                  </a:cubicBezTo>
                  <a:cubicBezTo>
                    <a:pt x="2631" y="260"/>
                    <a:pt x="2631" y="198"/>
                    <a:pt x="2647" y="174"/>
                  </a:cubicBezTo>
                  <a:cubicBezTo>
                    <a:pt x="2657" y="160"/>
                    <a:pt x="2684" y="129"/>
                    <a:pt x="2702" y="129"/>
                  </a:cubicBezTo>
                  <a:cubicBezTo>
                    <a:pt x="2717" y="129"/>
                    <a:pt x="2741" y="154"/>
                    <a:pt x="2748" y="167"/>
                  </a:cubicBezTo>
                  <a:cubicBezTo>
                    <a:pt x="2764" y="195"/>
                    <a:pt x="2745" y="267"/>
                    <a:pt x="2763" y="294"/>
                  </a:cubicBezTo>
                  <a:cubicBezTo>
                    <a:pt x="2775" y="311"/>
                    <a:pt x="2825" y="318"/>
                    <a:pt x="2837" y="335"/>
                  </a:cubicBezTo>
                  <a:cubicBezTo>
                    <a:pt x="2847" y="349"/>
                    <a:pt x="2839" y="389"/>
                    <a:pt x="2849" y="403"/>
                  </a:cubicBezTo>
                  <a:cubicBezTo>
                    <a:pt x="2861" y="420"/>
                    <a:pt x="2907" y="430"/>
                    <a:pt x="2922" y="444"/>
                  </a:cubicBezTo>
                  <a:cubicBezTo>
                    <a:pt x="2950" y="469"/>
                    <a:pt x="2984" y="538"/>
                    <a:pt x="3007" y="567"/>
                  </a:cubicBezTo>
                  <a:cubicBezTo>
                    <a:pt x="3027" y="594"/>
                    <a:pt x="3063" y="652"/>
                    <a:pt x="3092" y="669"/>
                  </a:cubicBezTo>
                  <a:cubicBezTo>
                    <a:pt x="3109" y="678"/>
                    <a:pt x="3156" y="666"/>
                    <a:pt x="3170" y="680"/>
                  </a:cubicBezTo>
                  <a:cubicBezTo>
                    <a:pt x="3182" y="692"/>
                    <a:pt x="3180" y="730"/>
                    <a:pt x="3177" y="747"/>
                  </a:cubicBezTo>
                  <a:cubicBezTo>
                    <a:pt x="3174" y="766"/>
                    <a:pt x="3153" y="800"/>
                    <a:pt x="3146" y="818"/>
                  </a:cubicBezTo>
                  <a:cubicBezTo>
                    <a:pt x="3140" y="836"/>
                    <a:pt x="3126" y="871"/>
                    <a:pt x="3127" y="890"/>
                  </a:cubicBezTo>
                  <a:cubicBezTo>
                    <a:pt x="3130" y="924"/>
                    <a:pt x="3156" y="996"/>
                    <a:pt x="3185" y="1017"/>
                  </a:cubicBezTo>
                  <a:cubicBezTo>
                    <a:pt x="3196" y="1025"/>
                    <a:pt x="3227" y="1018"/>
                    <a:pt x="3239" y="1024"/>
                  </a:cubicBezTo>
                  <a:cubicBezTo>
                    <a:pt x="3272" y="1042"/>
                    <a:pt x="3307" y="1110"/>
                    <a:pt x="3332" y="1137"/>
                  </a:cubicBezTo>
                  <a:cubicBezTo>
                    <a:pt x="3353" y="1159"/>
                    <a:pt x="3398" y="1202"/>
                    <a:pt x="3421" y="1223"/>
                  </a:cubicBezTo>
                  <a:cubicBezTo>
                    <a:pt x="3431" y="1232"/>
                    <a:pt x="3457" y="1245"/>
                    <a:pt x="3464" y="1257"/>
                  </a:cubicBezTo>
                  <a:cubicBezTo>
                    <a:pt x="3478" y="1284"/>
                    <a:pt x="3476" y="1349"/>
                    <a:pt x="3471" y="1380"/>
                  </a:cubicBezTo>
                  <a:cubicBezTo>
                    <a:pt x="3468" y="1400"/>
                    <a:pt x="3443" y="1435"/>
                    <a:pt x="3444" y="1455"/>
                  </a:cubicBezTo>
                  <a:cubicBezTo>
                    <a:pt x="3445" y="1472"/>
                    <a:pt x="3483" y="1523"/>
                    <a:pt x="3502" y="1547"/>
                  </a:cubicBezTo>
                  <a:cubicBezTo>
                    <a:pt x="3497" y="1549"/>
                    <a:pt x="3493" y="1552"/>
                    <a:pt x="3490" y="1554"/>
                  </a:cubicBezTo>
                  <a:cubicBezTo>
                    <a:pt x="3448" y="1585"/>
                    <a:pt x="3381" y="1670"/>
                    <a:pt x="3339" y="1703"/>
                  </a:cubicBezTo>
                  <a:cubicBezTo>
                    <a:pt x="3296" y="1737"/>
                    <a:pt x="3198" y="1788"/>
                    <a:pt x="3154" y="1819"/>
                  </a:cubicBezTo>
                  <a:cubicBezTo>
                    <a:pt x="3114" y="1847"/>
                    <a:pt x="3032" y="1901"/>
                    <a:pt x="3000" y="1938"/>
                  </a:cubicBezTo>
                  <a:cubicBezTo>
                    <a:pt x="2969" y="1973"/>
                    <a:pt x="2926" y="2058"/>
                    <a:pt x="2908" y="2101"/>
                  </a:cubicBezTo>
                  <a:cubicBezTo>
                    <a:pt x="2893" y="2139"/>
                    <a:pt x="2881" y="2221"/>
                    <a:pt x="2869" y="2260"/>
                  </a:cubicBezTo>
                  <a:cubicBezTo>
                    <a:pt x="2863" y="2278"/>
                    <a:pt x="2854" y="2316"/>
                    <a:pt x="2841" y="2329"/>
                  </a:cubicBezTo>
                  <a:cubicBezTo>
                    <a:pt x="2825" y="2347"/>
                    <a:pt x="2777" y="2361"/>
                    <a:pt x="2756" y="2372"/>
                  </a:cubicBezTo>
                  <a:cubicBezTo>
                    <a:pt x="2736" y="2383"/>
                    <a:pt x="2696" y="2405"/>
                    <a:pt x="2675" y="2410"/>
                  </a:cubicBezTo>
                  <a:cubicBezTo>
                    <a:pt x="2655" y="2415"/>
                    <a:pt x="2615" y="2409"/>
                    <a:pt x="2595" y="2410"/>
                  </a:cubicBezTo>
                  <a:cubicBezTo>
                    <a:pt x="2579" y="2412"/>
                    <a:pt x="2542" y="2410"/>
                    <a:pt x="2531" y="2422"/>
                  </a:cubicBezTo>
                  <a:cubicBezTo>
                    <a:pt x="2524" y="2429"/>
                    <a:pt x="2533" y="2454"/>
                    <a:pt x="2528" y="2463"/>
                  </a:cubicBezTo>
                  <a:cubicBezTo>
                    <a:pt x="2516" y="2483"/>
                    <a:pt x="2469" y="2500"/>
                    <a:pt x="2450" y="2513"/>
                  </a:cubicBezTo>
                  <a:cubicBezTo>
                    <a:pt x="2441" y="2518"/>
                    <a:pt x="2424" y="2540"/>
                    <a:pt x="2414" y="2536"/>
                  </a:cubicBezTo>
                  <a:cubicBezTo>
                    <a:pt x="2404" y="2532"/>
                    <a:pt x="2411" y="2503"/>
                    <a:pt x="2405" y="2494"/>
                  </a:cubicBezTo>
                  <a:cubicBezTo>
                    <a:pt x="2401" y="2489"/>
                    <a:pt x="2388" y="2479"/>
                    <a:pt x="2381" y="2480"/>
                  </a:cubicBezTo>
                  <a:cubicBezTo>
                    <a:pt x="2368" y="2481"/>
                    <a:pt x="2348" y="2500"/>
                    <a:pt x="2343" y="2511"/>
                  </a:cubicBezTo>
                  <a:cubicBezTo>
                    <a:pt x="2338" y="2520"/>
                    <a:pt x="2345" y="2543"/>
                    <a:pt x="2341" y="2552"/>
                  </a:cubicBezTo>
                  <a:cubicBezTo>
                    <a:pt x="2338" y="2560"/>
                    <a:pt x="2325" y="2574"/>
                    <a:pt x="2318" y="2579"/>
                  </a:cubicBezTo>
                  <a:cubicBezTo>
                    <a:pt x="2291" y="2597"/>
                    <a:pt x="2221" y="2603"/>
                    <a:pt x="2194" y="2620"/>
                  </a:cubicBezTo>
                  <a:cubicBezTo>
                    <a:pt x="2149" y="2649"/>
                    <a:pt x="2087" y="2740"/>
                    <a:pt x="2047" y="2775"/>
                  </a:cubicBezTo>
                  <a:cubicBezTo>
                    <a:pt x="2027" y="2793"/>
                    <a:pt x="1981" y="2823"/>
                    <a:pt x="1959" y="2840"/>
                  </a:cubicBezTo>
                  <a:cubicBezTo>
                    <a:pt x="1937" y="2858"/>
                    <a:pt x="1887" y="2891"/>
                    <a:pt x="1870" y="2914"/>
                  </a:cubicBezTo>
                  <a:cubicBezTo>
                    <a:pt x="1857" y="2932"/>
                    <a:pt x="1846" y="2977"/>
                    <a:pt x="1836" y="2997"/>
                  </a:cubicBezTo>
                  <a:cubicBezTo>
                    <a:pt x="1822" y="3022"/>
                    <a:pt x="1785" y="3069"/>
                    <a:pt x="1769" y="3094"/>
                  </a:cubicBezTo>
                  <a:cubicBezTo>
                    <a:pt x="1759" y="3110"/>
                    <a:pt x="1748" y="3155"/>
                    <a:pt x="1730" y="3158"/>
                  </a:cubicBezTo>
                  <a:cubicBezTo>
                    <a:pt x="1721" y="3160"/>
                    <a:pt x="1711" y="3138"/>
                    <a:pt x="1702" y="3135"/>
                  </a:cubicBezTo>
                  <a:cubicBezTo>
                    <a:pt x="1685" y="3131"/>
                    <a:pt x="1648" y="3137"/>
                    <a:pt x="1636" y="3149"/>
                  </a:cubicBezTo>
                  <a:cubicBezTo>
                    <a:pt x="1625" y="3158"/>
                    <a:pt x="1620" y="3189"/>
                    <a:pt x="1621" y="3203"/>
                  </a:cubicBezTo>
                  <a:cubicBezTo>
                    <a:pt x="1621" y="3212"/>
                    <a:pt x="1628" y="3230"/>
                    <a:pt x="1634" y="3236"/>
                  </a:cubicBezTo>
                  <a:cubicBezTo>
                    <a:pt x="1643" y="3245"/>
                    <a:pt x="1673" y="3245"/>
                    <a:pt x="1682" y="3254"/>
                  </a:cubicBezTo>
                  <a:cubicBezTo>
                    <a:pt x="1689" y="3262"/>
                    <a:pt x="1701" y="3285"/>
                    <a:pt x="1695" y="3294"/>
                  </a:cubicBezTo>
                  <a:cubicBezTo>
                    <a:pt x="1688" y="3306"/>
                    <a:pt x="1653" y="3301"/>
                    <a:pt x="1639" y="3302"/>
                  </a:cubicBezTo>
                  <a:cubicBezTo>
                    <a:pt x="1625" y="3303"/>
                    <a:pt x="1598" y="3298"/>
                    <a:pt x="1584" y="3302"/>
                  </a:cubicBezTo>
                  <a:cubicBezTo>
                    <a:pt x="1568" y="3307"/>
                    <a:pt x="1542" y="3334"/>
                    <a:pt x="1525" y="3339"/>
                  </a:cubicBezTo>
                  <a:cubicBezTo>
                    <a:pt x="1509" y="3343"/>
                    <a:pt x="1473" y="3331"/>
                    <a:pt x="1457" y="3339"/>
                  </a:cubicBezTo>
                  <a:cubicBezTo>
                    <a:pt x="1442" y="3346"/>
                    <a:pt x="1431" y="3385"/>
                    <a:pt x="1416" y="3391"/>
                  </a:cubicBezTo>
                  <a:cubicBezTo>
                    <a:pt x="1402" y="3397"/>
                    <a:pt x="1368" y="3392"/>
                    <a:pt x="1355" y="3385"/>
                  </a:cubicBezTo>
                  <a:cubicBezTo>
                    <a:pt x="1342" y="3377"/>
                    <a:pt x="1324" y="3351"/>
                    <a:pt x="1320" y="3337"/>
                  </a:cubicBezTo>
                  <a:cubicBezTo>
                    <a:pt x="1314" y="3317"/>
                    <a:pt x="1314" y="3273"/>
                    <a:pt x="1324" y="3254"/>
                  </a:cubicBezTo>
                  <a:cubicBezTo>
                    <a:pt x="1335" y="3231"/>
                    <a:pt x="1381" y="3200"/>
                    <a:pt x="1404" y="3188"/>
                  </a:cubicBezTo>
                  <a:cubicBezTo>
                    <a:pt x="1432" y="3174"/>
                    <a:pt x="1497" y="3174"/>
                    <a:pt x="1523" y="3158"/>
                  </a:cubicBezTo>
                  <a:cubicBezTo>
                    <a:pt x="1536" y="3151"/>
                    <a:pt x="1559" y="3131"/>
                    <a:pt x="1565" y="3117"/>
                  </a:cubicBezTo>
                  <a:cubicBezTo>
                    <a:pt x="1570" y="3105"/>
                    <a:pt x="1570" y="3076"/>
                    <a:pt x="1565" y="3064"/>
                  </a:cubicBezTo>
                  <a:cubicBezTo>
                    <a:pt x="1561" y="3056"/>
                    <a:pt x="1543" y="3047"/>
                    <a:pt x="1537" y="3041"/>
                  </a:cubicBezTo>
                  <a:cubicBezTo>
                    <a:pt x="1531" y="3036"/>
                    <a:pt x="1512" y="3026"/>
                    <a:pt x="1513" y="3018"/>
                  </a:cubicBezTo>
                  <a:cubicBezTo>
                    <a:pt x="1516" y="3002"/>
                    <a:pt x="1557" y="2993"/>
                    <a:pt x="1571" y="2985"/>
                  </a:cubicBezTo>
                  <a:cubicBezTo>
                    <a:pt x="1586" y="2976"/>
                    <a:pt x="1617" y="2961"/>
                    <a:pt x="1631" y="2950"/>
                  </a:cubicBezTo>
                  <a:cubicBezTo>
                    <a:pt x="1636" y="2946"/>
                    <a:pt x="1645" y="2937"/>
                    <a:pt x="1649" y="2932"/>
                  </a:cubicBezTo>
                  <a:cubicBezTo>
                    <a:pt x="1657" y="2923"/>
                    <a:pt x="1682" y="2904"/>
                    <a:pt x="1677" y="2893"/>
                  </a:cubicBezTo>
                  <a:cubicBezTo>
                    <a:pt x="1672" y="2881"/>
                    <a:pt x="1640" y="2883"/>
                    <a:pt x="1627" y="2886"/>
                  </a:cubicBezTo>
                  <a:cubicBezTo>
                    <a:pt x="1613" y="2889"/>
                    <a:pt x="1589" y="2910"/>
                    <a:pt x="1576" y="2917"/>
                  </a:cubicBezTo>
                  <a:cubicBezTo>
                    <a:pt x="1563" y="2925"/>
                    <a:pt x="1537" y="2943"/>
                    <a:pt x="1522" y="2944"/>
                  </a:cubicBezTo>
                  <a:cubicBezTo>
                    <a:pt x="1509" y="2944"/>
                    <a:pt x="1483" y="2935"/>
                    <a:pt x="1474" y="2926"/>
                  </a:cubicBezTo>
                  <a:cubicBezTo>
                    <a:pt x="1466" y="2917"/>
                    <a:pt x="1459" y="2893"/>
                    <a:pt x="1461" y="2881"/>
                  </a:cubicBezTo>
                  <a:cubicBezTo>
                    <a:pt x="1462" y="2866"/>
                    <a:pt x="1485" y="2841"/>
                    <a:pt x="1489" y="2826"/>
                  </a:cubicBezTo>
                  <a:cubicBezTo>
                    <a:pt x="1493" y="2810"/>
                    <a:pt x="1495" y="2776"/>
                    <a:pt x="1490" y="2760"/>
                  </a:cubicBezTo>
                  <a:cubicBezTo>
                    <a:pt x="1486" y="2745"/>
                    <a:pt x="1464" y="2720"/>
                    <a:pt x="1457" y="2706"/>
                  </a:cubicBezTo>
                  <a:cubicBezTo>
                    <a:pt x="1451" y="2692"/>
                    <a:pt x="1437" y="2665"/>
                    <a:pt x="1437" y="2650"/>
                  </a:cubicBezTo>
                  <a:cubicBezTo>
                    <a:pt x="1438" y="2637"/>
                    <a:pt x="1450" y="2612"/>
                    <a:pt x="1457" y="2602"/>
                  </a:cubicBezTo>
                  <a:cubicBezTo>
                    <a:pt x="1469" y="2586"/>
                    <a:pt x="1502" y="2563"/>
                    <a:pt x="1517" y="2551"/>
                  </a:cubicBezTo>
                  <a:cubicBezTo>
                    <a:pt x="1533" y="2537"/>
                    <a:pt x="1569" y="2515"/>
                    <a:pt x="1583" y="2499"/>
                  </a:cubicBezTo>
                  <a:cubicBezTo>
                    <a:pt x="1603" y="2478"/>
                    <a:pt x="1633" y="2426"/>
                    <a:pt x="1647" y="2400"/>
                  </a:cubicBezTo>
                  <a:cubicBezTo>
                    <a:pt x="1661" y="2374"/>
                    <a:pt x="1682" y="2319"/>
                    <a:pt x="1693" y="2291"/>
                  </a:cubicBezTo>
                  <a:cubicBezTo>
                    <a:pt x="1704" y="2264"/>
                    <a:pt x="1729" y="2211"/>
                    <a:pt x="1735" y="2182"/>
                  </a:cubicBezTo>
                  <a:cubicBezTo>
                    <a:pt x="1738" y="2165"/>
                    <a:pt x="1744" y="2127"/>
                    <a:pt x="1738" y="2110"/>
                  </a:cubicBezTo>
                  <a:cubicBezTo>
                    <a:pt x="1732" y="2093"/>
                    <a:pt x="1702" y="2070"/>
                    <a:pt x="1690" y="2057"/>
                  </a:cubicBezTo>
                  <a:cubicBezTo>
                    <a:pt x="1666" y="2028"/>
                    <a:pt x="1615" y="1973"/>
                    <a:pt x="1594" y="1941"/>
                  </a:cubicBezTo>
                  <a:cubicBezTo>
                    <a:pt x="1587" y="1930"/>
                    <a:pt x="1577" y="1904"/>
                    <a:pt x="1570" y="1892"/>
                  </a:cubicBezTo>
                  <a:cubicBezTo>
                    <a:pt x="1561" y="1876"/>
                    <a:pt x="1540" y="1847"/>
                    <a:pt x="1530" y="1832"/>
                  </a:cubicBezTo>
                  <a:cubicBezTo>
                    <a:pt x="1522" y="1819"/>
                    <a:pt x="1511" y="1786"/>
                    <a:pt x="1497" y="1781"/>
                  </a:cubicBezTo>
                  <a:cubicBezTo>
                    <a:pt x="1481" y="1776"/>
                    <a:pt x="1445" y="1793"/>
                    <a:pt x="1433" y="1804"/>
                  </a:cubicBezTo>
                  <a:cubicBezTo>
                    <a:pt x="1427" y="1809"/>
                    <a:pt x="1418" y="1824"/>
                    <a:pt x="1418" y="1832"/>
                  </a:cubicBezTo>
                  <a:cubicBezTo>
                    <a:pt x="1417" y="1842"/>
                    <a:pt x="1430" y="1860"/>
                    <a:pt x="1429" y="1870"/>
                  </a:cubicBezTo>
                  <a:cubicBezTo>
                    <a:pt x="1429" y="1879"/>
                    <a:pt x="1423" y="1895"/>
                    <a:pt x="1418" y="1902"/>
                  </a:cubicBezTo>
                  <a:cubicBezTo>
                    <a:pt x="1412" y="1908"/>
                    <a:pt x="1396" y="1915"/>
                    <a:pt x="1388" y="1916"/>
                  </a:cubicBezTo>
                  <a:cubicBezTo>
                    <a:pt x="1367" y="1921"/>
                    <a:pt x="1323" y="1918"/>
                    <a:pt x="1302" y="1916"/>
                  </a:cubicBezTo>
                  <a:cubicBezTo>
                    <a:pt x="1288" y="1915"/>
                    <a:pt x="1260" y="1908"/>
                    <a:pt x="1246" y="1907"/>
                  </a:cubicBezTo>
                  <a:cubicBezTo>
                    <a:pt x="1239" y="1906"/>
                    <a:pt x="1223" y="1904"/>
                    <a:pt x="1216" y="1907"/>
                  </a:cubicBezTo>
                  <a:cubicBezTo>
                    <a:pt x="1206" y="1910"/>
                    <a:pt x="1191" y="1929"/>
                    <a:pt x="1181" y="1935"/>
                  </a:cubicBezTo>
                  <a:cubicBezTo>
                    <a:pt x="1170" y="1942"/>
                    <a:pt x="1143" y="1950"/>
                    <a:pt x="1130" y="1956"/>
                  </a:cubicBezTo>
                  <a:cubicBezTo>
                    <a:pt x="1123" y="1960"/>
                    <a:pt x="1106" y="1967"/>
                    <a:pt x="1101" y="1974"/>
                  </a:cubicBezTo>
                  <a:cubicBezTo>
                    <a:pt x="1093" y="1984"/>
                    <a:pt x="1086" y="2010"/>
                    <a:pt x="1086" y="2022"/>
                  </a:cubicBezTo>
                  <a:cubicBezTo>
                    <a:pt x="1085" y="2035"/>
                    <a:pt x="1100" y="2059"/>
                    <a:pt x="1099" y="2072"/>
                  </a:cubicBezTo>
                  <a:cubicBezTo>
                    <a:pt x="1097" y="2086"/>
                    <a:pt x="1084" y="2113"/>
                    <a:pt x="1072" y="2121"/>
                  </a:cubicBezTo>
                  <a:cubicBezTo>
                    <a:pt x="1061" y="2130"/>
                    <a:pt x="1027" y="2122"/>
                    <a:pt x="1015" y="2130"/>
                  </a:cubicBezTo>
                  <a:cubicBezTo>
                    <a:pt x="994" y="2142"/>
                    <a:pt x="972" y="2190"/>
                    <a:pt x="958" y="2210"/>
                  </a:cubicBezTo>
                  <a:cubicBezTo>
                    <a:pt x="946" y="2231"/>
                    <a:pt x="917" y="2273"/>
                    <a:pt x="911" y="2296"/>
                  </a:cubicBezTo>
                  <a:cubicBezTo>
                    <a:pt x="903" y="2323"/>
                    <a:pt x="912" y="2379"/>
                    <a:pt x="906" y="2405"/>
                  </a:cubicBezTo>
                  <a:cubicBezTo>
                    <a:pt x="900" y="2430"/>
                    <a:pt x="882" y="2478"/>
                    <a:pt x="864" y="2496"/>
                  </a:cubicBezTo>
                  <a:cubicBezTo>
                    <a:pt x="844" y="2518"/>
                    <a:pt x="783" y="2534"/>
                    <a:pt x="757" y="2549"/>
                  </a:cubicBezTo>
                  <a:cubicBezTo>
                    <a:pt x="730" y="2565"/>
                    <a:pt x="680" y="2601"/>
                    <a:pt x="655" y="2618"/>
                  </a:cubicBezTo>
                  <a:cubicBezTo>
                    <a:pt x="643" y="2627"/>
                    <a:pt x="626" y="2638"/>
                    <a:pt x="608" y="2650"/>
                  </a:cubicBezTo>
                  <a:cubicBezTo>
                    <a:pt x="591" y="2643"/>
                    <a:pt x="571" y="2633"/>
                    <a:pt x="564" y="2625"/>
                  </a:cubicBezTo>
                  <a:cubicBezTo>
                    <a:pt x="548" y="2605"/>
                    <a:pt x="551" y="2550"/>
                    <a:pt x="537" y="2529"/>
                  </a:cubicBezTo>
                  <a:cubicBezTo>
                    <a:pt x="522" y="2509"/>
                    <a:pt x="469" y="2491"/>
                    <a:pt x="455" y="2471"/>
                  </a:cubicBezTo>
                  <a:cubicBezTo>
                    <a:pt x="436" y="2446"/>
                    <a:pt x="440" y="2374"/>
                    <a:pt x="416" y="2354"/>
                  </a:cubicBezTo>
                  <a:cubicBezTo>
                    <a:pt x="386" y="2329"/>
                    <a:pt x="293" y="2352"/>
                    <a:pt x="258" y="2333"/>
                  </a:cubicBezTo>
                  <a:cubicBezTo>
                    <a:pt x="239" y="2323"/>
                    <a:pt x="223" y="2278"/>
                    <a:pt x="203" y="2270"/>
                  </a:cubicBezTo>
                  <a:cubicBezTo>
                    <a:pt x="183" y="2261"/>
                    <a:pt x="136" y="2282"/>
                    <a:pt x="115" y="2275"/>
                  </a:cubicBezTo>
                  <a:cubicBezTo>
                    <a:pt x="94" y="2268"/>
                    <a:pt x="65" y="2232"/>
                    <a:pt x="50" y="2217"/>
                  </a:cubicBezTo>
                  <a:cubicBezTo>
                    <a:pt x="37" y="2204"/>
                    <a:pt x="0" y="2181"/>
                    <a:pt x="1" y="2164"/>
                  </a:cubicBezTo>
                  <a:cubicBezTo>
                    <a:pt x="1" y="2141"/>
                    <a:pt x="59" y="2121"/>
                    <a:pt x="66" y="2100"/>
                  </a:cubicBezTo>
                  <a:cubicBezTo>
                    <a:pt x="73" y="2080"/>
                    <a:pt x="48" y="2036"/>
                    <a:pt x="55" y="2015"/>
                  </a:cubicBezTo>
                  <a:cubicBezTo>
                    <a:pt x="64" y="1990"/>
                    <a:pt x="122" y="1961"/>
                    <a:pt x="132" y="1936"/>
                  </a:cubicBezTo>
                  <a:cubicBezTo>
                    <a:pt x="137" y="1924"/>
                    <a:pt x="127" y="1895"/>
                    <a:pt x="132" y="1883"/>
                  </a:cubicBezTo>
                  <a:cubicBezTo>
                    <a:pt x="136" y="1871"/>
                    <a:pt x="150" y="1858"/>
                    <a:pt x="165" y="184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2" name="Freeform 35"/>
            <p:cNvSpPr>
              <a:spLocks/>
            </p:cNvSpPr>
            <p:nvPr/>
          </p:nvSpPr>
          <p:spPr bwMode="auto">
            <a:xfrm>
              <a:off x="4894263" y="3170236"/>
              <a:ext cx="677863" cy="441325"/>
            </a:xfrm>
            <a:custGeom>
              <a:avLst/>
              <a:gdLst>
                <a:gd name="T0" fmla="*/ 152 w 4003"/>
                <a:gd name="T1" fmla="*/ 1325 h 2608"/>
                <a:gd name="T2" fmla="*/ 366 w 4003"/>
                <a:gd name="T3" fmla="*/ 958 h 2608"/>
                <a:gd name="T4" fmla="*/ 543 w 4003"/>
                <a:gd name="T5" fmla="*/ 656 h 2608"/>
                <a:gd name="T6" fmla="*/ 718 w 4003"/>
                <a:gd name="T7" fmla="*/ 480 h 2608"/>
                <a:gd name="T8" fmla="*/ 915 w 4003"/>
                <a:gd name="T9" fmla="*/ 266 h 2608"/>
                <a:gd name="T10" fmla="*/ 1181 w 4003"/>
                <a:gd name="T11" fmla="*/ 148 h 2608"/>
                <a:gd name="T12" fmla="*/ 1334 w 4003"/>
                <a:gd name="T13" fmla="*/ 25 h 2608"/>
                <a:gd name="T14" fmla="*/ 1446 w 4003"/>
                <a:gd name="T15" fmla="*/ 99 h 2608"/>
                <a:gd name="T16" fmla="*/ 1478 w 4003"/>
                <a:gd name="T17" fmla="*/ 259 h 2608"/>
                <a:gd name="T18" fmla="*/ 1595 w 4003"/>
                <a:gd name="T19" fmla="*/ 87 h 2608"/>
                <a:gd name="T20" fmla="*/ 1742 w 4003"/>
                <a:gd name="T21" fmla="*/ 139 h 2608"/>
                <a:gd name="T22" fmla="*/ 1877 w 4003"/>
                <a:gd name="T23" fmla="*/ 13 h 2608"/>
                <a:gd name="T24" fmla="*/ 1967 w 4003"/>
                <a:gd name="T25" fmla="*/ 218 h 2608"/>
                <a:gd name="T26" fmla="*/ 2019 w 4003"/>
                <a:gd name="T27" fmla="*/ 259 h 2608"/>
                <a:gd name="T28" fmla="*/ 2008 w 4003"/>
                <a:gd name="T29" fmla="*/ 451 h 2608"/>
                <a:gd name="T30" fmla="*/ 2061 w 4003"/>
                <a:gd name="T31" fmla="*/ 553 h 2608"/>
                <a:gd name="T32" fmla="*/ 2269 w 4003"/>
                <a:gd name="T33" fmla="*/ 662 h 2608"/>
                <a:gd name="T34" fmla="*/ 2464 w 4003"/>
                <a:gd name="T35" fmla="*/ 568 h 2608"/>
                <a:gd name="T36" fmla="*/ 2646 w 4003"/>
                <a:gd name="T37" fmla="*/ 357 h 2608"/>
                <a:gd name="T38" fmla="*/ 2773 w 4003"/>
                <a:gd name="T39" fmla="*/ 175 h 2608"/>
                <a:gd name="T40" fmla="*/ 3015 w 4003"/>
                <a:gd name="T41" fmla="*/ 63 h 2608"/>
                <a:gd name="T42" fmla="*/ 3182 w 4003"/>
                <a:gd name="T43" fmla="*/ 198 h 2608"/>
                <a:gd name="T44" fmla="*/ 3366 w 4003"/>
                <a:gd name="T45" fmla="*/ 243 h 2608"/>
                <a:gd name="T46" fmla="*/ 3645 w 4003"/>
                <a:gd name="T47" fmla="*/ 160 h 2608"/>
                <a:gd name="T48" fmla="*/ 3856 w 4003"/>
                <a:gd name="T49" fmla="*/ 211 h 2608"/>
                <a:gd name="T50" fmla="*/ 3970 w 4003"/>
                <a:gd name="T51" fmla="*/ 234 h 2608"/>
                <a:gd name="T52" fmla="*/ 3975 w 4003"/>
                <a:gd name="T53" fmla="*/ 358 h 2608"/>
                <a:gd name="T54" fmla="*/ 3944 w 4003"/>
                <a:gd name="T55" fmla="*/ 443 h 2608"/>
                <a:gd name="T56" fmla="*/ 3871 w 4003"/>
                <a:gd name="T57" fmla="*/ 619 h 2608"/>
                <a:gd name="T58" fmla="*/ 3790 w 4003"/>
                <a:gd name="T59" fmla="*/ 489 h 2608"/>
                <a:gd name="T60" fmla="*/ 3686 w 4003"/>
                <a:gd name="T61" fmla="*/ 593 h 2608"/>
                <a:gd name="T62" fmla="*/ 3618 w 4003"/>
                <a:gd name="T63" fmla="*/ 632 h 2608"/>
                <a:gd name="T64" fmla="*/ 3445 w 4003"/>
                <a:gd name="T65" fmla="*/ 700 h 2608"/>
                <a:gd name="T66" fmla="*/ 3290 w 4003"/>
                <a:gd name="T67" fmla="*/ 819 h 2608"/>
                <a:gd name="T68" fmla="*/ 3062 w 4003"/>
                <a:gd name="T69" fmla="*/ 902 h 2608"/>
                <a:gd name="T70" fmla="*/ 3184 w 4003"/>
                <a:gd name="T71" fmla="*/ 979 h 2608"/>
                <a:gd name="T72" fmla="*/ 3050 w 4003"/>
                <a:gd name="T73" fmla="*/ 1027 h 2608"/>
                <a:gd name="T74" fmla="*/ 3129 w 4003"/>
                <a:gd name="T75" fmla="*/ 1224 h 2608"/>
                <a:gd name="T76" fmla="*/ 2888 w 4003"/>
                <a:gd name="T77" fmla="*/ 1275 h 2608"/>
                <a:gd name="T78" fmla="*/ 2855 w 4003"/>
                <a:gd name="T79" fmla="*/ 1159 h 2608"/>
                <a:gd name="T80" fmla="*/ 2792 w 4003"/>
                <a:gd name="T81" fmla="*/ 1296 h 2608"/>
                <a:gd name="T82" fmla="*/ 2764 w 4003"/>
                <a:gd name="T83" fmla="*/ 1420 h 2608"/>
                <a:gd name="T84" fmla="*/ 2677 w 4003"/>
                <a:gd name="T85" fmla="*/ 1615 h 2608"/>
                <a:gd name="T86" fmla="*/ 2535 w 4003"/>
                <a:gd name="T87" fmla="*/ 1789 h 2608"/>
                <a:gd name="T88" fmla="*/ 2453 w 4003"/>
                <a:gd name="T89" fmla="*/ 2019 h 2608"/>
                <a:gd name="T90" fmla="*/ 2203 w 4003"/>
                <a:gd name="T91" fmla="*/ 2127 h 2608"/>
                <a:gd name="T92" fmla="*/ 2001 w 4003"/>
                <a:gd name="T93" fmla="*/ 2512 h 2608"/>
                <a:gd name="T94" fmla="*/ 1796 w 4003"/>
                <a:gd name="T95" fmla="*/ 2406 h 2608"/>
                <a:gd name="T96" fmla="*/ 1564 w 4003"/>
                <a:gd name="T97" fmla="*/ 2570 h 2608"/>
                <a:gd name="T98" fmla="*/ 1344 w 4003"/>
                <a:gd name="T99" fmla="*/ 2581 h 2608"/>
                <a:gd name="T100" fmla="*/ 1065 w 4003"/>
                <a:gd name="T101" fmla="*/ 2295 h 2608"/>
                <a:gd name="T102" fmla="*/ 877 w 4003"/>
                <a:gd name="T103" fmla="*/ 2522 h 2608"/>
                <a:gd name="T104" fmla="*/ 705 w 4003"/>
                <a:gd name="T105" fmla="*/ 2537 h 2608"/>
                <a:gd name="T106" fmla="*/ 434 w 4003"/>
                <a:gd name="T107" fmla="*/ 2605 h 2608"/>
                <a:gd name="T108" fmla="*/ 284 w 4003"/>
                <a:gd name="T109" fmla="*/ 2435 h 2608"/>
                <a:gd name="T110" fmla="*/ 13 w 4003"/>
                <a:gd name="T111" fmla="*/ 2264 h 2608"/>
                <a:gd name="T112" fmla="*/ 210 w 4003"/>
                <a:gd name="T113" fmla="*/ 2031 h 2608"/>
                <a:gd name="T114" fmla="*/ 563 w 4003"/>
                <a:gd name="T115" fmla="*/ 1625 h 2608"/>
                <a:gd name="T116" fmla="*/ 502 w 4003"/>
                <a:gd name="T117" fmla="*/ 1603 h 2608"/>
                <a:gd name="T118" fmla="*/ 207 w 4003"/>
                <a:gd name="T119" fmla="*/ 1751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03" h="2608">
                  <a:moveTo>
                    <a:pt x="271" y="1562"/>
                  </a:moveTo>
                  <a:cubicBezTo>
                    <a:pt x="270" y="1541"/>
                    <a:pt x="266" y="1520"/>
                    <a:pt x="262" y="1507"/>
                  </a:cubicBezTo>
                  <a:cubicBezTo>
                    <a:pt x="250" y="1475"/>
                    <a:pt x="199" y="1426"/>
                    <a:pt x="182" y="1397"/>
                  </a:cubicBezTo>
                  <a:cubicBezTo>
                    <a:pt x="173" y="1380"/>
                    <a:pt x="156" y="1345"/>
                    <a:pt x="152" y="1325"/>
                  </a:cubicBezTo>
                  <a:cubicBezTo>
                    <a:pt x="148" y="1298"/>
                    <a:pt x="148" y="1241"/>
                    <a:pt x="158" y="1216"/>
                  </a:cubicBezTo>
                  <a:cubicBezTo>
                    <a:pt x="168" y="1188"/>
                    <a:pt x="210" y="1143"/>
                    <a:pt x="232" y="1122"/>
                  </a:cubicBezTo>
                  <a:cubicBezTo>
                    <a:pt x="248" y="1107"/>
                    <a:pt x="290" y="1087"/>
                    <a:pt x="305" y="1070"/>
                  </a:cubicBezTo>
                  <a:cubicBezTo>
                    <a:pt x="327" y="1046"/>
                    <a:pt x="352" y="986"/>
                    <a:pt x="366" y="958"/>
                  </a:cubicBezTo>
                  <a:cubicBezTo>
                    <a:pt x="375" y="939"/>
                    <a:pt x="392" y="901"/>
                    <a:pt x="398" y="881"/>
                  </a:cubicBezTo>
                  <a:cubicBezTo>
                    <a:pt x="406" y="854"/>
                    <a:pt x="410" y="798"/>
                    <a:pt x="418" y="771"/>
                  </a:cubicBezTo>
                  <a:cubicBezTo>
                    <a:pt x="424" y="748"/>
                    <a:pt x="433" y="697"/>
                    <a:pt x="450" y="680"/>
                  </a:cubicBezTo>
                  <a:cubicBezTo>
                    <a:pt x="468" y="664"/>
                    <a:pt x="526" y="672"/>
                    <a:pt x="543" y="656"/>
                  </a:cubicBezTo>
                  <a:cubicBezTo>
                    <a:pt x="566" y="635"/>
                    <a:pt x="560" y="565"/>
                    <a:pt x="573" y="538"/>
                  </a:cubicBezTo>
                  <a:cubicBezTo>
                    <a:pt x="581" y="522"/>
                    <a:pt x="598" y="486"/>
                    <a:pt x="615" y="483"/>
                  </a:cubicBezTo>
                  <a:cubicBezTo>
                    <a:pt x="630" y="479"/>
                    <a:pt x="654" y="514"/>
                    <a:pt x="669" y="513"/>
                  </a:cubicBezTo>
                  <a:cubicBezTo>
                    <a:pt x="684" y="512"/>
                    <a:pt x="708" y="491"/>
                    <a:pt x="718" y="480"/>
                  </a:cubicBezTo>
                  <a:cubicBezTo>
                    <a:pt x="732" y="465"/>
                    <a:pt x="746" y="424"/>
                    <a:pt x="759" y="409"/>
                  </a:cubicBezTo>
                  <a:cubicBezTo>
                    <a:pt x="767" y="399"/>
                    <a:pt x="790" y="388"/>
                    <a:pt x="798" y="378"/>
                  </a:cubicBezTo>
                  <a:cubicBezTo>
                    <a:pt x="813" y="360"/>
                    <a:pt x="826" y="309"/>
                    <a:pt x="844" y="293"/>
                  </a:cubicBezTo>
                  <a:cubicBezTo>
                    <a:pt x="859" y="281"/>
                    <a:pt x="897" y="271"/>
                    <a:pt x="915" y="266"/>
                  </a:cubicBezTo>
                  <a:cubicBezTo>
                    <a:pt x="946" y="258"/>
                    <a:pt x="1009" y="249"/>
                    <a:pt x="1041" y="249"/>
                  </a:cubicBezTo>
                  <a:cubicBezTo>
                    <a:pt x="1063" y="249"/>
                    <a:pt x="1105" y="266"/>
                    <a:pt x="1126" y="260"/>
                  </a:cubicBezTo>
                  <a:cubicBezTo>
                    <a:pt x="1141" y="257"/>
                    <a:pt x="1168" y="238"/>
                    <a:pt x="1175" y="225"/>
                  </a:cubicBezTo>
                  <a:cubicBezTo>
                    <a:pt x="1184" y="208"/>
                    <a:pt x="1174" y="166"/>
                    <a:pt x="1181" y="148"/>
                  </a:cubicBezTo>
                  <a:cubicBezTo>
                    <a:pt x="1187" y="130"/>
                    <a:pt x="1210" y="100"/>
                    <a:pt x="1224" y="87"/>
                  </a:cubicBezTo>
                  <a:cubicBezTo>
                    <a:pt x="1233" y="80"/>
                    <a:pt x="1257" y="73"/>
                    <a:pt x="1265" y="65"/>
                  </a:cubicBezTo>
                  <a:cubicBezTo>
                    <a:pt x="1276" y="55"/>
                    <a:pt x="1310" y="35"/>
                    <a:pt x="1333" y="22"/>
                  </a:cubicBezTo>
                  <a:cubicBezTo>
                    <a:pt x="1333" y="23"/>
                    <a:pt x="1334" y="24"/>
                    <a:pt x="1334" y="25"/>
                  </a:cubicBezTo>
                  <a:cubicBezTo>
                    <a:pt x="1340" y="39"/>
                    <a:pt x="1359" y="65"/>
                    <a:pt x="1372" y="74"/>
                  </a:cubicBezTo>
                  <a:cubicBezTo>
                    <a:pt x="1379" y="79"/>
                    <a:pt x="1400" y="79"/>
                    <a:pt x="1405" y="86"/>
                  </a:cubicBezTo>
                  <a:cubicBezTo>
                    <a:pt x="1410" y="92"/>
                    <a:pt x="1401" y="115"/>
                    <a:pt x="1408" y="119"/>
                  </a:cubicBezTo>
                  <a:cubicBezTo>
                    <a:pt x="1418" y="124"/>
                    <a:pt x="1436" y="96"/>
                    <a:pt x="1446" y="99"/>
                  </a:cubicBezTo>
                  <a:cubicBezTo>
                    <a:pt x="1458" y="102"/>
                    <a:pt x="1472" y="127"/>
                    <a:pt x="1471" y="139"/>
                  </a:cubicBezTo>
                  <a:cubicBezTo>
                    <a:pt x="1470" y="151"/>
                    <a:pt x="1439" y="161"/>
                    <a:pt x="1436" y="173"/>
                  </a:cubicBezTo>
                  <a:cubicBezTo>
                    <a:pt x="1434" y="184"/>
                    <a:pt x="1445" y="206"/>
                    <a:pt x="1450" y="216"/>
                  </a:cubicBezTo>
                  <a:cubicBezTo>
                    <a:pt x="1455" y="228"/>
                    <a:pt x="1465" y="257"/>
                    <a:pt x="1478" y="259"/>
                  </a:cubicBezTo>
                  <a:cubicBezTo>
                    <a:pt x="1489" y="262"/>
                    <a:pt x="1511" y="243"/>
                    <a:pt x="1517" y="233"/>
                  </a:cubicBezTo>
                  <a:cubicBezTo>
                    <a:pt x="1527" y="219"/>
                    <a:pt x="1526" y="183"/>
                    <a:pt x="1529" y="167"/>
                  </a:cubicBezTo>
                  <a:cubicBezTo>
                    <a:pt x="1531" y="153"/>
                    <a:pt x="1530" y="123"/>
                    <a:pt x="1539" y="112"/>
                  </a:cubicBezTo>
                  <a:cubicBezTo>
                    <a:pt x="1548" y="100"/>
                    <a:pt x="1580" y="89"/>
                    <a:pt x="1595" y="87"/>
                  </a:cubicBezTo>
                  <a:cubicBezTo>
                    <a:pt x="1610" y="86"/>
                    <a:pt x="1638" y="97"/>
                    <a:pt x="1653" y="99"/>
                  </a:cubicBezTo>
                  <a:cubicBezTo>
                    <a:pt x="1659" y="100"/>
                    <a:pt x="1675" y="94"/>
                    <a:pt x="1679" y="99"/>
                  </a:cubicBezTo>
                  <a:cubicBezTo>
                    <a:pt x="1686" y="106"/>
                    <a:pt x="1674" y="132"/>
                    <a:pt x="1681" y="139"/>
                  </a:cubicBezTo>
                  <a:cubicBezTo>
                    <a:pt x="1692" y="149"/>
                    <a:pt x="1729" y="147"/>
                    <a:pt x="1742" y="139"/>
                  </a:cubicBezTo>
                  <a:cubicBezTo>
                    <a:pt x="1751" y="132"/>
                    <a:pt x="1753" y="107"/>
                    <a:pt x="1759" y="97"/>
                  </a:cubicBezTo>
                  <a:cubicBezTo>
                    <a:pt x="1765" y="85"/>
                    <a:pt x="1780" y="58"/>
                    <a:pt x="1792" y="49"/>
                  </a:cubicBezTo>
                  <a:cubicBezTo>
                    <a:pt x="1801" y="43"/>
                    <a:pt x="1824" y="41"/>
                    <a:pt x="1835" y="36"/>
                  </a:cubicBezTo>
                  <a:cubicBezTo>
                    <a:pt x="1846" y="31"/>
                    <a:pt x="1866" y="16"/>
                    <a:pt x="1877" y="13"/>
                  </a:cubicBezTo>
                  <a:cubicBezTo>
                    <a:pt x="1895" y="8"/>
                    <a:pt x="1936" y="0"/>
                    <a:pt x="1950" y="11"/>
                  </a:cubicBezTo>
                  <a:cubicBezTo>
                    <a:pt x="1965" y="24"/>
                    <a:pt x="1956" y="71"/>
                    <a:pt x="1960" y="91"/>
                  </a:cubicBezTo>
                  <a:cubicBezTo>
                    <a:pt x="1964" y="112"/>
                    <a:pt x="1982" y="152"/>
                    <a:pt x="1982" y="173"/>
                  </a:cubicBezTo>
                  <a:cubicBezTo>
                    <a:pt x="1981" y="185"/>
                    <a:pt x="1973" y="208"/>
                    <a:pt x="1967" y="218"/>
                  </a:cubicBezTo>
                  <a:cubicBezTo>
                    <a:pt x="1960" y="228"/>
                    <a:pt x="1935" y="239"/>
                    <a:pt x="1930" y="251"/>
                  </a:cubicBezTo>
                  <a:cubicBezTo>
                    <a:pt x="1928" y="258"/>
                    <a:pt x="1927" y="278"/>
                    <a:pt x="1934" y="282"/>
                  </a:cubicBezTo>
                  <a:cubicBezTo>
                    <a:pt x="1943" y="289"/>
                    <a:pt x="1967" y="275"/>
                    <a:pt x="1978" y="272"/>
                  </a:cubicBezTo>
                  <a:cubicBezTo>
                    <a:pt x="1989" y="270"/>
                    <a:pt x="2010" y="255"/>
                    <a:pt x="2019" y="259"/>
                  </a:cubicBezTo>
                  <a:cubicBezTo>
                    <a:pt x="2027" y="263"/>
                    <a:pt x="2031" y="282"/>
                    <a:pt x="2033" y="291"/>
                  </a:cubicBezTo>
                  <a:cubicBezTo>
                    <a:pt x="2036" y="308"/>
                    <a:pt x="2034" y="345"/>
                    <a:pt x="2029" y="362"/>
                  </a:cubicBezTo>
                  <a:cubicBezTo>
                    <a:pt x="2025" y="375"/>
                    <a:pt x="2004" y="397"/>
                    <a:pt x="2001" y="411"/>
                  </a:cubicBezTo>
                  <a:cubicBezTo>
                    <a:pt x="2000" y="421"/>
                    <a:pt x="2009" y="441"/>
                    <a:pt x="2008" y="451"/>
                  </a:cubicBezTo>
                  <a:cubicBezTo>
                    <a:pt x="2007" y="465"/>
                    <a:pt x="1995" y="492"/>
                    <a:pt x="1991" y="505"/>
                  </a:cubicBezTo>
                  <a:cubicBezTo>
                    <a:pt x="1988" y="518"/>
                    <a:pt x="1972" y="543"/>
                    <a:pt x="1978" y="555"/>
                  </a:cubicBezTo>
                  <a:cubicBezTo>
                    <a:pt x="1982" y="563"/>
                    <a:pt x="2003" y="566"/>
                    <a:pt x="2011" y="566"/>
                  </a:cubicBezTo>
                  <a:cubicBezTo>
                    <a:pt x="2024" y="567"/>
                    <a:pt x="2050" y="546"/>
                    <a:pt x="2061" y="553"/>
                  </a:cubicBezTo>
                  <a:cubicBezTo>
                    <a:pt x="2077" y="564"/>
                    <a:pt x="2058" y="615"/>
                    <a:pt x="2069" y="631"/>
                  </a:cubicBezTo>
                  <a:cubicBezTo>
                    <a:pt x="2079" y="644"/>
                    <a:pt x="2113" y="653"/>
                    <a:pt x="2129" y="657"/>
                  </a:cubicBezTo>
                  <a:cubicBezTo>
                    <a:pt x="2146" y="662"/>
                    <a:pt x="2183" y="662"/>
                    <a:pt x="2201" y="662"/>
                  </a:cubicBezTo>
                  <a:cubicBezTo>
                    <a:pt x="2218" y="663"/>
                    <a:pt x="2253" y="667"/>
                    <a:pt x="2269" y="662"/>
                  </a:cubicBezTo>
                  <a:cubicBezTo>
                    <a:pt x="2285" y="657"/>
                    <a:pt x="2308" y="627"/>
                    <a:pt x="2325" y="623"/>
                  </a:cubicBezTo>
                  <a:cubicBezTo>
                    <a:pt x="2347" y="617"/>
                    <a:pt x="2393" y="637"/>
                    <a:pt x="2416" y="634"/>
                  </a:cubicBezTo>
                  <a:cubicBezTo>
                    <a:pt x="2425" y="633"/>
                    <a:pt x="2444" y="626"/>
                    <a:pt x="2451" y="619"/>
                  </a:cubicBezTo>
                  <a:cubicBezTo>
                    <a:pt x="2459" y="609"/>
                    <a:pt x="2457" y="580"/>
                    <a:pt x="2464" y="568"/>
                  </a:cubicBezTo>
                  <a:cubicBezTo>
                    <a:pt x="2471" y="555"/>
                    <a:pt x="2497" y="539"/>
                    <a:pt x="2505" y="527"/>
                  </a:cubicBezTo>
                  <a:cubicBezTo>
                    <a:pt x="2513" y="514"/>
                    <a:pt x="2520" y="483"/>
                    <a:pt x="2527" y="469"/>
                  </a:cubicBezTo>
                  <a:cubicBezTo>
                    <a:pt x="2537" y="446"/>
                    <a:pt x="2555" y="398"/>
                    <a:pt x="2574" y="381"/>
                  </a:cubicBezTo>
                  <a:cubicBezTo>
                    <a:pt x="2589" y="369"/>
                    <a:pt x="2633" y="371"/>
                    <a:pt x="2646" y="357"/>
                  </a:cubicBezTo>
                  <a:cubicBezTo>
                    <a:pt x="2656" y="344"/>
                    <a:pt x="2655" y="310"/>
                    <a:pt x="2655" y="294"/>
                  </a:cubicBezTo>
                  <a:cubicBezTo>
                    <a:pt x="2657" y="274"/>
                    <a:pt x="2640" y="231"/>
                    <a:pt x="2652" y="216"/>
                  </a:cubicBezTo>
                  <a:cubicBezTo>
                    <a:pt x="2662" y="204"/>
                    <a:pt x="2699" y="213"/>
                    <a:pt x="2713" y="208"/>
                  </a:cubicBezTo>
                  <a:cubicBezTo>
                    <a:pt x="2729" y="203"/>
                    <a:pt x="2759" y="185"/>
                    <a:pt x="2773" y="175"/>
                  </a:cubicBezTo>
                  <a:cubicBezTo>
                    <a:pt x="2785" y="166"/>
                    <a:pt x="2805" y="144"/>
                    <a:pt x="2816" y="134"/>
                  </a:cubicBezTo>
                  <a:cubicBezTo>
                    <a:pt x="2831" y="118"/>
                    <a:pt x="2859" y="83"/>
                    <a:pt x="2877" y="69"/>
                  </a:cubicBezTo>
                  <a:cubicBezTo>
                    <a:pt x="2889" y="60"/>
                    <a:pt x="2916" y="41"/>
                    <a:pt x="2931" y="40"/>
                  </a:cubicBezTo>
                  <a:cubicBezTo>
                    <a:pt x="2953" y="37"/>
                    <a:pt x="2995" y="56"/>
                    <a:pt x="3015" y="63"/>
                  </a:cubicBezTo>
                  <a:cubicBezTo>
                    <a:pt x="3028" y="66"/>
                    <a:pt x="3052" y="73"/>
                    <a:pt x="3063" y="79"/>
                  </a:cubicBezTo>
                  <a:cubicBezTo>
                    <a:pt x="3077" y="87"/>
                    <a:pt x="3103" y="106"/>
                    <a:pt x="3115" y="117"/>
                  </a:cubicBezTo>
                  <a:cubicBezTo>
                    <a:pt x="3124" y="125"/>
                    <a:pt x="3140" y="144"/>
                    <a:pt x="3148" y="153"/>
                  </a:cubicBezTo>
                  <a:cubicBezTo>
                    <a:pt x="3157" y="164"/>
                    <a:pt x="3169" y="193"/>
                    <a:pt x="3182" y="198"/>
                  </a:cubicBezTo>
                  <a:cubicBezTo>
                    <a:pt x="3201" y="205"/>
                    <a:pt x="3242" y="189"/>
                    <a:pt x="3262" y="185"/>
                  </a:cubicBezTo>
                  <a:cubicBezTo>
                    <a:pt x="3272" y="182"/>
                    <a:pt x="3294" y="170"/>
                    <a:pt x="3305" y="173"/>
                  </a:cubicBezTo>
                  <a:cubicBezTo>
                    <a:pt x="3316" y="176"/>
                    <a:pt x="3330" y="198"/>
                    <a:pt x="3338" y="206"/>
                  </a:cubicBezTo>
                  <a:cubicBezTo>
                    <a:pt x="3345" y="215"/>
                    <a:pt x="3355" y="238"/>
                    <a:pt x="3366" y="243"/>
                  </a:cubicBezTo>
                  <a:cubicBezTo>
                    <a:pt x="3390" y="254"/>
                    <a:pt x="3446" y="246"/>
                    <a:pt x="3473" y="243"/>
                  </a:cubicBezTo>
                  <a:cubicBezTo>
                    <a:pt x="3495" y="240"/>
                    <a:pt x="3538" y="229"/>
                    <a:pt x="3559" y="223"/>
                  </a:cubicBezTo>
                  <a:cubicBezTo>
                    <a:pt x="3578" y="217"/>
                    <a:pt x="3618" y="207"/>
                    <a:pt x="3632" y="193"/>
                  </a:cubicBezTo>
                  <a:cubicBezTo>
                    <a:pt x="3638" y="187"/>
                    <a:pt x="3638" y="165"/>
                    <a:pt x="3645" y="160"/>
                  </a:cubicBezTo>
                  <a:cubicBezTo>
                    <a:pt x="3654" y="153"/>
                    <a:pt x="3682" y="149"/>
                    <a:pt x="3693" y="155"/>
                  </a:cubicBezTo>
                  <a:cubicBezTo>
                    <a:pt x="3705" y="162"/>
                    <a:pt x="3705" y="197"/>
                    <a:pt x="3714" y="208"/>
                  </a:cubicBezTo>
                  <a:cubicBezTo>
                    <a:pt x="3725" y="220"/>
                    <a:pt x="3754" y="238"/>
                    <a:pt x="3770" y="239"/>
                  </a:cubicBezTo>
                  <a:cubicBezTo>
                    <a:pt x="3793" y="242"/>
                    <a:pt x="3836" y="221"/>
                    <a:pt x="3856" y="211"/>
                  </a:cubicBezTo>
                  <a:cubicBezTo>
                    <a:pt x="3864" y="207"/>
                    <a:pt x="3877" y="195"/>
                    <a:pt x="3884" y="191"/>
                  </a:cubicBezTo>
                  <a:cubicBezTo>
                    <a:pt x="3902" y="182"/>
                    <a:pt x="3941" y="161"/>
                    <a:pt x="3960" y="165"/>
                  </a:cubicBezTo>
                  <a:cubicBezTo>
                    <a:pt x="3975" y="168"/>
                    <a:pt x="4003" y="190"/>
                    <a:pt x="4003" y="205"/>
                  </a:cubicBezTo>
                  <a:cubicBezTo>
                    <a:pt x="4003" y="216"/>
                    <a:pt x="3978" y="226"/>
                    <a:pt x="3970" y="234"/>
                  </a:cubicBezTo>
                  <a:cubicBezTo>
                    <a:pt x="3962" y="242"/>
                    <a:pt x="3945" y="258"/>
                    <a:pt x="3942" y="269"/>
                  </a:cubicBezTo>
                  <a:cubicBezTo>
                    <a:pt x="3940" y="278"/>
                    <a:pt x="3942" y="297"/>
                    <a:pt x="3947" y="304"/>
                  </a:cubicBezTo>
                  <a:cubicBezTo>
                    <a:pt x="3954" y="313"/>
                    <a:pt x="3987" y="311"/>
                    <a:pt x="3992" y="322"/>
                  </a:cubicBezTo>
                  <a:cubicBezTo>
                    <a:pt x="3995" y="331"/>
                    <a:pt x="3982" y="351"/>
                    <a:pt x="3975" y="358"/>
                  </a:cubicBezTo>
                  <a:cubicBezTo>
                    <a:pt x="3965" y="367"/>
                    <a:pt x="3936" y="369"/>
                    <a:pt x="3926" y="378"/>
                  </a:cubicBezTo>
                  <a:cubicBezTo>
                    <a:pt x="3913" y="389"/>
                    <a:pt x="3891" y="418"/>
                    <a:pt x="3892" y="434"/>
                  </a:cubicBezTo>
                  <a:cubicBezTo>
                    <a:pt x="3893" y="441"/>
                    <a:pt x="3904" y="454"/>
                    <a:pt x="3911" y="456"/>
                  </a:cubicBezTo>
                  <a:cubicBezTo>
                    <a:pt x="3919" y="458"/>
                    <a:pt x="3935" y="443"/>
                    <a:pt x="3944" y="443"/>
                  </a:cubicBezTo>
                  <a:cubicBezTo>
                    <a:pt x="3953" y="443"/>
                    <a:pt x="3972" y="448"/>
                    <a:pt x="3977" y="456"/>
                  </a:cubicBezTo>
                  <a:cubicBezTo>
                    <a:pt x="3984" y="467"/>
                    <a:pt x="3980" y="496"/>
                    <a:pt x="3973" y="507"/>
                  </a:cubicBezTo>
                  <a:cubicBezTo>
                    <a:pt x="3966" y="519"/>
                    <a:pt x="3936" y="527"/>
                    <a:pt x="3926" y="537"/>
                  </a:cubicBezTo>
                  <a:cubicBezTo>
                    <a:pt x="3908" y="554"/>
                    <a:pt x="3890" y="604"/>
                    <a:pt x="3871" y="619"/>
                  </a:cubicBezTo>
                  <a:cubicBezTo>
                    <a:pt x="3857" y="631"/>
                    <a:pt x="3818" y="654"/>
                    <a:pt x="3802" y="646"/>
                  </a:cubicBezTo>
                  <a:cubicBezTo>
                    <a:pt x="3788" y="639"/>
                    <a:pt x="3785" y="604"/>
                    <a:pt x="3783" y="590"/>
                  </a:cubicBezTo>
                  <a:cubicBezTo>
                    <a:pt x="3782" y="577"/>
                    <a:pt x="3789" y="554"/>
                    <a:pt x="3790" y="542"/>
                  </a:cubicBezTo>
                  <a:cubicBezTo>
                    <a:pt x="3791" y="528"/>
                    <a:pt x="3798" y="499"/>
                    <a:pt x="3790" y="489"/>
                  </a:cubicBezTo>
                  <a:cubicBezTo>
                    <a:pt x="3784" y="480"/>
                    <a:pt x="3758" y="470"/>
                    <a:pt x="3749" y="476"/>
                  </a:cubicBezTo>
                  <a:cubicBezTo>
                    <a:pt x="3737" y="482"/>
                    <a:pt x="3740" y="514"/>
                    <a:pt x="3737" y="527"/>
                  </a:cubicBezTo>
                  <a:cubicBezTo>
                    <a:pt x="3735" y="538"/>
                    <a:pt x="3736" y="564"/>
                    <a:pt x="3729" y="573"/>
                  </a:cubicBezTo>
                  <a:cubicBezTo>
                    <a:pt x="3722" y="582"/>
                    <a:pt x="3697" y="598"/>
                    <a:pt x="3686" y="593"/>
                  </a:cubicBezTo>
                  <a:cubicBezTo>
                    <a:pt x="3674" y="587"/>
                    <a:pt x="3681" y="553"/>
                    <a:pt x="3673" y="543"/>
                  </a:cubicBezTo>
                  <a:cubicBezTo>
                    <a:pt x="3667" y="536"/>
                    <a:pt x="3647" y="522"/>
                    <a:pt x="3638" y="527"/>
                  </a:cubicBezTo>
                  <a:cubicBezTo>
                    <a:pt x="3624" y="534"/>
                    <a:pt x="3633" y="574"/>
                    <a:pt x="3630" y="590"/>
                  </a:cubicBezTo>
                  <a:cubicBezTo>
                    <a:pt x="3628" y="600"/>
                    <a:pt x="3625" y="623"/>
                    <a:pt x="3618" y="632"/>
                  </a:cubicBezTo>
                  <a:cubicBezTo>
                    <a:pt x="3608" y="647"/>
                    <a:pt x="3576" y="665"/>
                    <a:pt x="3562" y="675"/>
                  </a:cubicBezTo>
                  <a:cubicBezTo>
                    <a:pt x="3546" y="688"/>
                    <a:pt x="3515" y="716"/>
                    <a:pt x="3496" y="725"/>
                  </a:cubicBezTo>
                  <a:cubicBezTo>
                    <a:pt x="3487" y="730"/>
                    <a:pt x="3466" y="741"/>
                    <a:pt x="3456" y="736"/>
                  </a:cubicBezTo>
                  <a:cubicBezTo>
                    <a:pt x="3448" y="732"/>
                    <a:pt x="3453" y="706"/>
                    <a:pt x="3445" y="700"/>
                  </a:cubicBezTo>
                  <a:cubicBezTo>
                    <a:pt x="3437" y="694"/>
                    <a:pt x="3413" y="695"/>
                    <a:pt x="3405" y="700"/>
                  </a:cubicBezTo>
                  <a:cubicBezTo>
                    <a:pt x="3392" y="710"/>
                    <a:pt x="3389" y="748"/>
                    <a:pt x="3382" y="763"/>
                  </a:cubicBezTo>
                  <a:cubicBezTo>
                    <a:pt x="3378" y="772"/>
                    <a:pt x="3372" y="791"/>
                    <a:pt x="3364" y="798"/>
                  </a:cubicBezTo>
                  <a:cubicBezTo>
                    <a:pt x="3349" y="810"/>
                    <a:pt x="3307" y="810"/>
                    <a:pt x="3290" y="819"/>
                  </a:cubicBezTo>
                  <a:cubicBezTo>
                    <a:pt x="3267" y="830"/>
                    <a:pt x="3233" y="875"/>
                    <a:pt x="3209" y="880"/>
                  </a:cubicBezTo>
                  <a:cubicBezTo>
                    <a:pt x="3193" y="884"/>
                    <a:pt x="3160" y="871"/>
                    <a:pt x="3144" y="867"/>
                  </a:cubicBezTo>
                  <a:cubicBezTo>
                    <a:pt x="3130" y="863"/>
                    <a:pt x="3103" y="843"/>
                    <a:pt x="3090" y="849"/>
                  </a:cubicBezTo>
                  <a:cubicBezTo>
                    <a:pt x="3076" y="854"/>
                    <a:pt x="3059" y="887"/>
                    <a:pt x="3062" y="902"/>
                  </a:cubicBezTo>
                  <a:cubicBezTo>
                    <a:pt x="3063" y="910"/>
                    <a:pt x="3078" y="923"/>
                    <a:pt x="3086" y="925"/>
                  </a:cubicBezTo>
                  <a:cubicBezTo>
                    <a:pt x="3098" y="928"/>
                    <a:pt x="3121" y="915"/>
                    <a:pt x="3133" y="915"/>
                  </a:cubicBezTo>
                  <a:cubicBezTo>
                    <a:pt x="3144" y="914"/>
                    <a:pt x="3168" y="912"/>
                    <a:pt x="3176" y="920"/>
                  </a:cubicBezTo>
                  <a:cubicBezTo>
                    <a:pt x="3186" y="930"/>
                    <a:pt x="3186" y="964"/>
                    <a:pt x="3184" y="979"/>
                  </a:cubicBezTo>
                  <a:cubicBezTo>
                    <a:pt x="3182" y="994"/>
                    <a:pt x="3176" y="1032"/>
                    <a:pt x="3161" y="1035"/>
                  </a:cubicBezTo>
                  <a:cubicBezTo>
                    <a:pt x="3149" y="1038"/>
                    <a:pt x="3138" y="1009"/>
                    <a:pt x="3128" y="1002"/>
                  </a:cubicBezTo>
                  <a:cubicBezTo>
                    <a:pt x="3117" y="996"/>
                    <a:pt x="3092" y="982"/>
                    <a:pt x="3080" y="986"/>
                  </a:cubicBezTo>
                  <a:cubicBezTo>
                    <a:pt x="3068" y="990"/>
                    <a:pt x="3054" y="1015"/>
                    <a:pt x="3050" y="1027"/>
                  </a:cubicBezTo>
                  <a:cubicBezTo>
                    <a:pt x="3045" y="1044"/>
                    <a:pt x="3048" y="1081"/>
                    <a:pt x="3052" y="1098"/>
                  </a:cubicBezTo>
                  <a:cubicBezTo>
                    <a:pt x="3054" y="1110"/>
                    <a:pt x="3063" y="1133"/>
                    <a:pt x="3070" y="1143"/>
                  </a:cubicBezTo>
                  <a:cubicBezTo>
                    <a:pt x="3077" y="1153"/>
                    <a:pt x="3097" y="1166"/>
                    <a:pt x="3105" y="1176"/>
                  </a:cubicBezTo>
                  <a:cubicBezTo>
                    <a:pt x="3113" y="1187"/>
                    <a:pt x="3134" y="1211"/>
                    <a:pt x="3129" y="1224"/>
                  </a:cubicBezTo>
                  <a:cubicBezTo>
                    <a:pt x="3124" y="1236"/>
                    <a:pt x="3092" y="1240"/>
                    <a:pt x="3078" y="1242"/>
                  </a:cubicBezTo>
                  <a:cubicBezTo>
                    <a:pt x="3057" y="1246"/>
                    <a:pt x="3013" y="1237"/>
                    <a:pt x="2992" y="1242"/>
                  </a:cubicBezTo>
                  <a:cubicBezTo>
                    <a:pt x="2981" y="1244"/>
                    <a:pt x="2962" y="1258"/>
                    <a:pt x="2951" y="1262"/>
                  </a:cubicBezTo>
                  <a:cubicBezTo>
                    <a:pt x="2936" y="1267"/>
                    <a:pt x="2902" y="1283"/>
                    <a:pt x="2888" y="1275"/>
                  </a:cubicBezTo>
                  <a:cubicBezTo>
                    <a:pt x="2880" y="1270"/>
                    <a:pt x="2876" y="1249"/>
                    <a:pt x="2877" y="1240"/>
                  </a:cubicBezTo>
                  <a:cubicBezTo>
                    <a:pt x="2878" y="1230"/>
                    <a:pt x="2897" y="1214"/>
                    <a:pt x="2900" y="1204"/>
                  </a:cubicBezTo>
                  <a:cubicBezTo>
                    <a:pt x="2902" y="1197"/>
                    <a:pt x="2904" y="1182"/>
                    <a:pt x="2900" y="1176"/>
                  </a:cubicBezTo>
                  <a:cubicBezTo>
                    <a:pt x="2893" y="1166"/>
                    <a:pt x="2867" y="1159"/>
                    <a:pt x="2855" y="1159"/>
                  </a:cubicBezTo>
                  <a:cubicBezTo>
                    <a:pt x="2845" y="1159"/>
                    <a:pt x="2827" y="1169"/>
                    <a:pt x="2819" y="1174"/>
                  </a:cubicBezTo>
                  <a:cubicBezTo>
                    <a:pt x="2806" y="1182"/>
                    <a:pt x="2781" y="1202"/>
                    <a:pt x="2773" y="1215"/>
                  </a:cubicBezTo>
                  <a:cubicBezTo>
                    <a:pt x="2766" y="1226"/>
                    <a:pt x="2756" y="1251"/>
                    <a:pt x="2759" y="1263"/>
                  </a:cubicBezTo>
                  <a:cubicBezTo>
                    <a:pt x="2762" y="1275"/>
                    <a:pt x="2782" y="1291"/>
                    <a:pt x="2792" y="1296"/>
                  </a:cubicBezTo>
                  <a:cubicBezTo>
                    <a:pt x="2801" y="1301"/>
                    <a:pt x="2825" y="1296"/>
                    <a:pt x="2832" y="1303"/>
                  </a:cubicBezTo>
                  <a:cubicBezTo>
                    <a:pt x="2840" y="1311"/>
                    <a:pt x="2840" y="1336"/>
                    <a:pt x="2839" y="1348"/>
                  </a:cubicBezTo>
                  <a:cubicBezTo>
                    <a:pt x="2837" y="1361"/>
                    <a:pt x="2825" y="1386"/>
                    <a:pt x="2816" y="1395"/>
                  </a:cubicBezTo>
                  <a:cubicBezTo>
                    <a:pt x="2806" y="1406"/>
                    <a:pt x="2773" y="1409"/>
                    <a:pt x="2764" y="1420"/>
                  </a:cubicBezTo>
                  <a:cubicBezTo>
                    <a:pt x="2753" y="1435"/>
                    <a:pt x="2759" y="1479"/>
                    <a:pt x="2746" y="1493"/>
                  </a:cubicBezTo>
                  <a:cubicBezTo>
                    <a:pt x="2740" y="1500"/>
                    <a:pt x="2717" y="1498"/>
                    <a:pt x="2712" y="1506"/>
                  </a:cubicBezTo>
                  <a:cubicBezTo>
                    <a:pt x="2703" y="1519"/>
                    <a:pt x="2718" y="1554"/>
                    <a:pt x="2713" y="1569"/>
                  </a:cubicBezTo>
                  <a:cubicBezTo>
                    <a:pt x="2709" y="1583"/>
                    <a:pt x="2689" y="1606"/>
                    <a:pt x="2677" y="1615"/>
                  </a:cubicBezTo>
                  <a:cubicBezTo>
                    <a:pt x="2664" y="1625"/>
                    <a:pt x="2632" y="1632"/>
                    <a:pt x="2617" y="1638"/>
                  </a:cubicBezTo>
                  <a:cubicBezTo>
                    <a:pt x="2604" y="1644"/>
                    <a:pt x="2572" y="1652"/>
                    <a:pt x="2565" y="1665"/>
                  </a:cubicBezTo>
                  <a:cubicBezTo>
                    <a:pt x="2558" y="1675"/>
                    <a:pt x="2567" y="1702"/>
                    <a:pt x="2565" y="1714"/>
                  </a:cubicBezTo>
                  <a:cubicBezTo>
                    <a:pt x="2561" y="1734"/>
                    <a:pt x="2544" y="1771"/>
                    <a:pt x="2535" y="1789"/>
                  </a:cubicBezTo>
                  <a:cubicBezTo>
                    <a:pt x="2525" y="1808"/>
                    <a:pt x="2497" y="1843"/>
                    <a:pt x="2489" y="1863"/>
                  </a:cubicBezTo>
                  <a:cubicBezTo>
                    <a:pt x="2478" y="1890"/>
                    <a:pt x="2473" y="1950"/>
                    <a:pt x="2467" y="1979"/>
                  </a:cubicBezTo>
                  <a:cubicBezTo>
                    <a:pt x="2465" y="1987"/>
                    <a:pt x="2463" y="2004"/>
                    <a:pt x="2459" y="2012"/>
                  </a:cubicBezTo>
                  <a:cubicBezTo>
                    <a:pt x="2457" y="2014"/>
                    <a:pt x="2455" y="2017"/>
                    <a:pt x="2453" y="2019"/>
                  </a:cubicBezTo>
                  <a:cubicBezTo>
                    <a:pt x="2424" y="2015"/>
                    <a:pt x="2364" y="2006"/>
                    <a:pt x="2346" y="2012"/>
                  </a:cubicBezTo>
                  <a:cubicBezTo>
                    <a:pt x="2335" y="2016"/>
                    <a:pt x="2318" y="2035"/>
                    <a:pt x="2307" y="2039"/>
                  </a:cubicBezTo>
                  <a:cubicBezTo>
                    <a:pt x="2293" y="2045"/>
                    <a:pt x="2261" y="2042"/>
                    <a:pt x="2249" y="2051"/>
                  </a:cubicBezTo>
                  <a:cubicBezTo>
                    <a:pt x="2231" y="2063"/>
                    <a:pt x="2210" y="2106"/>
                    <a:pt x="2203" y="2127"/>
                  </a:cubicBezTo>
                  <a:cubicBezTo>
                    <a:pt x="2189" y="2165"/>
                    <a:pt x="2194" y="2249"/>
                    <a:pt x="2179" y="2287"/>
                  </a:cubicBezTo>
                  <a:cubicBezTo>
                    <a:pt x="2176" y="2297"/>
                    <a:pt x="2165" y="2316"/>
                    <a:pt x="2156" y="2322"/>
                  </a:cubicBezTo>
                  <a:cubicBezTo>
                    <a:pt x="2133" y="2336"/>
                    <a:pt x="2068" y="2322"/>
                    <a:pt x="2048" y="2341"/>
                  </a:cubicBezTo>
                  <a:cubicBezTo>
                    <a:pt x="2015" y="2371"/>
                    <a:pt x="2029" y="2477"/>
                    <a:pt x="2001" y="2512"/>
                  </a:cubicBezTo>
                  <a:cubicBezTo>
                    <a:pt x="1986" y="2532"/>
                    <a:pt x="1941" y="2564"/>
                    <a:pt x="1916" y="2562"/>
                  </a:cubicBezTo>
                  <a:cubicBezTo>
                    <a:pt x="1903" y="2561"/>
                    <a:pt x="1880" y="2540"/>
                    <a:pt x="1874" y="2528"/>
                  </a:cubicBezTo>
                  <a:cubicBezTo>
                    <a:pt x="1866" y="2512"/>
                    <a:pt x="1882" y="2474"/>
                    <a:pt x="1874" y="2459"/>
                  </a:cubicBezTo>
                  <a:cubicBezTo>
                    <a:pt x="1863" y="2438"/>
                    <a:pt x="1818" y="2415"/>
                    <a:pt x="1796" y="2406"/>
                  </a:cubicBezTo>
                  <a:cubicBezTo>
                    <a:pt x="1784" y="2400"/>
                    <a:pt x="1756" y="2393"/>
                    <a:pt x="1742" y="2394"/>
                  </a:cubicBezTo>
                  <a:cubicBezTo>
                    <a:pt x="1725" y="2395"/>
                    <a:pt x="1689" y="2405"/>
                    <a:pt x="1677" y="2417"/>
                  </a:cubicBezTo>
                  <a:cubicBezTo>
                    <a:pt x="1662" y="2431"/>
                    <a:pt x="1661" y="2476"/>
                    <a:pt x="1649" y="2493"/>
                  </a:cubicBezTo>
                  <a:cubicBezTo>
                    <a:pt x="1634" y="2517"/>
                    <a:pt x="1591" y="2559"/>
                    <a:pt x="1564" y="2570"/>
                  </a:cubicBezTo>
                  <a:cubicBezTo>
                    <a:pt x="1550" y="2575"/>
                    <a:pt x="1517" y="2574"/>
                    <a:pt x="1502" y="2570"/>
                  </a:cubicBezTo>
                  <a:cubicBezTo>
                    <a:pt x="1482" y="2563"/>
                    <a:pt x="1454" y="2519"/>
                    <a:pt x="1433" y="2520"/>
                  </a:cubicBezTo>
                  <a:cubicBezTo>
                    <a:pt x="1414" y="2521"/>
                    <a:pt x="1391" y="2560"/>
                    <a:pt x="1375" y="2570"/>
                  </a:cubicBezTo>
                  <a:cubicBezTo>
                    <a:pt x="1368" y="2574"/>
                    <a:pt x="1352" y="2583"/>
                    <a:pt x="1344" y="2581"/>
                  </a:cubicBezTo>
                  <a:cubicBezTo>
                    <a:pt x="1328" y="2578"/>
                    <a:pt x="1307" y="2549"/>
                    <a:pt x="1298" y="2535"/>
                  </a:cubicBezTo>
                  <a:cubicBezTo>
                    <a:pt x="1283" y="2515"/>
                    <a:pt x="1272" y="2465"/>
                    <a:pt x="1259" y="2444"/>
                  </a:cubicBezTo>
                  <a:cubicBezTo>
                    <a:pt x="1237" y="2410"/>
                    <a:pt x="1181" y="2348"/>
                    <a:pt x="1147" y="2325"/>
                  </a:cubicBezTo>
                  <a:cubicBezTo>
                    <a:pt x="1129" y="2313"/>
                    <a:pt x="1087" y="2294"/>
                    <a:pt x="1065" y="2295"/>
                  </a:cubicBezTo>
                  <a:cubicBezTo>
                    <a:pt x="1045" y="2296"/>
                    <a:pt x="1011" y="2326"/>
                    <a:pt x="992" y="2333"/>
                  </a:cubicBezTo>
                  <a:cubicBezTo>
                    <a:pt x="972" y="2340"/>
                    <a:pt x="925" y="2338"/>
                    <a:pt x="911" y="2352"/>
                  </a:cubicBezTo>
                  <a:cubicBezTo>
                    <a:pt x="893" y="2369"/>
                    <a:pt x="891" y="2423"/>
                    <a:pt x="887" y="2448"/>
                  </a:cubicBezTo>
                  <a:cubicBezTo>
                    <a:pt x="885" y="2465"/>
                    <a:pt x="876" y="2498"/>
                    <a:pt x="877" y="2522"/>
                  </a:cubicBezTo>
                  <a:cubicBezTo>
                    <a:pt x="866" y="2527"/>
                    <a:pt x="855" y="2530"/>
                    <a:pt x="848" y="2533"/>
                  </a:cubicBezTo>
                  <a:cubicBezTo>
                    <a:pt x="832" y="2540"/>
                    <a:pt x="795" y="2550"/>
                    <a:pt x="777" y="2550"/>
                  </a:cubicBezTo>
                  <a:cubicBezTo>
                    <a:pt x="773" y="2551"/>
                    <a:pt x="768" y="2550"/>
                    <a:pt x="762" y="2548"/>
                  </a:cubicBezTo>
                  <a:cubicBezTo>
                    <a:pt x="743" y="2544"/>
                    <a:pt x="719" y="2534"/>
                    <a:pt x="705" y="2537"/>
                  </a:cubicBezTo>
                  <a:cubicBezTo>
                    <a:pt x="693" y="2539"/>
                    <a:pt x="673" y="2560"/>
                    <a:pt x="661" y="2564"/>
                  </a:cubicBezTo>
                  <a:cubicBezTo>
                    <a:pt x="630" y="2572"/>
                    <a:pt x="563" y="2554"/>
                    <a:pt x="532" y="2564"/>
                  </a:cubicBezTo>
                  <a:cubicBezTo>
                    <a:pt x="514" y="2569"/>
                    <a:pt x="488" y="2599"/>
                    <a:pt x="470" y="2605"/>
                  </a:cubicBezTo>
                  <a:cubicBezTo>
                    <a:pt x="461" y="2607"/>
                    <a:pt x="442" y="2608"/>
                    <a:pt x="434" y="2605"/>
                  </a:cubicBezTo>
                  <a:cubicBezTo>
                    <a:pt x="414" y="2597"/>
                    <a:pt x="380" y="2569"/>
                    <a:pt x="371" y="2550"/>
                  </a:cubicBezTo>
                  <a:cubicBezTo>
                    <a:pt x="364" y="2535"/>
                    <a:pt x="377" y="2499"/>
                    <a:pt x="371" y="2484"/>
                  </a:cubicBezTo>
                  <a:cubicBezTo>
                    <a:pt x="367" y="2473"/>
                    <a:pt x="349" y="2454"/>
                    <a:pt x="338" y="2448"/>
                  </a:cubicBezTo>
                  <a:cubicBezTo>
                    <a:pt x="326" y="2441"/>
                    <a:pt x="296" y="2441"/>
                    <a:pt x="284" y="2435"/>
                  </a:cubicBezTo>
                  <a:cubicBezTo>
                    <a:pt x="257" y="2421"/>
                    <a:pt x="218" y="2370"/>
                    <a:pt x="191" y="2358"/>
                  </a:cubicBezTo>
                  <a:cubicBezTo>
                    <a:pt x="156" y="2343"/>
                    <a:pt x="77" y="2348"/>
                    <a:pt x="40" y="2338"/>
                  </a:cubicBezTo>
                  <a:cubicBezTo>
                    <a:pt x="32" y="2336"/>
                    <a:pt x="12" y="2332"/>
                    <a:pt x="7" y="2325"/>
                  </a:cubicBezTo>
                  <a:cubicBezTo>
                    <a:pt x="0" y="2312"/>
                    <a:pt x="7" y="2278"/>
                    <a:pt x="13" y="2264"/>
                  </a:cubicBezTo>
                  <a:cubicBezTo>
                    <a:pt x="22" y="2244"/>
                    <a:pt x="63" y="2221"/>
                    <a:pt x="73" y="2201"/>
                  </a:cubicBezTo>
                  <a:cubicBezTo>
                    <a:pt x="81" y="2186"/>
                    <a:pt x="79" y="2148"/>
                    <a:pt x="87" y="2133"/>
                  </a:cubicBezTo>
                  <a:cubicBezTo>
                    <a:pt x="96" y="2114"/>
                    <a:pt x="128" y="2085"/>
                    <a:pt x="144" y="2072"/>
                  </a:cubicBezTo>
                  <a:cubicBezTo>
                    <a:pt x="159" y="2060"/>
                    <a:pt x="198" y="2046"/>
                    <a:pt x="210" y="2031"/>
                  </a:cubicBezTo>
                  <a:cubicBezTo>
                    <a:pt x="222" y="2015"/>
                    <a:pt x="224" y="1972"/>
                    <a:pt x="234" y="1954"/>
                  </a:cubicBezTo>
                  <a:cubicBezTo>
                    <a:pt x="246" y="1934"/>
                    <a:pt x="281" y="1903"/>
                    <a:pt x="297" y="1885"/>
                  </a:cubicBezTo>
                  <a:cubicBezTo>
                    <a:pt x="341" y="1838"/>
                    <a:pt x="428" y="1743"/>
                    <a:pt x="475" y="1699"/>
                  </a:cubicBezTo>
                  <a:cubicBezTo>
                    <a:pt x="496" y="1679"/>
                    <a:pt x="540" y="1642"/>
                    <a:pt x="563" y="1625"/>
                  </a:cubicBezTo>
                  <a:cubicBezTo>
                    <a:pt x="571" y="1618"/>
                    <a:pt x="593" y="1609"/>
                    <a:pt x="598" y="1600"/>
                  </a:cubicBezTo>
                  <a:cubicBezTo>
                    <a:pt x="605" y="1588"/>
                    <a:pt x="608" y="1557"/>
                    <a:pt x="601" y="1545"/>
                  </a:cubicBezTo>
                  <a:cubicBezTo>
                    <a:pt x="598" y="1540"/>
                    <a:pt x="585" y="1536"/>
                    <a:pt x="579" y="1537"/>
                  </a:cubicBezTo>
                  <a:cubicBezTo>
                    <a:pt x="554" y="1541"/>
                    <a:pt x="524" y="1589"/>
                    <a:pt x="502" y="1603"/>
                  </a:cubicBezTo>
                  <a:cubicBezTo>
                    <a:pt x="480" y="1617"/>
                    <a:pt x="427" y="1633"/>
                    <a:pt x="404" y="1647"/>
                  </a:cubicBezTo>
                  <a:cubicBezTo>
                    <a:pt x="372" y="1665"/>
                    <a:pt x="313" y="1712"/>
                    <a:pt x="284" y="1735"/>
                  </a:cubicBezTo>
                  <a:cubicBezTo>
                    <a:pt x="272" y="1744"/>
                    <a:pt x="252" y="1773"/>
                    <a:pt x="237" y="1773"/>
                  </a:cubicBezTo>
                  <a:cubicBezTo>
                    <a:pt x="228" y="1773"/>
                    <a:pt x="211" y="1760"/>
                    <a:pt x="207" y="1751"/>
                  </a:cubicBezTo>
                  <a:cubicBezTo>
                    <a:pt x="198" y="1730"/>
                    <a:pt x="211" y="1681"/>
                    <a:pt x="221" y="1660"/>
                  </a:cubicBezTo>
                  <a:cubicBezTo>
                    <a:pt x="228" y="1645"/>
                    <a:pt x="261" y="1625"/>
                    <a:pt x="267" y="1608"/>
                  </a:cubicBezTo>
                  <a:cubicBezTo>
                    <a:pt x="271" y="1597"/>
                    <a:pt x="272" y="1580"/>
                    <a:pt x="271" y="156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3" name="Freeform 36"/>
            <p:cNvSpPr>
              <a:spLocks/>
            </p:cNvSpPr>
            <p:nvPr/>
          </p:nvSpPr>
          <p:spPr bwMode="auto">
            <a:xfrm>
              <a:off x="3311524" y="1385887"/>
              <a:ext cx="2222500" cy="1951038"/>
            </a:xfrm>
            <a:custGeom>
              <a:avLst/>
              <a:gdLst>
                <a:gd name="T0" fmla="*/ 4918 w 13130"/>
                <a:gd name="T1" fmla="*/ 10572 h 11517"/>
                <a:gd name="T2" fmla="*/ 4363 w 13130"/>
                <a:gd name="T3" fmla="*/ 10787 h 11517"/>
                <a:gd name="T4" fmla="*/ 3573 w 13130"/>
                <a:gd name="T5" fmla="*/ 11517 h 11517"/>
                <a:gd name="T6" fmla="*/ 3099 w 13130"/>
                <a:gd name="T7" fmla="*/ 10824 h 11517"/>
                <a:gd name="T8" fmla="*/ 3300 w 13130"/>
                <a:gd name="T9" fmla="*/ 10140 h 11517"/>
                <a:gd name="T10" fmla="*/ 2448 w 13130"/>
                <a:gd name="T11" fmla="*/ 10298 h 11517"/>
                <a:gd name="T12" fmla="*/ 1925 w 13130"/>
                <a:gd name="T13" fmla="*/ 10411 h 11517"/>
                <a:gd name="T14" fmla="*/ 1593 w 13130"/>
                <a:gd name="T15" fmla="*/ 10054 h 11517"/>
                <a:gd name="T16" fmla="*/ 1043 w 13130"/>
                <a:gd name="T17" fmla="*/ 9727 h 11517"/>
                <a:gd name="T18" fmla="*/ 1420 w 13130"/>
                <a:gd name="T19" fmla="*/ 9107 h 11517"/>
                <a:gd name="T20" fmla="*/ 686 w 13130"/>
                <a:gd name="T21" fmla="*/ 9140 h 11517"/>
                <a:gd name="T22" fmla="*/ 300 w 13130"/>
                <a:gd name="T23" fmla="*/ 8828 h 11517"/>
                <a:gd name="T24" fmla="*/ 141 w 13130"/>
                <a:gd name="T25" fmla="*/ 8037 h 11517"/>
                <a:gd name="T26" fmla="*/ 1108 w 13130"/>
                <a:gd name="T27" fmla="*/ 7955 h 11517"/>
                <a:gd name="T28" fmla="*/ 2370 w 13130"/>
                <a:gd name="T29" fmla="*/ 8184 h 11517"/>
                <a:gd name="T30" fmla="*/ 3645 w 13130"/>
                <a:gd name="T31" fmla="*/ 8500 h 11517"/>
                <a:gd name="T32" fmla="*/ 4833 w 13130"/>
                <a:gd name="T33" fmla="*/ 8211 h 11517"/>
                <a:gd name="T34" fmla="*/ 6288 w 13130"/>
                <a:gd name="T35" fmla="*/ 7971 h 11517"/>
                <a:gd name="T36" fmla="*/ 7259 w 13130"/>
                <a:gd name="T37" fmla="*/ 7023 h 11517"/>
                <a:gd name="T38" fmla="*/ 7507 w 13130"/>
                <a:gd name="T39" fmla="*/ 6253 h 11517"/>
                <a:gd name="T40" fmla="*/ 8509 w 13130"/>
                <a:gd name="T41" fmla="*/ 5879 h 11517"/>
                <a:gd name="T42" fmla="*/ 9449 w 13130"/>
                <a:gd name="T43" fmla="*/ 5142 h 11517"/>
                <a:gd name="T44" fmla="*/ 10057 w 13130"/>
                <a:gd name="T45" fmla="*/ 4841 h 11517"/>
                <a:gd name="T46" fmla="*/ 10805 w 13130"/>
                <a:gd name="T47" fmla="*/ 4414 h 11517"/>
                <a:gd name="T48" fmla="*/ 9836 w 13130"/>
                <a:gd name="T49" fmla="*/ 4019 h 11517"/>
                <a:gd name="T50" fmla="*/ 8929 w 13130"/>
                <a:gd name="T51" fmla="*/ 4263 h 11517"/>
                <a:gd name="T52" fmla="*/ 8934 w 13130"/>
                <a:gd name="T53" fmla="*/ 3386 h 11517"/>
                <a:gd name="T54" fmla="*/ 9785 w 13130"/>
                <a:gd name="T55" fmla="*/ 2843 h 11517"/>
                <a:gd name="T56" fmla="*/ 10245 w 13130"/>
                <a:gd name="T57" fmla="*/ 2108 h 11517"/>
                <a:gd name="T58" fmla="*/ 10673 w 13130"/>
                <a:gd name="T59" fmla="*/ 1008 h 11517"/>
                <a:gd name="T60" fmla="*/ 10452 w 13130"/>
                <a:gd name="T61" fmla="*/ 369 h 11517"/>
                <a:gd name="T62" fmla="*/ 10997 w 13130"/>
                <a:gd name="T63" fmla="*/ 180 h 11517"/>
                <a:gd name="T64" fmla="*/ 11222 w 13130"/>
                <a:gd name="T65" fmla="*/ 545 h 11517"/>
                <a:gd name="T66" fmla="*/ 11608 w 13130"/>
                <a:gd name="T67" fmla="*/ 1073 h 11517"/>
                <a:gd name="T68" fmla="*/ 12330 w 13130"/>
                <a:gd name="T69" fmla="*/ 1182 h 11517"/>
                <a:gd name="T70" fmla="*/ 13121 w 13130"/>
                <a:gd name="T71" fmla="*/ 1244 h 11517"/>
                <a:gd name="T72" fmla="*/ 12930 w 13130"/>
                <a:gd name="T73" fmla="*/ 2090 h 11517"/>
                <a:gd name="T74" fmla="*/ 12853 w 13130"/>
                <a:gd name="T75" fmla="*/ 3157 h 11517"/>
                <a:gd name="T76" fmla="*/ 12498 w 13130"/>
                <a:gd name="T77" fmla="*/ 3436 h 11517"/>
                <a:gd name="T78" fmla="*/ 12372 w 13130"/>
                <a:gd name="T79" fmla="*/ 4398 h 11517"/>
                <a:gd name="T80" fmla="*/ 12406 w 13130"/>
                <a:gd name="T81" fmla="*/ 4600 h 11517"/>
                <a:gd name="T82" fmla="*/ 12369 w 13130"/>
                <a:gd name="T83" fmla="*/ 5104 h 11517"/>
                <a:gd name="T84" fmla="*/ 11877 w 13130"/>
                <a:gd name="T85" fmla="*/ 5166 h 11517"/>
                <a:gd name="T86" fmla="*/ 12093 w 13130"/>
                <a:gd name="T87" fmla="*/ 5652 h 11517"/>
                <a:gd name="T88" fmla="*/ 12732 w 13130"/>
                <a:gd name="T89" fmla="*/ 5922 h 11517"/>
                <a:gd name="T90" fmla="*/ 13063 w 13130"/>
                <a:gd name="T91" fmla="*/ 6582 h 11517"/>
                <a:gd name="T92" fmla="*/ 12648 w 13130"/>
                <a:gd name="T93" fmla="*/ 7116 h 11517"/>
                <a:gd name="T94" fmla="*/ 12145 w 13130"/>
                <a:gd name="T95" fmla="*/ 7405 h 11517"/>
                <a:gd name="T96" fmla="*/ 11354 w 13130"/>
                <a:gd name="T97" fmla="*/ 7817 h 11517"/>
                <a:gd name="T98" fmla="*/ 11206 w 13130"/>
                <a:gd name="T99" fmla="*/ 8373 h 11517"/>
                <a:gd name="T100" fmla="*/ 10542 w 13130"/>
                <a:gd name="T101" fmla="*/ 8164 h 11517"/>
                <a:gd name="T102" fmla="*/ 9972 w 13130"/>
                <a:gd name="T103" fmla="*/ 7763 h 11517"/>
                <a:gd name="T104" fmla="*/ 9455 w 13130"/>
                <a:gd name="T105" fmla="*/ 8278 h 11517"/>
                <a:gd name="T106" fmla="*/ 8804 w 13130"/>
                <a:gd name="T107" fmla="*/ 8166 h 11517"/>
                <a:gd name="T108" fmla="*/ 8454 w 13130"/>
                <a:gd name="T109" fmla="*/ 8832 h 11517"/>
                <a:gd name="T110" fmla="*/ 8149 w 13130"/>
                <a:gd name="T111" fmla="*/ 9347 h 11517"/>
                <a:gd name="T112" fmla="*/ 7267 w 13130"/>
                <a:gd name="T113" fmla="*/ 9945 h 11517"/>
                <a:gd name="T114" fmla="*/ 6805 w 13130"/>
                <a:gd name="T115" fmla="*/ 10110 h 11517"/>
                <a:gd name="T116" fmla="*/ 5979 w 13130"/>
                <a:gd name="T117" fmla="*/ 10939 h 11517"/>
                <a:gd name="T118" fmla="*/ 5484 w 13130"/>
                <a:gd name="T119" fmla="*/ 11299 h 11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3130" h="11517">
                  <a:moveTo>
                    <a:pt x="5363" y="11205"/>
                  </a:moveTo>
                  <a:cubicBezTo>
                    <a:pt x="5344" y="11198"/>
                    <a:pt x="5315" y="11193"/>
                    <a:pt x="5300" y="11189"/>
                  </a:cubicBezTo>
                  <a:cubicBezTo>
                    <a:pt x="5269" y="11181"/>
                    <a:pt x="5204" y="11176"/>
                    <a:pt x="5178" y="11159"/>
                  </a:cubicBezTo>
                  <a:cubicBezTo>
                    <a:pt x="5159" y="11146"/>
                    <a:pt x="5142" y="11099"/>
                    <a:pt x="5124" y="11085"/>
                  </a:cubicBezTo>
                  <a:cubicBezTo>
                    <a:pt x="5095" y="11062"/>
                    <a:pt x="5023" y="11040"/>
                    <a:pt x="4990" y="11025"/>
                  </a:cubicBezTo>
                  <a:cubicBezTo>
                    <a:pt x="4942" y="11003"/>
                    <a:pt x="4836" y="10973"/>
                    <a:pt x="4799" y="10936"/>
                  </a:cubicBezTo>
                  <a:cubicBezTo>
                    <a:pt x="4784" y="10920"/>
                    <a:pt x="4765" y="10878"/>
                    <a:pt x="4762" y="10857"/>
                  </a:cubicBezTo>
                  <a:cubicBezTo>
                    <a:pt x="4759" y="10828"/>
                    <a:pt x="4773" y="10771"/>
                    <a:pt x="4784" y="10745"/>
                  </a:cubicBezTo>
                  <a:cubicBezTo>
                    <a:pt x="4797" y="10715"/>
                    <a:pt x="4836" y="10664"/>
                    <a:pt x="4856" y="10639"/>
                  </a:cubicBezTo>
                  <a:cubicBezTo>
                    <a:pt x="4870" y="10621"/>
                    <a:pt x="4908" y="10592"/>
                    <a:pt x="4918" y="10572"/>
                  </a:cubicBezTo>
                  <a:cubicBezTo>
                    <a:pt x="4932" y="10542"/>
                    <a:pt x="4944" y="10474"/>
                    <a:pt x="4935" y="10443"/>
                  </a:cubicBezTo>
                  <a:cubicBezTo>
                    <a:pt x="4931" y="10426"/>
                    <a:pt x="4899" y="10404"/>
                    <a:pt x="4891" y="10388"/>
                  </a:cubicBezTo>
                  <a:cubicBezTo>
                    <a:pt x="4879" y="10368"/>
                    <a:pt x="4870" y="10320"/>
                    <a:pt x="4859" y="10299"/>
                  </a:cubicBezTo>
                  <a:cubicBezTo>
                    <a:pt x="4847" y="10278"/>
                    <a:pt x="4821" y="10233"/>
                    <a:pt x="4799" y="10222"/>
                  </a:cubicBezTo>
                  <a:cubicBezTo>
                    <a:pt x="4786" y="10216"/>
                    <a:pt x="4756" y="10219"/>
                    <a:pt x="4742" y="10222"/>
                  </a:cubicBezTo>
                  <a:cubicBezTo>
                    <a:pt x="4718" y="10229"/>
                    <a:pt x="4678" y="10263"/>
                    <a:pt x="4655" y="10274"/>
                  </a:cubicBezTo>
                  <a:cubicBezTo>
                    <a:pt x="4628" y="10288"/>
                    <a:pt x="4569" y="10306"/>
                    <a:pt x="4544" y="10324"/>
                  </a:cubicBezTo>
                  <a:cubicBezTo>
                    <a:pt x="4517" y="10344"/>
                    <a:pt x="4472" y="10394"/>
                    <a:pt x="4455" y="10423"/>
                  </a:cubicBezTo>
                  <a:cubicBezTo>
                    <a:pt x="4435" y="10457"/>
                    <a:pt x="4413" y="10534"/>
                    <a:pt x="4403" y="10572"/>
                  </a:cubicBezTo>
                  <a:cubicBezTo>
                    <a:pt x="4389" y="10625"/>
                    <a:pt x="4377" y="10734"/>
                    <a:pt x="4363" y="10787"/>
                  </a:cubicBezTo>
                  <a:cubicBezTo>
                    <a:pt x="4354" y="10822"/>
                    <a:pt x="4324" y="10888"/>
                    <a:pt x="4318" y="10923"/>
                  </a:cubicBezTo>
                  <a:cubicBezTo>
                    <a:pt x="4313" y="10957"/>
                    <a:pt x="4321" y="11024"/>
                    <a:pt x="4318" y="11057"/>
                  </a:cubicBezTo>
                  <a:cubicBezTo>
                    <a:pt x="4316" y="11100"/>
                    <a:pt x="4307" y="11185"/>
                    <a:pt x="4296" y="11226"/>
                  </a:cubicBezTo>
                  <a:cubicBezTo>
                    <a:pt x="4289" y="11252"/>
                    <a:pt x="4276" y="11307"/>
                    <a:pt x="4257" y="11325"/>
                  </a:cubicBezTo>
                  <a:cubicBezTo>
                    <a:pt x="4224" y="11356"/>
                    <a:pt x="4130" y="11375"/>
                    <a:pt x="4086" y="11382"/>
                  </a:cubicBezTo>
                  <a:cubicBezTo>
                    <a:pt x="4061" y="11386"/>
                    <a:pt x="4009" y="11377"/>
                    <a:pt x="3984" y="11382"/>
                  </a:cubicBezTo>
                  <a:cubicBezTo>
                    <a:pt x="3958" y="11387"/>
                    <a:pt x="3908" y="11409"/>
                    <a:pt x="3885" y="11421"/>
                  </a:cubicBezTo>
                  <a:cubicBezTo>
                    <a:pt x="3857" y="11436"/>
                    <a:pt x="3809" y="11485"/>
                    <a:pt x="3778" y="11493"/>
                  </a:cubicBezTo>
                  <a:cubicBezTo>
                    <a:pt x="3745" y="11502"/>
                    <a:pt x="3675" y="11471"/>
                    <a:pt x="3642" y="11481"/>
                  </a:cubicBezTo>
                  <a:cubicBezTo>
                    <a:pt x="3625" y="11486"/>
                    <a:pt x="3595" y="11500"/>
                    <a:pt x="3573" y="11517"/>
                  </a:cubicBezTo>
                  <a:cubicBezTo>
                    <a:pt x="3531" y="11509"/>
                    <a:pt x="3463" y="11508"/>
                    <a:pt x="3432" y="11491"/>
                  </a:cubicBezTo>
                  <a:cubicBezTo>
                    <a:pt x="3419" y="11483"/>
                    <a:pt x="3402" y="11458"/>
                    <a:pt x="3393" y="11447"/>
                  </a:cubicBezTo>
                  <a:cubicBezTo>
                    <a:pt x="3364" y="11414"/>
                    <a:pt x="3313" y="11344"/>
                    <a:pt x="3280" y="11316"/>
                  </a:cubicBezTo>
                  <a:cubicBezTo>
                    <a:pt x="3260" y="11299"/>
                    <a:pt x="3212" y="11276"/>
                    <a:pt x="3191" y="11260"/>
                  </a:cubicBezTo>
                  <a:cubicBezTo>
                    <a:pt x="3171" y="11243"/>
                    <a:pt x="3133" y="11206"/>
                    <a:pt x="3119" y="11184"/>
                  </a:cubicBezTo>
                  <a:cubicBezTo>
                    <a:pt x="3107" y="11166"/>
                    <a:pt x="3084" y="11128"/>
                    <a:pt x="3086" y="11108"/>
                  </a:cubicBezTo>
                  <a:cubicBezTo>
                    <a:pt x="3087" y="11090"/>
                    <a:pt x="3117" y="11064"/>
                    <a:pt x="3125" y="11048"/>
                  </a:cubicBezTo>
                  <a:cubicBezTo>
                    <a:pt x="3133" y="11033"/>
                    <a:pt x="3147" y="11000"/>
                    <a:pt x="3148" y="10982"/>
                  </a:cubicBezTo>
                  <a:cubicBezTo>
                    <a:pt x="3151" y="10959"/>
                    <a:pt x="3142" y="10912"/>
                    <a:pt x="3135" y="10890"/>
                  </a:cubicBezTo>
                  <a:cubicBezTo>
                    <a:pt x="3129" y="10872"/>
                    <a:pt x="3095" y="10842"/>
                    <a:pt x="3099" y="10824"/>
                  </a:cubicBezTo>
                  <a:cubicBezTo>
                    <a:pt x="3104" y="10799"/>
                    <a:pt x="3156" y="10774"/>
                    <a:pt x="3178" y="10761"/>
                  </a:cubicBezTo>
                  <a:cubicBezTo>
                    <a:pt x="3199" y="10749"/>
                    <a:pt x="3246" y="10736"/>
                    <a:pt x="3267" y="10724"/>
                  </a:cubicBezTo>
                  <a:cubicBezTo>
                    <a:pt x="3294" y="10710"/>
                    <a:pt x="3346" y="10677"/>
                    <a:pt x="3370" y="10658"/>
                  </a:cubicBezTo>
                  <a:cubicBezTo>
                    <a:pt x="3394" y="10640"/>
                    <a:pt x="3437" y="10597"/>
                    <a:pt x="3459" y="10576"/>
                  </a:cubicBezTo>
                  <a:cubicBezTo>
                    <a:pt x="3483" y="10552"/>
                    <a:pt x="3542" y="10511"/>
                    <a:pt x="3555" y="10480"/>
                  </a:cubicBezTo>
                  <a:cubicBezTo>
                    <a:pt x="3563" y="10459"/>
                    <a:pt x="3561" y="10412"/>
                    <a:pt x="3555" y="10391"/>
                  </a:cubicBezTo>
                  <a:cubicBezTo>
                    <a:pt x="3548" y="10368"/>
                    <a:pt x="3513" y="10332"/>
                    <a:pt x="3502" y="10312"/>
                  </a:cubicBezTo>
                  <a:cubicBezTo>
                    <a:pt x="3487" y="10285"/>
                    <a:pt x="3459" y="10232"/>
                    <a:pt x="3452" y="10203"/>
                  </a:cubicBezTo>
                  <a:cubicBezTo>
                    <a:pt x="3448" y="10182"/>
                    <a:pt x="3468" y="10134"/>
                    <a:pt x="3452" y="10120"/>
                  </a:cubicBezTo>
                  <a:cubicBezTo>
                    <a:pt x="3423" y="10095"/>
                    <a:pt x="3338" y="10132"/>
                    <a:pt x="3300" y="10140"/>
                  </a:cubicBezTo>
                  <a:cubicBezTo>
                    <a:pt x="3281" y="10144"/>
                    <a:pt x="3242" y="10152"/>
                    <a:pt x="3224" y="10160"/>
                  </a:cubicBezTo>
                  <a:cubicBezTo>
                    <a:pt x="3208" y="10166"/>
                    <a:pt x="3181" y="10189"/>
                    <a:pt x="3165" y="10196"/>
                  </a:cubicBezTo>
                  <a:cubicBezTo>
                    <a:pt x="3140" y="10207"/>
                    <a:pt x="3086" y="10213"/>
                    <a:pt x="3062" y="10226"/>
                  </a:cubicBezTo>
                  <a:cubicBezTo>
                    <a:pt x="3031" y="10243"/>
                    <a:pt x="2981" y="10295"/>
                    <a:pt x="2953" y="10318"/>
                  </a:cubicBezTo>
                  <a:cubicBezTo>
                    <a:pt x="2933" y="10335"/>
                    <a:pt x="2897" y="10382"/>
                    <a:pt x="2871" y="10384"/>
                  </a:cubicBezTo>
                  <a:cubicBezTo>
                    <a:pt x="2839" y="10387"/>
                    <a:pt x="2787" y="10339"/>
                    <a:pt x="2758" y="10325"/>
                  </a:cubicBezTo>
                  <a:cubicBezTo>
                    <a:pt x="2743" y="10317"/>
                    <a:pt x="2711" y="10303"/>
                    <a:pt x="2696" y="10295"/>
                  </a:cubicBezTo>
                  <a:cubicBezTo>
                    <a:pt x="2674" y="10285"/>
                    <a:pt x="2634" y="10255"/>
                    <a:pt x="2610" y="10252"/>
                  </a:cubicBezTo>
                  <a:cubicBezTo>
                    <a:pt x="2588" y="10249"/>
                    <a:pt x="2545" y="10266"/>
                    <a:pt x="2524" y="10272"/>
                  </a:cubicBezTo>
                  <a:cubicBezTo>
                    <a:pt x="2505" y="10277"/>
                    <a:pt x="2468" y="10296"/>
                    <a:pt x="2448" y="10298"/>
                  </a:cubicBezTo>
                  <a:cubicBezTo>
                    <a:pt x="2422" y="10301"/>
                    <a:pt x="2369" y="10279"/>
                    <a:pt x="2346" y="10288"/>
                  </a:cubicBezTo>
                  <a:cubicBezTo>
                    <a:pt x="2322" y="10298"/>
                    <a:pt x="2285" y="10342"/>
                    <a:pt x="2280" y="10368"/>
                  </a:cubicBezTo>
                  <a:cubicBezTo>
                    <a:pt x="2276" y="10383"/>
                    <a:pt x="2287" y="10415"/>
                    <a:pt x="2296" y="10427"/>
                  </a:cubicBezTo>
                  <a:cubicBezTo>
                    <a:pt x="2305" y="10439"/>
                    <a:pt x="2339" y="10444"/>
                    <a:pt x="2346" y="10457"/>
                  </a:cubicBezTo>
                  <a:cubicBezTo>
                    <a:pt x="2356" y="10479"/>
                    <a:pt x="2343" y="10534"/>
                    <a:pt x="2332" y="10556"/>
                  </a:cubicBezTo>
                  <a:cubicBezTo>
                    <a:pt x="2322" y="10577"/>
                    <a:pt x="2287" y="10612"/>
                    <a:pt x="2266" y="10622"/>
                  </a:cubicBezTo>
                  <a:cubicBezTo>
                    <a:pt x="2243" y="10633"/>
                    <a:pt x="2189" y="10641"/>
                    <a:pt x="2164" y="10635"/>
                  </a:cubicBezTo>
                  <a:cubicBezTo>
                    <a:pt x="2129" y="10628"/>
                    <a:pt x="2069" y="10586"/>
                    <a:pt x="2042" y="10563"/>
                  </a:cubicBezTo>
                  <a:cubicBezTo>
                    <a:pt x="2019" y="10544"/>
                    <a:pt x="1983" y="10497"/>
                    <a:pt x="1966" y="10473"/>
                  </a:cubicBezTo>
                  <a:cubicBezTo>
                    <a:pt x="1955" y="10458"/>
                    <a:pt x="1939" y="10423"/>
                    <a:pt x="1925" y="10411"/>
                  </a:cubicBezTo>
                  <a:cubicBezTo>
                    <a:pt x="1918" y="10405"/>
                    <a:pt x="1900" y="10395"/>
                    <a:pt x="1891" y="10396"/>
                  </a:cubicBezTo>
                  <a:cubicBezTo>
                    <a:pt x="1874" y="10397"/>
                    <a:pt x="1846" y="10420"/>
                    <a:pt x="1831" y="10428"/>
                  </a:cubicBezTo>
                  <a:cubicBezTo>
                    <a:pt x="1822" y="10433"/>
                    <a:pt x="1806" y="10451"/>
                    <a:pt x="1796" y="10448"/>
                  </a:cubicBezTo>
                  <a:cubicBezTo>
                    <a:pt x="1783" y="10443"/>
                    <a:pt x="1784" y="10408"/>
                    <a:pt x="1777" y="10396"/>
                  </a:cubicBezTo>
                  <a:cubicBezTo>
                    <a:pt x="1768" y="10381"/>
                    <a:pt x="1736" y="10358"/>
                    <a:pt x="1732" y="10341"/>
                  </a:cubicBezTo>
                  <a:cubicBezTo>
                    <a:pt x="1727" y="10323"/>
                    <a:pt x="1743" y="10286"/>
                    <a:pt x="1744" y="10267"/>
                  </a:cubicBezTo>
                  <a:cubicBezTo>
                    <a:pt x="1746" y="10242"/>
                    <a:pt x="1754" y="10189"/>
                    <a:pt x="1744" y="10165"/>
                  </a:cubicBezTo>
                  <a:cubicBezTo>
                    <a:pt x="1737" y="10147"/>
                    <a:pt x="1710" y="10116"/>
                    <a:pt x="1692" y="10108"/>
                  </a:cubicBezTo>
                  <a:cubicBezTo>
                    <a:pt x="1675" y="10101"/>
                    <a:pt x="1634" y="10118"/>
                    <a:pt x="1618" y="10108"/>
                  </a:cubicBezTo>
                  <a:cubicBezTo>
                    <a:pt x="1605" y="10100"/>
                    <a:pt x="1604" y="10064"/>
                    <a:pt x="1593" y="10054"/>
                  </a:cubicBezTo>
                  <a:cubicBezTo>
                    <a:pt x="1581" y="10042"/>
                    <a:pt x="1542" y="10042"/>
                    <a:pt x="1529" y="10032"/>
                  </a:cubicBezTo>
                  <a:cubicBezTo>
                    <a:pt x="1513" y="10019"/>
                    <a:pt x="1498" y="9980"/>
                    <a:pt x="1489" y="9962"/>
                  </a:cubicBezTo>
                  <a:cubicBezTo>
                    <a:pt x="1483" y="9950"/>
                    <a:pt x="1476" y="9922"/>
                    <a:pt x="1469" y="9910"/>
                  </a:cubicBezTo>
                  <a:cubicBezTo>
                    <a:pt x="1464" y="9901"/>
                    <a:pt x="1454" y="9880"/>
                    <a:pt x="1445" y="9876"/>
                  </a:cubicBezTo>
                  <a:cubicBezTo>
                    <a:pt x="1433" y="9870"/>
                    <a:pt x="1405" y="9878"/>
                    <a:pt x="1393" y="9876"/>
                  </a:cubicBezTo>
                  <a:cubicBezTo>
                    <a:pt x="1377" y="9872"/>
                    <a:pt x="1346" y="9861"/>
                    <a:pt x="1333" y="9851"/>
                  </a:cubicBezTo>
                  <a:cubicBezTo>
                    <a:pt x="1315" y="9837"/>
                    <a:pt x="1299" y="9789"/>
                    <a:pt x="1279" y="9779"/>
                  </a:cubicBezTo>
                  <a:cubicBezTo>
                    <a:pt x="1255" y="9767"/>
                    <a:pt x="1199" y="9779"/>
                    <a:pt x="1172" y="9779"/>
                  </a:cubicBezTo>
                  <a:cubicBezTo>
                    <a:pt x="1152" y="9779"/>
                    <a:pt x="1109" y="9787"/>
                    <a:pt x="1090" y="9779"/>
                  </a:cubicBezTo>
                  <a:cubicBezTo>
                    <a:pt x="1074" y="9772"/>
                    <a:pt x="1040" y="9744"/>
                    <a:pt x="1043" y="9727"/>
                  </a:cubicBezTo>
                  <a:cubicBezTo>
                    <a:pt x="1047" y="9707"/>
                    <a:pt x="1097" y="9698"/>
                    <a:pt x="1115" y="9690"/>
                  </a:cubicBezTo>
                  <a:cubicBezTo>
                    <a:pt x="1135" y="9680"/>
                    <a:pt x="1174" y="9663"/>
                    <a:pt x="1194" y="9655"/>
                  </a:cubicBezTo>
                  <a:cubicBezTo>
                    <a:pt x="1212" y="9648"/>
                    <a:pt x="1247" y="9635"/>
                    <a:pt x="1264" y="9628"/>
                  </a:cubicBezTo>
                  <a:cubicBezTo>
                    <a:pt x="1284" y="9619"/>
                    <a:pt x="1328" y="9605"/>
                    <a:pt x="1345" y="9591"/>
                  </a:cubicBezTo>
                  <a:cubicBezTo>
                    <a:pt x="1361" y="9578"/>
                    <a:pt x="1383" y="9542"/>
                    <a:pt x="1390" y="9524"/>
                  </a:cubicBezTo>
                  <a:cubicBezTo>
                    <a:pt x="1401" y="9495"/>
                    <a:pt x="1405" y="9433"/>
                    <a:pt x="1407" y="9402"/>
                  </a:cubicBezTo>
                  <a:cubicBezTo>
                    <a:pt x="1409" y="9387"/>
                    <a:pt x="1403" y="9356"/>
                    <a:pt x="1410" y="9343"/>
                  </a:cubicBezTo>
                  <a:cubicBezTo>
                    <a:pt x="1419" y="9326"/>
                    <a:pt x="1461" y="9315"/>
                    <a:pt x="1469" y="9298"/>
                  </a:cubicBezTo>
                  <a:cubicBezTo>
                    <a:pt x="1478" y="9281"/>
                    <a:pt x="1473" y="9238"/>
                    <a:pt x="1469" y="9219"/>
                  </a:cubicBezTo>
                  <a:cubicBezTo>
                    <a:pt x="1463" y="9189"/>
                    <a:pt x="1443" y="9127"/>
                    <a:pt x="1420" y="9107"/>
                  </a:cubicBezTo>
                  <a:cubicBezTo>
                    <a:pt x="1380" y="9075"/>
                    <a:pt x="1270" y="9066"/>
                    <a:pt x="1219" y="9060"/>
                  </a:cubicBezTo>
                  <a:cubicBezTo>
                    <a:pt x="1203" y="9058"/>
                    <a:pt x="1169" y="9057"/>
                    <a:pt x="1152" y="9060"/>
                  </a:cubicBezTo>
                  <a:cubicBezTo>
                    <a:pt x="1133" y="9065"/>
                    <a:pt x="1100" y="9095"/>
                    <a:pt x="1080" y="9095"/>
                  </a:cubicBezTo>
                  <a:cubicBezTo>
                    <a:pt x="1064" y="9095"/>
                    <a:pt x="1037" y="9071"/>
                    <a:pt x="1021" y="9068"/>
                  </a:cubicBezTo>
                  <a:cubicBezTo>
                    <a:pt x="1001" y="9063"/>
                    <a:pt x="954" y="9053"/>
                    <a:pt x="939" y="9068"/>
                  </a:cubicBezTo>
                  <a:cubicBezTo>
                    <a:pt x="923" y="9084"/>
                    <a:pt x="951" y="9138"/>
                    <a:pt x="939" y="9157"/>
                  </a:cubicBezTo>
                  <a:cubicBezTo>
                    <a:pt x="932" y="9168"/>
                    <a:pt x="905" y="9179"/>
                    <a:pt x="892" y="9182"/>
                  </a:cubicBezTo>
                  <a:cubicBezTo>
                    <a:pt x="874" y="9185"/>
                    <a:pt x="836" y="9180"/>
                    <a:pt x="818" y="9174"/>
                  </a:cubicBezTo>
                  <a:cubicBezTo>
                    <a:pt x="799" y="9168"/>
                    <a:pt x="770" y="9139"/>
                    <a:pt x="751" y="9135"/>
                  </a:cubicBezTo>
                  <a:cubicBezTo>
                    <a:pt x="735" y="9131"/>
                    <a:pt x="702" y="9142"/>
                    <a:pt x="686" y="9140"/>
                  </a:cubicBezTo>
                  <a:cubicBezTo>
                    <a:pt x="672" y="9137"/>
                    <a:pt x="645" y="9111"/>
                    <a:pt x="632" y="9117"/>
                  </a:cubicBezTo>
                  <a:cubicBezTo>
                    <a:pt x="617" y="9125"/>
                    <a:pt x="616" y="9167"/>
                    <a:pt x="617" y="9184"/>
                  </a:cubicBezTo>
                  <a:cubicBezTo>
                    <a:pt x="618" y="9197"/>
                    <a:pt x="639" y="9221"/>
                    <a:pt x="632" y="9231"/>
                  </a:cubicBezTo>
                  <a:cubicBezTo>
                    <a:pt x="621" y="9247"/>
                    <a:pt x="574" y="9236"/>
                    <a:pt x="555" y="9231"/>
                  </a:cubicBezTo>
                  <a:cubicBezTo>
                    <a:pt x="544" y="9228"/>
                    <a:pt x="520" y="9219"/>
                    <a:pt x="513" y="9209"/>
                  </a:cubicBezTo>
                  <a:cubicBezTo>
                    <a:pt x="502" y="9192"/>
                    <a:pt x="506" y="9150"/>
                    <a:pt x="508" y="9130"/>
                  </a:cubicBezTo>
                  <a:cubicBezTo>
                    <a:pt x="510" y="9116"/>
                    <a:pt x="524" y="9090"/>
                    <a:pt x="525" y="9075"/>
                  </a:cubicBezTo>
                  <a:cubicBezTo>
                    <a:pt x="527" y="9055"/>
                    <a:pt x="524" y="9013"/>
                    <a:pt x="513" y="8996"/>
                  </a:cubicBezTo>
                  <a:cubicBezTo>
                    <a:pt x="495" y="8970"/>
                    <a:pt x="429" y="8951"/>
                    <a:pt x="404" y="8932"/>
                  </a:cubicBezTo>
                  <a:cubicBezTo>
                    <a:pt x="375" y="8909"/>
                    <a:pt x="325" y="8855"/>
                    <a:pt x="300" y="8828"/>
                  </a:cubicBezTo>
                  <a:cubicBezTo>
                    <a:pt x="286" y="8812"/>
                    <a:pt x="263" y="8777"/>
                    <a:pt x="248" y="8763"/>
                  </a:cubicBezTo>
                  <a:cubicBezTo>
                    <a:pt x="228" y="8745"/>
                    <a:pt x="174" y="8726"/>
                    <a:pt x="156" y="8706"/>
                  </a:cubicBezTo>
                  <a:cubicBezTo>
                    <a:pt x="137" y="8685"/>
                    <a:pt x="102" y="8630"/>
                    <a:pt x="109" y="8602"/>
                  </a:cubicBezTo>
                  <a:cubicBezTo>
                    <a:pt x="114" y="8584"/>
                    <a:pt x="154" y="8565"/>
                    <a:pt x="171" y="8557"/>
                  </a:cubicBezTo>
                  <a:cubicBezTo>
                    <a:pt x="190" y="8549"/>
                    <a:pt x="235" y="8549"/>
                    <a:pt x="253" y="8538"/>
                  </a:cubicBezTo>
                  <a:cubicBezTo>
                    <a:pt x="270" y="8527"/>
                    <a:pt x="298" y="8493"/>
                    <a:pt x="300" y="8473"/>
                  </a:cubicBezTo>
                  <a:cubicBezTo>
                    <a:pt x="303" y="8447"/>
                    <a:pt x="269" y="8399"/>
                    <a:pt x="258" y="8374"/>
                  </a:cubicBezTo>
                  <a:cubicBezTo>
                    <a:pt x="245" y="8345"/>
                    <a:pt x="216" y="8289"/>
                    <a:pt x="203" y="8260"/>
                  </a:cubicBezTo>
                  <a:cubicBezTo>
                    <a:pt x="191" y="8232"/>
                    <a:pt x="164" y="8176"/>
                    <a:pt x="156" y="8146"/>
                  </a:cubicBezTo>
                  <a:cubicBezTo>
                    <a:pt x="149" y="8120"/>
                    <a:pt x="149" y="8064"/>
                    <a:pt x="141" y="8037"/>
                  </a:cubicBezTo>
                  <a:cubicBezTo>
                    <a:pt x="128" y="7993"/>
                    <a:pt x="82" y="7911"/>
                    <a:pt x="62" y="7869"/>
                  </a:cubicBezTo>
                  <a:cubicBezTo>
                    <a:pt x="49" y="7842"/>
                    <a:pt x="17" y="7778"/>
                    <a:pt x="0" y="7744"/>
                  </a:cubicBezTo>
                  <a:cubicBezTo>
                    <a:pt x="18" y="7744"/>
                    <a:pt x="34" y="7744"/>
                    <a:pt x="46" y="7745"/>
                  </a:cubicBezTo>
                  <a:cubicBezTo>
                    <a:pt x="82" y="7747"/>
                    <a:pt x="153" y="7751"/>
                    <a:pt x="189" y="7756"/>
                  </a:cubicBezTo>
                  <a:cubicBezTo>
                    <a:pt x="215" y="7761"/>
                    <a:pt x="266" y="7775"/>
                    <a:pt x="291" y="7783"/>
                  </a:cubicBezTo>
                  <a:cubicBezTo>
                    <a:pt x="314" y="7790"/>
                    <a:pt x="360" y="7807"/>
                    <a:pt x="383" y="7816"/>
                  </a:cubicBezTo>
                  <a:cubicBezTo>
                    <a:pt x="428" y="7832"/>
                    <a:pt x="515" y="7869"/>
                    <a:pt x="560" y="7882"/>
                  </a:cubicBezTo>
                  <a:cubicBezTo>
                    <a:pt x="616" y="7898"/>
                    <a:pt x="730" y="7921"/>
                    <a:pt x="788" y="7928"/>
                  </a:cubicBezTo>
                  <a:cubicBezTo>
                    <a:pt x="839" y="7935"/>
                    <a:pt x="941" y="7937"/>
                    <a:pt x="991" y="7941"/>
                  </a:cubicBezTo>
                  <a:cubicBezTo>
                    <a:pt x="1021" y="7944"/>
                    <a:pt x="1079" y="7953"/>
                    <a:pt x="1108" y="7955"/>
                  </a:cubicBezTo>
                  <a:cubicBezTo>
                    <a:pt x="1130" y="7956"/>
                    <a:pt x="1173" y="7955"/>
                    <a:pt x="1194" y="7955"/>
                  </a:cubicBezTo>
                  <a:cubicBezTo>
                    <a:pt x="1242" y="7953"/>
                    <a:pt x="1337" y="7948"/>
                    <a:pt x="1384" y="7945"/>
                  </a:cubicBezTo>
                  <a:cubicBezTo>
                    <a:pt x="1434" y="7941"/>
                    <a:pt x="1534" y="7927"/>
                    <a:pt x="1584" y="7925"/>
                  </a:cubicBezTo>
                  <a:cubicBezTo>
                    <a:pt x="1637" y="7923"/>
                    <a:pt x="1744" y="7922"/>
                    <a:pt x="1797" y="7928"/>
                  </a:cubicBezTo>
                  <a:cubicBezTo>
                    <a:pt x="1830" y="7932"/>
                    <a:pt x="1894" y="7946"/>
                    <a:pt x="1924" y="7958"/>
                  </a:cubicBezTo>
                  <a:cubicBezTo>
                    <a:pt x="1952" y="7968"/>
                    <a:pt x="2002" y="8002"/>
                    <a:pt x="2028" y="8014"/>
                  </a:cubicBezTo>
                  <a:cubicBezTo>
                    <a:pt x="2049" y="8023"/>
                    <a:pt x="2091" y="8041"/>
                    <a:pt x="2113" y="8046"/>
                  </a:cubicBezTo>
                  <a:cubicBezTo>
                    <a:pt x="2134" y="8050"/>
                    <a:pt x="2178" y="8046"/>
                    <a:pt x="2200" y="8049"/>
                  </a:cubicBezTo>
                  <a:cubicBezTo>
                    <a:pt x="2224" y="8052"/>
                    <a:pt x="2273" y="8055"/>
                    <a:pt x="2293" y="8069"/>
                  </a:cubicBezTo>
                  <a:cubicBezTo>
                    <a:pt x="2322" y="8088"/>
                    <a:pt x="2347" y="8159"/>
                    <a:pt x="2370" y="8184"/>
                  </a:cubicBezTo>
                  <a:cubicBezTo>
                    <a:pt x="2395" y="8211"/>
                    <a:pt x="2451" y="8259"/>
                    <a:pt x="2484" y="8273"/>
                  </a:cubicBezTo>
                  <a:cubicBezTo>
                    <a:pt x="2518" y="8288"/>
                    <a:pt x="2595" y="8291"/>
                    <a:pt x="2631" y="8297"/>
                  </a:cubicBezTo>
                  <a:cubicBezTo>
                    <a:pt x="2652" y="8300"/>
                    <a:pt x="2694" y="8304"/>
                    <a:pt x="2714" y="8310"/>
                  </a:cubicBezTo>
                  <a:cubicBezTo>
                    <a:pt x="2749" y="8319"/>
                    <a:pt x="2816" y="8346"/>
                    <a:pt x="2848" y="8363"/>
                  </a:cubicBezTo>
                  <a:cubicBezTo>
                    <a:pt x="2894" y="8387"/>
                    <a:pt x="2976" y="8453"/>
                    <a:pt x="3023" y="8477"/>
                  </a:cubicBezTo>
                  <a:cubicBezTo>
                    <a:pt x="3068" y="8499"/>
                    <a:pt x="3162" y="8535"/>
                    <a:pt x="3211" y="8544"/>
                  </a:cubicBezTo>
                  <a:cubicBezTo>
                    <a:pt x="3233" y="8549"/>
                    <a:pt x="3279" y="8547"/>
                    <a:pt x="3302" y="8548"/>
                  </a:cubicBezTo>
                  <a:cubicBezTo>
                    <a:pt x="3344" y="8548"/>
                    <a:pt x="3429" y="8554"/>
                    <a:pt x="3470" y="8548"/>
                  </a:cubicBezTo>
                  <a:cubicBezTo>
                    <a:pt x="3504" y="8543"/>
                    <a:pt x="3569" y="8516"/>
                    <a:pt x="3602" y="8508"/>
                  </a:cubicBezTo>
                  <a:cubicBezTo>
                    <a:pt x="3613" y="8505"/>
                    <a:pt x="3636" y="8494"/>
                    <a:pt x="3645" y="8500"/>
                  </a:cubicBezTo>
                  <a:cubicBezTo>
                    <a:pt x="3669" y="8515"/>
                    <a:pt x="3667" y="8583"/>
                    <a:pt x="3670" y="8612"/>
                  </a:cubicBezTo>
                  <a:cubicBezTo>
                    <a:pt x="3672" y="8626"/>
                    <a:pt x="3661" y="8658"/>
                    <a:pt x="3670" y="8670"/>
                  </a:cubicBezTo>
                  <a:cubicBezTo>
                    <a:pt x="3689" y="8694"/>
                    <a:pt x="3760" y="8695"/>
                    <a:pt x="3791" y="8698"/>
                  </a:cubicBezTo>
                  <a:cubicBezTo>
                    <a:pt x="3820" y="8701"/>
                    <a:pt x="3880" y="8702"/>
                    <a:pt x="3908" y="8695"/>
                  </a:cubicBezTo>
                  <a:cubicBezTo>
                    <a:pt x="3956" y="8682"/>
                    <a:pt x="4041" y="8630"/>
                    <a:pt x="4081" y="8602"/>
                  </a:cubicBezTo>
                  <a:cubicBezTo>
                    <a:pt x="4111" y="8582"/>
                    <a:pt x="4159" y="8531"/>
                    <a:pt x="4189" y="8511"/>
                  </a:cubicBezTo>
                  <a:cubicBezTo>
                    <a:pt x="4239" y="8478"/>
                    <a:pt x="4351" y="8431"/>
                    <a:pt x="4405" y="8404"/>
                  </a:cubicBezTo>
                  <a:cubicBezTo>
                    <a:pt x="4450" y="8381"/>
                    <a:pt x="4537" y="8333"/>
                    <a:pt x="4582" y="8311"/>
                  </a:cubicBezTo>
                  <a:cubicBezTo>
                    <a:pt x="4612" y="8297"/>
                    <a:pt x="4675" y="8271"/>
                    <a:pt x="4706" y="8259"/>
                  </a:cubicBezTo>
                  <a:cubicBezTo>
                    <a:pt x="4737" y="8246"/>
                    <a:pt x="4800" y="8218"/>
                    <a:pt x="4833" y="8211"/>
                  </a:cubicBezTo>
                  <a:cubicBezTo>
                    <a:pt x="4845" y="8208"/>
                    <a:pt x="4871" y="8209"/>
                    <a:pt x="4882" y="8206"/>
                  </a:cubicBezTo>
                  <a:cubicBezTo>
                    <a:pt x="4915" y="8196"/>
                    <a:pt x="4977" y="8164"/>
                    <a:pt x="5005" y="8145"/>
                  </a:cubicBezTo>
                  <a:cubicBezTo>
                    <a:pt x="5022" y="8133"/>
                    <a:pt x="5046" y="8095"/>
                    <a:pt x="5066" y="8088"/>
                  </a:cubicBezTo>
                  <a:cubicBezTo>
                    <a:pt x="5106" y="8076"/>
                    <a:pt x="5193" y="8104"/>
                    <a:pt x="5234" y="8112"/>
                  </a:cubicBezTo>
                  <a:cubicBezTo>
                    <a:pt x="5258" y="8116"/>
                    <a:pt x="5303" y="8133"/>
                    <a:pt x="5327" y="8133"/>
                  </a:cubicBezTo>
                  <a:cubicBezTo>
                    <a:pt x="5357" y="8134"/>
                    <a:pt x="5414" y="8113"/>
                    <a:pt x="5444" y="8110"/>
                  </a:cubicBezTo>
                  <a:cubicBezTo>
                    <a:pt x="5488" y="8106"/>
                    <a:pt x="5577" y="8110"/>
                    <a:pt x="5621" y="8110"/>
                  </a:cubicBezTo>
                  <a:cubicBezTo>
                    <a:pt x="5714" y="8109"/>
                    <a:pt x="5902" y="8121"/>
                    <a:pt x="5994" y="8105"/>
                  </a:cubicBezTo>
                  <a:cubicBezTo>
                    <a:pt x="6031" y="8098"/>
                    <a:pt x="6102" y="8071"/>
                    <a:pt x="6136" y="8055"/>
                  </a:cubicBezTo>
                  <a:cubicBezTo>
                    <a:pt x="6176" y="8038"/>
                    <a:pt x="6247" y="7986"/>
                    <a:pt x="6288" y="7971"/>
                  </a:cubicBezTo>
                  <a:cubicBezTo>
                    <a:pt x="6314" y="7962"/>
                    <a:pt x="6370" y="7959"/>
                    <a:pt x="6395" y="7950"/>
                  </a:cubicBezTo>
                  <a:cubicBezTo>
                    <a:pt x="6445" y="7932"/>
                    <a:pt x="6540" y="7884"/>
                    <a:pt x="6579" y="7849"/>
                  </a:cubicBezTo>
                  <a:cubicBezTo>
                    <a:pt x="6615" y="7817"/>
                    <a:pt x="6663" y="7730"/>
                    <a:pt x="6693" y="7692"/>
                  </a:cubicBezTo>
                  <a:cubicBezTo>
                    <a:pt x="6731" y="7643"/>
                    <a:pt x="6808" y="7544"/>
                    <a:pt x="6851" y="7499"/>
                  </a:cubicBezTo>
                  <a:cubicBezTo>
                    <a:pt x="6870" y="7479"/>
                    <a:pt x="6910" y="7441"/>
                    <a:pt x="6932" y="7424"/>
                  </a:cubicBezTo>
                  <a:cubicBezTo>
                    <a:pt x="6956" y="7407"/>
                    <a:pt x="7010" y="7377"/>
                    <a:pt x="7036" y="7363"/>
                  </a:cubicBezTo>
                  <a:cubicBezTo>
                    <a:pt x="7061" y="7350"/>
                    <a:pt x="7113" y="7330"/>
                    <a:pt x="7137" y="7315"/>
                  </a:cubicBezTo>
                  <a:cubicBezTo>
                    <a:pt x="7164" y="7298"/>
                    <a:pt x="7212" y="7257"/>
                    <a:pt x="7234" y="7235"/>
                  </a:cubicBezTo>
                  <a:cubicBezTo>
                    <a:pt x="7255" y="7213"/>
                    <a:pt x="7303" y="7170"/>
                    <a:pt x="7307" y="7140"/>
                  </a:cubicBezTo>
                  <a:cubicBezTo>
                    <a:pt x="7311" y="7109"/>
                    <a:pt x="7279" y="7048"/>
                    <a:pt x="7259" y="7023"/>
                  </a:cubicBezTo>
                  <a:cubicBezTo>
                    <a:pt x="7238" y="6996"/>
                    <a:pt x="7173" y="6967"/>
                    <a:pt x="7149" y="6944"/>
                  </a:cubicBezTo>
                  <a:cubicBezTo>
                    <a:pt x="7126" y="6922"/>
                    <a:pt x="7087" y="6874"/>
                    <a:pt x="7073" y="6846"/>
                  </a:cubicBezTo>
                  <a:cubicBezTo>
                    <a:pt x="7056" y="6815"/>
                    <a:pt x="7038" y="6745"/>
                    <a:pt x="7033" y="6709"/>
                  </a:cubicBezTo>
                  <a:cubicBezTo>
                    <a:pt x="7030" y="6688"/>
                    <a:pt x="7030" y="6645"/>
                    <a:pt x="7033" y="6623"/>
                  </a:cubicBezTo>
                  <a:cubicBezTo>
                    <a:pt x="7039" y="6572"/>
                    <a:pt x="7062" y="6471"/>
                    <a:pt x="7082" y="6424"/>
                  </a:cubicBezTo>
                  <a:cubicBezTo>
                    <a:pt x="7098" y="6389"/>
                    <a:pt x="7145" y="6328"/>
                    <a:pt x="7165" y="6296"/>
                  </a:cubicBezTo>
                  <a:cubicBezTo>
                    <a:pt x="7177" y="6277"/>
                    <a:pt x="7194" y="6233"/>
                    <a:pt x="7213" y="6220"/>
                  </a:cubicBezTo>
                  <a:cubicBezTo>
                    <a:pt x="7234" y="6207"/>
                    <a:pt x="7288" y="6208"/>
                    <a:pt x="7314" y="6207"/>
                  </a:cubicBezTo>
                  <a:cubicBezTo>
                    <a:pt x="7339" y="6206"/>
                    <a:pt x="7390" y="6205"/>
                    <a:pt x="7414" y="6210"/>
                  </a:cubicBezTo>
                  <a:cubicBezTo>
                    <a:pt x="7439" y="6216"/>
                    <a:pt x="7487" y="6238"/>
                    <a:pt x="7507" y="6253"/>
                  </a:cubicBezTo>
                  <a:cubicBezTo>
                    <a:pt x="7525" y="6267"/>
                    <a:pt x="7549" y="6310"/>
                    <a:pt x="7568" y="6323"/>
                  </a:cubicBezTo>
                  <a:cubicBezTo>
                    <a:pt x="7597" y="6343"/>
                    <a:pt x="7667" y="6367"/>
                    <a:pt x="7702" y="6376"/>
                  </a:cubicBezTo>
                  <a:cubicBezTo>
                    <a:pt x="7730" y="6382"/>
                    <a:pt x="7787" y="6386"/>
                    <a:pt x="7816" y="6387"/>
                  </a:cubicBezTo>
                  <a:cubicBezTo>
                    <a:pt x="7855" y="6389"/>
                    <a:pt x="7934" y="6389"/>
                    <a:pt x="7973" y="6387"/>
                  </a:cubicBezTo>
                  <a:cubicBezTo>
                    <a:pt x="7999" y="6386"/>
                    <a:pt x="8053" y="6386"/>
                    <a:pt x="8078" y="6377"/>
                  </a:cubicBezTo>
                  <a:cubicBezTo>
                    <a:pt x="8109" y="6367"/>
                    <a:pt x="8159" y="6325"/>
                    <a:pt x="8186" y="6306"/>
                  </a:cubicBezTo>
                  <a:cubicBezTo>
                    <a:pt x="8225" y="6279"/>
                    <a:pt x="8307" y="6229"/>
                    <a:pt x="8339" y="6194"/>
                  </a:cubicBezTo>
                  <a:cubicBezTo>
                    <a:pt x="8364" y="6168"/>
                    <a:pt x="8401" y="6107"/>
                    <a:pt x="8417" y="6075"/>
                  </a:cubicBezTo>
                  <a:cubicBezTo>
                    <a:pt x="8428" y="6052"/>
                    <a:pt x="8441" y="6001"/>
                    <a:pt x="8452" y="5978"/>
                  </a:cubicBezTo>
                  <a:cubicBezTo>
                    <a:pt x="8464" y="5952"/>
                    <a:pt x="8486" y="5894"/>
                    <a:pt x="8509" y="5879"/>
                  </a:cubicBezTo>
                  <a:cubicBezTo>
                    <a:pt x="8528" y="5866"/>
                    <a:pt x="8575" y="5866"/>
                    <a:pt x="8597" y="5867"/>
                  </a:cubicBezTo>
                  <a:cubicBezTo>
                    <a:pt x="8620" y="5868"/>
                    <a:pt x="8665" y="5886"/>
                    <a:pt x="8688" y="5887"/>
                  </a:cubicBezTo>
                  <a:cubicBezTo>
                    <a:pt x="8732" y="5889"/>
                    <a:pt x="8820" y="5875"/>
                    <a:pt x="8863" y="5864"/>
                  </a:cubicBezTo>
                  <a:cubicBezTo>
                    <a:pt x="8895" y="5855"/>
                    <a:pt x="8957" y="5830"/>
                    <a:pt x="8985" y="5812"/>
                  </a:cubicBezTo>
                  <a:cubicBezTo>
                    <a:pt x="9045" y="5775"/>
                    <a:pt x="9155" y="5683"/>
                    <a:pt x="9198" y="5627"/>
                  </a:cubicBezTo>
                  <a:cubicBezTo>
                    <a:pt x="9213" y="5608"/>
                    <a:pt x="9236" y="5564"/>
                    <a:pt x="9243" y="5540"/>
                  </a:cubicBezTo>
                  <a:cubicBezTo>
                    <a:pt x="9251" y="5509"/>
                    <a:pt x="9247" y="5443"/>
                    <a:pt x="9251" y="5411"/>
                  </a:cubicBezTo>
                  <a:cubicBezTo>
                    <a:pt x="9254" y="5390"/>
                    <a:pt x="9260" y="5346"/>
                    <a:pt x="9269" y="5327"/>
                  </a:cubicBezTo>
                  <a:cubicBezTo>
                    <a:pt x="9285" y="5294"/>
                    <a:pt x="9336" y="5242"/>
                    <a:pt x="9362" y="5216"/>
                  </a:cubicBezTo>
                  <a:cubicBezTo>
                    <a:pt x="9382" y="5196"/>
                    <a:pt x="9423" y="5154"/>
                    <a:pt x="9449" y="5142"/>
                  </a:cubicBezTo>
                  <a:cubicBezTo>
                    <a:pt x="9477" y="5128"/>
                    <a:pt x="9539" y="5120"/>
                    <a:pt x="9570" y="5117"/>
                  </a:cubicBezTo>
                  <a:cubicBezTo>
                    <a:pt x="9578" y="5116"/>
                    <a:pt x="9596" y="5117"/>
                    <a:pt x="9605" y="5117"/>
                  </a:cubicBezTo>
                  <a:cubicBezTo>
                    <a:pt x="9624" y="5118"/>
                    <a:pt x="9661" y="5129"/>
                    <a:pt x="9681" y="5127"/>
                  </a:cubicBezTo>
                  <a:cubicBezTo>
                    <a:pt x="9700" y="5125"/>
                    <a:pt x="9746" y="5119"/>
                    <a:pt x="9757" y="5102"/>
                  </a:cubicBezTo>
                  <a:cubicBezTo>
                    <a:pt x="9773" y="5078"/>
                    <a:pt x="9741" y="5014"/>
                    <a:pt x="9745" y="4985"/>
                  </a:cubicBezTo>
                  <a:cubicBezTo>
                    <a:pt x="9747" y="4967"/>
                    <a:pt x="9755" y="4927"/>
                    <a:pt x="9770" y="4916"/>
                  </a:cubicBezTo>
                  <a:cubicBezTo>
                    <a:pt x="9791" y="4898"/>
                    <a:pt x="9854" y="4891"/>
                    <a:pt x="9879" y="4902"/>
                  </a:cubicBezTo>
                  <a:cubicBezTo>
                    <a:pt x="9900" y="4912"/>
                    <a:pt x="9910" y="4976"/>
                    <a:pt x="9933" y="4977"/>
                  </a:cubicBezTo>
                  <a:cubicBezTo>
                    <a:pt x="9963" y="4978"/>
                    <a:pt x="9991" y="4909"/>
                    <a:pt x="10011" y="4888"/>
                  </a:cubicBezTo>
                  <a:cubicBezTo>
                    <a:pt x="10022" y="4876"/>
                    <a:pt x="10044" y="4851"/>
                    <a:pt x="10057" y="4841"/>
                  </a:cubicBezTo>
                  <a:cubicBezTo>
                    <a:pt x="10070" y="4831"/>
                    <a:pt x="10098" y="4812"/>
                    <a:pt x="10113" y="4807"/>
                  </a:cubicBezTo>
                  <a:cubicBezTo>
                    <a:pt x="10135" y="4800"/>
                    <a:pt x="10181" y="4803"/>
                    <a:pt x="10202" y="4798"/>
                  </a:cubicBezTo>
                  <a:cubicBezTo>
                    <a:pt x="10233" y="4792"/>
                    <a:pt x="10289" y="4765"/>
                    <a:pt x="10320" y="4760"/>
                  </a:cubicBezTo>
                  <a:cubicBezTo>
                    <a:pt x="10352" y="4755"/>
                    <a:pt x="10420" y="4753"/>
                    <a:pt x="10452" y="4760"/>
                  </a:cubicBezTo>
                  <a:cubicBezTo>
                    <a:pt x="10480" y="4767"/>
                    <a:pt x="10526" y="4805"/>
                    <a:pt x="10554" y="4812"/>
                  </a:cubicBezTo>
                  <a:cubicBezTo>
                    <a:pt x="10584" y="4819"/>
                    <a:pt x="10647" y="4815"/>
                    <a:pt x="10678" y="4812"/>
                  </a:cubicBezTo>
                  <a:cubicBezTo>
                    <a:pt x="10710" y="4808"/>
                    <a:pt x="10774" y="4798"/>
                    <a:pt x="10804" y="4785"/>
                  </a:cubicBezTo>
                  <a:cubicBezTo>
                    <a:pt x="10829" y="4773"/>
                    <a:pt x="10886" y="4744"/>
                    <a:pt x="10895" y="4717"/>
                  </a:cubicBezTo>
                  <a:cubicBezTo>
                    <a:pt x="10911" y="4666"/>
                    <a:pt x="10845" y="4564"/>
                    <a:pt x="10830" y="4513"/>
                  </a:cubicBezTo>
                  <a:cubicBezTo>
                    <a:pt x="10823" y="4488"/>
                    <a:pt x="10817" y="4436"/>
                    <a:pt x="10805" y="4414"/>
                  </a:cubicBezTo>
                  <a:cubicBezTo>
                    <a:pt x="10794" y="4393"/>
                    <a:pt x="10760" y="4358"/>
                    <a:pt x="10741" y="4344"/>
                  </a:cubicBezTo>
                  <a:cubicBezTo>
                    <a:pt x="10714" y="4326"/>
                    <a:pt x="10649" y="4312"/>
                    <a:pt x="10622" y="4295"/>
                  </a:cubicBezTo>
                  <a:cubicBezTo>
                    <a:pt x="10587" y="4273"/>
                    <a:pt x="10533" y="4211"/>
                    <a:pt x="10500" y="4187"/>
                  </a:cubicBezTo>
                  <a:cubicBezTo>
                    <a:pt x="10464" y="4163"/>
                    <a:pt x="10386" y="4124"/>
                    <a:pt x="10348" y="4105"/>
                  </a:cubicBezTo>
                  <a:cubicBezTo>
                    <a:pt x="10309" y="4085"/>
                    <a:pt x="10221" y="4061"/>
                    <a:pt x="10191" y="4030"/>
                  </a:cubicBezTo>
                  <a:cubicBezTo>
                    <a:pt x="10173" y="4012"/>
                    <a:pt x="10168" y="3951"/>
                    <a:pt x="10148" y="3935"/>
                  </a:cubicBezTo>
                  <a:cubicBezTo>
                    <a:pt x="10116" y="3908"/>
                    <a:pt x="10028" y="3895"/>
                    <a:pt x="9986" y="3895"/>
                  </a:cubicBezTo>
                  <a:cubicBezTo>
                    <a:pt x="9969" y="3895"/>
                    <a:pt x="9934" y="3902"/>
                    <a:pt x="9918" y="3910"/>
                  </a:cubicBezTo>
                  <a:cubicBezTo>
                    <a:pt x="9894" y="3921"/>
                    <a:pt x="9847" y="3953"/>
                    <a:pt x="9836" y="3977"/>
                  </a:cubicBezTo>
                  <a:cubicBezTo>
                    <a:pt x="9831" y="3987"/>
                    <a:pt x="9838" y="4009"/>
                    <a:pt x="9836" y="4019"/>
                  </a:cubicBezTo>
                  <a:cubicBezTo>
                    <a:pt x="9830" y="4050"/>
                    <a:pt x="9813" y="4115"/>
                    <a:pt x="9791" y="4139"/>
                  </a:cubicBezTo>
                  <a:cubicBezTo>
                    <a:pt x="9774" y="4158"/>
                    <a:pt x="9725" y="4179"/>
                    <a:pt x="9700" y="4186"/>
                  </a:cubicBezTo>
                  <a:cubicBezTo>
                    <a:pt x="9674" y="4193"/>
                    <a:pt x="9618" y="4203"/>
                    <a:pt x="9593" y="4194"/>
                  </a:cubicBezTo>
                  <a:cubicBezTo>
                    <a:pt x="9574" y="4187"/>
                    <a:pt x="9554" y="4147"/>
                    <a:pt x="9537" y="4136"/>
                  </a:cubicBezTo>
                  <a:cubicBezTo>
                    <a:pt x="9515" y="4122"/>
                    <a:pt x="9465" y="4104"/>
                    <a:pt x="9439" y="4100"/>
                  </a:cubicBezTo>
                  <a:cubicBezTo>
                    <a:pt x="9404" y="4093"/>
                    <a:pt x="9333" y="4097"/>
                    <a:pt x="9297" y="4100"/>
                  </a:cubicBezTo>
                  <a:cubicBezTo>
                    <a:pt x="9262" y="4102"/>
                    <a:pt x="9192" y="4112"/>
                    <a:pt x="9159" y="4121"/>
                  </a:cubicBezTo>
                  <a:cubicBezTo>
                    <a:pt x="9131" y="4129"/>
                    <a:pt x="9077" y="4147"/>
                    <a:pt x="9055" y="4164"/>
                  </a:cubicBezTo>
                  <a:cubicBezTo>
                    <a:pt x="9040" y="4176"/>
                    <a:pt x="9026" y="4213"/>
                    <a:pt x="9012" y="4225"/>
                  </a:cubicBezTo>
                  <a:cubicBezTo>
                    <a:pt x="8994" y="4240"/>
                    <a:pt x="8952" y="4262"/>
                    <a:pt x="8929" y="4263"/>
                  </a:cubicBezTo>
                  <a:cubicBezTo>
                    <a:pt x="8904" y="4265"/>
                    <a:pt x="8853" y="4249"/>
                    <a:pt x="8833" y="4233"/>
                  </a:cubicBezTo>
                  <a:cubicBezTo>
                    <a:pt x="8816" y="4220"/>
                    <a:pt x="8795" y="4178"/>
                    <a:pt x="8787" y="4158"/>
                  </a:cubicBezTo>
                  <a:cubicBezTo>
                    <a:pt x="8772" y="4117"/>
                    <a:pt x="8750" y="4032"/>
                    <a:pt x="8756" y="3989"/>
                  </a:cubicBezTo>
                  <a:cubicBezTo>
                    <a:pt x="8759" y="3965"/>
                    <a:pt x="8779" y="3917"/>
                    <a:pt x="8797" y="3901"/>
                  </a:cubicBezTo>
                  <a:cubicBezTo>
                    <a:pt x="8811" y="3889"/>
                    <a:pt x="8858" y="3894"/>
                    <a:pt x="8870" y="3878"/>
                  </a:cubicBezTo>
                  <a:cubicBezTo>
                    <a:pt x="8887" y="3854"/>
                    <a:pt x="8869" y="3788"/>
                    <a:pt x="8870" y="3758"/>
                  </a:cubicBezTo>
                  <a:cubicBezTo>
                    <a:pt x="8870" y="3734"/>
                    <a:pt x="8872" y="3687"/>
                    <a:pt x="8876" y="3664"/>
                  </a:cubicBezTo>
                  <a:cubicBezTo>
                    <a:pt x="8880" y="3643"/>
                    <a:pt x="8892" y="3603"/>
                    <a:pt x="8899" y="3583"/>
                  </a:cubicBezTo>
                  <a:cubicBezTo>
                    <a:pt x="8907" y="3561"/>
                    <a:pt x="8931" y="3520"/>
                    <a:pt x="8936" y="3497"/>
                  </a:cubicBezTo>
                  <a:cubicBezTo>
                    <a:pt x="8941" y="3470"/>
                    <a:pt x="8932" y="3414"/>
                    <a:pt x="8934" y="3386"/>
                  </a:cubicBezTo>
                  <a:cubicBezTo>
                    <a:pt x="8937" y="3342"/>
                    <a:pt x="8949" y="3253"/>
                    <a:pt x="8962" y="3211"/>
                  </a:cubicBezTo>
                  <a:cubicBezTo>
                    <a:pt x="8978" y="3160"/>
                    <a:pt x="9032" y="3067"/>
                    <a:pt x="9056" y="3020"/>
                  </a:cubicBezTo>
                  <a:cubicBezTo>
                    <a:pt x="9073" y="2986"/>
                    <a:pt x="9101" y="2917"/>
                    <a:pt x="9124" y="2887"/>
                  </a:cubicBezTo>
                  <a:cubicBezTo>
                    <a:pt x="9142" y="2864"/>
                    <a:pt x="9184" y="2819"/>
                    <a:pt x="9211" y="2808"/>
                  </a:cubicBezTo>
                  <a:cubicBezTo>
                    <a:pt x="9223" y="2804"/>
                    <a:pt x="9248" y="2804"/>
                    <a:pt x="9259" y="2808"/>
                  </a:cubicBezTo>
                  <a:cubicBezTo>
                    <a:pt x="9274" y="2814"/>
                    <a:pt x="9292" y="2842"/>
                    <a:pt x="9306" y="2849"/>
                  </a:cubicBezTo>
                  <a:cubicBezTo>
                    <a:pt x="9333" y="2865"/>
                    <a:pt x="9395" y="2882"/>
                    <a:pt x="9426" y="2887"/>
                  </a:cubicBezTo>
                  <a:cubicBezTo>
                    <a:pt x="9460" y="2893"/>
                    <a:pt x="9528" y="2894"/>
                    <a:pt x="9562" y="2894"/>
                  </a:cubicBezTo>
                  <a:cubicBezTo>
                    <a:pt x="9592" y="2894"/>
                    <a:pt x="9654" y="2898"/>
                    <a:pt x="9684" y="2891"/>
                  </a:cubicBezTo>
                  <a:cubicBezTo>
                    <a:pt x="9711" y="2884"/>
                    <a:pt x="9763" y="2861"/>
                    <a:pt x="9785" y="2843"/>
                  </a:cubicBezTo>
                  <a:cubicBezTo>
                    <a:pt x="9813" y="2818"/>
                    <a:pt x="9847" y="2748"/>
                    <a:pt x="9870" y="2719"/>
                  </a:cubicBezTo>
                  <a:cubicBezTo>
                    <a:pt x="9893" y="2690"/>
                    <a:pt x="9941" y="2635"/>
                    <a:pt x="9970" y="2612"/>
                  </a:cubicBezTo>
                  <a:cubicBezTo>
                    <a:pt x="9991" y="2594"/>
                    <a:pt x="10038" y="2567"/>
                    <a:pt x="10062" y="2555"/>
                  </a:cubicBezTo>
                  <a:cubicBezTo>
                    <a:pt x="10086" y="2544"/>
                    <a:pt x="10137" y="2531"/>
                    <a:pt x="10159" y="2517"/>
                  </a:cubicBezTo>
                  <a:cubicBezTo>
                    <a:pt x="10183" y="2503"/>
                    <a:pt x="10226" y="2467"/>
                    <a:pt x="10244" y="2445"/>
                  </a:cubicBezTo>
                  <a:cubicBezTo>
                    <a:pt x="10265" y="2418"/>
                    <a:pt x="10299" y="2357"/>
                    <a:pt x="10307" y="2324"/>
                  </a:cubicBezTo>
                  <a:cubicBezTo>
                    <a:pt x="10311" y="2303"/>
                    <a:pt x="10316" y="2254"/>
                    <a:pt x="10302" y="2238"/>
                  </a:cubicBezTo>
                  <a:cubicBezTo>
                    <a:pt x="10291" y="2226"/>
                    <a:pt x="10250" y="2238"/>
                    <a:pt x="10237" y="2228"/>
                  </a:cubicBezTo>
                  <a:cubicBezTo>
                    <a:pt x="10225" y="2220"/>
                    <a:pt x="10211" y="2190"/>
                    <a:pt x="10211" y="2176"/>
                  </a:cubicBezTo>
                  <a:cubicBezTo>
                    <a:pt x="10211" y="2157"/>
                    <a:pt x="10237" y="2125"/>
                    <a:pt x="10245" y="2108"/>
                  </a:cubicBezTo>
                  <a:cubicBezTo>
                    <a:pt x="10250" y="2097"/>
                    <a:pt x="10259" y="2075"/>
                    <a:pt x="10264" y="2065"/>
                  </a:cubicBezTo>
                  <a:cubicBezTo>
                    <a:pt x="10272" y="2048"/>
                    <a:pt x="10292" y="2015"/>
                    <a:pt x="10298" y="1997"/>
                  </a:cubicBezTo>
                  <a:cubicBezTo>
                    <a:pt x="10304" y="1981"/>
                    <a:pt x="10311" y="1948"/>
                    <a:pt x="10313" y="1931"/>
                  </a:cubicBezTo>
                  <a:cubicBezTo>
                    <a:pt x="10319" y="1894"/>
                    <a:pt x="10315" y="1817"/>
                    <a:pt x="10326" y="1781"/>
                  </a:cubicBezTo>
                  <a:cubicBezTo>
                    <a:pt x="10335" y="1752"/>
                    <a:pt x="10375" y="1704"/>
                    <a:pt x="10387" y="1677"/>
                  </a:cubicBezTo>
                  <a:cubicBezTo>
                    <a:pt x="10407" y="1634"/>
                    <a:pt x="10436" y="1545"/>
                    <a:pt x="10447" y="1500"/>
                  </a:cubicBezTo>
                  <a:cubicBezTo>
                    <a:pt x="10458" y="1453"/>
                    <a:pt x="10463" y="1356"/>
                    <a:pt x="10472" y="1308"/>
                  </a:cubicBezTo>
                  <a:cubicBezTo>
                    <a:pt x="10477" y="1281"/>
                    <a:pt x="10485" y="1225"/>
                    <a:pt x="10498" y="1201"/>
                  </a:cubicBezTo>
                  <a:cubicBezTo>
                    <a:pt x="10516" y="1167"/>
                    <a:pt x="10576" y="1114"/>
                    <a:pt x="10602" y="1085"/>
                  </a:cubicBezTo>
                  <a:cubicBezTo>
                    <a:pt x="10620" y="1066"/>
                    <a:pt x="10661" y="1031"/>
                    <a:pt x="10673" y="1008"/>
                  </a:cubicBezTo>
                  <a:cubicBezTo>
                    <a:pt x="10681" y="992"/>
                    <a:pt x="10684" y="956"/>
                    <a:pt x="10686" y="938"/>
                  </a:cubicBezTo>
                  <a:cubicBezTo>
                    <a:pt x="10689" y="916"/>
                    <a:pt x="10698" y="871"/>
                    <a:pt x="10691" y="849"/>
                  </a:cubicBezTo>
                  <a:cubicBezTo>
                    <a:pt x="10684" y="825"/>
                    <a:pt x="10645" y="789"/>
                    <a:pt x="10630" y="768"/>
                  </a:cubicBezTo>
                  <a:cubicBezTo>
                    <a:pt x="10619" y="752"/>
                    <a:pt x="10594" y="721"/>
                    <a:pt x="10589" y="702"/>
                  </a:cubicBezTo>
                  <a:cubicBezTo>
                    <a:pt x="10583" y="682"/>
                    <a:pt x="10600" y="634"/>
                    <a:pt x="10587" y="616"/>
                  </a:cubicBezTo>
                  <a:cubicBezTo>
                    <a:pt x="10571" y="594"/>
                    <a:pt x="10511" y="579"/>
                    <a:pt x="10483" y="577"/>
                  </a:cubicBezTo>
                  <a:cubicBezTo>
                    <a:pt x="10454" y="574"/>
                    <a:pt x="10392" y="617"/>
                    <a:pt x="10369" y="600"/>
                  </a:cubicBezTo>
                  <a:cubicBezTo>
                    <a:pt x="10348" y="584"/>
                    <a:pt x="10359" y="521"/>
                    <a:pt x="10361" y="494"/>
                  </a:cubicBezTo>
                  <a:cubicBezTo>
                    <a:pt x="10362" y="472"/>
                    <a:pt x="10366" y="426"/>
                    <a:pt x="10379" y="408"/>
                  </a:cubicBezTo>
                  <a:cubicBezTo>
                    <a:pt x="10392" y="392"/>
                    <a:pt x="10437" y="383"/>
                    <a:pt x="10452" y="369"/>
                  </a:cubicBezTo>
                  <a:cubicBezTo>
                    <a:pt x="10463" y="358"/>
                    <a:pt x="10480" y="330"/>
                    <a:pt x="10487" y="316"/>
                  </a:cubicBezTo>
                  <a:cubicBezTo>
                    <a:pt x="10495" y="296"/>
                    <a:pt x="10499" y="252"/>
                    <a:pt x="10508" y="233"/>
                  </a:cubicBezTo>
                  <a:cubicBezTo>
                    <a:pt x="10518" y="214"/>
                    <a:pt x="10548" y="182"/>
                    <a:pt x="10561" y="164"/>
                  </a:cubicBezTo>
                  <a:cubicBezTo>
                    <a:pt x="10578" y="140"/>
                    <a:pt x="10600" y="83"/>
                    <a:pt x="10624" y="65"/>
                  </a:cubicBezTo>
                  <a:cubicBezTo>
                    <a:pt x="10646" y="48"/>
                    <a:pt x="10703" y="37"/>
                    <a:pt x="10729" y="30"/>
                  </a:cubicBezTo>
                  <a:cubicBezTo>
                    <a:pt x="10753" y="23"/>
                    <a:pt x="10804" y="18"/>
                    <a:pt x="10827" y="9"/>
                  </a:cubicBezTo>
                  <a:cubicBezTo>
                    <a:pt x="10832" y="7"/>
                    <a:pt x="10838" y="4"/>
                    <a:pt x="10844" y="0"/>
                  </a:cubicBezTo>
                  <a:cubicBezTo>
                    <a:pt x="10859" y="19"/>
                    <a:pt x="10886" y="39"/>
                    <a:pt x="10897" y="52"/>
                  </a:cubicBezTo>
                  <a:cubicBezTo>
                    <a:pt x="10910" y="67"/>
                    <a:pt x="10939" y="95"/>
                    <a:pt x="10951" y="111"/>
                  </a:cubicBezTo>
                  <a:cubicBezTo>
                    <a:pt x="10964" y="127"/>
                    <a:pt x="10994" y="160"/>
                    <a:pt x="10997" y="180"/>
                  </a:cubicBezTo>
                  <a:cubicBezTo>
                    <a:pt x="11000" y="207"/>
                    <a:pt x="10974" y="257"/>
                    <a:pt x="10962" y="281"/>
                  </a:cubicBezTo>
                  <a:cubicBezTo>
                    <a:pt x="10935" y="337"/>
                    <a:pt x="10851" y="431"/>
                    <a:pt x="10825" y="487"/>
                  </a:cubicBezTo>
                  <a:cubicBezTo>
                    <a:pt x="10819" y="500"/>
                    <a:pt x="10804" y="529"/>
                    <a:pt x="10810" y="541"/>
                  </a:cubicBezTo>
                  <a:cubicBezTo>
                    <a:pt x="10818" y="561"/>
                    <a:pt x="10867" y="568"/>
                    <a:pt x="10886" y="576"/>
                  </a:cubicBezTo>
                  <a:cubicBezTo>
                    <a:pt x="10903" y="584"/>
                    <a:pt x="10937" y="601"/>
                    <a:pt x="10955" y="607"/>
                  </a:cubicBezTo>
                  <a:cubicBezTo>
                    <a:pt x="10977" y="615"/>
                    <a:pt x="11026" y="614"/>
                    <a:pt x="11046" y="627"/>
                  </a:cubicBezTo>
                  <a:cubicBezTo>
                    <a:pt x="11067" y="640"/>
                    <a:pt x="11085" y="694"/>
                    <a:pt x="11108" y="704"/>
                  </a:cubicBezTo>
                  <a:cubicBezTo>
                    <a:pt x="11120" y="710"/>
                    <a:pt x="11149" y="709"/>
                    <a:pt x="11161" y="704"/>
                  </a:cubicBezTo>
                  <a:cubicBezTo>
                    <a:pt x="11178" y="697"/>
                    <a:pt x="11207" y="667"/>
                    <a:pt x="11214" y="650"/>
                  </a:cubicBezTo>
                  <a:cubicBezTo>
                    <a:pt x="11225" y="626"/>
                    <a:pt x="11209" y="568"/>
                    <a:pt x="11222" y="545"/>
                  </a:cubicBezTo>
                  <a:cubicBezTo>
                    <a:pt x="11230" y="533"/>
                    <a:pt x="11257" y="514"/>
                    <a:pt x="11272" y="514"/>
                  </a:cubicBezTo>
                  <a:cubicBezTo>
                    <a:pt x="11287" y="514"/>
                    <a:pt x="11313" y="535"/>
                    <a:pt x="11325" y="545"/>
                  </a:cubicBezTo>
                  <a:cubicBezTo>
                    <a:pt x="11350" y="566"/>
                    <a:pt x="11381" y="627"/>
                    <a:pt x="11409" y="642"/>
                  </a:cubicBezTo>
                  <a:cubicBezTo>
                    <a:pt x="11426" y="651"/>
                    <a:pt x="11468" y="643"/>
                    <a:pt x="11486" y="650"/>
                  </a:cubicBezTo>
                  <a:cubicBezTo>
                    <a:pt x="11496" y="654"/>
                    <a:pt x="11517" y="667"/>
                    <a:pt x="11520" y="677"/>
                  </a:cubicBezTo>
                  <a:cubicBezTo>
                    <a:pt x="11524" y="690"/>
                    <a:pt x="11507" y="715"/>
                    <a:pt x="11505" y="728"/>
                  </a:cubicBezTo>
                  <a:cubicBezTo>
                    <a:pt x="11503" y="742"/>
                    <a:pt x="11501" y="772"/>
                    <a:pt x="11505" y="786"/>
                  </a:cubicBezTo>
                  <a:cubicBezTo>
                    <a:pt x="11513" y="817"/>
                    <a:pt x="11558" y="867"/>
                    <a:pt x="11566" y="898"/>
                  </a:cubicBezTo>
                  <a:cubicBezTo>
                    <a:pt x="11574" y="928"/>
                    <a:pt x="11555" y="993"/>
                    <a:pt x="11566" y="1022"/>
                  </a:cubicBezTo>
                  <a:cubicBezTo>
                    <a:pt x="11571" y="1038"/>
                    <a:pt x="11598" y="1060"/>
                    <a:pt x="11608" y="1073"/>
                  </a:cubicBezTo>
                  <a:cubicBezTo>
                    <a:pt x="11629" y="1103"/>
                    <a:pt x="11659" y="1173"/>
                    <a:pt x="11684" y="1201"/>
                  </a:cubicBezTo>
                  <a:cubicBezTo>
                    <a:pt x="11709" y="1229"/>
                    <a:pt x="11768" y="1277"/>
                    <a:pt x="11803" y="1290"/>
                  </a:cubicBezTo>
                  <a:cubicBezTo>
                    <a:pt x="11826" y="1299"/>
                    <a:pt x="11878" y="1305"/>
                    <a:pt x="11902" y="1298"/>
                  </a:cubicBezTo>
                  <a:cubicBezTo>
                    <a:pt x="11917" y="1294"/>
                    <a:pt x="11937" y="1263"/>
                    <a:pt x="11952" y="1263"/>
                  </a:cubicBezTo>
                  <a:cubicBezTo>
                    <a:pt x="11970" y="1263"/>
                    <a:pt x="11995" y="1301"/>
                    <a:pt x="12013" y="1306"/>
                  </a:cubicBezTo>
                  <a:cubicBezTo>
                    <a:pt x="12027" y="1310"/>
                    <a:pt x="12058" y="1310"/>
                    <a:pt x="12070" y="1302"/>
                  </a:cubicBezTo>
                  <a:cubicBezTo>
                    <a:pt x="12090" y="1288"/>
                    <a:pt x="12093" y="1227"/>
                    <a:pt x="12112" y="1213"/>
                  </a:cubicBezTo>
                  <a:cubicBezTo>
                    <a:pt x="12127" y="1201"/>
                    <a:pt x="12168" y="1209"/>
                    <a:pt x="12185" y="1201"/>
                  </a:cubicBezTo>
                  <a:cubicBezTo>
                    <a:pt x="12198" y="1195"/>
                    <a:pt x="12216" y="1166"/>
                    <a:pt x="12231" y="1162"/>
                  </a:cubicBezTo>
                  <a:cubicBezTo>
                    <a:pt x="12255" y="1156"/>
                    <a:pt x="12306" y="1190"/>
                    <a:pt x="12330" y="1182"/>
                  </a:cubicBezTo>
                  <a:cubicBezTo>
                    <a:pt x="12349" y="1175"/>
                    <a:pt x="12365" y="1129"/>
                    <a:pt x="12383" y="1119"/>
                  </a:cubicBezTo>
                  <a:cubicBezTo>
                    <a:pt x="12410" y="1106"/>
                    <a:pt x="12477" y="1128"/>
                    <a:pt x="12502" y="1112"/>
                  </a:cubicBezTo>
                  <a:cubicBezTo>
                    <a:pt x="12530" y="1093"/>
                    <a:pt x="12553" y="1023"/>
                    <a:pt x="12567" y="991"/>
                  </a:cubicBezTo>
                  <a:cubicBezTo>
                    <a:pt x="12578" y="965"/>
                    <a:pt x="12580" y="902"/>
                    <a:pt x="12601" y="883"/>
                  </a:cubicBezTo>
                  <a:cubicBezTo>
                    <a:pt x="12616" y="869"/>
                    <a:pt x="12661" y="866"/>
                    <a:pt x="12681" y="867"/>
                  </a:cubicBezTo>
                  <a:cubicBezTo>
                    <a:pt x="12707" y="868"/>
                    <a:pt x="12759" y="881"/>
                    <a:pt x="12781" y="894"/>
                  </a:cubicBezTo>
                  <a:cubicBezTo>
                    <a:pt x="12809" y="912"/>
                    <a:pt x="12849" y="967"/>
                    <a:pt x="12872" y="991"/>
                  </a:cubicBezTo>
                  <a:cubicBezTo>
                    <a:pt x="12905" y="1026"/>
                    <a:pt x="12960" y="1109"/>
                    <a:pt x="13002" y="1131"/>
                  </a:cubicBezTo>
                  <a:cubicBezTo>
                    <a:pt x="13019" y="1140"/>
                    <a:pt x="13063" y="1131"/>
                    <a:pt x="13079" y="1143"/>
                  </a:cubicBezTo>
                  <a:cubicBezTo>
                    <a:pt x="13100" y="1160"/>
                    <a:pt x="13119" y="1216"/>
                    <a:pt x="13121" y="1244"/>
                  </a:cubicBezTo>
                  <a:cubicBezTo>
                    <a:pt x="13122" y="1264"/>
                    <a:pt x="13110" y="1303"/>
                    <a:pt x="13102" y="1321"/>
                  </a:cubicBezTo>
                  <a:cubicBezTo>
                    <a:pt x="13091" y="1342"/>
                    <a:pt x="13052" y="1370"/>
                    <a:pt x="13044" y="1391"/>
                  </a:cubicBezTo>
                  <a:cubicBezTo>
                    <a:pt x="13038" y="1406"/>
                    <a:pt x="13035" y="1442"/>
                    <a:pt x="13040" y="1457"/>
                  </a:cubicBezTo>
                  <a:cubicBezTo>
                    <a:pt x="13046" y="1473"/>
                    <a:pt x="13080" y="1492"/>
                    <a:pt x="13086" y="1508"/>
                  </a:cubicBezTo>
                  <a:cubicBezTo>
                    <a:pt x="13093" y="1526"/>
                    <a:pt x="13094" y="1567"/>
                    <a:pt x="13086" y="1585"/>
                  </a:cubicBezTo>
                  <a:cubicBezTo>
                    <a:pt x="13082" y="1597"/>
                    <a:pt x="13060" y="1611"/>
                    <a:pt x="13052" y="1620"/>
                  </a:cubicBezTo>
                  <a:cubicBezTo>
                    <a:pt x="13032" y="1642"/>
                    <a:pt x="12990" y="1685"/>
                    <a:pt x="12979" y="1713"/>
                  </a:cubicBezTo>
                  <a:cubicBezTo>
                    <a:pt x="12967" y="1747"/>
                    <a:pt x="12989" y="1826"/>
                    <a:pt x="12972" y="1857"/>
                  </a:cubicBezTo>
                  <a:cubicBezTo>
                    <a:pt x="12962" y="1874"/>
                    <a:pt x="12915" y="1882"/>
                    <a:pt x="12907" y="1899"/>
                  </a:cubicBezTo>
                  <a:cubicBezTo>
                    <a:pt x="12887" y="1943"/>
                    <a:pt x="12919" y="2043"/>
                    <a:pt x="12930" y="2090"/>
                  </a:cubicBezTo>
                  <a:cubicBezTo>
                    <a:pt x="12935" y="2113"/>
                    <a:pt x="12958" y="2155"/>
                    <a:pt x="12960" y="2179"/>
                  </a:cubicBezTo>
                  <a:cubicBezTo>
                    <a:pt x="12962" y="2198"/>
                    <a:pt x="12945" y="2237"/>
                    <a:pt x="12949" y="2256"/>
                  </a:cubicBezTo>
                  <a:cubicBezTo>
                    <a:pt x="12958" y="2299"/>
                    <a:pt x="13031" y="2361"/>
                    <a:pt x="13040" y="2404"/>
                  </a:cubicBezTo>
                  <a:cubicBezTo>
                    <a:pt x="13050" y="2447"/>
                    <a:pt x="13041" y="2540"/>
                    <a:pt x="13021" y="2579"/>
                  </a:cubicBezTo>
                  <a:cubicBezTo>
                    <a:pt x="13017" y="2588"/>
                    <a:pt x="13000" y="2602"/>
                    <a:pt x="12991" y="2606"/>
                  </a:cubicBezTo>
                  <a:cubicBezTo>
                    <a:pt x="12975" y="2612"/>
                    <a:pt x="12938" y="2600"/>
                    <a:pt x="12922" y="2606"/>
                  </a:cubicBezTo>
                  <a:cubicBezTo>
                    <a:pt x="12910" y="2610"/>
                    <a:pt x="12886" y="2625"/>
                    <a:pt x="12880" y="2637"/>
                  </a:cubicBezTo>
                  <a:cubicBezTo>
                    <a:pt x="12862" y="2669"/>
                    <a:pt x="12871" y="2748"/>
                    <a:pt x="12865" y="2784"/>
                  </a:cubicBezTo>
                  <a:cubicBezTo>
                    <a:pt x="12860" y="2815"/>
                    <a:pt x="12840" y="2874"/>
                    <a:pt x="12838" y="2905"/>
                  </a:cubicBezTo>
                  <a:cubicBezTo>
                    <a:pt x="12833" y="2967"/>
                    <a:pt x="12840" y="3095"/>
                    <a:pt x="12853" y="3157"/>
                  </a:cubicBezTo>
                  <a:cubicBezTo>
                    <a:pt x="12857" y="3176"/>
                    <a:pt x="12877" y="3211"/>
                    <a:pt x="12880" y="3230"/>
                  </a:cubicBezTo>
                  <a:cubicBezTo>
                    <a:pt x="12883" y="3249"/>
                    <a:pt x="12884" y="3286"/>
                    <a:pt x="12880" y="3304"/>
                  </a:cubicBezTo>
                  <a:cubicBezTo>
                    <a:pt x="12878" y="3315"/>
                    <a:pt x="12872" y="3342"/>
                    <a:pt x="12861" y="3343"/>
                  </a:cubicBezTo>
                  <a:cubicBezTo>
                    <a:pt x="12853" y="3344"/>
                    <a:pt x="12847" y="3322"/>
                    <a:pt x="12842" y="3316"/>
                  </a:cubicBezTo>
                  <a:cubicBezTo>
                    <a:pt x="12831" y="3303"/>
                    <a:pt x="12805" y="3283"/>
                    <a:pt x="12796" y="3269"/>
                  </a:cubicBezTo>
                  <a:cubicBezTo>
                    <a:pt x="12776" y="3240"/>
                    <a:pt x="12766" y="3160"/>
                    <a:pt x="12739" y="3137"/>
                  </a:cubicBezTo>
                  <a:cubicBezTo>
                    <a:pt x="12731" y="3131"/>
                    <a:pt x="12710" y="3127"/>
                    <a:pt x="12700" y="3130"/>
                  </a:cubicBezTo>
                  <a:cubicBezTo>
                    <a:pt x="12688" y="3132"/>
                    <a:pt x="12667" y="3151"/>
                    <a:pt x="12658" y="3161"/>
                  </a:cubicBezTo>
                  <a:cubicBezTo>
                    <a:pt x="12627" y="3196"/>
                    <a:pt x="12587" y="3283"/>
                    <a:pt x="12563" y="3324"/>
                  </a:cubicBezTo>
                  <a:cubicBezTo>
                    <a:pt x="12547" y="3352"/>
                    <a:pt x="12513" y="3407"/>
                    <a:pt x="12498" y="3436"/>
                  </a:cubicBezTo>
                  <a:cubicBezTo>
                    <a:pt x="12486" y="3459"/>
                    <a:pt x="12468" y="3508"/>
                    <a:pt x="12452" y="3529"/>
                  </a:cubicBezTo>
                  <a:cubicBezTo>
                    <a:pt x="12433" y="3556"/>
                    <a:pt x="12373" y="3590"/>
                    <a:pt x="12357" y="3619"/>
                  </a:cubicBezTo>
                  <a:cubicBezTo>
                    <a:pt x="12341" y="3647"/>
                    <a:pt x="12347" y="3719"/>
                    <a:pt x="12330" y="3747"/>
                  </a:cubicBezTo>
                  <a:cubicBezTo>
                    <a:pt x="12306" y="3787"/>
                    <a:pt x="12222" y="3835"/>
                    <a:pt x="12189" y="3867"/>
                  </a:cubicBezTo>
                  <a:cubicBezTo>
                    <a:pt x="12157" y="3896"/>
                    <a:pt x="12089" y="3952"/>
                    <a:pt x="12070" y="3991"/>
                  </a:cubicBezTo>
                  <a:cubicBezTo>
                    <a:pt x="12056" y="4019"/>
                    <a:pt x="12042" y="4085"/>
                    <a:pt x="12051" y="4115"/>
                  </a:cubicBezTo>
                  <a:cubicBezTo>
                    <a:pt x="12056" y="4130"/>
                    <a:pt x="12083" y="4150"/>
                    <a:pt x="12093" y="4162"/>
                  </a:cubicBezTo>
                  <a:cubicBezTo>
                    <a:pt x="12115" y="4186"/>
                    <a:pt x="12153" y="4242"/>
                    <a:pt x="12181" y="4259"/>
                  </a:cubicBezTo>
                  <a:cubicBezTo>
                    <a:pt x="12196" y="4268"/>
                    <a:pt x="12234" y="4266"/>
                    <a:pt x="12250" y="4274"/>
                  </a:cubicBezTo>
                  <a:cubicBezTo>
                    <a:pt x="12288" y="4295"/>
                    <a:pt x="12337" y="4373"/>
                    <a:pt x="12372" y="4398"/>
                  </a:cubicBezTo>
                  <a:cubicBezTo>
                    <a:pt x="12386" y="4409"/>
                    <a:pt x="12417" y="4424"/>
                    <a:pt x="12433" y="4429"/>
                  </a:cubicBezTo>
                  <a:cubicBezTo>
                    <a:pt x="12461" y="4439"/>
                    <a:pt x="12519" y="4450"/>
                    <a:pt x="12548" y="4449"/>
                  </a:cubicBezTo>
                  <a:cubicBezTo>
                    <a:pt x="12563" y="4448"/>
                    <a:pt x="12597" y="4445"/>
                    <a:pt x="12609" y="4433"/>
                  </a:cubicBezTo>
                  <a:cubicBezTo>
                    <a:pt x="12619" y="4424"/>
                    <a:pt x="12616" y="4391"/>
                    <a:pt x="12624" y="4379"/>
                  </a:cubicBezTo>
                  <a:cubicBezTo>
                    <a:pt x="12627" y="4375"/>
                    <a:pt x="12635" y="4366"/>
                    <a:pt x="12639" y="4367"/>
                  </a:cubicBezTo>
                  <a:cubicBezTo>
                    <a:pt x="12652" y="4371"/>
                    <a:pt x="12658" y="4404"/>
                    <a:pt x="12658" y="4418"/>
                  </a:cubicBezTo>
                  <a:cubicBezTo>
                    <a:pt x="12658" y="4440"/>
                    <a:pt x="12641" y="4482"/>
                    <a:pt x="12628" y="4499"/>
                  </a:cubicBezTo>
                  <a:cubicBezTo>
                    <a:pt x="12617" y="4514"/>
                    <a:pt x="12587" y="4536"/>
                    <a:pt x="12571" y="4542"/>
                  </a:cubicBezTo>
                  <a:cubicBezTo>
                    <a:pt x="12538" y="4554"/>
                    <a:pt x="12462" y="4531"/>
                    <a:pt x="12433" y="4550"/>
                  </a:cubicBezTo>
                  <a:cubicBezTo>
                    <a:pt x="12421" y="4558"/>
                    <a:pt x="12407" y="4586"/>
                    <a:pt x="12406" y="4600"/>
                  </a:cubicBezTo>
                  <a:cubicBezTo>
                    <a:pt x="12406" y="4618"/>
                    <a:pt x="12436" y="4645"/>
                    <a:pt x="12437" y="4662"/>
                  </a:cubicBezTo>
                  <a:cubicBezTo>
                    <a:pt x="12438" y="4684"/>
                    <a:pt x="12409" y="4722"/>
                    <a:pt x="12410" y="4744"/>
                  </a:cubicBezTo>
                  <a:cubicBezTo>
                    <a:pt x="12411" y="4758"/>
                    <a:pt x="12423" y="4785"/>
                    <a:pt x="12433" y="4794"/>
                  </a:cubicBezTo>
                  <a:cubicBezTo>
                    <a:pt x="12440" y="4800"/>
                    <a:pt x="12454" y="4806"/>
                    <a:pt x="12468" y="4809"/>
                  </a:cubicBezTo>
                  <a:cubicBezTo>
                    <a:pt x="12470" y="4826"/>
                    <a:pt x="12473" y="4845"/>
                    <a:pt x="12468" y="4855"/>
                  </a:cubicBezTo>
                  <a:cubicBezTo>
                    <a:pt x="12462" y="4866"/>
                    <a:pt x="12440" y="4880"/>
                    <a:pt x="12428" y="4885"/>
                  </a:cubicBezTo>
                  <a:cubicBezTo>
                    <a:pt x="12411" y="4892"/>
                    <a:pt x="12367" y="4883"/>
                    <a:pt x="12353" y="4896"/>
                  </a:cubicBezTo>
                  <a:cubicBezTo>
                    <a:pt x="12342" y="4907"/>
                    <a:pt x="12343" y="4940"/>
                    <a:pt x="12346" y="4955"/>
                  </a:cubicBezTo>
                  <a:cubicBezTo>
                    <a:pt x="12347" y="4967"/>
                    <a:pt x="12363" y="4988"/>
                    <a:pt x="12365" y="5000"/>
                  </a:cubicBezTo>
                  <a:cubicBezTo>
                    <a:pt x="12371" y="5025"/>
                    <a:pt x="12374" y="5078"/>
                    <a:pt x="12369" y="5104"/>
                  </a:cubicBezTo>
                  <a:cubicBezTo>
                    <a:pt x="12367" y="5116"/>
                    <a:pt x="12361" y="5144"/>
                    <a:pt x="12349" y="5152"/>
                  </a:cubicBezTo>
                  <a:cubicBezTo>
                    <a:pt x="12341" y="5157"/>
                    <a:pt x="12316" y="5156"/>
                    <a:pt x="12306" y="5152"/>
                  </a:cubicBezTo>
                  <a:cubicBezTo>
                    <a:pt x="12287" y="5143"/>
                    <a:pt x="12268" y="5104"/>
                    <a:pt x="12251" y="5092"/>
                  </a:cubicBezTo>
                  <a:cubicBezTo>
                    <a:pt x="12235" y="5081"/>
                    <a:pt x="12200" y="5058"/>
                    <a:pt x="12180" y="5059"/>
                  </a:cubicBezTo>
                  <a:cubicBezTo>
                    <a:pt x="12169" y="5059"/>
                    <a:pt x="12148" y="5073"/>
                    <a:pt x="12141" y="5081"/>
                  </a:cubicBezTo>
                  <a:cubicBezTo>
                    <a:pt x="12132" y="5092"/>
                    <a:pt x="12138" y="5128"/>
                    <a:pt x="12125" y="5133"/>
                  </a:cubicBezTo>
                  <a:cubicBezTo>
                    <a:pt x="12106" y="5140"/>
                    <a:pt x="12071" y="5107"/>
                    <a:pt x="12054" y="5096"/>
                  </a:cubicBezTo>
                  <a:cubicBezTo>
                    <a:pt x="12035" y="5084"/>
                    <a:pt x="12005" y="5050"/>
                    <a:pt x="11983" y="5044"/>
                  </a:cubicBezTo>
                  <a:cubicBezTo>
                    <a:pt x="11957" y="5037"/>
                    <a:pt x="11894" y="5037"/>
                    <a:pt x="11877" y="5055"/>
                  </a:cubicBezTo>
                  <a:cubicBezTo>
                    <a:pt x="11857" y="5076"/>
                    <a:pt x="11883" y="5139"/>
                    <a:pt x="11877" y="5166"/>
                  </a:cubicBezTo>
                  <a:cubicBezTo>
                    <a:pt x="11873" y="5182"/>
                    <a:pt x="11848" y="5210"/>
                    <a:pt x="11849" y="5226"/>
                  </a:cubicBezTo>
                  <a:cubicBezTo>
                    <a:pt x="11850" y="5238"/>
                    <a:pt x="11865" y="5262"/>
                    <a:pt x="11877" y="5266"/>
                  </a:cubicBezTo>
                  <a:cubicBezTo>
                    <a:pt x="11896" y="5274"/>
                    <a:pt x="11939" y="5244"/>
                    <a:pt x="11959" y="5248"/>
                  </a:cubicBezTo>
                  <a:cubicBezTo>
                    <a:pt x="11970" y="5250"/>
                    <a:pt x="11988" y="5266"/>
                    <a:pt x="11995" y="5274"/>
                  </a:cubicBezTo>
                  <a:cubicBezTo>
                    <a:pt x="12011" y="5292"/>
                    <a:pt x="12023" y="5343"/>
                    <a:pt x="12042" y="5359"/>
                  </a:cubicBezTo>
                  <a:cubicBezTo>
                    <a:pt x="12058" y="5373"/>
                    <a:pt x="12104" y="5380"/>
                    <a:pt x="12121" y="5392"/>
                  </a:cubicBezTo>
                  <a:cubicBezTo>
                    <a:pt x="12139" y="5405"/>
                    <a:pt x="12173" y="5436"/>
                    <a:pt x="12180" y="5455"/>
                  </a:cubicBezTo>
                  <a:cubicBezTo>
                    <a:pt x="12189" y="5478"/>
                    <a:pt x="12188" y="5530"/>
                    <a:pt x="12176" y="5552"/>
                  </a:cubicBezTo>
                  <a:cubicBezTo>
                    <a:pt x="12168" y="5568"/>
                    <a:pt x="12128" y="5582"/>
                    <a:pt x="12117" y="5596"/>
                  </a:cubicBezTo>
                  <a:cubicBezTo>
                    <a:pt x="12107" y="5608"/>
                    <a:pt x="12093" y="5637"/>
                    <a:pt x="12093" y="5652"/>
                  </a:cubicBezTo>
                  <a:cubicBezTo>
                    <a:pt x="12093" y="5669"/>
                    <a:pt x="12116" y="5698"/>
                    <a:pt x="12121" y="5715"/>
                  </a:cubicBezTo>
                  <a:cubicBezTo>
                    <a:pt x="12135" y="5760"/>
                    <a:pt x="12135" y="5859"/>
                    <a:pt x="12160" y="5900"/>
                  </a:cubicBezTo>
                  <a:cubicBezTo>
                    <a:pt x="12180" y="5932"/>
                    <a:pt x="12255" y="5967"/>
                    <a:pt x="12279" y="5996"/>
                  </a:cubicBezTo>
                  <a:cubicBezTo>
                    <a:pt x="12291" y="6013"/>
                    <a:pt x="12316" y="6050"/>
                    <a:pt x="12314" y="6070"/>
                  </a:cubicBezTo>
                  <a:cubicBezTo>
                    <a:pt x="12312" y="6089"/>
                    <a:pt x="12263" y="6112"/>
                    <a:pt x="12267" y="6130"/>
                  </a:cubicBezTo>
                  <a:cubicBezTo>
                    <a:pt x="12273" y="6156"/>
                    <a:pt x="12337" y="6181"/>
                    <a:pt x="12365" y="6182"/>
                  </a:cubicBezTo>
                  <a:cubicBezTo>
                    <a:pt x="12382" y="6182"/>
                    <a:pt x="12411" y="6161"/>
                    <a:pt x="12424" y="6152"/>
                  </a:cubicBezTo>
                  <a:cubicBezTo>
                    <a:pt x="12480" y="6114"/>
                    <a:pt x="12573" y="6016"/>
                    <a:pt x="12625" y="5974"/>
                  </a:cubicBezTo>
                  <a:cubicBezTo>
                    <a:pt x="12641" y="5961"/>
                    <a:pt x="12673" y="5933"/>
                    <a:pt x="12692" y="5926"/>
                  </a:cubicBezTo>
                  <a:cubicBezTo>
                    <a:pt x="12702" y="5923"/>
                    <a:pt x="12723" y="5917"/>
                    <a:pt x="12732" y="5922"/>
                  </a:cubicBezTo>
                  <a:cubicBezTo>
                    <a:pt x="12747" y="5931"/>
                    <a:pt x="12747" y="5971"/>
                    <a:pt x="12755" y="5985"/>
                  </a:cubicBezTo>
                  <a:cubicBezTo>
                    <a:pt x="12775" y="6019"/>
                    <a:pt x="12823" y="6082"/>
                    <a:pt x="12854" y="6107"/>
                  </a:cubicBezTo>
                  <a:cubicBezTo>
                    <a:pt x="12860" y="6112"/>
                    <a:pt x="12877" y="6116"/>
                    <a:pt x="12882" y="6122"/>
                  </a:cubicBezTo>
                  <a:cubicBezTo>
                    <a:pt x="12893" y="6140"/>
                    <a:pt x="12876" y="6186"/>
                    <a:pt x="12886" y="6204"/>
                  </a:cubicBezTo>
                  <a:cubicBezTo>
                    <a:pt x="12895" y="6222"/>
                    <a:pt x="12939" y="6240"/>
                    <a:pt x="12952" y="6256"/>
                  </a:cubicBezTo>
                  <a:cubicBezTo>
                    <a:pt x="12982" y="6291"/>
                    <a:pt x="13025" y="6375"/>
                    <a:pt x="13035" y="6419"/>
                  </a:cubicBezTo>
                  <a:cubicBezTo>
                    <a:pt x="13037" y="6427"/>
                    <a:pt x="13039" y="6445"/>
                    <a:pt x="13035" y="6452"/>
                  </a:cubicBezTo>
                  <a:cubicBezTo>
                    <a:pt x="13028" y="6466"/>
                    <a:pt x="12991" y="6475"/>
                    <a:pt x="12984" y="6489"/>
                  </a:cubicBezTo>
                  <a:cubicBezTo>
                    <a:pt x="12978" y="6502"/>
                    <a:pt x="12980" y="6533"/>
                    <a:pt x="12988" y="6545"/>
                  </a:cubicBezTo>
                  <a:cubicBezTo>
                    <a:pt x="13000" y="6561"/>
                    <a:pt x="13043" y="6574"/>
                    <a:pt x="13063" y="6582"/>
                  </a:cubicBezTo>
                  <a:cubicBezTo>
                    <a:pt x="13077" y="6587"/>
                    <a:pt x="13105" y="6588"/>
                    <a:pt x="13130" y="6592"/>
                  </a:cubicBezTo>
                  <a:cubicBezTo>
                    <a:pt x="13129" y="6593"/>
                    <a:pt x="13128" y="6594"/>
                    <a:pt x="13127" y="6596"/>
                  </a:cubicBezTo>
                  <a:cubicBezTo>
                    <a:pt x="13119" y="6611"/>
                    <a:pt x="13128" y="6646"/>
                    <a:pt x="13127" y="6663"/>
                  </a:cubicBezTo>
                  <a:cubicBezTo>
                    <a:pt x="13124" y="6708"/>
                    <a:pt x="13129" y="6805"/>
                    <a:pt x="13104" y="6843"/>
                  </a:cubicBezTo>
                  <a:cubicBezTo>
                    <a:pt x="13083" y="6875"/>
                    <a:pt x="12998" y="6899"/>
                    <a:pt x="12969" y="6925"/>
                  </a:cubicBezTo>
                  <a:cubicBezTo>
                    <a:pt x="12956" y="6936"/>
                    <a:pt x="12934" y="6963"/>
                    <a:pt x="12926" y="6978"/>
                  </a:cubicBezTo>
                  <a:cubicBezTo>
                    <a:pt x="12914" y="7001"/>
                    <a:pt x="12916" y="7058"/>
                    <a:pt x="12899" y="7079"/>
                  </a:cubicBezTo>
                  <a:cubicBezTo>
                    <a:pt x="12883" y="7098"/>
                    <a:pt x="12832" y="7112"/>
                    <a:pt x="12810" y="7124"/>
                  </a:cubicBezTo>
                  <a:cubicBezTo>
                    <a:pt x="12791" y="7134"/>
                    <a:pt x="12755" y="7165"/>
                    <a:pt x="12733" y="7165"/>
                  </a:cubicBezTo>
                  <a:cubicBezTo>
                    <a:pt x="12708" y="7165"/>
                    <a:pt x="12671" y="7123"/>
                    <a:pt x="12648" y="7116"/>
                  </a:cubicBezTo>
                  <a:cubicBezTo>
                    <a:pt x="12623" y="7109"/>
                    <a:pt x="12568" y="7100"/>
                    <a:pt x="12547" y="7112"/>
                  </a:cubicBezTo>
                  <a:cubicBezTo>
                    <a:pt x="12537" y="7118"/>
                    <a:pt x="12526" y="7142"/>
                    <a:pt x="12528" y="7154"/>
                  </a:cubicBezTo>
                  <a:cubicBezTo>
                    <a:pt x="12530" y="7172"/>
                    <a:pt x="12576" y="7195"/>
                    <a:pt x="12574" y="7214"/>
                  </a:cubicBezTo>
                  <a:cubicBezTo>
                    <a:pt x="12572" y="7231"/>
                    <a:pt x="12538" y="7259"/>
                    <a:pt x="12520" y="7262"/>
                  </a:cubicBezTo>
                  <a:cubicBezTo>
                    <a:pt x="12503" y="7265"/>
                    <a:pt x="12475" y="7238"/>
                    <a:pt x="12458" y="7236"/>
                  </a:cubicBezTo>
                  <a:cubicBezTo>
                    <a:pt x="12436" y="7233"/>
                    <a:pt x="12390" y="7239"/>
                    <a:pt x="12369" y="7247"/>
                  </a:cubicBezTo>
                  <a:cubicBezTo>
                    <a:pt x="12354" y="7253"/>
                    <a:pt x="12325" y="7270"/>
                    <a:pt x="12319" y="7285"/>
                  </a:cubicBezTo>
                  <a:cubicBezTo>
                    <a:pt x="12310" y="7307"/>
                    <a:pt x="12344" y="7357"/>
                    <a:pt x="12334" y="7378"/>
                  </a:cubicBezTo>
                  <a:cubicBezTo>
                    <a:pt x="12323" y="7404"/>
                    <a:pt x="12266" y="7435"/>
                    <a:pt x="12238" y="7438"/>
                  </a:cubicBezTo>
                  <a:cubicBezTo>
                    <a:pt x="12213" y="7441"/>
                    <a:pt x="12169" y="7401"/>
                    <a:pt x="12145" y="7405"/>
                  </a:cubicBezTo>
                  <a:cubicBezTo>
                    <a:pt x="12126" y="7407"/>
                    <a:pt x="12096" y="7436"/>
                    <a:pt x="12083" y="7450"/>
                  </a:cubicBezTo>
                  <a:cubicBezTo>
                    <a:pt x="12045" y="7488"/>
                    <a:pt x="12006" y="7597"/>
                    <a:pt x="11959" y="7626"/>
                  </a:cubicBezTo>
                  <a:cubicBezTo>
                    <a:pt x="11935" y="7640"/>
                    <a:pt x="11873" y="7629"/>
                    <a:pt x="11847" y="7641"/>
                  </a:cubicBezTo>
                  <a:cubicBezTo>
                    <a:pt x="11810" y="7657"/>
                    <a:pt x="11748" y="7714"/>
                    <a:pt x="11723" y="7745"/>
                  </a:cubicBezTo>
                  <a:cubicBezTo>
                    <a:pt x="11710" y="7763"/>
                    <a:pt x="11696" y="7805"/>
                    <a:pt x="11685" y="7824"/>
                  </a:cubicBezTo>
                  <a:cubicBezTo>
                    <a:pt x="11660" y="7864"/>
                    <a:pt x="11596" y="7935"/>
                    <a:pt x="11573" y="7976"/>
                  </a:cubicBezTo>
                  <a:cubicBezTo>
                    <a:pt x="11562" y="7995"/>
                    <a:pt x="11560" y="8047"/>
                    <a:pt x="11540" y="8055"/>
                  </a:cubicBezTo>
                  <a:cubicBezTo>
                    <a:pt x="11533" y="8058"/>
                    <a:pt x="11518" y="8050"/>
                    <a:pt x="11513" y="8045"/>
                  </a:cubicBezTo>
                  <a:cubicBezTo>
                    <a:pt x="11493" y="8026"/>
                    <a:pt x="11484" y="7967"/>
                    <a:pt x="11469" y="7944"/>
                  </a:cubicBezTo>
                  <a:cubicBezTo>
                    <a:pt x="11446" y="7908"/>
                    <a:pt x="11369" y="7857"/>
                    <a:pt x="11354" y="7817"/>
                  </a:cubicBezTo>
                  <a:cubicBezTo>
                    <a:pt x="11349" y="7803"/>
                    <a:pt x="11365" y="7769"/>
                    <a:pt x="11354" y="7759"/>
                  </a:cubicBezTo>
                  <a:cubicBezTo>
                    <a:pt x="11337" y="7743"/>
                    <a:pt x="11283" y="7771"/>
                    <a:pt x="11261" y="7764"/>
                  </a:cubicBezTo>
                  <a:cubicBezTo>
                    <a:pt x="11231" y="7754"/>
                    <a:pt x="11195" y="7683"/>
                    <a:pt x="11163" y="7685"/>
                  </a:cubicBezTo>
                  <a:cubicBezTo>
                    <a:pt x="11128" y="7686"/>
                    <a:pt x="11077" y="7749"/>
                    <a:pt x="11064" y="7780"/>
                  </a:cubicBezTo>
                  <a:cubicBezTo>
                    <a:pt x="11060" y="7790"/>
                    <a:pt x="11060" y="7812"/>
                    <a:pt x="11064" y="7822"/>
                  </a:cubicBezTo>
                  <a:cubicBezTo>
                    <a:pt x="11072" y="7844"/>
                    <a:pt x="11116" y="7870"/>
                    <a:pt x="11124" y="7891"/>
                  </a:cubicBezTo>
                  <a:cubicBezTo>
                    <a:pt x="11145" y="7944"/>
                    <a:pt x="11123" y="8062"/>
                    <a:pt x="11130" y="8119"/>
                  </a:cubicBezTo>
                  <a:cubicBezTo>
                    <a:pt x="11132" y="8139"/>
                    <a:pt x="11138" y="8180"/>
                    <a:pt x="11146" y="8198"/>
                  </a:cubicBezTo>
                  <a:cubicBezTo>
                    <a:pt x="11158" y="8225"/>
                    <a:pt x="11210" y="8265"/>
                    <a:pt x="11217" y="8294"/>
                  </a:cubicBezTo>
                  <a:cubicBezTo>
                    <a:pt x="11222" y="8313"/>
                    <a:pt x="11215" y="8355"/>
                    <a:pt x="11206" y="8373"/>
                  </a:cubicBezTo>
                  <a:cubicBezTo>
                    <a:pt x="11200" y="8387"/>
                    <a:pt x="11181" y="8403"/>
                    <a:pt x="11163" y="8420"/>
                  </a:cubicBezTo>
                  <a:cubicBezTo>
                    <a:pt x="11154" y="8413"/>
                    <a:pt x="11136" y="8410"/>
                    <a:pt x="11128" y="8408"/>
                  </a:cubicBezTo>
                  <a:cubicBezTo>
                    <a:pt x="11109" y="8403"/>
                    <a:pt x="11067" y="8402"/>
                    <a:pt x="11048" y="8408"/>
                  </a:cubicBezTo>
                  <a:cubicBezTo>
                    <a:pt x="11033" y="8412"/>
                    <a:pt x="11012" y="8438"/>
                    <a:pt x="10998" y="8442"/>
                  </a:cubicBezTo>
                  <a:cubicBezTo>
                    <a:pt x="10933" y="8461"/>
                    <a:pt x="10789" y="8461"/>
                    <a:pt x="10728" y="8434"/>
                  </a:cubicBezTo>
                  <a:cubicBezTo>
                    <a:pt x="10715" y="8429"/>
                    <a:pt x="10695" y="8407"/>
                    <a:pt x="10689" y="8395"/>
                  </a:cubicBezTo>
                  <a:cubicBezTo>
                    <a:pt x="10679" y="8375"/>
                    <a:pt x="10688" y="8329"/>
                    <a:pt x="10678" y="8310"/>
                  </a:cubicBezTo>
                  <a:cubicBezTo>
                    <a:pt x="10672" y="8299"/>
                    <a:pt x="10651" y="8286"/>
                    <a:pt x="10642" y="8278"/>
                  </a:cubicBezTo>
                  <a:cubicBezTo>
                    <a:pt x="10628" y="8265"/>
                    <a:pt x="10599" y="8239"/>
                    <a:pt x="10586" y="8225"/>
                  </a:cubicBezTo>
                  <a:cubicBezTo>
                    <a:pt x="10574" y="8210"/>
                    <a:pt x="10543" y="8182"/>
                    <a:pt x="10542" y="8164"/>
                  </a:cubicBezTo>
                  <a:cubicBezTo>
                    <a:pt x="10540" y="8147"/>
                    <a:pt x="10569" y="8121"/>
                    <a:pt x="10572" y="8105"/>
                  </a:cubicBezTo>
                  <a:cubicBezTo>
                    <a:pt x="10576" y="8081"/>
                    <a:pt x="10571" y="8031"/>
                    <a:pt x="10558" y="8010"/>
                  </a:cubicBezTo>
                  <a:cubicBezTo>
                    <a:pt x="10538" y="7975"/>
                    <a:pt x="10453" y="7943"/>
                    <a:pt x="10428" y="7911"/>
                  </a:cubicBezTo>
                  <a:cubicBezTo>
                    <a:pt x="10407" y="7886"/>
                    <a:pt x="10390" y="7822"/>
                    <a:pt x="10372" y="7795"/>
                  </a:cubicBezTo>
                  <a:cubicBezTo>
                    <a:pt x="10360" y="7776"/>
                    <a:pt x="10329" y="7745"/>
                    <a:pt x="10314" y="7728"/>
                  </a:cubicBezTo>
                  <a:cubicBezTo>
                    <a:pt x="10298" y="7711"/>
                    <a:pt x="10272" y="7670"/>
                    <a:pt x="10250" y="7662"/>
                  </a:cubicBezTo>
                  <a:cubicBezTo>
                    <a:pt x="10233" y="7656"/>
                    <a:pt x="10195" y="7664"/>
                    <a:pt x="10178" y="7670"/>
                  </a:cubicBezTo>
                  <a:cubicBezTo>
                    <a:pt x="10167" y="7674"/>
                    <a:pt x="10147" y="7687"/>
                    <a:pt x="10139" y="7694"/>
                  </a:cubicBezTo>
                  <a:cubicBezTo>
                    <a:pt x="10121" y="7708"/>
                    <a:pt x="10096" y="7751"/>
                    <a:pt x="10075" y="7760"/>
                  </a:cubicBezTo>
                  <a:cubicBezTo>
                    <a:pt x="10051" y="7770"/>
                    <a:pt x="9996" y="7755"/>
                    <a:pt x="9972" y="7763"/>
                  </a:cubicBezTo>
                  <a:cubicBezTo>
                    <a:pt x="9933" y="7776"/>
                    <a:pt x="9863" y="7823"/>
                    <a:pt x="9841" y="7856"/>
                  </a:cubicBezTo>
                  <a:cubicBezTo>
                    <a:pt x="9834" y="7866"/>
                    <a:pt x="9829" y="7893"/>
                    <a:pt x="9830" y="7906"/>
                  </a:cubicBezTo>
                  <a:cubicBezTo>
                    <a:pt x="9833" y="7930"/>
                    <a:pt x="9866" y="7970"/>
                    <a:pt x="9872" y="7994"/>
                  </a:cubicBezTo>
                  <a:cubicBezTo>
                    <a:pt x="9879" y="8025"/>
                    <a:pt x="9885" y="8094"/>
                    <a:pt x="9872" y="8124"/>
                  </a:cubicBezTo>
                  <a:cubicBezTo>
                    <a:pt x="9865" y="8138"/>
                    <a:pt x="9840" y="8161"/>
                    <a:pt x="9825" y="8166"/>
                  </a:cubicBezTo>
                  <a:cubicBezTo>
                    <a:pt x="9794" y="8177"/>
                    <a:pt x="9726" y="8170"/>
                    <a:pt x="9694" y="8164"/>
                  </a:cubicBezTo>
                  <a:cubicBezTo>
                    <a:pt x="9677" y="8160"/>
                    <a:pt x="9647" y="8135"/>
                    <a:pt x="9630" y="8137"/>
                  </a:cubicBezTo>
                  <a:cubicBezTo>
                    <a:pt x="9608" y="8140"/>
                    <a:pt x="9575" y="8174"/>
                    <a:pt x="9560" y="8190"/>
                  </a:cubicBezTo>
                  <a:cubicBezTo>
                    <a:pt x="9552" y="8199"/>
                    <a:pt x="9542" y="8224"/>
                    <a:pt x="9533" y="8233"/>
                  </a:cubicBezTo>
                  <a:cubicBezTo>
                    <a:pt x="9516" y="8248"/>
                    <a:pt x="9478" y="8276"/>
                    <a:pt x="9455" y="8278"/>
                  </a:cubicBezTo>
                  <a:cubicBezTo>
                    <a:pt x="9433" y="8279"/>
                    <a:pt x="9396" y="8246"/>
                    <a:pt x="9374" y="8246"/>
                  </a:cubicBezTo>
                  <a:cubicBezTo>
                    <a:pt x="9360" y="8245"/>
                    <a:pt x="9331" y="8257"/>
                    <a:pt x="9319" y="8264"/>
                  </a:cubicBezTo>
                  <a:cubicBezTo>
                    <a:pt x="9263" y="8296"/>
                    <a:pt x="9168" y="8382"/>
                    <a:pt x="9127" y="8429"/>
                  </a:cubicBezTo>
                  <a:cubicBezTo>
                    <a:pt x="9112" y="8446"/>
                    <a:pt x="9097" y="8489"/>
                    <a:pt x="9080" y="8503"/>
                  </a:cubicBezTo>
                  <a:cubicBezTo>
                    <a:pt x="9068" y="8513"/>
                    <a:pt x="9037" y="8522"/>
                    <a:pt x="9021" y="8525"/>
                  </a:cubicBezTo>
                  <a:cubicBezTo>
                    <a:pt x="8995" y="8528"/>
                    <a:pt x="8939" y="8530"/>
                    <a:pt x="8916" y="8519"/>
                  </a:cubicBezTo>
                  <a:cubicBezTo>
                    <a:pt x="8903" y="8513"/>
                    <a:pt x="8884" y="8492"/>
                    <a:pt x="8879" y="8479"/>
                  </a:cubicBezTo>
                  <a:cubicBezTo>
                    <a:pt x="8859" y="8428"/>
                    <a:pt x="8893" y="8312"/>
                    <a:pt x="8877" y="8259"/>
                  </a:cubicBezTo>
                  <a:cubicBezTo>
                    <a:pt x="8872" y="8243"/>
                    <a:pt x="8851" y="8216"/>
                    <a:pt x="8841" y="8203"/>
                  </a:cubicBezTo>
                  <a:cubicBezTo>
                    <a:pt x="8833" y="8193"/>
                    <a:pt x="8817" y="8171"/>
                    <a:pt x="8804" y="8166"/>
                  </a:cubicBezTo>
                  <a:cubicBezTo>
                    <a:pt x="8772" y="8153"/>
                    <a:pt x="8692" y="8153"/>
                    <a:pt x="8663" y="8172"/>
                  </a:cubicBezTo>
                  <a:cubicBezTo>
                    <a:pt x="8650" y="8179"/>
                    <a:pt x="8643" y="8209"/>
                    <a:pt x="8638" y="8222"/>
                  </a:cubicBezTo>
                  <a:cubicBezTo>
                    <a:pt x="8631" y="8238"/>
                    <a:pt x="8621" y="8271"/>
                    <a:pt x="8613" y="8286"/>
                  </a:cubicBezTo>
                  <a:cubicBezTo>
                    <a:pt x="8596" y="8315"/>
                    <a:pt x="8543" y="8363"/>
                    <a:pt x="8532" y="8395"/>
                  </a:cubicBezTo>
                  <a:cubicBezTo>
                    <a:pt x="8522" y="8424"/>
                    <a:pt x="8537" y="8489"/>
                    <a:pt x="8529" y="8519"/>
                  </a:cubicBezTo>
                  <a:cubicBezTo>
                    <a:pt x="8526" y="8531"/>
                    <a:pt x="8514" y="8552"/>
                    <a:pt x="8507" y="8562"/>
                  </a:cubicBezTo>
                  <a:cubicBezTo>
                    <a:pt x="8490" y="8585"/>
                    <a:pt x="8437" y="8616"/>
                    <a:pt x="8424" y="8641"/>
                  </a:cubicBezTo>
                  <a:cubicBezTo>
                    <a:pt x="8411" y="8665"/>
                    <a:pt x="8399" y="8722"/>
                    <a:pt x="8407" y="8748"/>
                  </a:cubicBezTo>
                  <a:cubicBezTo>
                    <a:pt x="8412" y="8762"/>
                    <a:pt x="8445" y="8778"/>
                    <a:pt x="8451" y="8793"/>
                  </a:cubicBezTo>
                  <a:cubicBezTo>
                    <a:pt x="8456" y="8802"/>
                    <a:pt x="8458" y="8823"/>
                    <a:pt x="8454" y="8832"/>
                  </a:cubicBezTo>
                  <a:cubicBezTo>
                    <a:pt x="8447" y="8853"/>
                    <a:pt x="8394" y="8875"/>
                    <a:pt x="8393" y="8896"/>
                  </a:cubicBezTo>
                  <a:cubicBezTo>
                    <a:pt x="8393" y="8907"/>
                    <a:pt x="8413" y="8923"/>
                    <a:pt x="8421" y="8931"/>
                  </a:cubicBezTo>
                  <a:cubicBezTo>
                    <a:pt x="8431" y="8941"/>
                    <a:pt x="8458" y="8957"/>
                    <a:pt x="8468" y="8968"/>
                  </a:cubicBezTo>
                  <a:cubicBezTo>
                    <a:pt x="8489" y="8990"/>
                    <a:pt x="8519" y="9044"/>
                    <a:pt x="8538" y="9069"/>
                  </a:cubicBezTo>
                  <a:cubicBezTo>
                    <a:pt x="8548" y="9083"/>
                    <a:pt x="8568" y="9107"/>
                    <a:pt x="8583" y="9126"/>
                  </a:cubicBezTo>
                  <a:cubicBezTo>
                    <a:pt x="8578" y="9157"/>
                    <a:pt x="8570" y="9191"/>
                    <a:pt x="8559" y="9205"/>
                  </a:cubicBezTo>
                  <a:cubicBezTo>
                    <a:pt x="8543" y="9227"/>
                    <a:pt x="8485" y="9241"/>
                    <a:pt x="8463" y="9258"/>
                  </a:cubicBezTo>
                  <a:cubicBezTo>
                    <a:pt x="8437" y="9279"/>
                    <a:pt x="8400" y="9340"/>
                    <a:pt x="8371" y="9357"/>
                  </a:cubicBezTo>
                  <a:cubicBezTo>
                    <a:pt x="8348" y="9370"/>
                    <a:pt x="8295" y="9381"/>
                    <a:pt x="8268" y="9380"/>
                  </a:cubicBezTo>
                  <a:cubicBezTo>
                    <a:pt x="8238" y="9379"/>
                    <a:pt x="8180" y="9351"/>
                    <a:pt x="8149" y="9347"/>
                  </a:cubicBezTo>
                  <a:cubicBezTo>
                    <a:pt x="8114" y="9342"/>
                    <a:pt x="8042" y="9339"/>
                    <a:pt x="8007" y="9347"/>
                  </a:cubicBezTo>
                  <a:cubicBezTo>
                    <a:pt x="7974" y="9355"/>
                    <a:pt x="7914" y="9391"/>
                    <a:pt x="7885" y="9410"/>
                  </a:cubicBezTo>
                  <a:cubicBezTo>
                    <a:pt x="7865" y="9423"/>
                    <a:pt x="7829" y="9455"/>
                    <a:pt x="7813" y="9473"/>
                  </a:cubicBezTo>
                  <a:cubicBezTo>
                    <a:pt x="7791" y="9495"/>
                    <a:pt x="7754" y="9543"/>
                    <a:pt x="7737" y="9568"/>
                  </a:cubicBezTo>
                  <a:cubicBezTo>
                    <a:pt x="7716" y="9598"/>
                    <a:pt x="7682" y="9664"/>
                    <a:pt x="7661" y="9694"/>
                  </a:cubicBezTo>
                  <a:cubicBezTo>
                    <a:pt x="7645" y="9715"/>
                    <a:pt x="7613" y="9759"/>
                    <a:pt x="7591" y="9773"/>
                  </a:cubicBezTo>
                  <a:cubicBezTo>
                    <a:pt x="7572" y="9786"/>
                    <a:pt x="7525" y="9797"/>
                    <a:pt x="7502" y="9803"/>
                  </a:cubicBezTo>
                  <a:cubicBezTo>
                    <a:pt x="7472" y="9811"/>
                    <a:pt x="7411" y="9823"/>
                    <a:pt x="7380" y="9826"/>
                  </a:cubicBezTo>
                  <a:cubicBezTo>
                    <a:pt x="7359" y="9828"/>
                    <a:pt x="7314" y="9813"/>
                    <a:pt x="7297" y="9826"/>
                  </a:cubicBezTo>
                  <a:cubicBezTo>
                    <a:pt x="7273" y="9845"/>
                    <a:pt x="7275" y="9915"/>
                    <a:pt x="7267" y="9945"/>
                  </a:cubicBezTo>
                  <a:cubicBezTo>
                    <a:pt x="7263" y="9963"/>
                    <a:pt x="7259" y="10003"/>
                    <a:pt x="7248" y="10018"/>
                  </a:cubicBezTo>
                  <a:cubicBezTo>
                    <a:pt x="7233" y="10037"/>
                    <a:pt x="7186" y="10063"/>
                    <a:pt x="7162" y="10066"/>
                  </a:cubicBezTo>
                  <a:cubicBezTo>
                    <a:pt x="7154" y="10067"/>
                    <a:pt x="7142" y="10065"/>
                    <a:pt x="7130" y="10062"/>
                  </a:cubicBezTo>
                  <a:cubicBezTo>
                    <a:pt x="7120" y="10059"/>
                    <a:pt x="7110" y="10055"/>
                    <a:pt x="7106" y="10051"/>
                  </a:cubicBezTo>
                  <a:cubicBezTo>
                    <a:pt x="7095" y="10040"/>
                    <a:pt x="7104" y="10001"/>
                    <a:pt x="7092" y="9991"/>
                  </a:cubicBezTo>
                  <a:cubicBezTo>
                    <a:pt x="7078" y="9979"/>
                    <a:pt x="7032" y="9980"/>
                    <a:pt x="7016" y="9991"/>
                  </a:cubicBezTo>
                  <a:cubicBezTo>
                    <a:pt x="7000" y="10002"/>
                    <a:pt x="6995" y="10047"/>
                    <a:pt x="6987" y="10066"/>
                  </a:cubicBezTo>
                  <a:cubicBezTo>
                    <a:pt x="6978" y="10086"/>
                    <a:pt x="6964" y="10131"/>
                    <a:pt x="6947" y="10146"/>
                  </a:cubicBezTo>
                  <a:cubicBezTo>
                    <a:pt x="6929" y="10163"/>
                    <a:pt x="6881" y="10189"/>
                    <a:pt x="6858" y="10183"/>
                  </a:cubicBezTo>
                  <a:cubicBezTo>
                    <a:pt x="6836" y="10177"/>
                    <a:pt x="6827" y="10116"/>
                    <a:pt x="6805" y="10110"/>
                  </a:cubicBezTo>
                  <a:cubicBezTo>
                    <a:pt x="6782" y="10104"/>
                    <a:pt x="6741" y="10151"/>
                    <a:pt x="6717" y="10150"/>
                  </a:cubicBezTo>
                  <a:cubicBezTo>
                    <a:pt x="6700" y="10149"/>
                    <a:pt x="6676" y="10119"/>
                    <a:pt x="6660" y="10117"/>
                  </a:cubicBezTo>
                  <a:cubicBezTo>
                    <a:pt x="6631" y="10113"/>
                    <a:pt x="6570" y="10129"/>
                    <a:pt x="6547" y="10146"/>
                  </a:cubicBezTo>
                  <a:cubicBezTo>
                    <a:pt x="6502" y="10181"/>
                    <a:pt x="6471" y="10298"/>
                    <a:pt x="6435" y="10341"/>
                  </a:cubicBezTo>
                  <a:cubicBezTo>
                    <a:pt x="6416" y="10364"/>
                    <a:pt x="6360" y="10393"/>
                    <a:pt x="6343" y="10417"/>
                  </a:cubicBezTo>
                  <a:cubicBezTo>
                    <a:pt x="6328" y="10438"/>
                    <a:pt x="6323" y="10492"/>
                    <a:pt x="6310" y="10513"/>
                  </a:cubicBezTo>
                  <a:cubicBezTo>
                    <a:pt x="6293" y="10539"/>
                    <a:pt x="6240" y="10575"/>
                    <a:pt x="6220" y="10599"/>
                  </a:cubicBezTo>
                  <a:cubicBezTo>
                    <a:pt x="6191" y="10634"/>
                    <a:pt x="6151" y="10717"/>
                    <a:pt x="6121" y="10751"/>
                  </a:cubicBezTo>
                  <a:cubicBezTo>
                    <a:pt x="6095" y="10780"/>
                    <a:pt x="6023" y="10820"/>
                    <a:pt x="6002" y="10853"/>
                  </a:cubicBezTo>
                  <a:cubicBezTo>
                    <a:pt x="5990" y="10872"/>
                    <a:pt x="5976" y="10917"/>
                    <a:pt x="5979" y="10939"/>
                  </a:cubicBezTo>
                  <a:cubicBezTo>
                    <a:pt x="5982" y="10959"/>
                    <a:pt x="6010" y="10990"/>
                    <a:pt x="6022" y="11005"/>
                  </a:cubicBezTo>
                  <a:cubicBezTo>
                    <a:pt x="6033" y="11019"/>
                    <a:pt x="6067" y="11038"/>
                    <a:pt x="6068" y="11055"/>
                  </a:cubicBezTo>
                  <a:cubicBezTo>
                    <a:pt x="6070" y="11073"/>
                    <a:pt x="6043" y="11103"/>
                    <a:pt x="6029" y="11114"/>
                  </a:cubicBezTo>
                  <a:cubicBezTo>
                    <a:pt x="6016" y="11124"/>
                    <a:pt x="5982" y="11132"/>
                    <a:pt x="5966" y="11134"/>
                  </a:cubicBezTo>
                  <a:cubicBezTo>
                    <a:pt x="5954" y="11136"/>
                    <a:pt x="5925" y="11125"/>
                    <a:pt x="5916" y="11134"/>
                  </a:cubicBezTo>
                  <a:cubicBezTo>
                    <a:pt x="5899" y="11152"/>
                    <a:pt x="5924" y="11210"/>
                    <a:pt x="5916" y="11233"/>
                  </a:cubicBezTo>
                  <a:cubicBezTo>
                    <a:pt x="5909" y="11256"/>
                    <a:pt x="5880" y="11296"/>
                    <a:pt x="5860" y="11309"/>
                  </a:cubicBezTo>
                  <a:cubicBezTo>
                    <a:pt x="5830" y="11329"/>
                    <a:pt x="5754" y="11338"/>
                    <a:pt x="5718" y="11342"/>
                  </a:cubicBezTo>
                  <a:cubicBezTo>
                    <a:pt x="5682" y="11346"/>
                    <a:pt x="5608" y="11350"/>
                    <a:pt x="5573" y="11342"/>
                  </a:cubicBezTo>
                  <a:cubicBezTo>
                    <a:pt x="5549" y="11337"/>
                    <a:pt x="5505" y="11312"/>
                    <a:pt x="5484" y="11299"/>
                  </a:cubicBezTo>
                  <a:cubicBezTo>
                    <a:pt x="5470" y="11291"/>
                    <a:pt x="5444" y="11271"/>
                    <a:pt x="5431" y="11260"/>
                  </a:cubicBezTo>
                  <a:cubicBezTo>
                    <a:pt x="5415" y="11248"/>
                    <a:pt x="5389" y="11218"/>
                    <a:pt x="5371" y="11208"/>
                  </a:cubicBezTo>
                  <a:cubicBezTo>
                    <a:pt x="5369" y="11207"/>
                    <a:pt x="5366" y="11206"/>
                    <a:pt x="5363" y="1120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4" name="Freeform 37"/>
            <p:cNvSpPr>
              <a:spLocks/>
            </p:cNvSpPr>
            <p:nvPr/>
          </p:nvSpPr>
          <p:spPr bwMode="auto">
            <a:xfrm>
              <a:off x="4924425" y="3597275"/>
              <a:ext cx="477838" cy="576263"/>
            </a:xfrm>
            <a:custGeom>
              <a:avLst/>
              <a:gdLst>
                <a:gd name="T0" fmla="*/ 2801 w 2824"/>
                <a:gd name="T1" fmla="*/ 2309 h 3398"/>
                <a:gd name="T2" fmla="*/ 2680 w 2824"/>
                <a:gd name="T3" fmla="*/ 2498 h 3398"/>
                <a:gd name="T4" fmla="*/ 2716 w 2824"/>
                <a:gd name="T5" fmla="*/ 2635 h 3398"/>
                <a:gd name="T6" fmla="*/ 2483 w 2824"/>
                <a:gd name="T7" fmla="*/ 2690 h 3398"/>
                <a:gd name="T8" fmla="*/ 2503 w 2824"/>
                <a:gd name="T9" fmla="*/ 2819 h 3398"/>
                <a:gd name="T10" fmla="*/ 2449 w 2824"/>
                <a:gd name="T11" fmla="*/ 3109 h 3398"/>
                <a:gd name="T12" fmla="*/ 2232 w 2824"/>
                <a:gd name="T13" fmla="*/ 3304 h 3398"/>
                <a:gd name="T14" fmla="*/ 2115 w 2824"/>
                <a:gd name="T15" fmla="*/ 3293 h 3398"/>
                <a:gd name="T16" fmla="*/ 1789 w 2824"/>
                <a:gd name="T17" fmla="*/ 3244 h 3398"/>
                <a:gd name="T18" fmla="*/ 1592 w 2824"/>
                <a:gd name="T19" fmla="*/ 3109 h 3398"/>
                <a:gd name="T20" fmla="*/ 1499 w 2824"/>
                <a:gd name="T21" fmla="*/ 3106 h 3398"/>
                <a:gd name="T22" fmla="*/ 1387 w 2824"/>
                <a:gd name="T23" fmla="*/ 3338 h 3398"/>
                <a:gd name="T24" fmla="*/ 1275 w 2824"/>
                <a:gd name="T25" fmla="*/ 3236 h 3398"/>
                <a:gd name="T26" fmla="*/ 1294 w 2824"/>
                <a:gd name="T27" fmla="*/ 3041 h 3398"/>
                <a:gd name="T28" fmla="*/ 1155 w 2824"/>
                <a:gd name="T29" fmla="*/ 3109 h 3398"/>
                <a:gd name="T30" fmla="*/ 969 w 2824"/>
                <a:gd name="T31" fmla="*/ 3135 h 3398"/>
                <a:gd name="T32" fmla="*/ 884 w 2824"/>
                <a:gd name="T33" fmla="*/ 2903 h 3398"/>
                <a:gd name="T34" fmla="*/ 747 w 2824"/>
                <a:gd name="T35" fmla="*/ 2698 h 3398"/>
                <a:gd name="T36" fmla="*/ 742 w 2824"/>
                <a:gd name="T37" fmla="*/ 2533 h 3398"/>
                <a:gd name="T38" fmla="*/ 756 w 2824"/>
                <a:gd name="T39" fmla="*/ 2361 h 3398"/>
                <a:gd name="T40" fmla="*/ 592 w 2824"/>
                <a:gd name="T41" fmla="*/ 2304 h 3398"/>
                <a:gd name="T42" fmla="*/ 412 w 2824"/>
                <a:gd name="T43" fmla="*/ 2202 h 3398"/>
                <a:gd name="T44" fmla="*/ 658 w 2824"/>
                <a:gd name="T45" fmla="*/ 1901 h 3398"/>
                <a:gd name="T46" fmla="*/ 612 w 2824"/>
                <a:gd name="T47" fmla="*/ 1477 h 3398"/>
                <a:gd name="T48" fmla="*/ 494 w 2824"/>
                <a:gd name="T49" fmla="*/ 1513 h 3398"/>
                <a:gd name="T50" fmla="*/ 234 w 2824"/>
                <a:gd name="T51" fmla="*/ 1402 h 3398"/>
                <a:gd name="T52" fmla="*/ 161 w 2824"/>
                <a:gd name="T53" fmla="*/ 1210 h 3398"/>
                <a:gd name="T54" fmla="*/ 21 w 2824"/>
                <a:gd name="T55" fmla="*/ 1083 h 3398"/>
                <a:gd name="T56" fmla="*/ 237 w 2824"/>
                <a:gd name="T57" fmla="*/ 951 h 3398"/>
                <a:gd name="T58" fmla="*/ 363 w 2824"/>
                <a:gd name="T59" fmla="*/ 727 h 3398"/>
                <a:gd name="T60" fmla="*/ 338 w 2824"/>
                <a:gd name="T61" fmla="*/ 428 h 3398"/>
                <a:gd name="T62" fmla="*/ 549 w 2824"/>
                <a:gd name="T63" fmla="*/ 463 h 3398"/>
                <a:gd name="T64" fmla="*/ 801 w 2824"/>
                <a:gd name="T65" fmla="*/ 517 h 3398"/>
                <a:gd name="T66" fmla="*/ 910 w 2824"/>
                <a:gd name="T67" fmla="*/ 390 h 3398"/>
                <a:gd name="T68" fmla="*/ 801 w 2824"/>
                <a:gd name="T69" fmla="*/ 188 h 3398"/>
                <a:gd name="T70" fmla="*/ 590 w 2824"/>
                <a:gd name="T71" fmla="*/ 85 h 3398"/>
                <a:gd name="T72" fmla="*/ 668 w 2824"/>
                <a:gd name="T73" fmla="*/ 11 h 3398"/>
                <a:gd name="T74" fmla="*/ 777 w 2824"/>
                <a:gd name="T75" fmla="*/ 34 h 3398"/>
                <a:gd name="T76" fmla="*/ 1048 w 2824"/>
                <a:gd name="T77" fmla="*/ 158 h 3398"/>
                <a:gd name="T78" fmla="*/ 1242 w 2824"/>
                <a:gd name="T79" fmla="*/ 322 h 3398"/>
                <a:gd name="T80" fmla="*/ 1535 w 2824"/>
                <a:gd name="T81" fmla="*/ 430 h 3398"/>
                <a:gd name="T82" fmla="*/ 1647 w 2824"/>
                <a:gd name="T83" fmla="*/ 492 h 3398"/>
                <a:gd name="T84" fmla="*/ 1775 w 2824"/>
                <a:gd name="T85" fmla="*/ 595 h 3398"/>
                <a:gd name="T86" fmla="*/ 1729 w 2824"/>
                <a:gd name="T87" fmla="*/ 846 h 3398"/>
                <a:gd name="T88" fmla="*/ 1909 w 2824"/>
                <a:gd name="T89" fmla="*/ 1005 h 3398"/>
                <a:gd name="T90" fmla="*/ 2098 w 2824"/>
                <a:gd name="T91" fmla="*/ 1118 h 3398"/>
                <a:gd name="T92" fmla="*/ 2218 w 2824"/>
                <a:gd name="T93" fmla="*/ 989 h 3398"/>
                <a:gd name="T94" fmla="*/ 2361 w 2824"/>
                <a:gd name="T95" fmla="*/ 959 h 3398"/>
                <a:gd name="T96" fmla="*/ 2492 w 2824"/>
                <a:gd name="T97" fmla="*/ 1121 h 3398"/>
                <a:gd name="T98" fmla="*/ 2382 w 2824"/>
                <a:gd name="T99" fmla="*/ 1234 h 3398"/>
                <a:gd name="T100" fmla="*/ 2161 w 2824"/>
                <a:gd name="T101" fmla="*/ 1205 h 3398"/>
                <a:gd name="T102" fmla="*/ 2232 w 2824"/>
                <a:gd name="T103" fmla="*/ 1375 h 3398"/>
                <a:gd name="T104" fmla="*/ 2098 w 2824"/>
                <a:gd name="T105" fmla="*/ 1561 h 3398"/>
                <a:gd name="T106" fmla="*/ 2194 w 2824"/>
                <a:gd name="T107" fmla="*/ 1750 h 3398"/>
                <a:gd name="T108" fmla="*/ 2415 w 2824"/>
                <a:gd name="T109" fmla="*/ 1842 h 3398"/>
                <a:gd name="T110" fmla="*/ 2415 w 2824"/>
                <a:gd name="T111" fmla="*/ 2082 h 3398"/>
                <a:gd name="T112" fmla="*/ 2694 w 2824"/>
                <a:gd name="T113" fmla="*/ 2022 h 3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4" h="3398">
                  <a:moveTo>
                    <a:pt x="2823" y="2083"/>
                  </a:moveTo>
                  <a:cubicBezTo>
                    <a:pt x="2823" y="2121"/>
                    <a:pt x="2824" y="2190"/>
                    <a:pt x="2820" y="2225"/>
                  </a:cubicBezTo>
                  <a:cubicBezTo>
                    <a:pt x="2817" y="2247"/>
                    <a:pt x="2808" y="2289"/>
                    <a:pt x="2801" y="2309"/>
                  </a:cubicBezTo>
                  <a:cubicBezTo>
                    <a:pt x="2791" y="2336"/>
                    <a:pt x="2767" y="2389"/>
                    <a:pt x="2749" y="2411"/>
                  </a:cubicBezTo>
                  <a:cubicBezTo>
                    <a:pt x="2735" y="2428"/>
                    <a:pt x="2690" y="2444"/>
                    <a:pt x="2680" y="2463"/>
                  </a:cubicBezTo>
                  <a:cubicBezTo>
                    <a:pt x="2676" y="2471"/>
                    <a:pt x="2676" y="2490"/>
                    <a:pt x="2680" y="2498"/>
                  </a:cubicBezTo>
                  <a:cubicBezTo>
                    <a:pt x="2687" y="2510"/>
                    <a:pt x="2718" y="2517"/>
                    <a:pt x="2727" y="2527"/>
                  </a:cubicBezTo>
                  <a:cubicBezTo>
                    <a:pt x="2738" y="2540"/>
                    <a:pt x="2756" y="2571"/>
                    <a:pt x="2754" y="2587"/>
                  </a:cubicBezTo>
                  <a:cubicBezTo>
                    <a:pt x="2752" y="2602"/>
                    <a:pt x="2728" y="2625"/>
                    <a:pt x="2716" y="2635"/>
                  </a:cubicBezTo>
                  <a:cubicBezTo>
                    <a:pt x="2702" y="2647"/>
                    <a:pt x="2668" y="2667"/>
                    <a:pt x="2650" y="2670"/>
                  </a:cubicBezTo>
                  <a:cubicBezTo>
                    <a:pt x="2617" y="2677"/>
                    <a:pt x="2546" y="2648"/>
                    <a:pt x="2514" y="2659"/>
                  </a:cubicBezTo>
                  <a:cubicBezTo>
                    <a:pt x="2504" y="2663"/>
                    <a:pt x="2486" y="2679"/>
                    <a:pt x="2483" y="2690"/>
                  </a:cubicBezTo>
                  <a:cubicBezTo>
                    <a:pt x="2480" y="2702"/>
                    <a:pt x="2495" y="2727"/>
                    <a:pt x="2495" y="2739"/>
                  </a:cubicBezTo>
                  <a:cubicBezTo>
                    <a:pt x="2495" y="2752"/>
                    <a:pt x="2485" y="2776"/>
                    <a:pt x="2487" y="2789"/>
                  </a:cubicBezTo>
                  <a:cubicBezTo>
                    <a:pt x="2489" y="2797"/>
                    <a:pt x="2500" y="2811"/>
                    <a:pt x="2503" y="2819"/>
                  </a:cubicBezTo>
                  <a:cubicBezTo>
                    <a:pt x="2514" y="2856"/>
                    <a:pt x="2535" y="2938"/>
                    <a:pt x="2518" y="2972"/>
                  </a:cubicBezTo>
                  <a:cubicBezTo>
                    <a:pt x="2510" y="2988"/>
                    <a:pt x="2466" y="2995"/>
                    <a:pt x="2456" y="3010"/>
                  </a:cubicBezTo>
                  <a:cubicBezTo>
                    <a:pt x="2443" y="3031"/>
                    <a:pt x="2458" y="3086"/>
                    <a:pt x="2449" y="3109"/>
                  </a:cubicBezTo>
                  <a:cubicBezTo>
                    <a:pt x="2434" y="3142"/>
                    <a:pt x="2374" y="3188"/>
                    <a:pt x="2352" y="3216"/>
                  </a:cubicBezTo>
                  <a:cubicBezTo>
                    <a:pt x="2337" y="3234"/>
                    <a:pt x="2318" y="3280"/>
                    <a:pt x="2298" y="3293"/>
                  </a:cubicBezTo>
                  <a:cubicBezTo>
                    <a:pt x="2284" y="3301"/>
                    <a:pt x="2247" y="3296"/>
                    <a:pt x="2232" y="3304"/>
                  </a:cubicBezTo>
                  <a:cubicBezTo>
                    <a:pt x="2213" y="3314"/>
                    <a:pt x="2187" y="3348"/>
                    <a:pt x="2174" y="3365"/>
                  </a:cubicBezTo>
                  <a:cubicBezTo>
                    <a:pt x="2168" y="3373"/>
                    <a:pt x="2159" y="3385"/>
                    <a:pt x="2150" y="3398"/>
                  </a:cubicBezTo>
                  <a:cubicBezTo>
                    <a:pt x="2145" y="3370"/>
                    <a:pt x="2133" y="3318"/>
                    <a:pt x="2115" y="3293"/>
                  </a:cubicBezTo>
                  <a:cubicBezTo>
                    <a:pt x="2106" y="3279"/>
                    <a:pt x="2049" y="3241"/>
                    <a:pt x="2032" y="3242"/>
                  </a:cubicBezTo>
                  <a:cubicBezTo>
                    <a:pt x="2014" y="3243"/>
                    <a:pt x="1988" y="3254"/>
                    <a:pt x="1970" y="3257"/>
                  </a:cubicBezTo>
                  <a:cubicBezTo>
                    <a:pt x="1925" y="3265"/>
                    <a:pt x="1832" y="3259"/>
                    <a:pt x="1789" y="3244"/>
                  </a:cubicBezTo>
                  <a:cubicBezTo>
                    <a:pt x="1770" y="3237"/>
                    <a:pt x="1736" y="3209"/>
                    <a:pt x="1721" y="3195"/>
                  </a:cubicBezTo>
                  <a:cubicBezTo>
                    <a:pt x="1702" y="3178"/>
                    <a:pt x="1678" y="3129"/>
                    <a:pt x="1655" y="3117"/>
                  </a:cubicBezTo>
                  <a:cubicBezTo>
                    <a:pt x="1641" y="3109"/>
                    <a:pt x="1605" y="3118"/>
                    <a:pt x="1592" y="3109"/>
                  </a:cubicBezTo>
                  <a:cubicBezTo>
                    <a:pt x="1587" y="3105"/>
                    <a:pt x="1587" y="3089"/>
                    <a:pt x="1582" y="3084"/>
                  </a:cubicBezTo>
                  <a:cubicBezTo>
                    <a:pt x="1571" y="3076"/>
                    <a:pt x="1540" y="3072"/>
                    <a:pt x="1527" y="3076"/>
                  </a:cubicBezTo>
                  <a:cubicBezTo>
                    <a:pt x="1517" y="3080"/>
                    <a:pt x="1504" y="3097"/>
                    <a:pt x="1499" y="3106"/>
                  </a:cubicBezTo>
                  <a:cubicBezTo>
                    <a:pt x="1489" y="3128"/>
                    <a:pt x="1498" y="3182"/>
                    <a:pt x="1486" y="3203"/>
                  </a:cubicBezTo>
                  <a:cubicBezTo>
                    <a:pt x="1479" y="3214"/>
                    <a:pt x="1453" y="3226"/>
                    <a:pt x="1445" y="3236"/>
                  </a:cubicBezTo>
                  <a:cubicBezTo>
                    <a:pt x="1426" y="3258"/>
                    <a:pt x="1412" y="3322"/>
                    <a:pt x="1387" y="3338"/>
                  </a:cubicBezTo>
                  <a:cubicBezTo>
                    <a:pt x="1369" y="3350"/>
                    <a:pt x="1320" y="3357"/>
                    <a:pt x="1300" y="3349"/>
                  </a:cubicBezTo>
                  <a:cubicBezTo>
                    <a:pt x="1284" y="3342"/>
                    <a:pt x="1262" y="3312"/>
                    <a:pt x="1259" y="3295"/>
                  </a:cubicBezTo>
                  <a:cubicBezTo>
                    <a:pt x="1256" y="3280"/>
                    <a:pt x="1267" y="3249"/>
                    <a:pt x="1275" y="3236"/>
                  </a:cubicBezTo>
                  <a:cubicBezTo>
                    <a:pt x="1286" y="3216"/>
                    <a:pt x="1328" y="3191"/>
                    <a:pt x="1338" y="3171"/>
                  </a:cubicBezTo>
                  <a:cubicBezTo>
                    <a:pt x="1345" y="3156"/>
                    <a:pt x="1351" y="3122"/>
                    <a:pt x="1346" y="3106"/>
                  </a:cubicBezTo>
                  <a:cubicBezTo>
                    <a:pt x="1341" y="3086"/>
                    <a:pt x="1310" y="3055"/>
                    <a:pt x="1294" y="3041"/>
                  </a:cubicBezTo>
                  <a:cubicBezTo>
                    <a:pt x="1282" y="3031"/>
                    <a:pt x="1253" y="3011"/>
                    <a:pt x="1237" y="3012"/>
                  </a:cubicBezTo>
                  <a:cubicBezTo>
                    <a:pt x="1218" y="3012"/>
                    <a:pt x="1183" y="3035"/>
                    <a:pt x="1171" y="3049"/>
                  </a:cubicBezTo>
                  <a:cubicBezTo>
                    <a:pt x="1162" y="3062"/>
                    <a:pt x="1163" y="3096"/>
                    <a:pt x="1155" y="3109"/>
                  </a:cubicBezTo>
                  <a:cubicBezTo>
                    <a:pt x="1143" y="3128"/>
                    <a:pt x="1108" y="3156"/>
                    <a:pt x="1089" y="3168"/>
                  </a:cubicBezTo>
                  <a:cubicBezTo>
                    <a:pt x="1067" y="3183"/>
                    <a:pt x="1024" y="3202"/>
                    <a:pt x="988" y="3217"/>
                  </a:cubicBezTo>
                  <a:cubicBezTo>
                    <a:pt x="983" y="3187"/>
                    <a:pt x="973" y="3148"/>
                    <a:pt x="969" y="3135"/>
                  </a:cubicBezTo>
                  <a:cubicBezTo>
                    <a:pt x="965" y="3123"/>
                    <a:pt x="951" y="3101"/>
                    <a:pt x="947" y="3089"/>
                  </a:cubicBezTo>
                  <a:cubicBezTo>
                    <a:pt x="940" y="3067"/>
                    <a:pt x="938" y="3020"/>
                    <a:pt x="931" y="2998"/>
                  </a:cubicBezTo>
                  <a:cubicBezTo>
                    <a:pt x="923" y="2973"/>
                    <a:pt x="902" y="2923"/>
                    <a:pt x="884" y="2903"/>
                  </a:cubicBezTo>
                  <a:cubicBezTo>
                    <a:pt x="869" y="2886"/>
                    <a:pt x="818" y="2872"/>
                    <a:pt x="808" y="2852"/>
                  </a:cubicBezTo>
                  <a:cubicBezTo>
                    <a:pt x="797" y="2830"/>
                    <a:pt x="823" y="2777"/>
                    <a:pt x="813" y="2755"/>
                  </a:cubicBezTo>
                  <a:cubicBezTo>
                    <a:pt x="805" y="2735"/>
                    <a:pt x="761" y="2715"/>
                    <a:pt x="747" y="2698"/>
                  </a:cubicBezTo>
                  <a:cubicBezTo>
                    <a:pt x="731" y="2679"/>
                    <a:pt x="692" y="2637"/>
                    <a:pt x="696" y="2612"/>
                  </a:cubicBezTo>
                  <a:cubicBezTo>
                    <a:pt x="697" y="2600"/>
                    <a:pt x="722" y="2589"/>
                    <a:pt x="728" y="2579"/>
                  </a:cubicBezTo>
                  <a:cubicBezTo>
                    <a:pt x="735" y="2569"/>
                    <a:pt x="736" y="2544"/>
                    <a:pt x="742" y="2533"/>
                  </a:cubicBezTo>
                  <a:cubicBezTo>
                    <a:pt x="752" y="2516"/>
                    <a:pt x="784" y="2489"/>
                    <a:pt x="794" y="2471"/>
                  </a:cubicBezTo>
                  <a:cubicBezTo>
                    <a:pt x="803" y="2456"/>
                    <a:pt x="824" y="2421"/>
                    <a:pt x="819" y="2404"/>
                  </a:cubicBezTo>
                  <a:cubicBezTo>
                    <a:pt x="813" y="2386"/>
                    <a:pt x="771" y="2372"/>
                    <a:pt x="756" y="2361"/>
                  </a:cubicBezTo>
                  <a:cubicBezTo>
                    <a:pt x="743" y="2352"/>
                    <a:pt x="722" y="2327"/>
                    <a:pt x="706" y="2323"/>
                  </a:cubicBezTo>
                  <a:cubicBezTo>
                    <a:pt x="696" y="2320"/>
                    <a:pt x="674" y="2332"/>
                    <a:pt x="663" y="2331"/>
                  </a:cubicBezTo>
                  <a:cubicBezTo>
                    <a:pt x="644" y="2329"/>
                    <a:pt x="611" y="2306"/>
                    <a:pt x="592" y="2304"/>
                  </a:cubicBezTo>
                  <a:cubicBezTo>
                    <a:pt x="574" y="2302"/>
                    <a:pt x="537" y="2321"/>
                    <a:pt x="520" y="2315"/>
                  </a:cubicBezTo>
                  <a:cubicBezTo>
                    <a:pt x="507" y="2310"/>
                    <a:pt x="492" y="2284"/>
                    <a:pt x="482" y="2274"/>
                  </a:cubicBezTo>
                  <a:cubicBezTo>
                    <a:pt x="465" y="2256"/>
                    <a:pt x="434" y="2214"/>
                    <a:pt x="412" y="2202"/>
                  </a:cubicBezTo>
                  <a:cubicBezTo>
                    <a:pt x="416" y="2151"/>
                    <a:pt x="434" y="2063"/>
                    <a:pt x="451" y="2028"/>
                  </a:cubicBezTo>
                  <a:cubicBezTo>
                    <a:pt x="464" y="1999"/>
                    <a:pt x="510" y="1950"/>
                    <a:pt x="538" y="1934"/>
                  </a:cubicBezTo>
                  <a:cubicBezTo>
                    <a:pt x="565" y="1917"/>
                    <a:pt x="638" y="1924"/>
                    <a:pt x="658" y="1901"/>
                  </a:cubicBezTo>
                  <a:cubicBezTo>
                    <a:pt x="694" y="1861"/>
                    <a:pt x="694" y="1742"/>
                    <a:pt x="689" y="1688"/>
                  </a:cubicBezTo>
                  <a:cubicBezTo>
                    <a:pt x="685" y="1651"/>
                    <a:pt x="652" y="1583"/>
                    <a:pt x="639" y="1548"/>
                  </a:cubicBezTo>
                  <a:cubicBezTo>
                    <a:pt x="633" y="1530"/>
                    <a:pt x="614" y="1496"/>
                    <a:pt x="612" y="1477"/>
                  </a:cubicBezTo>
                  <a:cubicBezTo>
                    <a:pt x="609" y="1456"/>
                    <a:pt x="640" y="1406"/>
                    <a:pt x="623" y="1394"/>
                  </a:cubicBezTo>
                  <a:cubicBezTo>
                    <a:pt x="606" y="1383"/>
                    <a:pt x="567" y="1418"/>
                    <a:pt x="552" y="1432"/>
                  </a:cubicBezTo>
                  <a:cubicBezTo>
                    <a:pt x="533" y="1448"/>
                    <a:pt x="517" y="1503"/>
                    <a:pt x="494" y="1513"/>
                  </a:cubicBezTo>
                  <a:cubicBezTo>
                    <a:pt x="480" y="1518"/>
                    <a:pt x="448" y="1508"/>
                    <a:pt x="434" y="1502"/>
                  </a:cubicBezTo>
                  <a:cubicBezTo>
                    <a:pt x="405" y="1488"/>
                    <a:pt x="365" y="1432"/>
                    <a:pt x="336" y="1418"/>
                  </a:cubicBezTo>
                  <a:cubicBezTo>
                    <a:pt x="312" y="1407"/>
                    <a:pt x="256" y="1416"/>
                    <a:pt x="234" y="1402"/>
                  </a:cubicBezTo>
                  <a:cubicBezTo>
                    <a:pt x="223" y="1394"/>
                    <a:pt x="208" y="1367"/>
                    <a:pt x="204" y="1353"/>
                  </a:cubicBezTo>
                  <a:cubicBezTo>
                    <a:pt x="197" y="1329"/>
                    <a:pt x="212" y="1274"/>
                    <a:pt x="202" y="1251"/>
                  </a:cubicBezTo>
                  <a:cubicBezTo>
                    <a:pt x="196" y="1238"/>
                    <a:pt x="173" y="1217"/>
                    <a:pt x="161" y="1210"/>
                  </a:cubicBezTo>
                  <a:cubicBezTo>
                    <a:pt x="130" y="1194"/>
                    <a:pt x="52" y="1201"/>
                    <a:pt x="24" y="1181"/>
                  </a:cubicBezTo>
                  <a:cubicBezTo>
                    <a:pt x="15" y="1174"/>
                    <a:pt x="3" y="1154"/>
                    <a:pt x="2" y="1143"/>
                  </a:cubicBezTo>
                  <a:cubicBezTo>
                    <a:pt x="0" y="1127"/>
                    <a:pt x="8" y="1092"/>
                    <a:pt x="21" y="1083"/>
                  </a:cubicBezTo>
                  <a:cubicBezTo>
                    <a:pt x="46" y="1068"/>
                    <a:pt x="110" y="1107"/>
                    <a:pt x="139" y="1100"/>
                  </a:cubicBezTo>
                  <a:cubicBezTo>
                    <a:pt x="159" y="1094"/>
                    <a:pt x="192" y="1065"/>
                    <a:pt x="204" y="1048"/>
                  </a:cubicBezTo>
                  <a:cubicBezTo>
                    <a:pt x="219" y="1027"/>
                    <a:pt x="237" y="977"/>
                    <a:pt x="237" y="951"/>
                  </a:cubicBezTo>
                  <a:cubicBezTo>
                    <a:pt x="237" y="931"/>
                    <a:pt x="210" y="894"/>
                    <a:pt x="210" y="873"/>
                  </a:cubicBezTo>
                  <a:cubicBezTo>
                    <a:pt x="210" y="848"/>
                    <a:pt x="223" y="797"/>
                    <a:pt x="240" y="779"/>
                  </a:cubicBezTo>
                  <a:cubicBezTo>
                    <a:pt x="262" y="754"/>
                    <a:pt x="344" y="754"/>
                    <a:pt x="363" y="727"/>
                  </a:cubicBezTo>
                  <a:cubicBezTo>
                    <a:pt x="369" y="720"/>
                    <a:pt x="367" y="699"/>
                    <a:pt x="366" y="689"/>
                  </a:cubicBezTo>
                  <a:cubicBezTo>
                    <a:pt x="362" y="645"/>
                    <a:pt x="323" y="561"/>
                    <a:pt x="322" y="517"/>
                  </a:cubicBezTo>
                  <a:cubicBezTo>
                    <a:pt x="321" y="494"/>
                    <a:pt x="326" y="447"/>
                    <a:pt x="338" y="428"/>
                  </a:cubicBezTo>
                  <a:cubicBezTo>
                    <a:pt x="347" y="414"/>
                    <a:pt x="377" y="397"/>
                    <a:pt x="393" y="393"/>
                  </a:cubicBezTo>
                  <a:cubicBezTo>
                    <a:pt x="414" y="387"/>
                    <a:pt x="458" y="390"/>
                    <a:pt x="478" y="398"/>
                  </a:cubicBezTo>
                  <a:cubicBezTo>
                    <a:pt x="500" y="407"/>
                    <a:pt x="533" y="445"/>
                    <a:pt x="549" y="463"/>
                  </a:cubicBezTo>
                  <a:cubicBezTo>
                    <a:pt x="575" y="491"/>
                    <a:pt x="607" y="568"/>
                    <a:pt x="642" y="584"/>
                  </a:cubicBezTo>
                  <a:cubicBezTo>
                    <a:pt x="655" y="590"/>
                    <a:pt x="686" y="586"/>
                    <a:pt x="699" y="582"/>
                  </a:cubicBezTo>
                  <a:cubicBezTo>
                    <a:pt x="728" y="572"/>
                    <a:pt x="780" y="538"/>
                    <a:pt x="801" y="517"/>
                  </a:cubicBezTo>
                  <a:cubicBezTo>
                    <a:pt x="813" y="504"/>
                    <a:pt x="824" y="469"/>
                    <a:pt x="836" y="457"/>
                  </a:cubicBezTo>
                  <a:cubicBezTo>
                    <a:pt x="846" y="448"/>
                    <a:pt x="875" y="440"/>
                    <a:pt x="885" y="430"/>
                  </a:cubicBezTo>
                  <a:cubicBezTo>
                    <a:pt x="894" y="422"/>
                    <a:pt x="911" y="402"/>
                    <a:pt x="910" y="390"/>
                  </a:cubicBezTo>
                  <a:cubicBezTo>
                    <a:pt x="908" y="364"/>
                    <a:pt x="851" y="336"/>
                    <a:pt x="842" y="312"/>
                  </a:cubicBezTo>
                  <a:cubicBezTo>
                    <a:pt x="833" y="291"/>
                    <a:pt x="848" y="243"/>
                    <a:pt x="839" y="223"/>
                  </a:cubicBezTo>
                  <a:cubicBezTo>
                    <a:pt x="833" y="211"/>
                    <a:pt x="813" y="192"/>
                    <a:pt x="801" y="188"/>
                  </a:cubicBezTo>
                  <a:cubicBezTo>
                    <a:pt x="782" y="180"/>
                    <a:pt x="738" y="192"/>
                    <a:pt x="719" y="185"/>
                  </a:cubicBezTo>
                  <a:cubicBezTo>
                    <a:pt x="695" y="177"/>
                    <a:pt x="659" y="141"/>
                    <a:pt x="639" y="126"/>
                  </a:cubicBezTo>
                  <a:cubicBezTo>
                    <a:pt x="627" y="116"/>
                    <a:pt x="598" y="99"/>
                    <a:pt x="590" y="85"/>
                  </a:cubicBezTo>
                  <a:cubicBezTo>
                    <a:pt x="583" y="72"/>
                    <a:pt x="582" y="45"/>
                    <a:pt x="582" y="26"/>
                  </a:cubicBezTo>
                  <a:cubicBezTo>
                    <a:pt x="588" y="28"/>
                    <a:pt x="593" y="29"/>
                    <a:pt x="597" y="28"/>
                  </a:cubicBezTo>
                  <a:cubicBezTo>
                    <a:pt x="615" y="28"/>
                    <a:pt x="652" y="18"/>
                    <a:pt x="668" y="11"/>
                  </a:cubicBezTo>
                  <a:cubicBezTo>
                    <a:pt x="675" y="8"/>
                    <a:pt x="686" y="5"/>
                    <a:pt x="697" y="0"/>
                  </a:cubicBezTo>
                  <a:cubicBezTo>
                    <a:pt x="697" y="10"/>
                    <a:pt x="699" y="19"/>
                    <a:pt x="704" y="25"/>
                  </a:cubicBezTo>
                  <a:cubicBezTo>
                    <a:pt x="716" y="39"/>
                    <a:pt x="760" y="26"/>
                    <a:pt x="777" y="34"/>
                  </a:cubicBezTo>
                  <a:cubicBezTo>
                    <a:pt x="796" y="43"/>
                    <a:pt x="819" y="83"/>
                    <a:pt x="837" y="93"/>
                  </a:cubicBezTo>
                  <a:cubicBezTo>
                    <a:pt x="868" y="111"/>
                    <a:pt x="943" y="117"/>
                    <a:pt x="977" y="128"/>
                  </a:cubicBezTo>
                  <a:cubicBezTo>
                    <a:pt x="995" y="134"/>
                    <a:pt x="1035" y="144"/>
                    <a:pt x="1048" y="158"/>
                  </a:cubicBezTo>
                  <a:cubicBezTo>
                    <a:pt x="1064" y="176"/>
                    <a:pt x="1061" y="230"/>
                    <a:pt x="1075" y="249"/>
                  </a:cubicBezTo>
                  <a:cubicBezTo>
                    <a:pt x="1095" y="278"/>
                    <a:pt x="1153" y="325"/>
                    <a:pt x="1187" y="333"/>
                  </a:cubicBezTo>
                  <a:cubicBezTo>
                    <a:pt x="1201" y="336"/>
                    <a:pt x="1228" y="322"/>
                    <a:pt x="1242" y="322"/>
                  </a:cubicBezTo>
                  <a:cubicBezTo>
                    <a:pt x="1265" y="323"/>
                    <a:pt x="1309" y="344"/>
                    <a:pt x="1332" y="347"/>
                  </a:cubicBezTo>
                  <a:cubicBezTo>
                    <a:pt x="1363" y="351"/>
                    <a:pt x="1427" y="335"/>
                    <a:pt x="1455" y="347"/>
                  </a:cubicBezTo>
                  <a:cubicBezTo>
                    <a:pt x="1482" y="358"/>
                    <a:pt x="1521" y="405"/>
                    <a:pt x="1535" y="430"/>
                  </a:cubicBezTo>
                  <a:cubicBezTo>
                    <a:pt x="1543" y="446"/>
                    <a:pt x="1540" y="484"/>
                    <a:pt x="1551" y="498"/>
                  </a:cubicBezTo>
                  <a:cubicBezTo>
                    <a:pt x="1559" y="508"/>
                    <a:pt x="1585" y="520"/>
                    <a:pt x="1597" y="519"/>
                  </a:cubicBezTo>
                  <a:cubicBezTo>
                    <a:pt x="1611" y="519"/>
                    <a:pt x="1634" y="498"/>
                    <a:pt x="1647" y="492"/>
                  </a:cubicBezTo>
                  <a:cubicBezTo>
                    <a:pt x="1669" y="483"/>
                    <a:pt x="1715" y="461"/>
                    <a:pt x="1740" y="463"/>
                  </a:cubicBezTo>
                  <a:cubicBezTo>
                    <a:pt x="1751" y="463"/>
                    <a:pt x="1775" y="472"/>
                    <a:pt x="1781" y="482"/>
                  </a:cubicBezTo>
                  <a:cubicBezTo>
                    <a:pt x="1796" y="506"/>
                    <a:pt x="1780" y="567"/>
                    <a:pt x="1775" y="595"/>
                  </a:cubicBezTo>
                  <a:cubicBezTo>
                    <a:pt x="1770" y="631"/>
                    <a:pt x="1751" y="702"/>
                    <a:pt x="1737" y="735"/>
                  </a:cubicBezTo>
                  <a:cubicBezTo>
                    <a:pt x="1733" y="745"/>
                    <a:pt x="1717" y="762"/>
                    <a:pt x="1715" y="773"/>
                  </a:cubicBezTo>
                  <a:cubicBezTo>
                    <a:pt x="1712" y="791"/>
                    <a:pt x="1715" y="833"/>
                    <a:pt x="1729" y="846"/>
                  </a:cubicBezTo>
                  <a:cubicBezTo>
                    <a:pt x="1752" y="868"/>
                    <a:pt x="1830" y="845"/>
                    <a:pt x="1857" y="862"/>
                  </a:cubicBezTo>
                  <a:cubicBezTo>
                    <a:pt x="1882" y="877"/>
                    <a:pt x="1915" y="929"/>
                    <a:pt x="1920" y="956"/>
                  </a:cubicBezTo>
                  <a:cubicBezTo>
                    <a:pt x="1922" y="969"/>
                    <a:pt x="1907" y="993"/>
                    <a:pt x="1909" y="1005"/>
                  </a:cubicBezTo>
                  <a:cubicBezTo>
                    <a:pt x="1913" y="1028"/>
                    <a:pt x="1943" y="1068"/>
                    <a:pt x="1958" y="1086"/>
                  </a:cubicBezTo>
                  <a:cubicBezTo>
                    <a:pt x="1971" y="1101"/>
                    <a:pt x="2000" y="1130"/>
                    <a:pt x="2019" y="1135"/>
                  </a:cubicBezTo>
                  <a:cubicBezTo>
                    <a:pt x="2038" y="1139"/>
                    <a:pt x="2078" y="1123"/>
                    <a:pt x="2098" y="1118"/>
                  </a:cubicBezTo>
                  <a:cubicBezTo>
                    <a:pt x="2119" y="1113"/>
                    <a:pt x="2165" y="1106"/>
                    <a:pt x="2183" y="1094"/>
                  </a:cubicBezTo>
                  <a:cubicBezTo>
                    <a:pt x="2188" y="1090"/>
                    <a:pt x="2196" y="1079"/>
                    <a:pt x="2199" y="1073"/>
                  </a:cubicBezTo>
                  <a:cubicBezTo>
                    <a:pt x="2208" y="1053"/>
                    <a:pt x="2210" y="1009"/>
                    <a:pt x="2218" y="989"/>
                  </a:cubicBezTo>
                  <a:cubicBezTo>
                    <a:pt x="2225" y="973"/>
                    <a:pt x="2242" y="941"/>
                    <a:pt x="2257" y="932"/>
                  </a:cubicBezTo>
                  <a:cubicBezTo>
                    <a:pt x="2265" y="927"/>
                    <a:pt x="2287" y="925"/>
                    <a:pt x="2298" y="927"/>
                  </a:cubicBezTo>
                  <a:cubicBezTo>
                    <a:pt x="2315" y="930"/>
                    <a:pt x="2345" y="951"/>
                    <a:pt x="2361" y="959"/>
                  </a:cubicBezTo>
                  <a:cubicBezTo>
                    <a:pt x="2380" y="969"/>
                    <a:pt x="2422" y="984"/>
                    <a:pt x="2437" y="1000"/>
                  </a:cubicBezTo>
                  <a:cubicBezTo>
                    <a:pt x="2450" y="1014"/>
                    <a:pt x="2459" y="1052"/>
                    <a:pt x="2467" y="1070"/>
                  </a:cubicBezTo>
                  <a:cubicBezTo>
                    <a:pt x="2473" y="1083"/>
                    <a:pt x="2492" y="1107"/>
                    <a:pt x="2492" y="1121"/>
                  </a:cubicBezTo>
                  <a:cubicBezTo>
                    <a:pt x="2491" y="1139"/>
                    <a:pt x="2465" y="1170"/>
                    <a:pt x="2456" y="1186"/>
                  </a:cubicBezTo>
                  <a:cubicBezTo>
                    <a:pt x="2448" y="1200"/>
                    <a:pt x="2438" y="1233"/>
                    <a:pt x="2423" y="1240"/>
                  </a:cubicBezTo>
                  <a:cubicBezTo>
                    <a:pt x="2414" y="1244"/>
                    <a:pt x="2392" y="1238"/>
                    <a:pt x="2382" y="1234"/>
                  </a:cubicBezTo>
                  <a:cubicBezTo>
                    <a:pt x="2363" y="1226"/>
                    <a:pt x="2336" y="1190"/>
                    <a:pt x="2317" y="1183"/>
                  </a:cubicBezTo>
                  <a:cubicBezTo>
                    <a:pt x="2304" y="1178"/>
                    <a:pt x="2276" y="1179"/>
                    <a:pt x="2262" y="1180"/>
                  </a:cubicBezTo>
                  <a:cubicBezTo>
                    <a:pt x="2236" y="1183"/>
                    <a:pt x="2180" y="1187"/>
                    <a:pt x="2161" y="1205"/>
                  </a:cubicBezTo>
                  <a:cubicBezTo>
                    <a:pt x="2152" y="1213"/>
                    <a:pt x="2142" y="1239"/>
                    <a:pt x="2144" y="1251"/>
                  </a:cubicBezTo>
                  <a:cubicBezTo>
                    <a:pt x="2148" y="1268"/>
                    <a:pt x="2183" y="1287"/>
                    <a:pt x="2194" y="1302"/>
                  </a:cubicBezTo>
                  <a:cubicBezTo>
                    <a:pt x="2206" y="1319"/>
                    <a:pt x="2231" y="1354"/>
                    <a:pt x="2232" y="1375"/>
                  </a:cubicBezTo>
                  <a:cubicBezTo>
                    <a:pt x="2233" y="1394"/>
                    <a:pt x="2216" y="1432"/>
                    <a:pt x="2205" y="1448"/>
                  </a:cubicBezTo>
                  <a:cubicBezTo>
                    <a:pt x="2191" y="1466"/>
                    <a:pt x="2149" y="1487"/>
                    <a:pt x="2133" y="1504"/>
                  </a:cubicBezTo>
                  <a:cubicBezTo>
                    <a:pt x="2122" y="1517"/>
                    <a:pt x="2104" y="1546"/>
                    <a:pt x="2098" y="1561"/>
                  </a:cubicBezTo>
                  <a:cubicBezTo>
                    <a:pt x="2091" y="1576"/>
                    <a:pt x="2079" y="1609"/>
                    <a:pt x="2082" y="1626"/>
                  </a:cubicBezTo>
                  <a:cubicBezTo>
                    <a:pt x="2084" y="1642"/>
                    <a:pt x="2106" y="1670"/>
                    <a:pt x="2117" y="1682"/>
                  </a:cubicBezTo>
                  <a:cubicBezTo>
                    <a:pt x="2134" y="1702"/>
                    <a:pt x="2171" y="1738"/>
                    <a:pt x="2194" y="1750"/>
                  </a:cubicBezTo>
                  <a:cubicBezTo>
                    <a:pt x="2215" y="1762"/>
                    <a:pt x="2268" y="1764"/>
                    <a:pt x="2289" y="1777"/>
                  </a:cubicBezTo>
                  <a:cubicBezTo>
                    <a:pt x="2300" y="1783"/>
                    <a:pt x="2312" y="1805"/>
                    <a:pt x="2322" y="1812"/>
                  </a:cubicBezTo>
                  <a:cubicBezTo>
                    <a:pt x="2343" y="1825"/>
                    <a:pt x="2401" y="1822"/>
                    <a:pt x="2415" y="1842"/>
                  </a:cubicBezTo>
                  <a:cubicBezTo>
                    <a:pt x="2434" y="1867"/>
                    <a:pt x="2426" y="1938"/>
                    <a:pt x="2415" y="1968"/>
                  </a:cubicBezTo>
                  <a:cubicBezTo>
                    <a:pt x="2409" y="1985"/>
                    <a:pt x="2372" y="2005"/>
                    <a:pt x="2371" y="2022"/>
                  </a:cubicBezTo>
                  <a:cubicBezTo>
                    <a:pt x="2371" y="2041"/>
                    <a:pt x="2398" y="2074"/>
                    <a:pt x="2415" y="2082"/>
                  </a:cubicBezTo>
                  <a:cubicBezTo>
                    <a:pt x="2441" y="2094"/>
                    <a:pt x="2502" y="2084"/>
                    <a:pt x="2530" y="2076"/>
                  </a:cubicBezTo>
                  <a:cubicBezTo>
                    <a:pt x="2551" y="2070"/>
                    <a:pt x="2586" y="2040"/>
                    <a:pt x="2607" y="2033"/>
                  </a:cubicBezTo>
                  <a:cubicBezTo>
                    <a:pt x="2628" y="2026"/>
                    <a:pt x="2673" y="2017"/>
                    <a:pt x="2694" y="2022"/>
                  </a:cubicBezTo>
                  <a:cubicBezTo>
                    <a:pt x="2715" y="2027"/>
                    <a:pt x="2745" y="2064"/>
                    <a:pt x="2765" y="2071"/>
                  </a:cubicBezTo>
                  <a:cubicBezTo>
                    <a:pt x="2779" y="2076"/>
                    <a:pt x="2800" y="2080"/>
                    <a:pt x="2823" y="208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5" name="Freeform 38"/>
            <p:cNvSpPr>
              <a:spLocks/>
            </p:cNvSpPr>
            <p:nvPr/>
          </p:nvSpPr>
          <p:spPr bwMode="auto">
            <a:xfrm>
              <a:off x="4854575" y="4106862"/>
              <a:ext cx="487363" cy="666750"/>
            </a:xfrm>
            <a:custGeom>
              <a:avLst/>
              <a:gdLst>
                <a:gd name="T0" fmla="*/ 110 w 2875"/>
                <a:gd name="T1" fmla="*/ 818 h 3934"/>
                <a:gd name="T2" fmla="*/ 433 w 2875"/>
                <a:gd name="T3" fmla="*/ 659 h 3934"/>
                <a:gd name="T4" fmla="*/ 624 w 2875"/>
                <a:gd name="T5" fmla="*/ 540 h 3934"/>
                <a:gd name="T6" fmla="*/ 764 w 2875"/>
                <a:gd name="T7" fmla="*/ 446 h 3934"/>
                <a:gd name="T8" fmla="*/ 862 w 2875"/>
                <a:gd name="T9" fmla="*/ 395 h 3934"/>
                <a:gd name="T10" fmla="*/ 996 w 2875"/>
                <a:gd name="T11" fmla="*/ 238 h 3934"/>
                <a:gd name="T12" fmla="*/ 1297 w 2875"/>
                <a:gd name="T13" fmla="*/ 249 h 3934"/>
                <a:gd name="T14" fmla="*/ 1502 w 2875"/>
                <a:gd name="T15" fmla="*/ 157 h 3934"/>
                <a:gd name="T16" fmla="*/ 1650 w 2875"/>
                <a:gd name="T17" fmla="*/ 1 h 3934"/>
                <a:gd name="T18" fmla="*/ 1751 w 2875"/>
                <a:gd name="T19" fmla="*/ 160 h 3934"/>
                <a:gd name="T20" fmla="*/ 1713 w 2875"/>
                <a:gd name="T21" fmla="*/ 338 h 3934"/>
                <a:gd name="T22" fmla="*/ 1899 w 2875"/>
                <a:gd name="T23" fmla="*/ 192 h 3934"/>
                <a:gd name="T24" fmla="*/ 1995 w 2875"/>
                <a:gd name="T25" fmla="*/ 73 h 3934"/>
                <a:gd name="T26" fmla="*/ 2134 w 2875"/>
                <a:gd name="T27" fmla="*/ 184 h 3934"/>
                <a:gd name="T28" fmla="*/ 2445 w 2875"/>
                <a:gd name="T29" fmla="*/ 231 h 3934"/>
                <a:gd name="T30" fmla="*/ 2529 w 2875"/>
                <a:gd name="T31" fmla="*/ 446 h 3934"/>
                <a:gd name="T32" fmla="*/ 2571 w 2875"/>
                <a:gd name="T33" fmla="*/ 595 h 3934"/>
                <a:gd name="T34" fmla="*/ 2838 w 2875"/>
                <a:gd name="T35" fmla="*/ 938 h 3934"/>
                <a:gd name="T36" fmla="*/ 2824 w 2875"/>
                <a:gd name="T37" fmla="*/ 1110 h 3934"/>
                <a:gd name="T38" fmla="*/ 2734 w 2875"/>
                <a:gd name="T39" fmla="*/ 1266 h 3934"/>
                <a:gd name="T40" fmla="*/ 2494 w 2875"/>
                <a:gd name="T41" fmla="*/ 1449 h 3934"/>
                <a:gd name="T42" fmla="*/ 2324 w 2875"/>
                <a:gd name="T43" fmla="*/ 1392 h 3934"/>
                <a:gd name="T44" fmla="*/ 2196 w 2875"/>
                <a:gd name="T45" fmla="*/ 1564 h 3934"/>
                <a:gd name="T46" fmla="*/ 2150 w 2875"/>
                <a:gd name="T47" fmla="*/ 1816 h 3934"/>
                <a:gd name="T48" fmla="*/ 2084 w 2875"/>
                <a:gd name="T49" fmla="*/ 2048 h 3934"/>
                <a:gd name="T50" fmla="*/ 1856 w 2875"/>
                <a:gd name="T51" fmla="*/ 2338 h 3934"/>
                <a:gd name="T52" fmla="*/ 1864 w 2875"/>
                <a:gd name="T53" fmla="*/ 2533 h 3934"/>
                <a:gd name="T54" fmla="*/ 1837 w 2875"/>
                <a:gd name="T55" fmla="*/ 2772 h 3934"/>
                <a:gd name="T56" fmla="*/ 1713 w 2875"/>
                <a:gd name="T57" fmla="*/ 2991 h 3934"/>
                <a:gd name="T58" fmla="*/ 1585 w 2875"/>
                <a:gd name="T59" fmla="*/ 3380 h 3934"/>
                <a:gd name="T60" fmla="*/ 1619 w 2875"/>
                <a:gd name="T61" fmla="*/ 3551 h 3934"/>
                <a:gd name="T62" fmla="*/ 1570 w 2875"/>
                <a:gd name="T63" fmla="*/ 3732 h 3934"/>
                <a:gd name="T64" fmla="*/ 1409 w 2875"/>
                <a:gd name="T65" fmla="*/ 3746 h 3934"/>
                <a:gd name="T66" fmla="*/ 1138 w 2875"/>
                <a:gd name="T67" fmla="*/ 3767 h 3934"/>
                <a:gd name="T68" fmla="*/ 703 w 2875"/>
                <a:gd name="T69" fmla="*/ 3932 h 3934"/>
                <a:gd name="T70" fmla="*/ 591 w 2875"/>
                <a:gd name="T71" fmla="*/ 3805 h 3934"/>
                <a:gd name="T72" fmla="*/ 810 w 2875"/>
                <a:gd name="T73" fmla="*/ 3530 h 3934"/>
                <a:gd name="T74" fmla="*/ 728 w 2875"/>
                <a:gd name="T75" fmla="*/ 3341 h 3934"/>
                <a:gd name="T76" fmla="*/ 419 w 2875"/>
                <a:gd name="T77" fmla="*/ 3416 h 3934"/>
                <a:gd name="T78" fmla="*/ 354 w 2875"/>
                <a:gd name="T79" fmla="*/ 3328 h 3934"/>
                <a:gd name="T80" fmla="*/ 340 w 2875"/>
                <a:gd name="T81" fmla="*/ 3144 h 3934"/>
                <a:gd name="T82" fmla="*/ 397 w 2875"/>
                <a:gd name="T83" fmla="*/ 2896 h 3934"/>
                <a:gd name="T84" fmla="*/ 452 w 2875"/>
                <a:gd name="T85" fmla="*/ 2772 h 3934"/>
                <a:gd name="T86" fmla="*/ 351 w 2875"/>
                <a:gd name="T87" fmla="*/ 2688 h 3934"/>
                <a:gd name="T88" fmla="*/ 288 w 2875"/>
                <a:gd name="T89" fmla="*/ 2513 h 3934"/>
                <a:gd name="T90" fmla="*/ 252 w 2875"/>
                <a:gd name="T91" fmla="*/ 2297 h 3934"/>
                <a:gd name="T92" fmla="*/ 140 w 2875"/>
                <a:gd name="T93" fmla="*/ 2178 h 3934"/>
                <a:gd name="T94" fmla="*/ 135 w 2875"/>
                <a:gd name="T95" fmla="*/ 2011 h 3934"/>
                <a:gd name="T96" fmla="*/ 6 w 2875"/>
                <a:gd name="T97" fmla="*/ 1898 h 3934"/>
                <a:gd name="T98" fmla="*/ 66 w 2875"/>
                <a:gd name="T99" fmla="*/ 1631 h 3934"/>
                <a:gd name="T100" fmla="*/ 225 w 2875"/>
                <a:gd name="T101" fmla="*/ 1501 h 3934"/>
                <a:gd name="T102" fmla="*/ 332 w 2875"/>
                <a:gd name="T103" fmla="*/ 1309 h 3934"/>
                <a:gd name="T104" fmla="*/ 170 w 2875"/>
                <a:gd name="T105" fmla="*/ 967 h 3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75" h="3934">
                  <a:moveTo>
                    <a:pt x="97" y="861"/>
                  </a:moveTo>
                  <a:cubicBezTo>
                    <a:pt x="97" y="860"/>
                    <a:pt x="97" y="859"/>
                    <a:pt x="97" y="859"/>
                  </a:cubicBezTo>
                  <a:cubicBezTo>
                    <a:pt x="95" y="848"/>
                    <a:pt x="104" y="827"/>
                    <a:pt x="110" y="818"/>
                  </a:cubicBezTo>
                  <a:cubicBezTo>
                    <a:pt x="137" y="784"/>
                    <a:pt x="224" y="754"/>
                    <a:pt x="255" y="724"/>
                  </a:cubicBezTo>
                  <a:cubicBezTo>
                    <a:pt x="267" y="712"/>
                    <a:pt x="278" y="676"/>
                    <a:pt x="293" y="667"/>
                  </a:cubicBezTo>
                  <a:cubicBezTo>
                    <a:pt x="324" y="650"/>
                    <a:pt x="399" y="669"/>
                    <a:pt x="433" y="659"/>
                  </a:cubicBezTo>
                  <a:cubicBezTo>
                    <a:pt x="452" y="654"/>
                    <a:pt x="483" y="628"/>
                    <a:pt x="501" y="621"/>
                  </a:cubicBezTo>
                  <a:cubicBezTo>
                    <a:pt x="525" y="613"/>
                    <a:pt x="580" y="621"/>
                    <a:pt x="600" y="605"/>
                  </a:cubicBezTo>
                  <a:cubicBezTo>
                    <a:pt x="613" y="594"/>
                    <a:pt x="614" y="555"/>
                    <a:pt x="624" y="540"/>
                  </a:cubicBezTo>
                  <a:cubicBezTo>
                    <a:pt x="637" y="522"/>
                    <a:pt x="670" y="490"/>
                    <a:pt x="690" y="481"/>
                  </a:cubicBezTo>
                  <a:cubicBezTo>
                    <a:pt x="706" y="474"/>
                    <a:pt x="746" y="487"/>
                    <a:pt x="758" y="476"/>
                  </a:cubicBezTo>
                  <a:cubicBezTo>
                    <a:pt x="764" y="470"/>
                    <a:pt x="766" y="453"/>
                    <a:pt x="764" y="446"/>
                  </a:cubicBezTo>
                  <a:cubicBezTo>
                    <a:pt x="761" y="437"/>
                    <a:pt x="738" y="428"/>
                    <a:pt x="739" y="419"/>
                  </a:cubicBezTo>
                  <a:cubicBezTo>
                    <a:pt x="740" y="405"/>
                    <a:pt x="769" y="388"/>
                    <a:pt x="783" y="384"/>
                  </a:cubicBezTo>
                  <a:cubicBezTo>
                    <a:pt x="802" y="379"/>
                    <a:pt x="843" y="398"/>
                    <a:pt x="862" y="395"/>
                  </a:cubicBezTo>
                  <a:cubicBezTo>
                    <a:pt x="878" y="392"/>
                    <a:pt x="911" y="376"/>
                    <a:pt x="920" y="362"/>
                  </a:cubicBezTo>
                  <a:cubicBezTo>
                    <a:pt x="935" y="340"/>
                    <a:pt x="916" y="277"/>
                    <a:pt x="933" y="257"/>
                  </a:cubicBezTo>
                  <a:cubicBezTo>
                    <a:pt x="944" y="245"/>
                    <a:pt x="980" y="240"/>
                    <a:pt x="996" y="238"/>
                  </a:cubicBezTo>
                  <a:cubicBezTo>
                    <a:pt x="1025" y="235"/>
                    <a:pt x="1084" y="241"/>
                    <a:pt x="1111" y="249"/>
                  </a:cubicBezTo>
                  <a:cubicBezTo>
                    <a:pt x="1137" y="257"/>
                    <a:pt x="1180" y="300"/>
                    <a:pt x="1207" y="300"/>
                  </a:cubicBezTo>
                  <a:cubicBezTo>
                    <a:pt x="1233" y="300"/>
                    <a:pt x="1274" y="260"/>
                    <a:pt x="1297" y="249"/>
                  </a:cubicBezTo>
                  <a:cubicBezTo>
                    <a:pt x="1313" y="241"/>
                    <a:pt x="1346" y="229"/>
                    <a:pt x="1363" y="222"/>
                  </a:cubicBezTo>
                  <a:cubicBezTo>
                    <a:pt x="1373" y="217"/>
                    <a:pt x="1386" y="212"/>
                    <a:pt x="1401" y="206"/>
                  </a:cubicBezTo>
                  <a:cubicBezTo>
                    <a:pt x="1437" y="191"/>
                    <a:pt x="1480" y="172"/>
                    <a:pt x="1502" y="157"/>
                  </a:cubicBezTo>
                  <a:cubicBezTo>
                    <a:pt x="1521" y="145"/>
                    <a:pt x="1556" y="117"/>
                    <a:pt x="1568" y="98"/>
                  </a:cubicBezTo>
                  <a:cubicBezTo>
                    <a:pt x="1576" y="85"/>
                    <a:pt x="1575" y="51"/>
                    <a:pt x="1584" y="38"/>
                  </a:cubicBezTo>
                  <a:cubicBezTo>
                    <a:pt x="1596" y="24"/>
                    <a:pt x="1631" y="1"/>
                    <a:pt x="1650" y="1"/>
                  </a:cubicBezTo>
                  <a:cubicBezTo>
                    <a:pt x="1666" y="0"/>
                    <a:pt x="1695" y="20"/>
                    <a:pt x="1707" y="30"/>
                  </a:cubicBezTo>
                  <a:cubicBezTo>
                    <a:pt x="1723" y="44"/>
                    <a:pt x="1754" y="75"/>
                    <a:pt x="1759" y="95"/>
                  </a:cubicBezTo>
                  <a:cubicBezTo>
                    <a:pt x="1764" y="111"/>
                    <a:pt x="1758" y="145"/>
                    <a:pt x="1751" y="160"/>
                  </a:cubicBezTo>
                  <a:cubicBezTo>
                    <a:pt x="1741" y="180"/>
                    <a:pt x="1699" y="205"/>
                    <a:pt x="1688" y="225"/>
                  </a:cubicBezTo>
                  <a:cubicBezTo>
                    <a:pt x="1680" y="238"/>
                    <a:pt x="1669" y="269"/>
                    <a:pt x="1672" y="284"/>
                  </a:cubicBezTo>
                  <a:cubicBezTo>
                    <a:pt x="1675" y="301"/>
                    <a:pt x="1697" y="331"/>
                    <a:pt x="1713" y="338"/>
                  </a:cubicBezTo>
                  <a:cubicBezTo>
                    <a:pt x="1733" y="346"/>
                    <a:pt x="1782" y="339"/>
                    <a:pt x="1800" y="327"/>
                  </a:cubicBezTo>
                  <a:cubicBezTo>
                    <a:pt x="1825" y="311"/>
                    <a:pt x="1839" y="247"/>
                    <a:pt x="1858" y="225"/>
                  </a:cubicBezTo>
                  <a:cubicBezTo>
                    <a:pt x="1866" y="215"/>
                    <a:pt x="1892" y="203"/>
                    <a:pt x="1899" y="192"/>
                  </a:cubicBezTo>
                  <a:cubicBezTo>
                    <a:pt x="1911" y="171"/>
                    <a:pt x="1902" y="117"/>
                    <a:pt x="1912" y="95"/>
                  </a:cubicBezTo>
                  <a:cubicBezTo>
                    <a:pt x="1917" y="86"/>
                    <a:pt x="1930" y="69"/>
                    <a:pt x="1940" y="65"/>
                  </a:cubicBezTo>
                  <a:cubicBezTo>
                    <a:pt x="1953" y="61"/>
                    <a:pt x="1984" y="65"/>
                    <a:pt x="1995" y="73"/>
                  </a:cubicBezTo>
                  <a:cubicBezTo>
                    <a:pt x="2000" y="78"/>
                    <a:pt x="2000" y="94"/>
                    <a:pt x="2005" y="98"/>
                  </a:cubicBezTo>
                  <a:cubicBezTo>
                    <a:pt x="2018" y="107"/>
                    <a:pt x="2054" y="98"/>
                    <a:pt x="2068" y="106"/>
                  </a:cubicBezTo>
                  <a:cubicBezTo>
                    <a:pt x="2091" y="118"/>
                    <a:pt x="2115" y="167"/>
                    <a:pt x="2134" y="184"/>
                  </a:cubicBezTo>
                  <a:cubicBezTo>
                    <a:pt x="2149" y="198"/>
                    <a:pt x="2183" y="226"/>
                    <a:pt x="2202" y="233"/>
                  </a:cubicBezTo>
                  <a:cubicBezTo>
                    <a:pt x="2245" y="248"/>
                    <a:pt x="2338" y="254"/>
                    <a:pt x="2383" y="246"/>
                  </a:cubicBezTo>
                  <a:cubicBezTo>
                    <a:pt x="2401" y="243"/>
                    <a:pt x="2427" y="232"/>
                    <a:pt x="2445" y="231"/>
                  </a:cubicBezTo>
                  <a:cubicBezTo>
                    <a:pt x="2462" y="230"/>
                    <a:pt x="2519" y="268"/>
                    <a:pt x="2528" y="282"/>
                  </a:cubicBezTo>
                  <a:cubicBezTo>
                    <a:pt x="2546" y="307"/>
                    <a:pt x="2558" y="359"/>
                    <a:pt x="2563" y="387"/>
                  </a:cubicBezTo>
                  <a:cubicBezTo>
                    <a:pt x="2549" y="407"/>
                    <a:pt x="2535" y="430"/>
                    <a:pt x="2529" y="446"/>
                  </a:cubicBezTo>
                  <a:cubicBezTo>
                    <a:pt x="2525" y="457"/>
                    <a:pt x="2522" y="483"/>
                    <a:pt x="2521" y="495"/>
                  </a:cubicBezTo>
                  <a:cubicBezTo>
                    <a:pt x="2521" y="513"/>
                    <a:pt x="2520" y="549"/>
                    <a:pt x="2529" y="564"/>
                  </a:cubicBezTo>
                  <a:cubicBezTo>
                    <a:pt x="2536" y="575"/>
                    <a:pt x="2561" y="587"/>
                    <a:pt x="2571" y="595"/>
                  </a:cubicBezTo>
                  <a:cubicBezTo>
                    <a:pt x="2606" y="620"/>
                    <a:pt x="2676" y="672"/>
                    <a:pt x="2707" y="701"/>
                  </a:cubicBezTo>
                  <a:cubicBezTo>
                    <a:pt x="2735" y="728"/>
                    <a:pt x="2790" y="782"/>
                    <a:pt x="2807" y="816"/>
                  </a:cubicBezTo>
                  <a:cubicBezTo>
                    <a:pt x="2822" y="844"/>
                    <a:pt x="2830" y="908"/>
                    <a:pt x="2838" y="938"/>
                  </a:cubicBezTo>
                  <a:cubicBezTo>
                    <a:pt x="2846" y="967"/>
                    <a:pt x="2875" y="1023"/>
                    <a:pt x="2869" y="1052"/>
                  </a:cubicBezTo>
                  <a:cubicBezTo>
                    <a:pt x="2866" y="1070"/>
                    <a:pt x="2838" y="1091"/>
                    <a:pt x="2824" y="1110"/>
                  </a:cubicBezTo>
                  <a:cubicBezTo>
                    <a:pt x="2824" y="1110"/>
                    <a:pt x="2824" y="1110"/>
                    <a:pt x="2824" y="1110"/>
                  </a:cubicBezTo>
                  <a:cubicBezTo>
                    <a:pt x="2819" y="1115"/>
                    <a:pt x="2816" y="1120"/>
                    <a:pt x="2815" y="1125"/>
                  </a:cubicBezTo>
                  <a:cubicBezTo>
                    <a:pt x="2810" y="1146"/>
                    <a:pt x="2837" y="1193"/>
                    <a:pt x="2827" y="1213"/>
                  </a:cubicBezTo>
                  <a:cubicBezTo>
                    <a:pt x="2815" y="1237"/>
                    <a:pt x="2758" y="1254"/>
                    <a:pt x="2734" y="1266"/>
                  </a:cubicBezTo>
                  <a:cubicBezTo>
                    <a:pt x="2700" y="1283"/>
                    <a:pt x="2628" y="1308"/>
                    <a:pt x="2595" y="1327"/>
                  </a:cubicBezTo>
                  <a:cubicBezTo>
                    <a:pt x="2572" y="1340"/>
                    <a:pt x="2524" y="1367"/>
                    <a:pt x="2510" y="1388"/>
                  </a:cubicBezTo>
                  <a:cubicBezTo>
                    <a:pt x="2501" y="1401"/>
                    <a:pt x="2507" y="1441"/>
                    <a:pt x="2494" y="1449"/>
                  </a:cubicBezTo>
                  <a:cubicBezTo>
                    <a:pt x="2478" y="1460"/>
                    <a:pt x="2434" y="1448"/>
                    <a:pt x="2417" y="1438"/>
                  </a:cubicBezTo>
                  <a:cubicBezTo>
                    <a:pt x="2406" y="1431"/>
                    <a:pt x="2397" y="1402"/>
                    <a:pt x="2386" y="1396"/>
                  </a:cubicBezTo>
                  <a:cubicBezTo>
                    <a:pt x="2372" y="1389"/>
                    <a:pt x="2339" y="1387"/>
                    <a:pt x="2324" y="1392"/>
                  </a:cubicBezTo>
                  <a:cubicBezTo>
                    <a:pt x="2312" y="1396"/>
                    <a:pt x="2296" y="1416"/>
                    <a:pt x="2285" y="1423"/>
                  </a:cubicBezTo>
                  <a:cubicBezTo>
                    <a:pt x="2267" y="1434"/>
                    <a:pt x="2220" y="1443"/>
                    <a:pt x="2208" y="1461"/>
                  </a:cubicBezTo>
                  <a:cubicBezTo>
                    <a:pt x="2193" y="1482"/>
                    <a:pt x="2206" y="1540"/>
                    <a:pt x="2196" y="1564"/>
                  </a:cubicBezTo>
                  <a:cubicBezTo>
                    <a:pt x="2190" y="1578"/>
                    <a:pt x="2165" y="1600"/>
                    <a:pt x="2158" y="1613"/>
                  </a:cubicBezTo>
                  <a:cubicBezTo>
                    <a:pt x="2147" y="1634"/>
                    <a:pt x="2132" y="1678"/>
                    <a:pt x="2131" y="1701"/>
                  </a:cubicBezTo>
                  <a:cubicBezTo>
                    <a:pt x="2129" y="1730"/>
                    <a:pt x="2142" y="1788"/>
                    <a:pt x="2150" y="1816"/>
                  </a:cubicBezTo>
                  <a:cubicBezTo>
                    <a:pt x="2155" y="1835"/>
                    <a:pt x="2181" y="1869"/>
                    <a:pt x="2181" y="1888"/>
                  </a:cubicBezTo>
                  <a:cubicBezTo>
                    <a:pt x="2181" y="1910"/>
                    <a:pt x="2157" y="1949"/>
                    <a:pt x="2146" y="1968"/>
                  </a:cubicBezTo>
                  <a:cubicBezTo>
                    <a:pt x="2133" y="1990"/>
                    <a:pt x="2104" y="2033"/>
                    <a:pt x="2084" y="2048"/>
                  </a:cubicBezTo>
                  <a:cubicBezTo>
                    <a:pt x="2055" y="2070"/>
                    <a:pt x="1980" y="2084"/>
                    <a:pt x="1949" y="2102"/>
                  </a:cubicBezTo>
                  <a:cubicBezTo>
                    <a:pt x="1927" y="2114"/>
                    <a:pt x="1883" y="2141"/>
                    <a:pt x="1871" y="2163"/>
                  </a:cubicBezTo>
                  <a:cubicBezTo>
                    <a:pt x="1850" y="2202"/>
                    <a:pt x="1846" y="2296"/>
                    <a:pt x="1856" y="2338"/>
                  </a:cubicBezTo>
                  <a:cubicBezTo>
                    <a:pt x="1863" y="2369"/>
                    <a:pt x="1914" y="2415"/>
                    <a:pt x="1922" y="2445"/>
                  </a:cubicBezTo>
                  <a:cubicBezTo>
                    <a:pt x="1924" y="2457"/>
                    <a:pt x="1923" y="2481"/>
                    <a:pt x="1918" y="2491"/>
                  </a:cubicBezTo>
                  <a:cubicBezTo>
                    <a:pt x="1910" y="2506"/>
                    <a:pt x="1875" y="2521"/>
                    <a:pt x="1864" y="2533"/>
                  </a:cubicBezTo>
                  <a:cubicBezTo>
                    <a:pt x="1851" y="2547"/>
                    <a:pt x="1824" y="2576"/>
                    <a:pt x="1821" y="2594"/>
                  </a:cubicBezTo>
                  <a:cubicBezTo>
                    <a:pt x="1816" y="2626"/>
                    <a:pt x="1857" y="2686"/>
                    <a:pt x="1856" y="2718"/>
                  </a:cubicBezTo>
                  <a:cubicBezTo>
                    <a:pt x="1855" y="2732"/>
                    <a:pt x="1843" y="2759"/>
                    <a:pt x="1837" y="2772"/>
                  </a:cubicBezTo>
                  <a:cubicBezTo>
                    <a:pt x="1829" y="2788"/>
                    <a:pt x="1812" y="2822"/>
                    <a:pt x="1798" y="2835"/>
                  </a:cubicBezTo>
                  <a:cubicBezTo>
                    <a:pt x="1782" y="2850"/>
                    <a:pt x="1731" y="2858"/>
                    <a:pt x="1719" y="2877"/>
                  </a:cubicBezTo>
                  <a:cubicBezTo>
                    <a:pt x="1703" y="2901"/>
                    <a:pt x="1723" y="2964"/>
                    <a:pt x="1713" y="2991"/>
                  </a:cubicBezTo>
                  <a:cubicBezTo>
                    <a:pt x="1707" y="3008"/>
                    <a:pt x="1675" y="3030"/>
                    <a:pt x="1668" y="3046"/>
                  </a:cubicBezTo>
                  <a:cubicBezTo>
                    <a:pt x="1642" y="3112"/>
                    <a:pt x="1675" y="3264"/>
                    <a:pt x="1643" y="3327"/>
                  </a:cubicBezTo>
                  <a:cubicBezTo>
                    <a:pt x="1635" y="3344"/>
                    <a:pt x="1593" y="3362"/>
                    <a:pt x="1585" y="3380"/>
                  </a:cubicBezTo>
                  <a:cubicBezTo>
                    <a:pt x="1579" y="3396"/>
                    <a:pt x="1583" y="3431"/>
                    <a:pt x="1587" y="3447"/>
                  </a:cubicBezTo>
                  <a:cubicBezTo>
                    <a:pt x="1594" y="3474"/>
                    <a:pt x="1632" y="3515"/>
                    <a:pt x="1642" y="3547"/>
                  </a:cubicBezTo>
                  <a:cubicBezTo>
                    <a:pt x="1633" y="3548"/>
                    <a:pt x="1625" y="3550"/>
                    <a:pt x="1619" y="3551"/>
                  </a:cubicBezTo>
                  <a:cubicBezTo>
                    <a:pt x="1601" y="3557"/>
                    <a:pt x="1565" y="3573"/>
                    <a:pt x="1551" y="3586"/>
                  </a:cubicBezTo>
                  <a:cubicBezTo>
                    <a:pt x="1541" y="3596"/>
                    <a:pt x="1524" y="3619"/>
                    <a:pt x="1523" y="3632"/>
                  </a:cubicBezTo>
                  <a:cubicBezTo>
                    <a:pt x="1522" y="3660"/>
                    <a:pt x="1570" y="3705"/>
                    <a:pt x="1570" y="3732"/>
                  </a:cubicBezTo>
                  <a:cubicBezTo>
                    <a:pt x="1570" y="3748"/>
                    <a:pt x="1558" y="3779"/>
                    <a:pt x="1545" y="3789"/>
                  </a:cubicBezTo>
                  <a:cubicBezTo>
                    <a:pt x="1529" y="3801"/>
                    <a:pt x="1485" y="3806"/>
                    <a:pt x="1466" y="3800"/>
                  </a:cubicBezTo>
                  <a:cubicBezTo>
                    <a:pt x="1447" y="3794"/>
                    <a:pt x="1424" y="3758"/>
                    <a:pt x="1409" y="3746"/>
                  </a:cubicBezTo>
                  <a:cubicBezTo>
                    <a:pt x="1387" y="3728"/>
                    <a:pt x="1345" y="3690"/>
                    <a:pt x="1318" y="3684"/>
                  </a:cubicBezTo>
                  <a:cubicBezTo>
                    <a:pt x="1306" y="3681"/>
                    <a:pt x="1281" y="3688"/>
                    <a:pt x="1269" y="3692"/>
                  </a:cubicBezTo>
                  <a:cubicBezTo>
                    <a:pt x="1233" y="3704"/>
                    <a:pt x="1172" y="3751"/>
                    <a:pt x="1138" y="3767"/>
                  </a:cubicBezTo>
                  <a:cubicBezTo>
                    <a:pt x="1076" y="3796"/>
                    <a:pt x="947" y="3839"/>
                    <a:pt x="883" y="3864"/>
                  </a:cubicBezTo>
                  <a:cubicBezTo>
                    <a:pt x="855" y="3876"/>
                    <a:pt x="798" y="3903"/>
                    <a:pt x="769" y="3913"/>
                  </a:cubicBezTo>
                  <a:cubicBezTo>
                    <a:pt x="752" y="3919"/>
                    <a:pt x="720" y="3934"/>
                    <a:pt x="703" y="3932"/>
                  </a:cubicBezTo>
                  <a:cubicBezTo>
                    <a:pt x="683" y="3929"/>
                    <a:pt x="651" y="3900"/>
                    <a:pt x="635" y="3889"/>
                  </a:cubicBezTo>
                  <a:cubicBezTo>
                    <a:pt x="618" y="3877"/>
                    <a:pt x="573" y="3860"/>
                    <a:pt x="569" y="3840"/>
                  </a:cubicBezTo>
                  <a:cubicBezTo>
                    <a:pt x="567" y="3830"/>
                    <a:pt x="585" y="3813"/>
                    <a:pt x="591" y="3805"/>
                  </a:cubicBezTo>
                  <a:cubicBezTo>
                    <a:pt x="605" y="3785"/>
                    <a:pt x="642" y="3749"/>
                    <a:pt x="654" y="3727"/>
                  </a:cubicBezTo>
                  <a:cubicBezTo>
                    <a:pt x="668" y="3700"/>
                    <a:pt x="669" y="3635"/>
                    <a:pt x="687" y="3611"/>
                  </a:cubicBezTo>
                  <a:cubicBezTo>
                    <a:pt x="708" y="3581"/>
                    <a:pt x="789" y="3560"/>
                    <a:pt x="810" y="3530"/>
                  </a:cubicBezTo>
                  <a:cubicBezTo>
                    <a:pt x="822" y="3513"/>
                    <a:pt x="831" y="3469"/>
                    <a:pt x="829" y="3449"/>
                  </a:cubicBezTo>
                  <a:cubicBezTo>
                    <a:pt x="826" y="3427"/>
                    <a:pt x="804" y="3386"/>
                    <a:pt x="788" y="3371"/>
                  </a:cubicBezTo>
                  <a:cubicBezTo>
                    <a:pt x="776" y="3359"/>
                    <a:pt x="744" y="3342"/>
                    <a:pt x="728" y="3341"/>
                  </a:cubicBezTo>
                  <a:cubicBezTo>
                    <a:pt x="705" y="3339"/>
                    <a:pt x="661" y="3359"/>
                    <a:pt x="640" y="3368"/>
                  </a:cubicBezTo>
                  <a:cubicBezTo>
                    <a:pt x="614" y="3379"/>
                    <a:pt x="569" y="3416"/>
                    <a:pt x="542" y="3422"/>
                  </a:cubicBezTo>
                  <a:cubicBezTo>
                    <a:pt x="512" y="3429"/>
                    <a:pt x="442" y="3436"/>
                    <a:pt x="419" y="3416"/>
                  </a:cubicBezTo>
                  <a:cubicBezTo>
                    <a:pt x="410" y="3409"/>
                    <a:pt x="413" y="3383"/>
                    <a:pt x="408" y="3373"/>
                  </a:cubicBezTo>
                  <a:cubicBezTo>
                    <a:pt x="401" y="3363"/>
                    <a:pt x="367" y="3343"/>
                    <a:pt x="349" y="3333"/>
                  </a:cubicBezTo>
                  <a:cubicBezTo>
                    <a:pt x="350" y="3331"/>
                    <a:pt x="352" y="3329"/>
                    <a:pt x="354" y="3328"/>
                  </a:cubicBezTo>
                  <a:cubicBezTo>
                    <a:pt x="362" y="3320"/>
                    <a:pt x="386" y="3311"/>
                    <a:pt x="392" y="3301"/>
                  </a:cubicBezTo>
                  <a:cubicBezTo>
                    <a:pt x="402" y="3280"/>
                    <a:pt x="399" y="3231"/>
                    <a:pt x="392" y="3209"/>
                  </a:cubicBezTo>
                  <a:cubicBezTo>
                    <a:pt x="385" y="3190"/>
                    <a:pt x="344" y="3165"/>
                    <a:pt x="340" y="3144"/>
                  </a:cubicBezTo>
                  <a:cubicBezTo>
                    <a:pt x="337" y="3129"/>
                    <a:pt x="353" y="3099"/>
                    <a:pt x="359" y="3085"/>
                  </a:cubicBezTo>
                  <a:cubicBezTo>
                    <a:pt x="369" y="3061"/>
                    <a:pt x="401" y="3018"/>
                    <a:pt x="405" y="2993"/>
                  </a:cubicBezTo>
                  <a:cubicBezTo>
                    <a:pt x="410" y="2969"/>
                    <a:pt x="389" y="2919"/>
                    <a:pt x="397" y="2896"/>
                  </a:cubicBezTo>
                  <a:cubicBezTo>
                    <a:pt x="406" y="2873"/>
                    <a:pt x="454" y="2846"/>
                    <a:pt x="468" y="2826"/>
                  </a:cubicBezTo>
                  <a:cubicBezTo>
                    <a:pt x="473" y="2819"/>
                    <a:pt x="484" y="2804"/>
                    <a:pt x="482" y="2796"/>
                  </a:cubicBezTo>
                  <a:cubicBezTo>
                    <a:pt x="480" y="2787"/>
                    <a:pt x="462" y="2772"/>
                    <a:pt x="452" y="2772"/>
                  </a:cubicBezTo>
                  <a:cubicBezTo>
                    <a:pt x="431" y="2772"/>
                    <a:pt x="407" y="2821"/>
                    <a:pt x="386" y="2823"/>
                  </a:cubicBezTo>
                  <a:cubicBezTo>
                    <a:pt x="373" y="2825"/>
                    <a:pt x="344" y="2811"/>
                    <a:pt x="337" y="2799"/>
                  </a:cubicBezTo>
                  <a:cubicBezTo>
                    <a:pt x="324" y="2774"/>
                    <a:pt x="341" y="2714"/>
                    <a:pt x="351" y="2688"/>
                  </a:cubicBezTo>
                  <a:cubicBezTo>
                    <a:pt x="357" y="2673"/>
                    <a:pt x="385" y="2650"/>
                    <a:pt x="389" y="2634"/>
                  </a:cubicBezTo>
                  <a:cubicBezTo>
                    <a:pt x="395" y="2612"/>
                    <a:pt x="393" y="2561"/>
                    <a:pt x="378" y="2543"/>
                  </a:cubicBezTo>
                  <a:cubicBezTo>
                    <a:pt x="363" y="2524"/>
                    <a:pt x="308" y="2525"/>
                    <a:pt x="288" y="2513"/>
                  </a:cubicBezTo>
                  <a:cubicBezTo>
                    <a:pt x="269" y="2502"/>
                    <a:pt x="234" y="2472"/>
                    <a:pt x="222" y="2454"/>
                  </a:cubicBezTo>
                  <a:cubicBezTo>
                    <a:pt x="214" y="2441"/>
                    <a:pt x="202" y="2412"/>
                    <a:pt x="203" y="2397"/>
                  </a:cubicBezTo>
                  <a:cubicBezTo>
                    <a:pt x="205" y="2369"/>
                    <a:pt x="255" y="2325"/>
                    <a:pt x="252" y="2297"/>
                  </a:cubicBezTo>
                  <a:cubicBezTo>
                    <a:pt x="251" y="2285"/>
                    <a:pt x="231" y="2268"/>
                    <a:pt x="222" y="2259"/>
                  </a:cubicBezTo>
                  <a:cubicBezTo>
                    <a:pt x="208" y="2246"/>
                    <a:pt x="170" y="2229"/>
                    <a:pt x="157" y="2213"/>
                  </a:cubicBezTo>
                  <a:cubicBezTo>
                    <a:pt x="150" y="2206"/>
                    <a:pt x="140" y="2188"/>
                    <a:pt x="140" y="2178"/>
                  </a:cubicBezTo>
                  <a:cubicBezTo>
                    <a:pt x="142" y="2151"/>
                    <a:pt x="196" y="2113"/>
                    <a:pt x="198" y="2087"/>
                  </a:cubicBezTo>
                  <a:cubicBezTo>
                    <a:pt x="198" y="2074"/>
                    <a:pt x="183" y="2053"/>
                    <a:pt x="176" y="2043"/>
                  </a:cubicBezTo>
                  <a:cubicBezTo>
                    <a:pt x="168" y="2033"/>
                    <a:pt x="148" y="2011"/>
                    <a:pt x="135" y="2011"/>
                  </a:cubicBezTo>
                  <a:cubicBezTo>
                    <a:pt x="117" y="2011"/>
                    <a:pt x="100" y="2054"/>
                    <a:pt x="83" y="2057"/>
                  </a:cubicBezTo>
                  <a:cubicBezTo>
                    <a:pt x="72" y="2058"/>
                    <a:pt x="49" y="2047"/>
                    <a:pt x="42" y="2038"/>
                  </a:cubicBezTo>
                  <a:cubicBezTo>
                    <a:pt x="18" y="2010"/>
                    <a:pt x="10" y="1934"/>
                    <a:pt x="6" y="1898"/>
                  </a:cubicBezTo>
                  <a:cubicBezTo>
                    <a:pt x="3" y="1869"/>
                    <a:pt x="0" y="1808"/>
                    <a:pt x="12" y="1782"/>
                  </a:cubicBezTo>
                  <a:cubicBezTo>
                    <a:pt x="19" y="1764"/>
                    <a:pt x="56" y="1743"/>
                    <a:pt x="64" y="1725"/>
                  </a:cubicBezTo>
                  <a:cubicBezTo>
                    <a:pt x="73" y="1703"/>
                    <a:pt x="55" y="1651"/>
                    <a:pt x="66" y="1631"/>
                  </a:cubicBezTo>
                  <a:cubicBezTo>
                    <a:pt x="74" y="1617"/>
                    <a:pt x="104" y="1602"/>
                    <a:pt x="118" y="1595"/>
                  </a:cubicBezTo>
                  <a:cubicBezTo>
                    <a:pt x="134" y="1589"/>
                    <a:pt x="171" y="1590"/>
                    <a:pt x="184" y="1579"/>
                  </a:cubicBezTo>
                  <a:cubicBezTo>
                    <a:pt x="201" y="1566"/>
                    <a:pt x="217" y="1522"/>
                    <a:pt x="225" y="1501"/>
                  </a:cubicBezTo>
                  <a:cubicBezTo>
                    <a:pt x="231" y="1486"/>
                    <a:pt x="233" y="1453"/>
                    <a:pt x="241" y="1439"/>
                  </a:cubicBezTo>
                  <a:cubicBezTo>
                    <a:pt x="254" y="1416"/>
                    <a:pt x="302" y="1386"/>
                    <a:pt x="315" y="1363"/>
                  </a:cubicBezTo>
                  <a:cubicBezTo>
                    <a:pt x="322" y="1351"/>
                    <a:pt x="334" y="1323"/>
                    <a:pt x="332" y="1309"/>
                  </a:cubicBezTo>
                  <a:cubicBezTo>
                    <a:pt x="327" y="1275"/>
                    <a:pt x="266" y="1224"/>
                    <a:pt x="255" y="1191"/>
                  </a:cubicBezTo>
                  <a:cubicBezTo>
                    <a:pt x="245" y="1159"/>
                    <a:pt x="259" y="1089"/>
                    <a:pt x="247" y="1058"/>
                  </a:cubicBezTo>
                  <a:cubicBezTo>
                    <a:pt x="236" y="1031"/>
                    <a:pt x="188" y="991"/>
                    <a:pt x="170" y="967"/>
                  </a:cubicBezTo>
                  <a:cubicBezTo>
                    <a:pt x="151" y="941"/>
                    <a:pt x="103" y="893"/>
                    <a:pt x="97" y="8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6" name="Freeform 39"/>
            <p:cNvSpPr>
              <a:spLocks/>
            </p:cNvSpPr>
            <p:nvPr/>
          </p:nvSpPr>
          <p:spPr bwMode="auto">
            <a:xfrm>
              <a:off x="5019675" y="2957512"/>
              <a:ext cx="119063" cy="187325"/>
            </a:xfrm>
            <a:custGeom>
              <a:avLst/>
              <a:gdLst>
                <a:gd name="T0" fmla="*/ 73 w 704"/>
                <a:gd name="T1" fmla="*/ 389 h 1111"/>
                <a:gd name="T2" fmla="*/ 181 w 704"/>
                <a:gd name="T3" fmla="*/ 405 h 1111"/>
                <a:gd name="T4" fmla="*/ 193 w 704"/>
                <a:gd name="T5" fmla="*/ 283 h 1111"/>
                <a:gd name="T6" fmla="*/ 181 w 704"/>
                <a:gd name="T7" fmla="*/ 207 h 1111"/>
                <a:gd name="T8" fmla="*/ 180 w 704"/>
                <a:gd name="T9" fmla="*/ 123 h 1111"/>
                <a:gd name="T10" fmla="*/ 181 w 704"/>
                <a:gd name="T11" fmla="*/ 119 h 1111"/>
                <a:gd name="T12" fmla="*/ 258 w 704"/>
                <a:gd name="T13" fmla="*/ 16 h 1111"/>
                <a:gd name="T14" fmla="*/ 278 w 704"/>
                <a:gd name="T15" fmla="*/ 8 h 1111"/>
                <a:gd name="T16" fmla="*/ 324 w 704"/>
                <a:gd name="T17" fmla="*/ 1 h 1111"/>
                <a:gd name="T18" fmla="*/ 409 w 704"/>
                <a:gd name="T19" fmla="*/ 43 h 1111"/>
                <a:gd name="T20" fmla="*/ 405 w 704"/>
                <a:gd name="T21" fmla="*/ 142 h 1111"/>
                <a:gd name="T22" fmla="*/ 363 w 704"/>
                <a:gd name="T23" fmla="*/ 165 h 1111"/>
                <a:gd name="T24" fmla="*/ 386 w 704"/>
                <a:gd name="T25" fmla="*/ 283 h 1111"/>
                <a:gd name="T26" fmla="*/ 460 w 704"/>
                <a:gd name="T27" fmla="*/ 371 h 1111"/>
                <a:gd name="T28" fmla="*/ 521 w 704"/>
                <a:gd name="T29" fmla="*/ 371 h 1111"/>
                <a:gd name="T30" fmla="*/ 560 w 704"/>
                <a:gd name="T31" fmla="*/ 405 h 1111"/>
                <a:gd name="T32" fmla="*/ 579 w 704"/>
                <a:gd name="T33" fmla="*/ 486 h 1111"/>
                <a:gd name="T34" fmla="*/ 661 w 704"/>
                <a:gd name="T35" fmla="*/ 497 h 1111"/>
                <a:gd name="T36" fmla="*/ 695 w 704"/>
                <a:gd name="T37" fmla="*/ 535 h 1111"/>
                <a:gd name="T38" fmla="*/ 694 w 704"/>
                <a:gd name="T39" fmla="*/ 633 h 1111"/>
                <a:gd name="T40" fmla="*/ 660 w 704"/>
                <a:gd name="T41" fmla="*/ 626 h 1111"/>
                <a:gd name="T42" fmla="*/ 597 w 704"/>
                <a:gd name="T43" fmla="*/ 618 h 1111"/>
                <a:gd name="T44" fmla="*/ 551 w 704"/>
                <a:gd name="T45" fmla="*/ 630 h 1111"/>
                <a:gd name="T46" fmla="*/ 508 w 704"/>
                <a:gd name="T47" fmla="*/ 671 h 1111"/>
                <a:gd name="T48" fmla="*/ 500 w 704"/>
                <a:gd name="T49" fmla="*/ 730 h 1111"/>
                <a:gd name="T50" fmla="*/ 536 w 704"/>
                <a:gd name="T51" fmla="*/ 757 h 1111"/>
                <a:gd name="T52" fmla="*/ 538 w 704"/>
                <a:gd name="T53" fmla="*/ 815 h 1111"/>
                <a:gd name="T54" fmla="*/ 475 w 704"/>
                <a:gd name="T55" fmla="*/ 823 h 1111"/>
                <a:gd name="T56" fmla="*/ 453 w 704"/>
                <a:gd name="T57" fmla="*/ 897 h 1111"/>
                <a:gd name="T58" fmla="*/ 443 w 704"/>
                <a:gd name="T59" fmla="*/ 1003 h 1111"/>
                <a:gd name="T60" fmla="*/ 506 w 704"/>
                <a:gd name="T61" fmla="*/ 1076 h 1111"/>
                <a:gd name="T62" fmla="*/ 527 w 704"/>
                <a:gd name="T63" fmla="*/ 1100 h 1111"/>
                <a:gd name="T64" fmla="*/ 427 w 704"/>
                <a:gd name="T65" fmla="*/ 1109 h 1111"/>
                <a:gd name="T66" fmla="*/ 332 w 704"/>
                <a:gd name="T67" fmla="*/ 1081 h 1111"/>
                <a:gd name="T68" fmla="*/ 224 w 704"/>
                <a:gd name="T69" fmla="*/ 1031 h 1111"/>
                <a:gd name="T70" fmla="*/ 173 w 704"/>
                <a:gd name="T71" fmla="*/ 1062 h 1111"/>
                <a:gd name="T72" fmla="*/ 96 w 704"/>
                <a:gd name="T73" fmla="*/ 1047 h 1111"/>
                <a:gd name="T74" fmla="*/ 19 w 704"/>
                <a:gd name="T75" fmla="*/ 959 h 1111"/>
                <a:gd name="T76" fmla="*/ 3 w 704"/>
                <a:gd name="T77" fmla="*/ 883 h 1111"/>
                <a:gd name="T78" fmla="*/ 53 w 704"/>
                <a:gd name="T79" fmla="*/ 791 h 1111"/>
                <a:gd name="T80" fmla="*/ 50 w 704"/>
                <a:gd name="T81" fmla="*/ 707 h 1111"/>
                <a:gd name="T82" fmla="*/ 15 w 704"/>
                <a:gd name="T83" fmla="*/ 650 h 1111"/>
                <a:gd name="T84" fmla="*/ 30 w 704"/>
                <a:gd name="T85" fmla="*/ 524 h 1111"/>
                <a:gd name="T86" fmla="*/ 10 w 704"/>
                <a:gd name="T87" fmla="*/ 454 h 1111"/>
                <a:gd name="T88" fmla="*/ 12 w 704"/>
                <a:gd name="T89" fmla="*/ 448 h 1111"/>
                <a:gd name="T90" fmla="*/ 69 w 704"/>
                <a:gd name="T91" fmla="*/ 390 h 1111"/>
                <a:gd name="T92" fmla="*/ 73 w 704"/>
                <a:gd name="T93" fmla="*/ 389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04" h="1111">
                  <a:moveTo>
                    <a:pt x="73" y="389"/>
                  </a:moveTo>
                  <a:cubicBezTo>
                    <a:pt x="101" y="385"/>
                    <a:pt x="160" y="422"/>
                    <a:pt x="181" y="405"/>
                  </a:cubicBezTo>
                  <a:cubicBezTo>
                    <a:pt x="205" y="386"/>
                    <a:pt x="193" y="314"/>
                    <a:pt x="193" y="283"/>
                  </a:cubicBezTo>
                  <a:cubicBezTo>
                    <a:pt x="192" y="264"/>
                    <a:pt x="183" y="226"/>
                    <a:pt x="181" y="207"/>
                  </a:cubicBezTo>
                  <a:cubicBezTo>
                    <a:pt x="179" y="186"/>
                    <a:pt x="175" y="145"/>
                    <a:pt x="180" y="123"/>
                  </a:cubicBezTo>
                  <a:cubicBezTo>
                    <a:pt x="181" y="122"/>
                    <a:pt x="181" y="121"/>
                    <a:pt x="181" y="119"/>
                  </a:cubicBezTo>
                  <a:cubicBezTo>
                    <a:pt x="191" y="89"/>
                    <a:pt x="231" y="34"/>
                    <a:pt x="258" y="16"/>
                  </a:cubicBezTo>
                  <a:cubicBezTo>
                    <a:pt x="263" y="13"/>
                    <a:pt x="270" y="10"/>
                    <a:pt x="278" y="8"/>
                  </a:cubicBezTo>
                  <a:cubicBezTo>
                    <a:pt x="293" y="3"/>
                    <a:pt x="313" y="0"/>
                    <a:pt x="324" y="1"/>
                  </a:cubicBezTo>
                  <a:cubicBezTo>
                    <a:pt x="348" y="4"/>
                    <a:pt x="397" y="23"/>
                    <a:pt x="409" y="43"/>
                  </a:cubicBezTo>
                  <a:cubicBezTo>
                    <a:pt x="422" y="64"/>
                    <a:pt x="419" y="121"/>
                    <a:pt x="405" y="142"/>
                  </a:cubicBezTo>
                  <a:cubicBezTo>
                    <a:pt x="399" y="152"/>
                    <a:pt x="368" y="154"/>
                    <a:pt x="363" y="165"/>
                  </a:cubicBezTo>
                  <a:cubicBezTo>
                    <a:pt x="350" y="192"/>
                    <a:pt x="373" y="256"/>
                    <a:pt x="386" y="283"/>
                  </a:cubicBezTo>
                  <a:cubicBezTo>
                    <a:pt x="398" y="309"/>
                    <a:pt x="433" y="359"/>
                    <a:pt x="460" y="371"/>
                  </a:cubicBezTo>
                  <a:cubicBezTo>
                    <a:pt x="474" y="378"/>
                    <a:pt x="507" y="366"/>
                    <a:pt x="521" y="371"/>
                  </a:cubicBezTo>
                  <a:cubicBezTo>
                    <a:pt x="534" y="376"/>
                    <a:pt x="553" y="394"/>
                    <a:pt x="560" y="405"/>
                  </a:cubicBezTo>
                  <a:cubicBezTo>
                    <a:pt x="571" y="423"/>
                    <a:pt x="564" y="472"/>
                    <a:pt x="579" y="486"/>
                  </a:cubicBezTo>
                  <a:cubicBezTo>
                    <a:pt x="595" y="499"/>
                    <a:pt x="643" y="488"/>
                    <a:pt x="661" y="497"/>
                  </a:cubicBezTo>
                  <a:cubicBezTo>
                    <a:pt x="672" y="503"/>
                    <a:pt x="691" y="523"/>
                    <a:pt x="695" y="535"/>
                  </a:cubicBezTo>
                  <a:cubicBezTo>
                    <a:pt x="704" y="558"/>
                    <a:pt x="698" y="598"/>
                    <a:pt x="694" y="633"/>
                  </a:cubicBezTo>
                  <a:cubicBezTo>
                    <a:pt x="682" y="630"/>
                    <a:pt x="668" y="628"/>
                    <a:pt x="660" y="626"/>
                  </a:cubicBezTo>
                  <a:cubicBezTo>
                    <a:pt x="644" y="623"/>
                    <a:pt x="613" y="617"/>
                    <a:pt x="597" y="618"/>
                  </a:cubicBezTo>
                  <a:cubicBezTo>
                    <a:pt x="585" y="619"/>
                    <a:pt x="561" y="624"/>
                    <a:pt x="551" y="630"/>
                  </a:cubicBezTo>
                  <a:cubicBezTo>
                    <a:pt x="538" y="637"/>
                    <a:pt x="515" y="658"/>
                    <a:pt x="508" y="671"/>
                  </a:cubicBezTo>
                  <a:cubicBezTo>
                    <a:pt x="501" y="684"/>
                    <a:pt x="494" y="717"/>
                    <a:pt x="500" y="730"/>
                  </a:cubicBezTo>
                  <a:cubicBezTo>
                    <a:pt x="504" y="741"/>
                    <a:pt x="531" y="747"/>
                    <a:pt x="536" y="757"/>
                  </a:cubicBezTo>
                  <a:cubicBezTo>
                    <a:pt x="543" y="770"/>
                    <a:pt x="547" y="804"/>
                    <a:pt x="538" y="815"/>
                  </a:cubicBezTo>
                  <a:cubicBezTo>
                    <a:pt x="527" y="827"/>
                    <a:pt x="487" y="812"/>
                    <a:pt x="475" y="823"/>
                  </a:cubicBezTo>
                  <a:cubicBezTo>
                    <a:pt x="460" y="835"/>
                    <a:pt x="457" y="878"/>
                    <a:pt x="453" y="897"/>
                  </a:cubicBezTo>
                  <a:cubicBezTo>
                    <a:pt x="448" y="923"/>
                    <a:pt x="435" y="978"/>
                    <a:pt x="443" y="1003"/>
                  </a:cubicBezTo>
                  <a:cubicBezTo>
                    <a:pt x="451" y="1026"/>
                    <a:pt x="491" y="1057"/>
                    <a:pt x="506" y="1076"/>
                  </a:cubicBezTo>
                  <a:cubicBezTo>
                    <a:pt x="512" y="1082"/>
                    <a:pt x="519" y="1091"/>
                    <a:pt x="527" y="1100"/>
                  </a:cubicBezTo>
                  <a:cubicBezTo>
                    <a:pt x="492" y="1104"/>
                    <a:pt x="441" y="1109"/>
                    <a:pt x="427" y="1109"/>
                  </a:cubicBezTo>
                  <a:cubicBezTo>
                    <a:pt x="406" y="1111"/>
                    <a:pt x="352" y="1088"/>
                    <a:pt x="332" y="1081"/>
                  </a:cubicBezTo>
                  <a:cubicBezTo>
                    <a:pt x="304" y="1071"/>
                    <a:pt x="253" y="1030"/>
                    <a:pt x="224" y="1031"/>
                  </a:cubicBezTo>
                  <a:cubicBezTo>
                    <a:pt x="209" y="1032"/>
                    <a:pt x="188" y="1059"/>
                    <a:pt x="173" y="1062"/>
                  </a:cubicBezTo>
                  <a:cubicBezTo>
                    <a:pt x="154" y="1065"/>
                    <a:pt x="113" y="1056"/>
                    <a:pt x="96" y="1047"/>
                  </a:cubicBezTo>
                  <a:cubicBezTo>
                    <a:pt x="70" y="1032"/>
                    <a:pt x="32" y="985"/>
                    <a:pt x="19" y="959"/>
                  </a:cubicBezTo>
                  <a:cubicBezTo>
                    <a:pt x="10" y="941"/>
                    <a:pt x="0" y="902"/>
                    <a:pt x="3" y="883"/>
                  </a:cubicBezTo>
                  <a:cubicBezTo>
                    <a:pt x="7" y="857"/>
                    <a:pt x="48" y="816"/>
                    <a:pt x="53" y="791"/>
                  </a:cubicBezTo>
                  <a:cubicBezTo>
                    <a:pt x="58" y="770"/>
                    <a:pt x="56" y="727"/>
                    <a:pt x="50" y="707"/>
                  </a:cubicBezTo>
                  <a:cubicBezTo>
                    <a:pt x="45" y="691"/>
                    <a:pt x="18" y="666"/>
                    <a:pt x="15" y="650"/>
                  </a:cubicBezTo>
                  <a:cubicBezTo>
                    <a:pt x="8" y="619"/>
                    <a:pt x="32" y="555"/>
                    <a:pt x="30" y="524"/>
                  </a:cubicBezTo>
                  <a:cubicBezTo>
                    <a:pt x="29" y="506"/>
                    <a:pt x="8" y="472"/>
                    <a:pt x="10" y="454"/>
                  </a:cubicBezTo>
                  <a:cubicBezTo>
                    <a:pt x="11" y="452"/>
                    <a:pt x="12" y="450"/>
                    <a:pt x="12" y="448"/>
                  </a:cubicBezTo>
                  <a:cubicBezTo>
                    <a:pt x="20" y="427"/>
                    <a:pt x="50" y="397"/>
                    <a:pt x="69" y="390"/>
                  </a:cubicBezTo>
                  <a:cubicBezTo>
                    <a:pt x="70" y="390"/>
                    <a:pt x="71" y="389"/>
                    <a:pt x="73" y="3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7" name="Freeform 40"/>
            <p:cNvSpPr>
              <a:spLocks/>
            </p:cNvSpPr>
            <p:nvPr/>
          </p:nvSpPr>
          <p:spPr bwMode="auto">
            <a:xfrm>
              <a:off x="4468813" y="3419475"/>
              <a:ext cx="609600" cy="550863"/>
            </a:xfrm>
            <a:custGeom>
              <a:avLst/>
              <a:gdLst>
                <a:gd name="T0" fmla="*/ 3529 w 3604"/>
                <a:gd name="T1" fmla="*/ 1505 h 3250"/>
                <a:gd name="T2" fmla="*/ 3335 w 3604"/>
                <a:gd name="T3" fmla="*/ 1632 h 3250"/>
                <a:gd name="T4" fmla="*/ 3086 w 3604"/>
                <a:gd name="T5" fmla="*/ 1441 h 3250"/>
                <a:gd name="T6" fmla="*/ 3059 w 3604"/>
                <a:gd name="T7" fmla="*/ 1737 h 3250"/>
                <a:gd name="T8" fmla="*/ 2903 w 3604"/>
                <a:gd name="T9" fmla="*/ 1921 h 3250"/>
                <a:gd name="T10" fmla="*/ 2832 w 3604"/>
                <a:gd name="T11" fmla="*/ 2148 h 3250"/>
                <a:gd name="T12" fmla="*/ 2717 w 3604"/>
                <a:gd name="T13" fmla="*/ 2229 h 3250"/>
                <a:gd name="T14" fmla="*/ 2897 w 3604"/>
                <a:gd name="T15" fmla="*/ 2401 h 3250"/>
                <a:gd name="T16" fmla="*/ 3127 w 3604"/>
                <a:gd name="T17" fmla="*/ 2550 h 3250"/>
                <a:gd name="T18" fmla="*/ 3316 w 3604"/>
                <a:gd name="T19" fmla="*/ 2442 h 3250"/>
                <a:gd name="T20" fmla="*/ 3382 w 3604"/>
                <a:gd name="T21" fmla="*/ 2736 h 3250"/>
                <a:gd name="T22" fmla="*/ 3144 w 3604"/>
                <a:gd name="T23" fmla="*/ 3076 h 3250"/>
                <a:gd name="T24" fmla="*/ 3055 w 3604"/>
                <a:gd name="T25" fmla="*/ 3241 h 3250"/>
                <a:gd name="T26" fmla="*/ 2937 w 3604"/>
                <a:gd name="T27" fmla="*/ 3133 h 3250"/>
                <a:gd name="T28" fmla="*/ 2828 w 3604"/>
                <a:gd name="T29" fmla="*/ 3217 h 3250"/>
                <a:gd name="T30" fmla="*/ 2656 w 3604"/>
                <a:gd name="T31" fmla="*/ 3187 h 3250"/>
                <a:gd name="T32" fmla="*/ 2568 w 3604"/>
                <a:gd name="T33" fmla="*/ 3074 h 3250"/>
                <a:gd name="T34" fmla="*/ 2382 w 3604"/>
                <a:gd name="T35" fmla="*/ 3036 h 3250"/>
                <a:gd name="T36" fmla="*/ 2234 w 3604"/>
                <a:gd name="T37" fmla="*/ 3044 h 3250"/>
                <a:gd name="T38" fmla="*/ 2103 w 3604"/>
                <a:gd name="T39" fmla="*/ 2691 h 3250"/>
                <a:gd name="T40" fmla="*/ 1961 w 3604"/>
                <a:gd name="T41" fmla="*/ 2758 h 3250"/>
                <a:gd name="T42" fmla="*/ 1767 w 3604"/>
                <a:gd name="T43" fmla="*/ 2713 h 3250"/>
                <a:gd name="T44" fmla="*/ 1485 w 3604"/>
                <a:gd name="T45" fmla="*/ 2791 h 3250"/>
                <a:gd name="T46" fmla="*/ 1277 w 3604"/>
                <a:gd name="T47" fmla="*/ 2804 h 3250"/>
                <a:gd name="T48" fmla="*/ 963 w 3604"/>
                <a:gd name="T49" fmla="*/ 2723 h 3250"/>
                <a:gd name="T50" fmla="*/ 714 w 3604"/>
                <a:gd name="T51" fmla="*/ 2551 h 3250"/>
                <a:gd name="T52" fmla="*/ 514 w 3604"/>
                <a:gd name="T53" fmla="*/ 2327 h 3250"/>
                <a:gd name="T54" fmla="*/ 447 w 3604"/>
                <a:gd name="T55" fmla="*/ 2221 h 3250"/>
                <a:gd name="T56" fmla="*/ 292 w 3604"/>
                <a:gd name="T57" fmla="*/ 1882 h 3250"/>
                <a:gd name="T58" fmla="*/ 193 w 3604"/>
                <a:gd name="T59" fmla="*/ 1639 h 3250"/>
                <a:gd name="T60" fmla="*/ 50 w 3604"/>
                <a:gd name="T61" fmla="*/ 1447 h 3250"/>
                <a:gd name="T62" fmla="*/ 333 w 3604"/>
                <a:gd name="T63" fmla="*/ 1318 h 3250"/>
                <a:gd name="T64" fmla="*/ 517 w 3604"/>
                <a:gd name="T65" fmla="*/ 1160 h 3250"/>
                <a:gd name="T66" fmla="*/ 873 w 3604"/>
                <a:gd name="T67" fmla="*/ 939 h 3250"/>
                <a:gd name="T68" fmla="*/ 1061 w 3604"/>
                <a:gd name="T69" fmla="*/ 823 h 3250"/>
                <a:gd name="T70" fmla="*/ 1387 w 3604"/>
                <a:gd name="T71" fmla="*/ 790 h 3250"/>
                <a:gd name="T72" fmla="*/ 1677 w 3604"/>
                <a:gd name="T73" fmla="*/ 612 h 3250"/>
                <a:gd name="T74" fmla="*/ 1811 w 3604"/>
                <a:gd name="T75" fmla="*/ 200 h 3250"/>
                <a:gd name="T76" fmla="*/ 1888 w 3604"/>
                <a:gd name="T77" fmla="*/ 27 h 3250"/>
                <a:gd name="T78" fmla="*/ 2263 w 3604"/>
                <a:gd name="T79" fmla="*/ 83 h 3250"/>
                <a:gd name="T80" fmla="*/ 2438 w 3604"/>
                <a:gd name="T81" fmla="*/ 85 h 3250"/>
                <a:gd name="T82" fmla="*/ 2572 w 3604"/>
                <a:gd name="T83" fmla="*/ 133 h 3250"/>
                <a:gd name="T84" fmla="*/ 2752 w 3604"/>
                <a:gd name="T85" fmla="*/ 85 h 3250"/>
                <a:gd name="T86" fmla="*/ 2734 w 3604"/>
                <a:gd name="T87" fmla="*/ 186 h 3250"/>
                <a:gd name="T88" fmla="*/ 2797 w 3604"/>
                <a:gd name="T89" fmla="*/ 261 h 3250"/>
                <a:gd name="T90" fmla="*/ 3092 w 3604"/>
                <a:gd name="T91" fmla="*/ 63 h 3250"/>
                <a:gd name="T92" fmla="*/ 3076 w 3604"/>
                <a:gd name="T93" fmla="*/ 151 h 3250"/>
                <a:gd name="T94" fmla="*/ 2747 w 3604"/>
                <a:gd name="T95" fmla="*/ 480 h 3250"/>
                <a:gd name="T96" fmla="*/ 2600 w 3604"/>
                <a:gd name="T97" fmla="*/ 659 h 3250"/>
                <a:gd name="T98" fmla="*/ 2520 w 3604"/>
                <a:gd name="T99" fmla="*/ 851 h 3250"/>
                <a:gd name="T100" fmla="*/ 2797 w 3604"/>
                <a:gd name="T101" fmla="*/ 961 h 3250"/>
                <a:gd name="T102" fmla="*/ 2884 w 3604"/>
                <a:gd name="T103" fmla="*/ 1076 h 3250"/>
                <a:gd name="T104" fmla="*/ 3045 w 3604"/>
                <a:gd name="T105" fmla="*/ 1090 h 3250"/>
                <a:gd name="T106" fmla="*/ 3275 w 3604"/>
                <a:gd name="T107" fmla="*/ 1074 h 3250"/>
                <a:gd name="T108" fmla="*/ 3412 w 3604"/>
                <a:gd name="T109" fmla="*/ 1233 h 3250"/>
                <a:gd name="T110" fmla="*/ 3535 w 3604"/>
                <a:gd name="T111" fmla="*/ 136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604" h="3250">
                  <a:moveTo>
                    <a:pt x="3603" y="1438"/>
                  </a:moveTo>
                  <a:cubicBezTo>
                    <a:pt x="3604" y="1450"/>
                    <a:pt x="3587" y="1470"/>
                    <a:pt x="3578" y="1478"/>
                  </a:cubicBezTo>
                  <a:cubicBezTo>
                    <a:pt x="3568" y="1488"/>
                    <a:pt x="3539" y="1496"/>
                    <a:pt x="3529" y="1505"/>
                  </a:cubicBezTo>
                  <a:cubicBezTo>
                    <a:pt x="3517" y="1517"/>
                    <a:pt x="3506" y="1552"/>
                    <a:pt x="3494" y="1565"/>
                  </a:cubicBezTo>
                  <a:cubicBezTo>
                    <a:pt x="3473" y="1586"/>
                    <a:pt x="3421" y="1620"/>
                    <a:pt x="3392" y="1630"/>
                  </a:cubicBezTo>
                  <a:cubicBezTo>
                    <a:pt x="3379" y="1634"/>
                    <a:pt x="3348" y="1638"/>
                    <a:pt x="3335" y="1632"/>
                  </a:cubicBezTo>
                  <a:cubicBezTo>
                    <a:pt x="3300" y="1616"/>
                    <a:pt x="3268" y="1539"/>
                    <a:pt x="3242" y="1511"/>
                  </a:cubicBezTo>
                  <a:cubicBezTo>
                    <a:pt x="3226" y="1493"/>
                    <a:pt x="3193" y="1455"/>
                    <a:pt x="3171" y="1446"/>
                  </a:cubicBezTo>
                  <a:cubicBezTo>
                    <a:pt x="3151" y="1438"/>
                    <a:pt x="3107" y="1435"/>
                    <a:pt x="3086" y="1441"/>
                  </a:cubicBezTo>
                  <a:cubicBezTo>
                    <a:pt x="3070" y="1445"/>
                    <a:pt x="3040" y="1462"/>
                    <a:pt x="3031" y="1476"/>
                  </a:cubicBezTo>
                  <a:cubicBezTo>
                    <a:pt x="3019" y="1495"/>
                    <a:pt x="3014" y="1542"/>
                    <a:pt x="3015" y="1565"/>
                  </a:cubicBezTo>
                  <a:cubicBezTo>
                    <a:pt x="3016" y="1609"/>
                    <a:pt x="3055" y="1693"/>
                    <a:pt x="3059" y="1737"/>
                  </a:cubicBezTo>
                  <a:cubicBezTo>
                    <a:pt x="3060" y="1747"/>
                    <a:pt x="3062" y="1768"/>
                    <a:pt x="3056" y="1775"/>
                  </a:cubicBezTo>
                  <a:cubicBezTo>
                    <a:pt x="3037" y="1802"/>
                    <a:pt x="2955" y="1802"/>
                    <a:pt x="2933" y="1827"/>
                  </a:cubicBezTo>
                  <a:cubicBezTo>
                    <a:pt x="2916" y="1845"/>
                    <a:pt x="2903" y="1896"/>
                    <a:pt x="2903" y="1921"/>
                  </a:cubicBezTo>
                  <a:cubicBezTo>
                    <a:pt x="2903" y="1942"/>
                    <a:pt x="2930" y="1979"/>
                    <a:pt x="2930" y="1999"/>
                  </a:cubicBezTo>
                  <a:cubicBezTo>
                    <a:pt x="2930" y="2025"/>
                    <a:pt x="2912" y="2075"/>
                    <a:pt x="2897" y="2096"/>
                  </a:cubicBezTo>
                  <a:cubicBezTo>
                    <a:pt x="2885" y="2113"/>
                    <a:pt x="2852" y="2142"/>
                    <a:pt x="2832" y="2148"/>
                  </a:cubicBezTo>
                  <a:cubicBezTo>
                    <a:pt x="2803" y="2155"/>
                    <a:pt x="2739" y="2116"/>
                    <a:pt x="2714" y="2131"/>
                  </a:cubicBezTo>
                  <a:cubicBezTo>
                    <a:pt x="2701" y="2140"/>
                    <a:pt x="2693" y="2175"/>
                    <a:pt x="2695" y="2191"/>
                  </a:cubicBezTo>
                  <a:cubicBezTo>
                    <a:pt x="2696" y="2202"/>
                    <a:pt x="2708" y="2222"/>
                    <a:pt x="2717" y="2229"/>
                  </a:cubicBezTo>
                  <a:cubicBezTo>
                    <a:pt x="2745" y="2249"/>
                    <a:pt x="2823" y="2242"/>
                    <a:pt x="2854" y="2258"/>
                  </a:cubicBezTo>
                  <a:cubicBezTo>
                    <a:pt x="2866" y="2265"/>
                    <a:pt x="2889" y="2286"/>
                    <a:pt x="2895" y="2299"/>
                  </a:cubicBezTo>
                  <a:cubicBezTo>
                    <a:pt x="2905" y="2322"/>
                    <a:pt x="2890" y="2377"/>
                    <a:pt x="2897" y="2401"/>
                  </a:cubicBezTo>
                  <a:cubicBezTo>
                    <a:pt x="2901" y="2415"/>
                    <a:pt x="2916" y="2442"/>
                    <a:pt x="2927" y="2450"/>
                  </a:cubicBezTo>
                  <a:cubicBezTo>
                    <a:pt x="2949" y="2464"/>
                    <a:pt x="3005" y="2455"/>
                    <a:pt x="3029" y="2466"/>
                  </a:cubicBezTo>
                  <a:cubicBezTo>
                    <a:pt x="3058" y="2480"/>
                    <a:pt x="3098" y="2536"/>
                    <a:pt x="3127" y="2550"/>
                  </a:cubicBezTo>
                  <a:cubicBezTo>
                    <a:pt x="3141" y="2556"/>
                    <a:pt x="3173" y="2566"/>
                    <a:pt x="3187" y="2561"/>
                  </a:cubicBezTo>
                  <a:cubicBezTo>
                    <a:pt x="3210" y="2551"/>
                    <a:pt x="3226" y="2496"/>
                    <a:pt x="3245" y="2480"/>
                  </a:cubicBezTo>
                  <a:cubicBezTo>
                    <a:pt x="3260" y="2466"/>
                    <a:pt x="3299" y="2431"/>
                    <a:pt x="3316" y="2442"/>
                  </a:cubicBezTo>
                  <a:cubicBezTo>
                    <a:pt x="3333" y="2454"/>
                    <a:pt x="3302" y="2504"/>
                    <a:pt x="3305" y="2525"/>
                  </a:cubicBezTo>
                  <a:cubicBezTo>
                    <a:pt x="3307" y="2544"/>
                    <a:pt x="3326" y="2578"/>
                    <a:pt x="3332" y="2596"/>
                  </a:cubicBezTo>
                  <a:cubicBezTo>
                    <a:pt x="3345" y="2631"/>
                    <a:pt x="3378" y="2699"/>
                    <a:pt x="3382" y="2736"/>
                  </a:cubicBezTo>
                  <a:cubicBezTo>
                    <a:pt x="3387" y="2790"/>
                    <a:pt x="3387" y="2909"/>
                    <a:pt x="3351" y="2949"/>
                  </a:cubicBezTo>
                  <a:cubicBezTo>
                    <a:pt x="3331" y="2972"/>
                    <a:pt x="3258" y="2965"/>
                    <a:pt x="3231" y="2982"/>
                  </a:cubicBezTo>
                  <a:cubicBezTo>
                    <a:pt x="3203" y="2998"/>
                    <a:pt x="3157" y="3047"/>
                    <a:pt x="3144" y="3076"/>
                  </a:cubicBezTo>
                  <a:cubicBezTo>
                    <a:pt x="3127" y="3111"/>
                    <a:pt x="3109" y="3199"/>
                    <a:pt x="3105" y="3250"/>
                  </a:cubicBezTo>
                  <a:cubicBezTo>
                    <a:pt x="3105" y="3250"/>
                    <a:pt x="3104" y="3250"/>
                    <a:pt x="3104" y="3250"/>
                  </a:cubicBezTo>
                  <a:cubicBezTo>
                    <a:pt x="3093" y="3244"/>
                    <a:pt x="3067" y="3245"/>
                    <a:pt x="3055" y="3241"/>
                  </a:cubicBezTo>
                  <a:cubicBezTo>
                    <a:pt x="3044" y="3238"/>
                    <a:pt x="3021" y="3233"/>
                    <a:pt x="3014" y="3225"/>
                  </a:cubicBezTo>
                  <a:cubicBezTo>
                    <a:pt x="3003" y="3213"/>
                    <a:pt x="3008" y="3173"/>
                    <a:pt x="2997" y="3160"/>
                  </a:cubicBezTo>
                  <a:cubicBezTo>
                    <a:pt x="2987" y="3148"/>
                    <a:pt x="2953" y="3130"/>
                    <a:pt x="2937" y="3133"/>
                  </a:cubicBezTo>
                  <a:cubicBezTo>
                    <a:pt x="2926" y="3136"/>
                    <a:pt x="2913" y="3158"/>
                    <a:pt x="2907" y="3169"/>
                  </a:cubicBezTo>
                  <a:cubicBezTo>
                    <a:pt x="2901" y="3180"/>
                    <a:pt x="2904" y="3209"/>
                    <a:pt x="2894" y="3217"/>
                  </a:cubicBezTo>
                  <a:cubicBezTo>
                    <a:pt x="2880" y="3227"/>
                    <a:pt x="2844" y="3215"/>
                    <a:pt x="2828" y="3217"/>
                  </a:cubicBezTo>
                  <a:cubicBezTo>
                    <a:pt x="2810" y="3220"/>
                    <a:pt x="2777" y="3236"/>
                    <a:pt x="2759" y="3236"/>
                  </a:cubicBezTo>
                  <a:cubicBezTo>
                    <a:pt x="2745" y="3236"/>
                    <a:pt x="2718" y="3228"/>
                    <a:pt x="2705" y="3223"/>
                  </a:cubicBezTo>
                  <a:cubicBezTo>
                    <a:pt x="2691" y="3216"/>
                    <a:pt x="2669" y="3195"/>
                    <a:pt x="2656" y="3187"/>
                  </a:cubicBezTo>
                  <a:cubicBezTo>
                    <a:pt x="2643" y="3181"/>
                    <a:pt x="2612" y="3177"/>
                    <a:pt x="2604" y="3166"/>
                  </a:cubicBezTo>
                  <a:cubicBezTo>
                    <a:pt x="2594" y="3152"/>
                    <a:pt x="2606" y="3113"/>
                    <a:pt x="2598" y="3098"/>
                  </a:cubicBezTo>
                  <a:cubicBezTo>
                    <a:pt x="2594" y="3090"/>
                    <a:pt x="2578" y="3076"/>
                    <a:pt x="2568" y="3074"/>
                  </a:cubicBezTo>
                  <a:cubicBezTo>
                    <a:pt x="2549" y="3070"/>
                    <a:pt x="2511" y="3099"/>
                    <a:pt x="2491" y="3096"/>
                  </a:cubicBezTo>
                  <a:cubicBezTo>
                    <a:pt x="2468" y="3091"/>
                    <a:pt x="2438" y="3044"/>
                    <a:pt x="2415" y="3036"/>
                  </a:cubicBezTo>
                  <a:cubicBezTo>
                    <a:pt x="2407" y="3034"/>
                    <a:pt x="2390" y="3034"/>
                    <a:pt x="2382" y="3036"/>
                  </a:cubicBezTo>
                  <a:cubicBezTo>
                    <a:pt x="2364" y="3043"/>
                    <a:pt x="2340" y="3077"/>
                    <a:pt x="2322" y="3085"/>
                  </a:cubicBezTo>
                  <a:cubicBezTo>
                    <a:pt x="2311" y="3090"/>
                    <a:pt x="2284" y="3098"/>
                    <a:pt x="2273" y="3093"/>
                  </a:cubicBezTo>
                  <a:cubicBezTo>
                    <a:pt x="2258" y="3087"/>
                    <a:pt x="2245" y="3055"/>
                    <a:pt x="2234" y="3044"/>
                  </a:cubicBezTo>
                  <a:cubicBezTo>
                    <a:pt x="2215" y="3025"/>
                    <a:pt x="2164" y="2997"/>
                    <a:pt x="2147" y="2974"/>
                  </a:cubicBezTo>
                  <a:cubicBezTo>
                    <a:pt x="2135" y="2958"/>
                    <a:pt x="2121" y="2919"/>
                    <a:pt x="2117" y="2899"/>
                  </a:cubicBezTo>
                  <a:cubicBezTo>
                    <a:pt x="2105" y="2848"/>
                    <a:pt x="2133" y="2734"/>
                    <a:pt x="2103" y="2691"/>
                  </a:cubicBezTo>
                  <a:cubicBezTo>
                    <a:pt x="2098" y="2683"/>
                    <a:pt x="2077" y="2675"/>
                    <a:pt x="2068" y="2675"/>
                  </a:cubicBezTo>
                  <a:cubicBezTo>
                    <a:pt x="2054" y="2675"/>
                    <a:pt x="2029" y="2691"/>
                    <a:pt x="2018" y="2699"/>
                  </a:cubicBezTo>
                  <a:cubicBezTo>
                    <a:pt x="2002" y="2711"/>
                    <a:pt x="1978" y="2746"/>
                    <a:pt x="1961" y="2758"/>
                  </a:cubicBezTo>
                  <a:cubicBezTo>
                    <a:pt x="1947" y="2768"/>
                    <a:pt x="1917" y="2786"/>
                    <a:pt x="1901" y="2785"/>
                  </a:cubicBezTo>
                  <a:cubicBezTo>
                    <a:pt x="1885" y="2785"/>
                    <a:pt x="1859" y="2766"/>
                    <a:pt x="1846" y="2758"/>
                  </a:cubicBezTo>
                  <a:cubicBezTo>
                    <a:pt x="1826" y="2748"/>
                    <a:pt x="1789" y="2718"/>
                    <a:pt x="1767" y="2713"/>
                  </a:cubicBezTo>
                  <a:cubicBezTo>
                    <a:pt x="1745" y="2707"/>
                    <a:pt x="1698" y="2708"/>
                    <a:pt x="1676" y="2713"/>
                  </a:cubicBezTo>
                  <a:cubicBezTo>
                    <a:pt x="1653" y="2718"/>
                    <a:pt x="1613" y="2744"/>
                    <a:pt x="1592" y="2753"/>
                  </a:cubicBezTo>
                  <a:cubicBezTo>
                    <a:pt x="1566" y="2764"/>
                    <a:pt x="1513" y="2791"/>
                    <a:pt x="1485" y="2791"/>
                  </a:cubicBezTo>
                  <a:cubicBezTo>
                    <a:pt x="1464" y="2790"/>
                    <a:pt x="1429" y="2761"/>
                    <a:pt x="1408" y="2761"/>
                  </a:cubicBezTo>
                  <a:cubicBezTo>
                    <a:pt x="1393" y="2761"/>
                    <a:pt x="1368" y="2781"/>
                    <a:pt x="1354" y="2785"/>
                  </a:cubicBezTo>
                  <a:cubicBezTo>
                    <a:pt x="1335" y="2792"/>
                    <a:pt x="1297" y="2804"/>
                    <a:pt x="1277" y="2804"/>
                  </a:cubicBezTo>
                  <a:cubicBezTo>
                    <a:pt x="1261" y="2805"/>
                    <a:pt x="1230" y="2797"/>
                    <a:pt x="1214" y="2793"/>
                  </a:cubicBezTo>
                  <a:cubicBezTo>
                    <a:pt x="1176" y="2784"/>
                    <a:pt x="1104" y="2752"/>
                    <a:pt x="1067" y="2742"/>
                  </a:cubicBezTo>
                  <a:cubicBezTo>
                    <a:pt x="1041" y="2735"/>
                    <a:pt x="986" y="2735"/>
                    <a:pt x="963" y="2723"/>
                  </a:cubicBezTo>
                  <a:cubicBezTo>
                    <a:pt x="944" y="2714"/>
                    <a:pt x="922" y="2673"/>
                    <a:pt x="903" y="2664"/>
                  </a:cubicBezTo>
                  <a:cubicBezTo>
                    <a:pt x="876" y="2652"/>
                    <a:pt x="813" y="2667"/>
                    <a:pt x="788" y="2653"/>
                  </a:cubicBezTo>
                  <a:cubicBezTo>
                    <a:pt x="760" y="2637"/>
                    <a:pt x="736" y="2573"/>
                    <a:pt x="714" y="2551"/>
                  </a:cubicBezTo>
                  <a:cubicBezTo>
                    <a:pt x="695" y="2532"/>
                    <a:pt x="648" y="2506"/>
                    <a:pt x="629" y="2489"/>
                  </a:cubicBezTo>
                  <a:cubicBezTo>
                    <a:pt x="614" y="2475"/>
                    <a:pt x="589" y="2443"/>
                    <a:pt x="577" y="2427"/>
                  </a:cubicBezTo>
                  <a:cubicBezTo>
                    <a:pt x="560" y="2403"/>
                    <a:pt x="532" y="2350"/>
                    <a:pt x="514" y="2327"/>
                  </a:cubicBezTo>
                  <a:cubicBezTo>
                    <a:pt x="498" y="2306"/>
                    <a:pt x="443" y="2277"/>
                    <a:pt x="443" y="2251"/>
                  </a:cubicBezTo>
                  <a:cubicBezTo>
                    <a:pt x="430" y="2249"/>
                    <a:pt x="430" y="2249"/>
                    <a:pt x="430" y="2249"/>
                  </a:cubicBezTo>
                  <a:cubicBezTo>
                    <a:pt x="438" y="2239"/>
                    <a:pt x="444" y="2230"/>
                    <a:pt x="447" y="2221"/>
                  </a:cubicBezTo>
                  <a:cubicBezTo>
                    <a:pt x="462" y="2184"/>
                    <a:pt x="467" y="2099"/>
                    <a:pt x="450" y="2062"/>
                  </a:cubicBezTo>
                  <a:cubicBezTo>
                    <a:pt x="436" y="2031"/>
                    <a:pt x="368" y="1999"/>
                    <a:pt x="346" y="1973"/>
                  </a:cubicBezTo>
                  <a:cubicBezTo>
                    <a:pt x="329" y="1953"/>
                    <a:pt x="310" y="1901"/>
                    <a:pt x="292" y="1882"/>
                  </a:cubicBezTo>
                  <a:cubicBezTo>
                    <a:pt x="275" y="1864"/>
                    <a:pt x="222" y="1849"/>
                    <a:pt x="212" y="1828"/>
                  </a:cubicBezTo>
                  <a:cubicBezTo>
                    <a:pt x="206" y="1813"/>
                    <a:pt x="221" y="1781"/>
                    <a:pt x="221" y="1765"/>
                  </a:cubicBezTo>
                  <a:cubicBezTo>
                    <a:pt x="219" y="1733"/>
                    <a:pt x="214" y="1664"/>
                    <a:pt x="193" y="1639"/>
                  </a:cubicBezTo>
                  <a:cubicBezTo>
                    <a:pt x="178" y="1621"/>
                    <a:pt x="120" y="1622"/>
                    <a:pt x="106" y="1604"/>
                  </a:cubicBezTo>
                  <a:cubicBezTo>
                    <a:pt x="94" y="1589"/>
                    <a:pt x="104" y="1545"/>
                    <a:pt x="95" y="1528"/>
                  </a:cubicBezTo>
                  <a:cubicBezTo>
                    <a:pt x="85" y="1511"/>
                    <a:pt x="60" y="1464"/>
                    <a:pt x="50" y="1447"/>
                  </a:cubicBezTo>
                  <a:cubicBezTo>
                    <a:pt x="44" y="1436"/>
                    <a:pt x="17" y="1411"/>
                    <a:pt x="0" y="1391"/>
                  </a:cubicBezTo>
                  <a:cubicBezTo>
                    <a:pt x="66" y="1398"/>
                    <a:pt x="198" y="1376"/>
                    <a:pt x="230" y="1370"/>
                  </a:cubicBezTo>
                  <a:cubicBezTo>
                    <a:pt x="254" y="1366"/>
                    <a:pt x="314" y="1333"/>
                    <a:pt x="333" y="1318"/>
                  </a:cubicBezTo>
                  <a:cubicBezTo>
                    <a:pt x="354" y="1302"/>
                    <a:pt x="373" y="1257"/>
                    <a:pt x="396" y="1243"/>
                  </a:cubicBezTo>
                  <a:cubicBezTo>
                    <a:pt x="414" y="1231"/>
                    <a:pt x="443" y="1210"/>
                    <a:pt x="462" y="1201"/>
                  </a:cubicBezTo>
                  <a:cubicBezTo>
                    <a:pt x="478" y="1193"/>
                    <a:pt x="501" y="1166"/>
                    <a:pt x="517" y="1160"/>
                  </a:cubicBezTo>
                  <a:cubicBezTo>
                    <a:pt x="550" y="1147"/>
                    <a:pt x="627" y="1160"/>
                    <a:pt x="659" y="1144"/>
                  </a:cubicBezTo>
                  <a:cubicBezTo>
                    <a:pt x="709" y="1119"/>
                    <a:pt x="770" y="1019"/>
                    <a:pt x="812" y="982"/>
                  </a:cubicBezTo>
                  <a:cubicBezTo>
                    <a:pt x="826" y="970"/>
                    <a:pt x="855" y="944"/>
                    <a:pt x="873" y="939"/>
                  </a:cubicBezTo>
                  <a:cubicBezTo>
                    <a:pt x="893" y="933"/>
                    <a:pt x="940" y="956"/>
                    <a:pt x="957" y="944"/>
                  </a:cubicBezTo>
                  <a:cubicBezTo>
                    <a:pt x="977" y="931"/>
                    <a:pt x="969" y="873"/>
                    <a:pt x="985" y="855"/>
                  </a:cubicBezTo>
                  <a:cubicBezTo>
                    <a:pt x="999" y="840"/>
                    <a:pt x="1041" y="827"/>
                    <a:pt x="1061" y="823"/>
                  </a:cubicBezTo>
                  <a:cubicBezTo>
                    <a:pt x="1102" y="815"/>
                    <a:pt x="1189" y="843"/>
                    <a:pt x="1228" y="828"/>
                  </a:cubicBezTo>
                  <a:cubicBezTo>
                    <a:pt x="1252" y="820"/>
                    <a:pt x="1277" y="766"/>
                    <a:pt x="1302" y="761"/>
                  </a:cubicBezTo>
                  <a:cubicBezTo>
                    <a:pt x="1324" y="756"/>
                    <a:pt x="1364" y="789"/>
                    <a:pt x="1387" y="790"/>
                  </a:cubicBezTo>
                  <a:cubicBezTo>
                    <a:pt x="1401" y="791"/>
                    <a:pt x="1429" y="784"/>
                    <a:pt x="1442" y="777"/>
                  </a:cubicBezTo>
                  <a:cubicBezTo>
                    <a:pt x="1462" y="766"/>
                    <a:pt x="1491" y="729"/>
                    <a:pt x="1510" y="715"/>
                  </a:cubicBezTo>
                  <a:cubicBezTo>
                    <a:pt x="1549" y="686"/>
                    <a:pt x="1637" y="642"/>
                    <a:pt x="1677" y="612"/>
                  </a:cubicBezTo>
                  <a:cubicBezTo>
                    <a:pt x="1706" y="591"/>
                    <a:pt x="1771" y="548"/>
                    <a:pt x="1786" y="515"/>
                  </a:cubicBezTo>
                  <a:cubicBezTo>
                    <a:pt x="1811" y="463"/>
                    <a:pt x="1784" y="341"/>
                    <a:pt x="1792" y="283"/>
                  </a:cubicBezTo>
                  <a:cubicBezTo>
                    <a:pt x="1794" y="262"/>
                    <a:pt x="1808" y="221"/>
                    <a:pt x="1811" y="200"/>
                  </a:cubicBezTo>
                  <a:cubicBezTo>
                    <a:pt x="1816" y="151"/>
                    <a:pt x="1812" y="58"/>
                    <a:pt x="1811" y="0"/>
                  </a:cubicBezTo>
                  <a:cubicBezTo>
                    <a:pt x="1822" y="9"/>
                    <a:pt x="1834" y="18"/>
                    <a:pt x="1843" y="21"/>
                  </a:cubicBezTo>
                  <a:cubicBezTo>
                    <a:pt x="1854" y="26"/>
                    <a:pt x="1877" y="26"/>
                    <a:pt x="1888" y="27"/>
                  </a:cubicBezTo>
                  <a:cubicBezTo>
                    <a:pt x="1925" y="30"/>
                    <a:pt x="2001" y="21"/>
                    <a:pt x="2035" y="35"/>
                  </a:cubicBezTo>
                  <a:cubicBezTo>
                    <a:pt x="2047" y="40"/>
                    <a:pt x="2062" y="64"/>
                    <a:pt x="2074" y="69"/>
                  </a:cubicBezTo>
                  <a:cubicBezTo>
                    <a:pt x="2117" y="87"/>
                    <a:pt x="2219" y="66"/>
                    <a:pt x="2263" y="83"/>
                  </a:cubicBezTo>
                  <a:cubicBezTo>
                    <a:pt x="2277" y="88"/>
                    <a:pt x="2296" y="114"/>
                    <a:pt x="2310" y="120"/>
                  </a:cubicBezTo>
                  <a:cubicBezTo>
                    <a:pt x="2328" y="127"/>
                    <a:pt x="2367" y="136"/>
                    <a:pt x="2385" y="130"/>
                  </a:cubicBezTo>
                  <a:cubicBezTo>
                    <a:pt x="2402" y="125"/>
                    <a:pt x="2422" y="92"/>
                    <a:pt x="2438" y="85"/>
                  </a:cubicBezTo>
                  <a:cubicBezTo>
                    <a:pt x="2450" y="81"/>
                    <a:pt x="2476" y="79"/>
                    <a:pt x="2488" y="83"/>
                  </a:cubicBezTo>
                  <a:cubicBezTo>
                    <a:pt x="2503" y="87"/>
                    <a:pt x="2522" y="115"/>
                    <a:pt x="2535" y="122"/>
                  </a:cubicBezTo>
                  <a:cubicBezTo>
                    <a:pt x="2544" y="127"/>
                    <a:pt x="2562" y="135"/>
                    <a:pt x="2572" y="133"/>
                  </a:cubicBezTo>
                  <a:cubicBezTo>
                    <a:pt x="2597" y="127"/>
                    <a:pt x="2623" y="73"/>
                    <a:pt x="2647" y="61"/>
                  </a:cubicBezTo>
                  <a:cubicBezTo>
                    <a:pt x="2660" y="55"/>
                    <a:pt x="2693" y="50"/>
                    <a:pt x="2708" y="53"/>
                  </a:cubicBezTo>
                  <a:cubicBezTo>
                    <a:pt x="2721" y="57"/>
                    <a:pt x="2739" y="80"/>
                    <a:pt x="2752" y="85"/>
                  </a:cubicBezTo>
                  <a:cubicBezTo>
                    <a:pt x="2759" y="88"/>
                    <a:pt x="2771" y="88"/>
                    <a:pt x="2784" y="88"/>
                  </a:cubicBezTo>
                  <a:cubicBezTo>
                    <a:pt x="2785" y="106"/>
                    <a:pt x="2784" y="123"/>
                    <a:pt x="2780" y="134"/>
                  </a:cubicBezTo>
                  <a:cubicBezTo>
                    <a:pt x="2774" y="151"/>
                    <a:pt x="2741" y="171"/>
                    <a:pt x="2734" y="186"/>
                  </a:cubicBezTo>
                  <a:cubicBezTo>
                    <a:pt x="2724" y="207"/>
                    <a:pt x="2711" y="256"/>
                    <a:pt x="2720" y="277"/>
                  </a:cubicBezTo>
                  <a:cubicBezTo>
                    <a:pt x="2724" y="286"/>
                    <a:pt x="2741" y="299"/>
                    <a:pt x="2750" y="299"/>
                  </a:cubicBezTo>
                  <a:cubicBezTo>
                    <a:pt x="2765" y="299"/>
                    <a:pt x="2785" y="270"/>
                    <a:pt x="2797" y="261"/>
                  </a:cubicBezTo>
                  <a:cubicBezTo>
                    <a:pt x="2826" y="238"/>
                    <a:pt x="2885" y="191"/>
                    <a:pt x="2917" y="173"/>
                  </a:cubicBezTo>
                  <a:cubicBezTo>
                    <a:pt x="2940" y="159"/>
                    <a:pt x="2993" y="143"/>
                    <a:pt x="3015" y="129"/>
                  </a:cubicBezTo>
                  <a:cubicBezTo>
                    <a:pt x="3037" y="115"/>
                    <a:pt x="3067" y="67"/>
                    <a:pt x="3092" y="63"/>
                  </a:cubicBezTo>
                  <a:cubicBezTo>
                    <a:pt x="3098" y="62"/>
                    <a:pt x="3111" y="66"/>
                    <a:pt x="3114" y="71"/>
                  </a:cubicBezTo>
                  <a:cubicBezTo>
                    <a:pt x="3121" y="83"/>
                    <a:pt x="3118" y="114"/>
                    <a:pt x="3111" y="126"/>
                  </a:cubicBezTo>
                  <a:cubicBezTo>
                    <a:pt x="3106" y="135"/>
                    <a:pt x="3084" y="144"/>
                    <a:pt x="3076" y="151"/>
                  </a:cubicBezTo>
                  <a:cubicBezTo>
                    <a:pt x="3053" y="168"/>
                    <a:pt x="3009" y="205"/>
                    <a:pt x="2988" y="225"/>
                  </a:cubicBezTo>
                  <a:cubicBezTo>
                    <a:pt x="2941" y="269"/>
                    <a:pt x="2854" y="364"/>
                    <a:pt x="2810" y="411"/>
                  </a:cubicBezTo>
                  <a:cubicBezTo>
                    <a:pt x="2794" y="429"/>
                    <a:pt x="2759" y="460"/>
                    <a:pt x="2747" y="480"/>
                  </a:cubicBezTo>
                  <a:cubicBezTo>
                    <a:pt x="2737" y="498"/>
                    <a:pt x="2735" y="541"/>
                    <a:pt x="2723" y="557"/>
                  </a:cubicBezTo>
                  <a:cubicBezTo>
                    <a:pt x="2711" y="572"/>
                    <a:pt x="2672" y="586"/>
                    <a:pt x="2657" y="598"/>
                  </a:cubicBezTo>
                  <a:cubicBezTo>
                    <a:pt x="2641" y="611"/>
                    <a:pt x="2609" y="640"/>
                    <a:pt x="2600" y="659"/>
                  </a:cubicBezTo>
                  <a:cubicBezTo>
                    <a:pt x="2592" y="674"/>
                    <a:pt x="2594" y="712"/>
                    <a:pt x="2586" y="727"/>
                  </a:cubicBezTo>
                  <a:cubicBezTo>
                    <a:pt x="2576" y="747"/>
                    <a:pt x="2535" y="770"/>
                    <a:pt x="2526" y="790"/>
                  </a:cubicBezTo>
                  <a:cubicBezTo>
                    <a:pt x="2520" y="804"/>
                    <a:pt x="2513" y="838"/>
                    <a:pt x="2520" y="851"/>
                  </a:cubicBezTo>
                  <a:cubicBezTo>
                    <a:pt x="2525" y="858"/>
                    <a:pt x="2545" y="862"/>
                    <a:pt x="2553" y="864"/>
                  </a:cubicBezTo>
                  <a:cubicBezTo>
                    <a:pt x="2590" y="874"/>
                    <a:pt x="2669" y="869"/>
                    <a:pt x="2704" y="884"/>
                  </a:cubicBezTo>
                  <a:cubicBezTo>
                    <a:pt x="2731" y="896"/>
                    <a:pt x="2770" y="947"/>
                    <a:pt x="2797" y="961"/>
                  </a:cubicBezTo>
                  <a:cubicBezTo>
                    <a:pt x="2809" y="967"/>
                    <a:pt x="2839" y="967"/>
                    <a:pt x="2851" y="974"/>
                  </a:cubicBezTo>
                  <a:cubicBezTo>
                    <a:pt x="2862" y="980"/>
                    <a:pt x="2880" y="999"/>
                    <a:pt x="2884" y="1010"/>
                  </a:cubicBezTo>
                  <a:cubicBezTo>
                    <a:pt x="2890" y="1025"/>
                    <a:pt x="2877" y="1061"/>
                    <a:pt x="2884" y="1076"/>
                  </a:cubicBezTo>
                  <a:cubicBezTo>
                    <a:pt x="2893" y="1095"/>
                    <a:pt x="2927" y="1123"/>
                    <a:pt x="2947" y="1131"/>
                  </a:cubicBezTo>
                  <a:cubicBezTo>
                    <a:pt x="2955" y="1134"/>
                    <a:pt x="2974" y="1133"/>
                    <a:pt x="2983" y="1131"/>
                  </a:cubicBezTo>
                  <a:cubicBezTo>
                    <a:pt x="3001" y="1125"/>
                    <a:pt x="3027" y="1095"/>
                    <a:pt x="3045" y="1090"/>
                  </a:cubicBezTo>
                  <a:cubicBezTo>
                    <a:pt x="3076" y="1080"/>
                    <a:pt x="3143" y="1098"/>
                    <a:pt x="3174" y="1090"/>
                  </a:cubicBezTo>
                  <a:cubicBezTo>
                    <a:pt x="3186" y="1086"/>
                    <a:pt x="3206" y="1065"/>
                    <a:pt x="3218" y="1063"/>
                  </a:cubicBezTo>
                  <a:cubicBezTo>
                    <a:pt x="3232" y="1060"/>
                    <a:pt x="3256" y="1070"/>
                    <a:pt x="3275" y="1074"/>
                  </a:cubicBezTo>
                  <a:cubicBezTo>
                    <a:pt x="3275" y="1093"/>
                    <a:pt x="3276" y="1120"/>
                    <a:pt x="3283" y="1133"/>
                  </a:cubicBezTo>
                  <a:cubicBezTo>
                    <a:pt x="3291" y="1147"/>
                    <a:pt x="3320" y="1164"/>
                    <a:pt x="3332" y="1174"/>
                  </a:cubicBezTo>
                  <a:cubicBezTo>
                    <a:pt x="3352" y="1189"/>
                    <a:pt x="3388" y="1225"/>
                    <a:pt x="3412" y="1233"/>
                  </a:cubicBezTo>
                  <a:cubicBezTo>
                    <a:pt x="3431" y="1240"/>
                    <a:pt x="3475" y="1228"/>
                    <a:pt x="3494" y="1236"/>
                  </a:cubicBezTo>
                  <a:cubicBezTo>
                    <a:pt x="3506" y="1240"/>
                    <a:pt x="3526" y="1259"/>
                    <a:pt x="3532" y="1271"/>
                  </a:cubicBezTo>
                  <a:cubicBezTo>
                    <a:pt x="3541" y="1291"/>
                    <a:pt x="3526" y="1339"/>
                    <a:pt x="3535" y="1360"/>
                  </a:cubicBezTo>
                  <a:cubicBezTo>
                    <a:pt x="3544" y="1384"/>
                    <a:pt x="3601" y="1412"/>
                    <a:pt x="3603" y="143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8" name="Freeform 41"/>
            <p:cNvSpPr>
              <a:spLocks/>
            </p:cNvSpPr>
            <p:nvPr/>
          </p:nvSpPr>
          <p:spPr bwMode="auto">
            <a:xfrm>
              <a:off x="4894262" y="2876550"/>
              <a:ext cx="171450" cy="177800"/>
            </a:xfrm>
            <a:custGeom>
              <a:avLst/>
              <a:gdLst>
                <a:gd name="T0" fmla="*/ 1015 w 1015"/>
                <a:gd name="T1" fmla="*/ 481 h 1048"/>
                <a:gd name="T2" fmla="*/ 995 w 1015"/>
                <a:gd name="T3" fmla="*/ 489 h 1048"/>
                <a:gd name="T4" fmla="*/ 918 w 1015"/>
                <a:gd name="T5" fmla="*/ 592 h 1048"/>
                <a:gd name="T6" fmla="*/ 917 w 1015"/>
                <a:gd name="T7" fmla="*/ 596 h 1048"/>
                <a:gd name="T8" fmla="*/ 848 w 1015"/>
                <a:gd name="T9" fmla="*/ 600 h 1048"/>
                <a:gd name="T10" fmla="*/ 806 w 1015"/>
                <a:gd name="T11" fmla="*/ 627 h 1048"/>
                <a:gd name="T12" fmla="*/ 748 w 1015"/>
                <a:gd name="T13" fmla="*/ 627 h 1048"/>
                <a:gd name="T14" fmla="*/ 674 w 1015"/>
                <a:gd name="T15" fmla="*/ 680 h 1048"/>
                <a:gd name="T16" fmla="*/ 701 w 1015"/>
                <a:gd name="T17" fmla="*/ 714 h 1048"/>
                <a:gd name="T18" fmla="*/ 794 w 1015"/>
                <a:gd name="T19" fmla="*/ 791 h 1048"/>
                <a:gd name="T20" fmla="*/ 810 w 1015"/>
                <a:gd name="T21" fmla="*/ 862 h 1048"/>
                <a:gd name="T22" fmla="*/ 806 w 1015"/>
                <a:gd name="T23" fmla="*/ 863 h 1048"/>
                <a:gd name="T24" fmla="*/ 749 w 1015"/>
                <a:gd name="T25" fmla="*/ 921 h 1048"/>
                <a:gd name="T26" fmla="*/ 748 w 1015"/>
                <a:gd name="T27" fmla="*/ 924 h 1048"/>
                <a:gd name="T28" fmla="*/ 747 w 1015"/>
                <a:gd name="T29" fmla="*/ 927 h 1048"/>
                <a:gd name="T30" fmla="*/ 624 w 1015"/>
                <a:gd name="T31" fmla="*/ 940 h 1048"/>
                <a:gd name="T32" fmla="*/ 574 w 1015"/>
                <a:gd name="T33" fmla="*/ 982 h 1048"/>
                <a:gd name="T34" fmla="*/ 570 w 1015"/>
                <a:gd name="T35" fmla="*/ 1035 h 1048"/>
                <a:gd name="T36" fmla="*/ 520 w 1015"/>
                <a:gd name="T37" fmla="*/ 1046 h 1048"/>
                <a:gd name="T38" fmla="*/ 415 w 1015"/>
                <a:gd name="T39" fmla="*/ 989 h 1048"/>
                <a:gd name="T40" fmla="*/ 365 w 1015"/>
                <a:gd name="T41" fmla="*/ 1012 h 1048"/>
                <a:gd name="T42" fmla="*/ 288 w 1015"/>
                <a:gd name="T43" fmla="*/ 1012 h 1048"/>
                <a:gd name="T44" fmla="*/ 187 w 1015"/>
                <a:gd name="T45" fmla="*/ 1043 h 1048"/>
                <a:gd name="T46" fmla="*/ 59 w 1015"/>
                <a:gd name="T47" fmla="*/ 962 h 1048"/>
                <a:gd name="T48" fmla="*/ 5 w 1015"/>
                <a:gd name="T49" fmla="*/ 867 h 1048"/>
                <a:gd name="T50" fmla="*/ 28 w 1015"/>
                <a:gd name="T51" fmla="*/ 741 h 1048"/>
                <a:gd name="T52" fmla="*/ 90 w 1015"/>
                <a:gd name="T53" fmla="*/ 627 h 1048"/>
                <a:gd name="T54" fmla="*/ 191 w 1015"/>
                <a:gd name="T55" fmla="*/ 592 h 1048"/>
                <a:gd name="T56" fmla="*/ 210 w 1015"/>
                <a:gd name="T57" fmla="*/ 493 h 1048"/>
                <a:gd name="T58" fmla="*/ 144 w 1015"/>
                <a:gd name="T59" fmla="*/ 424 h 1048"/>
                <a:gd name="T60" fmla="*/ 168 w 1015"/>
                <a:gd name="T61" fmla="*/ 352 h 1048"/>
                <a:gd name="T62" fmla="*/ 226 w 1015"/>
                <a:gd name="T63" fmla="*/ 325 h 1048"/>
                <a:gd name="T64" fmla="*/ 280 w 1015"/>
                <a:gd name="T65" fmla="*/ 264 h 1048"/>
                <a:gd name="T66" fmla="*/ 384 w 1015"/>
                <a:gd name="T67" fmla="*/ 253 h 1048"/>
                <a:gd name="T68" fmla="*/ 349 w 1015"/>
                <a:gd name="T69" fmla="*/ 127 h 1048"/>
                <a:gd name="T70" fmla="*/ 411 w 1015"/>
                <a:gd name="T71" fmla="*/ 150 h 1048"/>
                <a:gd name="T72" fmla="*/ 411 w 1015"/>
                <a:gd name="T73" fmla="*/ 104 h 1048"/>
                <a:gd name="T74" fmla="*/ 466 w 1015"/>
                <a:gd name="T75" fmla="*/ 27 h 1048"/>
                <a:gd name="T76" fmla="*/ 543 w 1015"/>
                <a:gd name="T77" fmla="*/ 5 h 1048"/>
                <a:gd name="T78" fmla="*/ 578 w 1015"/>
                <a:gd name="T79" fmla="*/ 39 h 1048"/>
                <a:gd name="T80" fmla="*/ 725 w 1015"/>
                <a:gd name="T81" fmla="*/ 172 h 1048"/>
                <a:gd name="T82" fmla="*/ 790 w 1015"/>
                <a:gd name="T83" fmla="*/ 195 h 1048"/>
                <a:gd name="T84" fmla="*/ 837 w 1015"/>
                <a:gd name="T85" fmla="*/ 150 h 1048"/>
                <a:gd name="T86" fmla="*/ 872 w 1015"/>
                <a:gd name="T87" fmla="*/ 172 h 1048"/>
                <a:gd name="T88" fmla="*/ 949 w 1015"/>
                <a:gd name="T89" fmla="*/ 150 h 1048"/>
                <a:gd name="T90" fmla="*/ 976 w 1015"/>
                <a:gd name="T91" fmla="*/ 211 h 1048"/>
                <a:gd name="T92" fmla="*/ 906 w 1015"/>
                <a:gd name="T93" fmla="*/ 268 h 1048"/>
                <a:gd name="T94" fmla="*/ 895 w 1015"/>
                <a:gd name="T95" fmla="*/ 337 h 1048"/>
                <a:gd name="T96" fmla="*/ 926 w 1015"/>
                <a:gd name="T97" fmla="*/ 409 h 1048"/>
                <a:gd name="T98" fmla="*/ 1015 w 1015"/>
                <a:gd name="T99" fmla="*/ 481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5" h="1048">
                  <a:moveTo>
                    <a:pt x="1015" y="481"/>
                  </a:moveTo>
                  <a:cubicBezTo>
                    <a:pt x="1007" y="483"/>
                    <a:pt x="1000" y="486"/>
                    <a:pt x="995" y="489"/>
                  </a:cubicBezTo>
                  <a:cubicBezTo>
                    <a:pt x="968" y="507"/>
                    <a:pt x="928" y="562"/>
                    <a:pt x="918" y="592"/>
                  </a:cubicBezTo>
                  <a:cubicBezTo>
                    <a:pt x="918" y="593"/>
                    <a:pt x="917" y="595"/>
                    <a:pt x="917" y="596"/>
                  </a:cubicBezTo>
                  <a:cubicBezTo>
                    <a:pt x="910" y="607"/>
                    <a:pt x="864" y="595"/>
                    <a:pt x="848" y="600"/>
                  </a:cubicBezTo>
                  <a:cubicBezTo>
                    <a:pt x="837" y="604"/>
                    <a:pt x="818" y="623"/>
                    <a:pt x="806" y="627"/>
                  </a:cubicBezTo>
                  <a:cubicBezTo>
                    <a:pt x="792" y="631"/>
                    <a:pt x="762" y="622"/>
                    <a:pt x="748" y="627"/>
                  </a:cubicBezTo>
                  <a:cubicBezTo>
                    <a:pt x="726" y="634"/>
                    <a:pt x="678" y="658"/>
                    <a:pt x="674" y="680"/>
                  </a:cubicBezTo>
                  <a:cubicBezTo>
                    <a:pt x="673" y="691"/>
                    <a:pt x="694" y="707"/>
                    <a:pt x="701" y="714"/>
                  </a:cubicBezTo>
                  <a:cubicBezTo>
                    <a:pt x="722" y="736"/>
                    <a:pt x="779" y="765"/>
                    <a:pt x="794" y="791"/>
                  </a:cubicBezTo>
                  <a:cubicBezTo>
                    <a:pt x="804" y="806"/>
                    <a:pt x="810" y="843"/>
                    <a:pt x="810" y="862"/>
                  </a:cubicBezTo>
                  <a:cubicBezTo>
                    <a:pt x="808" y="862"/>
                    <a:pt x="807" y="863"/>
                    <a:pt x="806" y="863"/>
                  </a:cubicBezTo>
                  <a:cubicBezTo>
                    <a:pt x="787" y="870"/>
                    <a:pt x="757" y="900"/>
                    <a:pt x="749" y="921"/>
                  </a:cubicBezTo>
                  <a:cubicBezTo>
                    <a:pt x="749" y="922"/>
                    <a:pt x="748" y="923"/>
                    <a:pt x="748" y="924"/>
                  </a:cubicBezTo>
                  <a:cubicBezTo>
                    <a:pt x="748" y="925"/>
                    <a:pt x="748" y="926"/>
                    <a:pt x="747" y="927"/>
                  </a:cubicBezTo>
                  <a:cubicBezTo>
                    <a:pt x="735" y="948"/>
                    <a:pt x="650" y="928"/>
                    <a:pt x="624" y="940"/>
                  </a:cubicBezTo>
                  <a:cubicBezTo>
                    <a:pt x="609" y="946"/>
                    <a:pt x="581" y="967"/>
                    <a:pt x="574" y="982"/>
                  </a:cubicBezTo>
                  <a:cubicBezTo>
                    <a:pt x="568" y="993"/>
                    <a:pt x="579" y="1025"/>
                    <a:pt x="570" y="1035"/>
                  </a:cubicBezTo>
                  <a:cubicBezTo>
                    <a:pt x="562" y="1045"/>
                    <a:pt x="532" y="1048"/>
                    <a:pt x="520" y="1046"/>
                  </a:cubicBezTo>
                  <a:cubicBezTo>
                    <a:pt x="490" y="1042"/>
                    <a:pt x="445" y="990"/>
                    <a:pt x="415" y="989"/>
                  </a:cubicBezTo>
                  <a:cubicBezTo>
                    <a:pt x="401" y="989"/>
                    <a:pt x="378" y="1009"/>
                    <a:pt x="365" y="1012"/>
                  </a:cubicBezTo>
                  <a:cubicBezTo>
                    <a:pt x="346" y="1016"/>
                    <a:pt x="307" y="1009"/>
                    <a:pt x="288" y="1012"/>
                  </a:cubicBezTo>
                  <a:cubicBezTo>
                    <a:pt x="262" y="1016"/>
                    <a:pt x="213" y="1046"/>
                    <a:pt x="187" y="1043"/>
                  </a:cubicBezTo>
                  <a:cubicBezTo>
                    <a:pt x="150" y="1038"/>
                    <a:pt x="85" y="990"/>
                    <a:pt x="59" y="962"/>
                  </a:cubicBezTo>
                  <a:cubicBezTo>
                    <a:pt x="40" y="943"/>
                    <a:pt x="10" y="894"/>
                    <a:pt x="5" y="867"/>
                  </a:cubicBezTo>
                  <a:cubicBezTo>
                    <a:pt x="0" y="835"/>
                    <a:pt x="18" y="771"/>
                    <a:pt x="28" y="741"/>
                  </a:cubicBezTo>
                  <a:cubicBezTo>
                    <a:pt x="39" y="710"/>
                    <a:pt x="65" y="648"/>
                    <a:pt x="90" y="627"/>
                  </a:cubicBezTo>
                  <a:cubicBezTo>
                    <a:pt x="111" y="610"/>
                    <a:pt x="173" y="612"/>
                    <a:pt x="191" y="592"/>
                  </a:cubicBezTo>
                  <a:cubicBezTo>
                    <a:pt x="208" y="573"/>
                    <a:pt x="217" y="517"/>
                    <a:pt x="210" y="493"/>
                  </a:cubicBezTo>
                  <a:cubicBezTo>
                    <a:pt x="204" y="470"/>
                    <a:pt x="150" y="447"/>
                    <a:pt x="144" y="424"/>
                  </a:cubicBezTo>
                  <a:cubicBezTo>
                    <a:pt x="140" y="406"/>
                    <a:pt x="155" y="366"/>
                    <a:pt x="168" y="352"/>
                  </a:cubicBezTo>
                  <a:cubicBezTo>
                    <a:pt x="178" y="340"/>
                    <a:pt x="213" y="335"/>
                    <a:pt x="226" y="325"/>
                  </a:cubicBezTo>
                  <a:cubicBezTo>
                    <a:pt x="242" y="313"/>
                    <a:pt x="262" y="273"/>
                    <a:pt x="280" y="264"/>
                  </a:cubicBezTo>
                  <a:cubicBezTo>
                    <a:pt x="303" y="252"/>
                    <a:pt x="370" y="274"/>
                    <a:pt x="384" y="253"/>
                  </a:cubicBezTo>
                  <a:cubicBezTo>
                    <a:pt x="403" y="226"/>
                    <a:pt x="325" y="149"/>
                    <a:pt x="349" y="127"/>
                  </a:cubicBezTo>
                  <a:cubicBezTo>
                    <a:pt x="362" y="116"/>
                    <a:pt x="398" y="159"/>
                    <a:pt x="411" y="150"/>
                  </a:cubicBezTo>
                  <a:cubicBezTo>
                    <a:pt x="421" y="143"/>
                    <a:pt x="408" y="115"/>
                    <a:pt x="411" y="104"/>
                  </a:cubicBezTo>
                  <a:cubicBezTo>
                    <a:pt x="418" y="82"/>
                    <a:pt x="446" y="41"/>
                    <a:pt x="466" y="27"/>
                  </a:cubicBezTo>
                  <a:cubicBezTo>
                    <a:pt x="482" y="16"/>
                    <a:pt x="523" y="0"/>
                    <a:pt x="543" y="5"/>
                  </a:cubicBezTo>
                  <a:cubicBezTo>
                    <a:pt x="555" y="8"/>
                    <a:pt x="569" y="31"/>
                    <a:pt x="578" y="39"/>
                  </a:cubicBezTo>
                  <a:cubicBezTo>
                    <a:pt x="614" y="73"/>
                    <a:pt x="682" y="147"/>
                    <a:pt x="725" y="172"/>
                  </a:cubicBezTo>
                  <a:cubicBezTo>
                    <a:pt x="740" y="181"/>
                    <a:pt x="773" y="199"/>
                    <a:pt x="790" y="195"/>
                  </a:cubicBezTo>
                  <a:cubicBezTo>
                    <a:pt x="806" y="192"/>
                    <a:pt x="820" y="151"/>
                    <a:pt x="837" y="150"/>
                  </a:cubicBezTo>
                  <a:cubicBezTo>
                    <a:pt x="847" y="149"/>
                    <a:pt x="861" y="171"/>
                    <a:pt x="872" y="172"/>
                  </a:cubicBezTo>
                  <a:cubicBezTo>
                    <a:pt x="892" y="175"/>
                    <a:pt x="931" y="141"/>
                    <a:pt x="949" y="150"/>
                  </a:cubicBezTo>
                  <a:cubicBezTo>
                    <a:pt x="964" y="157"/>
                    <a:pt x="980" y="194"/>
                    <a:pt x="976" y="211"/>
                  </a:cubicBezTo>
                  <a:cubicBezTo>
                    <a:pt x="971" y="232"/>
                    <a:pt x="918" y="248"/>
                    <a:pt x="906" y="268"/>
                  </a:cubicBezTo>
                  <a:cubicBezTo>
                    <a:pt x="898" y="283"/>
                    <a:pt x="893" y="319"/>
                    <a:pt x="895" y="337"/>
                  </a:cubicBezTo>
                  <a:cubicBezTo>
                    <a:pt x="897" y="356"/>
                    <a:pt x="914" y="393"/>
                    <a:pt x="926" y="409"/>
                  </a:cubicBezTo>
                  <a:cubicBezTo>
                    <a:pt x="943" y="432"/>
                    <a:pt x="1013" y="453"/>
                    <a:pt x="1015" y="48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199" name="Freeform 42"/>
            <p:cNvSpPr>
              <a:spLocks/>
            </p:cNvSpPr>
            <p:nvPr/>
          </p:nvSpPr>
          <p:spPr bwMode="auto">
            <a:xfrm>
              <a:off x="4732337" y="2682875"/>
              <a:ext cx="544513" cy="760413"/>
            </a:xfrm>
            <a:custGeom>
              <a:avLst/>
              <a:gdLst>
                <a:gd name="T0" fmla="*/ 142 w 3213"/>
                <a:gd name="T1" fmla="*/ 4213 h 4487"/>
                <a:gd name="T2" fmla="*/ 256 w 3213"/>
                <a:gd name="T3" fmla="*/ 4046 h 4487"/>
                <a:gd name="T4" fmla="*/ 303 w 3213"/>
                <a:gd name="T5" fmla="*/ 3823 h 4487"/>
                <a:gd name="T6" fmla="*/ 384 w 3213"/>
                <a:gd name="T7" fmla="*/ 3457 h 4487"/>
                <a:gd name="T8" fmla="*/ 53 w 3213"/>
                <a:gd name="T9" fmla="*/ 3104 h 4487"/>
                <a:gd name="T10" fmla="*/ 170 w 3213"/>
                <a:gd name="T11" fmla="*/ 2785 h 4487"/>
                <a:gd name="T12" fmla="*/ 195 w 3213"/>
                <a:gd name="T13" fmla="*/ 2586 h 4487"/>
                <a:gd name="T14" fmla="*/ 456 w 3213"/>
                <a:gd name="T15" fmla="*/ 2363 h 4487"/>
                <a:gd name="T16" fmla="*/ 384 w 3213"/>
                <a:gd name="T17" fmla="*/ 2047 h 4487"/>
                <a:gd name="T18" fmla="*/ 161 w 3213"/>
                <a:gd name="T19" fmla="*/ 1909 h 4487"/>
                <a:gd name="T20" fmla="*/ 375 w 3213"/>
                <a:gd name="T21" fmla="*/ 1718 h 4487"/>
                <a:gd name="T22" fmla="*/ 190 w 3213"/>
                <a:gd name="T23" fmla="*/ 1470 h 4487"/>
                <a:gd name="T24" fmla="*/ 0 w 3213"/>
                <a:gd name="T25" fmla="*/ 1240 h 4487"/>
                <a:gd name="T26" fmla="*/ 31 w 3213"/>
                <a:gd name="T27" fmla="*/ 985 h 4487"/>
                <a:gd name="T28" fmla="*/ 220 w 3213"/>
                <a:gd name="T29" fmla="*/ 630 h 4487"/>
                <a:gd name="T30" fmla="*/ 448 w 3213"/>
                <a:gd name="T31" fmla="*/ 547 h 4487"/>
                <a:gd name="T32" fmla="*/ 628 w 3213"/>
                <a:gd name="T33" fmla="*/ 869 h 4487"/>
                <a:gd name="T34" fmla="*/ 981 w 3213"/>
                <a:gd name="T35" fmla="*/ 590 h 4487"/>
                <a:gd name="T36" fmla="*/ 1237 w 3213"/>
                <a:gd name="T37" fmla="*/ 481 h 4487"/>
                <a:gd name="T38" fmla="*/ 1479 w 3213"/>
                <a:gd name="T39" fmla="*/ 338 h 4487"/>
                <a:gd name="T40" fmla="*/ 1682 w 3213"/>
                <a:gd name="T41" fmla="*/ 104 h 4487"/>
                <a:gd name="T42" fmla="*/ 1921 w 3213"/>
                <a:gd name="T43" fmla="*/ 72 h 4487"/>
                <a:gd name="T44" fmla="*/ 2179 w 3213"/>
                <a:gd name="T45" fmla="*/ 449 h 4487"/>
                <a:gd name="T46" fmla="*/ 2285 w 3213"/>
                <a:gd name="T47" fmla="*/ 654 h 4487"/>
                <a:gd name="T48" fmla="*/ 2655 w 3213"/>
                <a:gd name="T49" fmla="*/ 752 h 4487"/>
                <a:gd name="T50" fmla="*/ 2737 w 3213"/>
                <a:gd name="T51" fmla="*/ 855 h 4487"/>
                <a:gd name="T52" fmla="*/ 2655 w 3213"/>
                <a:gd name="T53" fmla="*/ 1136 h 4487"/>
                <a:gd name="T54" fmla="*/ 3021 w 3213"/>
                <a:gd name="T55" fmla="*/ 1273 h 4487"/>
                <a:gd name="T56" fmla="*/ 3213 w 3213"/>
                <a:gd name="T57" fmla="*/ 1569 h 4487"/>
                <a:gd name="T58" fmla="*/ 2954 w 3213"/>
                <a:gd name="T59" fmla="*/ 1864 h 4487"/>
                <a:gd name="T60" fmla="*/ 2866 w 3213"/>
                <a:gd name="T61" fmla="*/ 2145 h 4487"/>
                <a:gd name="T62" fmla="*/ 2617 w 3213"/>
                <a:gd name="T63" fmla="*/ 2236 h 4487"/>
                <a:gd name="T64" fmla="*/ 2394 w 3213"/>
                <a:gd name="T65" fmla="*/ 2291 h 4487"/>
                <a:gd name="T66" fmla="*/ 2354 w 3213"/>
                <a:gd name="T67" fmla="*/ 2115 h 4487"/>
                <a:gd name="T68" fmla="*/ 2153 w 3213"/>
                <a:gd name="T69" fmla="*/ 1989 h 4487"/>
                <a:gd name="T70" fmla="*/ 2102 w 3213"/>
                <a:gd name="T71" fmla="*/ 1661 h 4487"/>
                <a:gd name="T72" fmla="*/ 1851 w 3213"/>
                <a:gd name="T73" fmla="*/ 1482 h 4487"/>
                <a:gd name="T74" fmla="*/ 1828 w 3213"/>
                <a:gd name="T75" fmla="*/ 1317 h 4487"/>
                <a:gd name="T76" fmla="*/ 1534 w 3213"/>
                <a:gd name="T77" fmla="*/ 1184 h 4487"/>
                <a:gd name="T78" fmla="*/ 1367 w 3213"/>
                <a:gd name="T79" fmla="*/ 1295 h 4487"/>
                <a:gd name="T80" fmla="*/ 1182 w 3213"/>
                <a:gd name="T81" fmla="*/ 1470 h 4487"/>
                <a:gd name="T82" fmla="*/ 1147 w 3213"/>
                <a:gd name="T83" fmla="*/ 1737 h 4487"/>
                <a:gd name="T84" fmla="*/ 1015 w 3213"/>
                <a:gd name="T85" fmla="*/ 2107 h 4487"/>
                <a:gd name="T86" fmla="*/ 1371 w 3213"/>
                <a:gd name="T87" fmla="*/ 2134 h 4487"/>
                <a:gd name="T88" fmla="*/ 1580 w 3213"/>
                <a:gd name="T89" fmla="*/ 2085 h 4487"/>
                <a:gd name="T90" fmla="*/ 1743 w 3213"/>
                <a:gd name="T91" fmla="*/ 2325 h 4487"/>
                <a:gd name="T92" fmla="*/ 1789 w 3213"/>
                <a:gd name="T93" fmla="*/ 2665 h 4487"/>
                <a:gd name="T94" fmla="*/ 2120 w 3213"/>
                <a:gd name="T95" fmla="*/ 2727 h 4487"/>
                <a:gd name="T96" fmla="*/ 2221 w 3213"/>
                <a:gd name="T97" fmla="*/ 2942 h 4487"/>
                <a:gd name="T98" fmla="*/ 2082 w 3213"/>
                <a:gd name="T99" fmla="*/ 3137 h 4487"/>
                <a:gd name="T100" fmla="*/ 1754 w 3213"/>
                <a:gd name="T101" fmla="*/ 3255 h 4487"/>
                <a:gd name="T102" fmla="*/ 1571 w 3213"/>
                <a:gd name="T103" fmla="*/ 3360 h 4487"/>
                <a:gd name="T104" fmla="*/ 1374 w 3213"/>
                <a:gd name="T105" fmla="*/ 3648 h 4487"/>
                <a:gd name="T106" fmla="*/ 1188 w 3213"/>
                <a:gd name="T107" fmla="*/ 3999 h 4487"/>
                <a:gd name="T108" fmla="*/ 1218 w 3213"/>
                <a:gd name="T109" fmla="*/ 4384 h 4487"/>
                <a:gd name="T110" fmla="*/ 1090 w 3213"/>
                <a:gd name="T111" fmla="*/ 4412 h 4487"/>
                <a:gd name="T112" fmla="*/ 881 w 3213"/>
                <a:gd name="T113" fmla="*/ 4436 h 4487"/>
                <a:gd name="T114" fmla="*/ 517 w 3213"/>
                <a:gd name="T115" fmla="*/ 4420 h 4487"/>
                <a:gd name="T116" fmla="*/ 254 w 3213"/>
                <a:gd name="T117" fmla="*/ 4351 h 4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13" h="4487">
                  <a:moveTo>
                    <a:pt x="254" y="4351"/>
                  </a:moveTo>
                  <a:cubicBezTo>
                    <a:pt x="245" y="4343"/>
                    <a:pt x="236" y="4336"/>
                    <a:pt x="231" y="4330"/>
                  </a:cubicBezTo>
                  <a:cubicBezTo>
                    <a:pt x="211" y="4310"/>
                    <a:pt x="181" y="4262"/>
                    <a:pt x="164" y="4240"/>
                  </a:cubicBezTo>
                  <a:cubicBezTo>
                    <a:pt x="159" y="4233"/>
                    <a:pt x="145" y="4221"/>
                    <a:pt x="142" y="4213"/>
                  </a:cubicBezTo>
                  <a:cubicBezTo>
                    <a:pt x="135" y="4195"/>
                    <a:pt x="132" y="4153"/>
                    <a:pt x="142" y="4136"/>
                  </a:cubicBezTo>
                  <a:cubicBezTo>
                    <a:pt x="147" y="4128"/>
                    <a:pt x="166" y="4118"/>
                    <a:pt x="175" y="4115"/>
                  </a:cubicBezTo>
                  <a:cubicBezTo>
                    <a:pt x="184" y="4112"/>
                    <a:pt x="206" y="4120"/>
                    <a:pt x="214" y="4115"/>
                  </a:cubicBezTo>
                  <a:cubicBezTo>
                    <a:pt x="232" y="4105"/>
                    <a:pt x="244" y="4062"/>
                    <a:pt x="256" y="4046"/>
                  </a:cubicBezTo>
                  <a:cubicBezTo>
                    <a:pt x="265" y="4034"/>
                    <a:pt x="295" y="4016"/>
                    <a:pt x="297" y="4001"/>
                  </a:cubicBezTo>
                  <a:cubicBezTo>
                    <a:pt x="300" y="3986"/>
                    <a:pt x="276" y="3960"/>
                    <a:pt x="272" y="3945"/>
                  </a:cubicBezTo>
                  <a:cubicBezTo>
                    <a:pt x="268" y="3924"/>
                    <a:pt x="265" y="3880"/>
                    <a:pt x="272" y="3860"/>
                  </a:cubicBezTo>
                  <a:cubicBezTo>
                    <a:pt x="276" y="3849"/>
                    <a:pt x="298" y="3834"/>
                    <a:pt x="303" y="3823"/>
                  </a:cubicBezTo>
                  <a:cubicBezTo>
                    <a:pt x="314" y="3798"/>
                    <a:pt x="310" y="3742"/>
                    <a:pt x="320" y="3717"/>
                  </a:cubicBezTo>
                  <a:cubicBezTo>
                    <a:pt x="330" y="3690"/>
                    <a:pt x="370" y="3647"/>
                    <a:pt x="384" y="3621"/>
                  </a:cubicBezTo>
                  <a:cubicBezTo>
                    <a:pt x="396" y="3598"/>
                    <a:pt x="424" y="3551"/>
                    <a:pt x="423" y="3526"/>
                  </a:cubicBezTo>
                  <a:cubicBezTo>
                    <a:pt x="421" y="3506"/>
                    <a:pt x="395" y="3473"/>
                    <a:pt x="384" y="3457"/>
                  </a:cubicBezTo>
                  <a:cubicBezTo>
                    <a:pt x="353" y="3413"/>
                    <a:pt x="272" y="3338"/>
                    <a:pt x="245" y="3292"/>
                  </a:cubicBezTo>
                  <a:cubicBezTo>
                    <a:pt x="231" y="3269"/>
                    <a:pt x="225" y="3213"/>
                    <a:pt x="206" y="3194"/>
                  </a:cubicBezTo>
                  <a:cubicBezTo>
                    <a:pt x="184" y="3173"/>
                    <a:pt x="117" y="3166"/>
                    <a:pt x="92" y="3149"/>
                  </a:cubicBezTo>
                  <a:cubicBezTo>
                    <a:pt x="79" y="3140"/>
                    <a:pt x="59" y="3117"/>
                    <a:pt x="53" y="3104"/>
                  </a:cubicBezTo>
                  <a:cubicBezTo>
                    <a:pt x="35" y="3062"/>
                    <a:pt x="24" y="2969"/>
                    <a:pt x="36" y="2926"/>
                  </a:cubicBezTo>
                  <a:cubicBezTo>
                    <a:pt x="41" y="2911"/>
                    <a:pt x="64" y="2886"/>
                    <a:pt x="75" y="2875"/>
                  </a:cubicBezTo>
                  <a:cubicBezTo>
                    <a:pt x="86" y="2865"/>
                    <a:pt x="112" y="2851"/>
                    <a:pt x="122" y="2841"/>
                  </a:cubicBezTo>
                  <a:cubicBezTo>
                    <a:pt x="136" y="2828"/>
                    <a:pt x="164" y="2802"/>
                    <a:pt x="170" y="2785"/>
                  </a:cubicBezTo>
                  <a:cubicBezTo>
                    <a:pt x="173" y="2775"/>
                    <a:pt x="169" y="2752"/>
                    <a:pt x="164" y="2743"/>
                  </a:cubicBezTo>
                  <a:cubicBezTo>
                    <a:pt x="159" y="2734"/>
                    <a:pt x="139" y="2724"/>
                    <a:pt x="133" y="2716"/>
                  </a:cubicBezTo>
                  <a:cubicBezTo>
                    <a:pt x="126" y="2706"/>
                    <a:pt x="114" y="2681"/>
                    <a:pt x="117" y="2668"/>
                  </a:cubicBezTo>
                  <a:cubicBezTo>
                    <a:pt x="123" y="2641"/>
                    <a:pt x="169" y="2599"/>
                    <a:pt x="195" y="2586"/>
                  </a:cubicBezTo>
                  <a:cubicBezTo>
                    <a:pt x="221" y="2572"/>
                    <a:pt x="285" y="2575"/>
                    <a:pt x="314" y="2567"/>
                  </a:cubicBezTo>
                  <a:cubicBezTo>
                    <a:pt x="334" y="2562"/>
                    <a:pt x="374" y="2546"/>
                    <a:pt x="392" y="2536"/>
                  </a:cubicBezTo>
                  <a:cubicBezTo>
                    <a:pt x="406" y="2527"/>
                    <a:pt x="434" y="2509"/>
                    <a:pt x="442" y="2496"/>
                  </a:cubicBezTo>
                  <a:cubicBezTo>
                    <a:pt x="458" y="2466"/>
                    <a:pt x="447" y="2395"/>
                    <a:pt x="456" y="2363"/>
                  </a:cubicBezTo>
                  <a:cubicBezTo>
                    <a:pt x="462" y="2339"/>
                    <a:pt x="495" y="2297"/>
                    <a:pt x="495" y="2273"/>
                  </a:cubicBezTo>
                  <a:cubicBezTo>
                    <a:pt x="495" y="2254"/>
                    <a:pt x="477" y="2219"/>
                    <a:pt x="467" y="2204"/>
                  </a:cubicBezTo>
                  <a:cubicBezTo>
                    <a:pt x="455" y="2185"/>
                    <a:pt x="414" y="2158"/>
                    <a:pt x="403" y="2137"/>
                  </a:cubicBezTo>
                  <a:cubicBezTo>
                    <a:pt x="392" y="2117"/>
                    <a:pt x="394" y="2068"/>
                    <a:pt x="384" y="2047"/>
                  </a:cubicBezTo>
                  <a:cubicBezTo>
                    <a:pt x="377" y="2034"/>
                    <a:pt x="358" y="2011"/>
                    <a:pt x="345" y="2005"/>
                  </a:cubicBezTo>
                  <a:cubicBezTo>
                    <a:pt x="321" y="1994"/>
                    <a:pt x="266" y="2010"/>
                    <a:pt x="242" y="2002"/>
                  </a:cubicBezTo>
                  <a:cubicBezTo>
                    <a:pt x="224" y="1996"/>
                    <a:pt x="192" y="1974"/>
                    <a:pt x="181" y="1960"/>
                  </a:cubicBezTo>
                  <a:cubicBezTo>
                    <a:pt x="172" y="1949"/>
                    <a:pt x="161" y="1923"/>
                    <a:pt x="161" y="1909"/>
                  </a:cubicBezTo>
                  <a:cubicBezTo>
                    <a:pt x="162" y="1888"/>
                    <a:pt x="181" y="1846"/>
                    <a:pt x="197" y="1832"/>
                  </a:cubicBezTo>
                  <a:cubicBezTo>
                    <a:pt x="215" y="1817"/>
                    <a:pt x="267" y="1813"/>
                    <a:pt x="289" y="1803"/>
                  </a:cubicBezTo>
                  <a:cubicBezTo>
                    <a:pt x="312" y="1793"/>
                    <a:pt x="363" y="1774"/>
                    <a:pt x="375" y="1753"/>
                  </a:cubicBezTo>
                  <a:cubicBezTo>
                    <a:pt x="380" y="1745"/>
                    <a:pt x="380" y="1725"/>
                    <a:pt x="375" y="1718"/>
                  </a:cubicBezTo>
                  <a:cubicBezTo>
                    <a:pt x="363" y="1700"/>
                    <a:pt x="309" y="1699"/>
                    <a:pt x="295" y="1683"/>
                  </a:cubicBezTo>
                  <a:cubicBezTo>
                    <a:pt x="278" y="1665"/>
                    <a:pt x="277" y="1611"/>
                    <a:pt x="267" y="1588"/>
                  </a:cubicBezTo>
                  <a:cubicBezTo>
                    <a:pt x="255" y="1561"/>
                    <a:pt x="220" y="1512"/>
                    <a:pt x="203" y="1487"/>
                  </a:cubicBezTo>
                  <a:cubicBezTo>
                    <a:pt x="200" y="1482"/>
                    <a:pt x="195" y="1476"/>
                    <a:pt x="190" y="1470"/>
                  </a:cubicBezTo>
                  <a:cubicBezTo>
                    <a:pt x="175" y="1451"/>
                    <a:pt x="155" y="1427"/>
                    <a:pt x="145" y="1413"/>
                  </a:cubicBezTo>
                  <a:cubicBezTo>
                    <a:pt x="126" y="1388"/>
                    <a:pt x="96" y="1334"/>
                    <a:pt x="75" y="1312"/>
                  </a:cubicBezTo>
                  <a:cubicBezTo>
                    <a:pt x="65" y="1301"/>
                    <a:pt x="38" y="1285"/>
                    <a:pt x="28" y="1275"/>
                  </a:cubicBezTo>
                  <a:cubicBezTo>
                    <a:pt x="20" y="1267"/>
                    <a:pt x="0" y="1251"/>
                    <a:pt x="0" y="1240"/>
                  </a:cubicBezTo>
                  <a:cubicBezTo>
                    <a:pt x="1" y="1219"/>
                    <a:pt x="54" y="1197"/>
                    <a:pt x="61" y="1176"/>
                  </a:cubicBezTo>
                  <a:cubicBezTo>
                    <a:pt x="65" y="1167"/>
                    <a:pt x="63" y="1146"/>
                    <a:pt x="58" y="1137"/>
                  </a:cubicBezTo>
                  <a:cubicBezTo>
                    <a:pt x="52" y="1122"/>
                    <a:pt x="19" y="1106"/>
                    <a:pt x="14" y="1092"/>
                  </a:cubicBezTo>
                  <a:cubicBezTo>
                    <a:pt x="6" y="1066"/>
                    <a:pt x="18" y="1009"/>
                    <a:pt x="31" y="985"/>
                  </a:cubicBezTo>
                  <a:cubicBezTo>
                    <a:pt x="44" y="960"/>
                    <a:pt x="97" y="929"/>
                    <a:pt x="114" y="906"/>
                  </a:cubicBezTo>
                  <a:cubicBezTo>
                    <a:pt x="121" y="896"/>
                    <a:pt x="133" y="875"/>
                    <a:pt x="136" y="863"/>
                  </a:cubicBezTo>
                  <a:cubicBezTo>
                    <a:pt x="144" y="833"/>
                    <a:pt x="129" y="768"/>
                    <a:pt x="139" y="739"/>
                  </a:cubicBezTo>
                  <a:cubicBezTo>
                    <a:pt x="150" y="707"/>
                    <a:pt x="203" y="659"/>
                    <a:pt x="220" y="630"/>
                  </a:cubicBezTo>
                  <a:cubicBezTo>
                    <a:pt x="228" y="615"/>
                    <a:pt x="238" y="582"/>
                    <a:pt x="245" y="566"/>
                  </a:cubicBezTo>
                  <a:cubicBezTo>
                    <a:pt x="250" y="553"/>
                    <a:pt x="257" y="523"/>
                    <a:pt x="270" y="516"/>
                  </a:cubicBezTo>
                  <a:cubicBezTo>
                    <a:pt x="299" y="497"/>
                    <a:pt x="379" y="497"/>
                    <a:pt x="411" y="510"/>
                  </a:cubicBezTo>
                  <a:cubicBezTo>
                    <a:pt x="424" y="515"/>
                    <a:pt x="440" y="537"/>
                    <a:pt x="448" y="547"/>
                  </a:cubicBezTo>
                  <a:cubicBezTo>
                    <a:pt x="458" y="560"/>
                    <a:pt x="479" y="587"/>
                    <a:pt x="484" y="603"/>
                  </a:cubicBezTo>
                  <a:cubicBezTo>
                    <a:pt x="500" y="656"/>
                    <a:pt x="466" y="772"/>
                    <a:pt x="486" y="823"/>
                  </a:cubicBezTo>
                  <a:cubicBezTo>
                    <a:pt x="491" y="836"/>
                    <a:pt x="510" y="857"/>
                    <a:pt x="523" y="863"/>
                  </a:cubicBezTo>
                  <a:cubicBezTo>
                    <a:pt x="546" y="874"/>
                    <a:pt x="602" y="872"/>
                    <a:pt x="628" y="869"/>
                  </a:cubicBezTo>
                  <a:cubicBezTo>
                    <a:pt x="644" y="866"/>
                    <a:pt x="675" y="857"/>
                    <a:pt x="687" y="847"/>
                  </a:cubicBezTo>
                  <a:cubicBezTo>
                    <a:pt x="704" y="833"/>
                    <a:pt x="719" y="790"/>
                    <a:pt x="734" y="773"/>
                  </a:cubicBezTo>
                  <a:cubicBezTo>
                    <a:pt x="775" y="726"/>
                    <a:pt x="870" y="640"/>
                    <a:pt x="926" y="608"/>
                  </a:cubicBezTo>
                  <a:cubicBezTo>
                    <a:pt x="938" y="601"/>
                    <a:pt x="967" y="589"/>
                    <a:pt x="981" y="590"/>
                  </a:cubicBezTo>
                  <a:cubicBezTo>
                    <a:pt x="1003" y="590"/>
                    <a:pt x="1040" y="623"/>
                    <a:pt x="1062" y="622"/>
                  </a:cubicBezTo>
                  <a:cubicBezTo>
                    <a:pt x="1085" y="620"/>
                    <a:pt x="1123" y="592"/>
                    <a:pt x="1140" y="577"/>
                  </a:cubicBezTo>
                  <a:cubicBezTo>
                    <a:pt x="1149" y="568"/>
                    <a:pt x="1159" y="543"/>
                    <a:pt x="1167" y="534"/>
                  </a:cubicBezTo>
                  <a:cubicBezTo>
                    <a:pt x="1182" y="518"/>
                    <a:pt x="1215" y="484"/>
                    <a:pt x="1237" y="481"/>
                  </a:cubicBezTo>
                  <a:cubicBezTo>
                    <a:pt x="1254" y="479"/>
                    <a:pt x="1284" y="504"/>
                    <a:pt x="1301" y="508"/>
                  </a:cubicBezTo>
                  <a:cubicBezTo>
                    <a:pt x="1333" y="514"/>
                    <a:pt x="1401" y="521"/>
                    <a:pt x="1432" y="510"/>
                  </a:cubicBezTo>
                  <a:cubicBezTo>
                    <a:pt x="1447" y="505"/>
                    <a:pt x="1472" y="482"/>
                    <a:pt x="1479" y="468"/>
                  </a:cubicBezTo>
                  <a:cubicBezTo>
                    <a:pt x="1492" y="438"/>
                    <a:pt x="1486" y="369"/>
                    <a:pt x="1479" y="338"/>
                  </a:cubicBezTo>
                  <a:cubicBezTo>
                    <a:pt x="1473" y="314"/>
                    <a:pt x="1440" y="274"/>
                    <a:pt x="1437" y="250"/>
                  </a:cubicBezTo>
                  <a:cubicBezTo>
                    <a:pt x="1436" y="237"/>
                    <a:pt x="1441" y="210"/>
                    <a:pt x="1448" y="200"/>
                  </a:cubicBezTo>
                  <a:cubicBezTo>
                    <a:pt x="1470" y="167"/>
                    <a:pt x="1540" y="120"/>
                    <a:pt x="1579" y="107"/>
                  </a:cubicBezTo>
                  <a:cubicBezTo>
                    <a:pt x="1603" y="99"/>
                    <a:pt x="1658" y="114"/>
                    <a:pt x="1682" y="104"/>
                  </a:cubicBezTo>
                  <a:cubicBezTo>
                    <a:pt x="1703" y="95"/>
                    <a:pt x="1728" y="52"/>
                    <a:pt x="1746" y="38"/>
                  </a:cubicBezTo>
                  <a:cubicBezTo>
                    <a:pt x="1754" y="31"/>
                    <a:pt x="1774" y="18"/>
                    <a:pt x="1785" y="14"/>
                  </a:cubicBezTo>
                  <a:cubicBezTo>
                    <a:pt x="1802" y="8"/>
                    <a:pt x="1840" y="0"/>
                    <a:pt x="1857" y="6"/>
                  </a:cubicBezTo>
                  <a:cubicBezTo>
                    <a:pt x="1879" y="14"/>
                    <a:pt x="1905" y="55"/>
                    <a:pt x="1921" y="72"/>
                  </a:cubicBezTo>
                  <a:cubicBezTo>
                    <a:pt x="1936" y="89"/>
                    <a:pt x="1967" y="120"/>
                    <a:pt x="1979" y="139"/>
                  </a:cubicBezTo>
                  <a:cubicBezTo>
                    <a:pt x="1997" y="166"/>
                    <a:pt x="2014" y="230"/>
                    <a:pt x="2035" y="255"/>
                  </a:cubicBezTo>
                  <a:cubicBezTo>
                    <a:pt x="2060" y="287"/>
                    <a:pt x="2145" y="319"/>
                    <a:pt x="2165" y="354"/>
                  </a:cubicBezTo>
                  <a:cubicBezTo>
                    <a:pt x="2178" y="375"/>
                    <a:pt x="2183" y="425"/>
                    <a:pt x="2179" y="449"/>
                  </a:cubicBezTo>
                  <a:cubicBezTo>
                    <a:pt x="2176" y="465"/>
                    <a:pt x="2147" y="491"/>
                    <a:pt x="2149" y="508"/>
                  </a:cubicBezTo>
                  <a:cubicBezTo>
                    <a:pt x="2150" y="526"/>
                    <a:pt x="2181" y="554"/>
                    <a:pt x="2193" y="569"/>
                  </a:cubicBezTo>
                  <a:cubicBezTo>
                    <a:pt x="2206" y="583"/>
                    <a:pt x="2235" y="609"/>
                    <a:pt x="2249" y="622"/>
                  </a:cubicBezTo>
                  <a:cubicBezTo>
                    <a:pt x="2258" y="630"/>
                    <a:pt x="2279" y="643"/>
                    <a:pt x="2285" y="654"/>
                  </a:cubicBezTo>
                  <a:cubicBezTo>
                    <a:pt x="2295" y="673"/>
                    <a:pt x="2286" y="719"/>
                    <a:pt x="2296" y="739"/>
                  </a:cubicBezTo>
                  <a:cubicBezTo>
                    <a:pt x="2302" y="751"/>
                    <a:pt x="2322" y="773"/>
                    <a:pt x="2335" y="778"/>
                  </a:cubicBezTo>
                  <a:cubicBezTo>
                    <a:pt x="2396" y="805"/>
                    <a:pt x="2540" y="805"/>
                    <a:pt x="2605" y="786"/>
                  </a:cubicBezTo>
                  <a:cubicBezTo>
                    <a:pt x="2619" y="782"/>
                    <a:pt x="2640" y="756"/>
                    <a:pt x="2655" y="752"/>
                  </a:cubicBezTo>
                  <a:cubicBezTo>
                    <a:pt x="2674" y="746"/>
                    <a:pt x="2716" y="747"/>
                    <a:pt x="2735" y="752"/>
                  </a:cubicBezTo>
                  <a:cubicBezTo>
                    <a:pt x="2743" y="754"/>
                    <a:pt x="2761" y="757"/>
                    <a:pt x="2770" y="764"/>
                  </a:cubicBezTo>
                  <a:cubicBezTo>
                    <a:pt x="2755" y="777"/>
                    <a:pt x="2741" y="790"/>
                    <a:pt x="2737" y="802"/>
                  </a:cubicBezTo>
                  <a:cubicBezTo>
                    <a:pt x="2732" y="814"/>
                    <a:pt x="2742" y="843"/>
                    <a:pt x="2737" y="855"/>
                  </a:cubicBezTo>
                  <a:cubicBezTo>
                    <a:pt x="2727" y="880"/>
                    <a:pt x="2669" y="909"/>
                    <a:pt x="2660" y="934"/>
                  </a:cubicBezTo>
                  <a:cubicBezTo>
                    <a:pt x="2653" y="955"/>
                    <a:pt x="2678" y="999"/>
                    <a:pt x="2671" y="1019"/>
                  </a:cubicBezTo>
                  <a:cubicBezTo>
                    <a:pt x="2664" y="1040"/>
                    <a:pt x="2606" y="1060"/>
                    <a:pt x="2606" y="1083"/>
                  </a:cubicBezTo>
                  <a:cubicBezTo>
                    <a:pt x="2605" y="1100"/>
                    <a:pt x="2642" y="1123"/>
                    <a:pt x="2655" y="1136"/>
                  </a:cubicBezTo>
                  <a:cubicBezTo>
                    <a:pt x="2670" y="1151"/>
                    <a:pt x="2699" y="1187"/>
                    <a:pt x="2720" y="1194"/>
                  </a:cubicBezTo>
                  <a:cubicBezTo>
                    <a:pt x="2741" y="1201"/>
                    <a:pt x="2788" y="1180"/>
                    <a:pt x="2808" y="1189"/>
                  </a:cubicBezTo>
                  <a:cubicBezTo>
                    <a:pt x="2828" y="1197"/>
                    <a:pt x="2844" y="1242"/>
                    <a:pt x="2863" y="1252"/>
                  </a:cubicBezTo>
                  <a:cubicBezTo>
                    <a:pt x="2898" y="1271"/>
                    <a:pt x="2991" y="1248"/>
                    <a:pt x="3021" y="1273"/>
                  </a:cubicBezTo>
                  <a:cubicBezTo>
                    <a:pt x="3045" y="1293"/>
                    <a:pt x="3041" y="1365"/>
                    <a:pt x="3060" y="1390"/>
                  </a:cubicBezTo>
                  <a:cubicBezTo>
                    <a:pt x="3074" y="1410"/>
                    <a:pt x="3127" y="1428"/>
                    <a:pt x="3142" y="1448"/>
                  </a:cubicBezTo>
                  <a:cubicBezTo>
                    <a:pt x="3156" y="1469"/>
                    <a:pt x="3153" y="1524"/>
                    <a:pt x="3169" y="1544"/>
                  </a:cubicBezTo>
                  <a:cubicBezTo>
                    <a:pt x="3176" y="1552"/>
                    <a:pt x="3196" y="1562"/>
                    <a:pt x="3213" y="1569"/>
                  </a:cubicBezTo>
                  <a:cubicBezTo>
                    <a:pt x="3192" y="1584"/>
                    <a:pt x="3170" y="1599"/>
                    <a:pt x="3157" y="1610"/>
                  </a:cubicBezTo>
                  <a:cubicBezTo>
                    <a:pt x="3121" y="1640"/>
                    <a:pt x="3056" y="1709"/>
                    <a:pt x="3022" y="1742"/>
                  </a:cubicBezTo>
                  <a:cubicBezTo>
                    <a:pt x="3005" y="1758"/>
                    <a:pt x="2965" y="1784"/>
                    <a:pt x="2956" y="1805"/>
                  </a:cubicBezTo>
                  <a:cubicBezTo>
                    <a:pt x="2950" y="1819"/>
                    <a:pt x="2953" y="1850"/>
                    <a:pt x="2954" y="1864"/>
                  </a:cubicBezTo>
                  <a:cubicBezTo>
                    <a:pt x="2955" y="1881"/>
                    <a:pt x="2964" y="1915"/>
                    <a:pt x="2962" y="1932"/>
                  </a:cubicBezTo>
                  <a:cubicBezTo>
                    <a:pt x="2960" y="1957"/>
                    <a:pt x="2949" y="2008"/>
                    <a:pt x="2936" y="2030"/>
                  </a:cubicBezTo>
                  <a:cubicBezTo>
                    <a:pt x="2924" y="2049"/>
                    <a:pt x="2876" y="2067"/>
                    <a:pt x="2866" y="2087"/>
                  </a:cubicBezTo>
                  <a:cubicBezTo>
                    <a:pt x="2860" y="2100"/>
                    <a:pt x="2871" y="2131"/>
                    <a:pt x="2866" y="2145"/>
                  </a:cubicBezTo>
                  <a:cubicBezTo>
                    <a:pt x="2861" y="2162"/>
                    <a:pt x="2840" y="2191"/>
                    <a:pt x="2827" y="2203"/>
                  </a:cubicBezTo>
                  <a:cubicBezTo>
                    <a:pt x="2814" y="2214"/>
                    <a:pt x="2783" y="2230"/>
                    <a:pt x="2767" y="2236"/>
                  </a:cubicBezTo>
                  <a:cubicBezTo>
                    <a:pt x="2754" y="2241"/>
                    <a:pt x="2724" y="2245"/>
                    <a:pt x="2710" y="2246"/>
                  </a:cubicBezTo>
                  <a:cubicBezTo>
                    <a:pt x="2686" y="2247"/>
                    <a:pt x="2638" y="2226"/>
                    <a:pt x="2617" y="2236"/>
                  </a:cubicBezTo>
                  <a:cubicBezTo>
                    <a:pt x="2603" y="2243"/>
                    <a:pt x="2595" y="2281"/>
                    <a:pt x="2582" y="2291"/>
                  </a:cubicBezTo>
                  <a:cubicBezTo>
                    <a:pt x="2565" y="2304"/>
                    <a:pt x="2520" y="2316"/>
                    <a:pt x="2498" y="2320"/>
                  </a:cubicBezTo>
                  <a:cubicBezTo>
                    <a:pt x="2479" y="2324"/>
                    <a:pt x="2437" y="2332"/>
                    <a:pt x="2419" y="2324"/>
                  </a:cubicBezTo>
                  <a:cubicBezTo>
                    <a:pt x="2410" y="2319"/>
                    <a:pt x="2395" y="2301"/>
                    <a:pt x="2394" y="2291"/>
                  </a:cubicBezTo>
                  <a:cubicBezTo>
                    <a:pt x="2394" y="2283"/>
                    <a:pt x="2412" y="2271"/>
                    <a:pt x="2409" y="2264"/>
                  </a:cubicBezTo>
                  <a:cubicBezTo>
                    <a:pt x="2407" y="2258"/>
                    <a:pt x="2397" y="2254"/>
                    <a:pt x="2387" y="2251"/>
                  </a:cubicBezTo>
                  <a:cubicBezTo>
                    <a:pt x="2391" y="2216"/>
                    <a:pt x="2397" y="2176"/>
                    <a:pt x="2388" y="2153"/>
                  </a:cubicBezTo>
                  <a:cubicBezTo>
                    <a:pt x="2384" y="2141"/>
                    <a:pt x="2365" y="2121"/>
                    <a:pt x="2354" y="2115"/>
                  </a:cubicBezTo>
                  <a:cubicBezTo>
                    <a:pt x="2336" y="2106"/>
                    <a:pt x="2288" y="2117"/>
                    <a:pt x="2272" y="2104"/>
                  </a:cubicBezTo>
                  <a:cubicBezTo>
                    <a:pt x="2257" y="2090"/>
                    <a:pt x="2264" y="2041"/>
                    <a:pt x="2253" y="2023"/>
                  </a:cubicBezTo>
                  <a:cubicBezTo>
                    <a:pt x="2246" y="2012"/>
                    <a:pt x="2227" y="1994"/>
                    <a:pt x="2214" y="1989"/>
                  </a:cubicBezTo>
                  <a:cubicBezTo>
                    <a:pt x="2200" y="1984"/>
                    <a:pt x="2167" y="1996"/>
                    <a:pt x="2153" y="1989"/>
                  </a:cubicBezTo>
                  <a:cubicBezTo>
                    <a:pt x="2126" y="1977"/>
                    <a:pt x="2091" y="1927"/>
                    <a:pt x="2079" y="1901"/>
                  </a:cubicBezTo>
                  <a:cubicBezTo>
                    <a:pt x="2066" y="1874"/>
                    <a:pt x="2043" y="1810"/>
                    <a:pt x="2056" y="1783"/>
                  </a:cubicBezTo>
                  <a:cubicBezTo>
                    <a:pt x="2061" y="1772"/>
                    <a:pt x="2092" y="1770"/>
                    <a:pt x="2098" y="1760"/>
                  </a:cubicBezTo>
                  <a:cubicBezTo>
                    <a:pt x="2112" y="1739"/>
                    <a:pt x="2115" y="1682"/>
                    <a:pt x="2102" y="1661"/>
                  </a:cubicBezTo>
                  <a:cubicBezTo>
                    <a:pt x="2090" y="1641"/>
                    <a:pt x="2041" y="1622"/>
                    <a:pt x="2017" y="1619"/>
                  </a:cubicBezTo>
                  <a:cubicBezTo>
                    <a:pt x="2006" y="1618"/>
                    <a:pt x="1986" y="1621"/>
                    <a:pt x="1971" y="1626"/>
                  </a:cubicBezTo>
                  <a:cubicBezTo>
                    <a:pt x="1969" y="1598"/>
                    <a:pt x="1899" y="1577"/>
                    <a:pt x="1882" y="1554"/>
                  </a:cubicBezTo>
                  <a:cubicBezTo>
                    <a:pt x="1870" y="1538"/>
                    <a:pt x="1853" y="1501"/>
                    <a:pt x="1851" y="1482"/>
                  </a:cubicBezTo>
                  <a:cubicBezTo>
                    <a:pt x="1849" y="1464"/>
                    <a:pt x="1854" y="1428"/>
                    <a:pt x="1862" y="1413"/>
                  </a:cubicBezTo>
                  <a:cubicBezTo>
                    <a:pt x="1874" y="1393"/>
                    <a:pt x="1927" y="1377"/>
                    <a:pt x="1932" y="1356"/>
                  </a:cubicBezTo>
                  <a:cubicBezTo>
                    <a:pt x="1936" y="1339"/>
                    <a:pt x="1920" y="1302"/>
                    <a:pt x="1905" y="1295"/>
                  </a:cubicBezTo>
                  <a:cubicBezTo>
                    <a:pt x="1887" y="1286"/>
                    <a:pt x="1848" y="1320"/>
                    <a:pt x="1828" y="1317"/>
                  </a:cubicBezTo>
                  <a:cubicBezTo>
                    <a:pt x="1817" y="1316"/>
                    <a:pt x="1803" y="1294"/>
                    <a:pt x="1793" y="1295"/>
                  </a:cubicBezTo>
                  <a:cubicBezTo>
                    <a:pt x="1776" y="1296"/>
                    <a:pt x="1762" y="1337"/>
                    <a:pt x="1746" y="1340"/>
                  </a:cubicBezTo>
                  <a:cubicBezTo>
                    <a:pt x="1729" y="1344"/>
                    <a:pt x="1696" y="1326"/>
                    <a:pt x="1681" y="1317"/>
                  </a:cubicBezTo>
                  <a:cubicBezTo>
                    <a:pt x="1638" y="1292"/>
                    <a:pt x="1570" y="1218"/>
                    <a:pt x="1534" y="1184"/>
                  </a:cubicBezTo>
                  <a:cubicBezTo>
                    <a:pt x="1525" y="1176"/>
                    <a:pt x="1511" y="1153"/>
                    <a:pt x="1499" y="1150"/>
                  </a:cubicBezTo>
                  <a:cubicBezTo>
                    <a:pt x="1479" y="1145"/>
                    <a:pt x="1438" y="1161"/>
                    <a:pt x="1422" y="1172"/>
                  </a:cubicBezTo>
                  <a:cubicBezTo>
                    <a:pt x="1402" y="1186"/>
                    <a:pt x="1374" y="1227"/>
                    <a:pt x="1367" y="1249"/>
                  </a:cubicBezTo>
                  <a:cubicBezTo>
                    <a:pt x="1364" y="1260"/>
                    <a:pt x="1377" y="1288"/>
                    <a:pt x="1367" y="1295"/>
                  </a:cubicBezTo>
                  <a:cubicBezTo>
                    <a:pt x="1354" y="1304"/>
                    <a:pt x="1318" y="1261"/>
                    <a:pt x="1305" y="1272"/>
                  </a:cubicBezTo>
                  <a:cubicBezTo>
                    <a:pt x="1281" y="1294"/>
                    <a:pt x="1359" y="1371"/>
                    <a:pt x="1340" y="1398"/>
                  </a:cubicBezTo>
                  <a:cubicBezTo>
                    <a:pt x="1326" y="1419"/>
                    <a:pt x="1259" y="1397"/>
                    <a:pt x="1236" y="1409"/>
                  </a:cubicBezTo>
                  <a:cubicBezTo>
                    <a:pt x="1218" y="1418"/>
                    <a:pt x="1198" y="1458"/>
                    <a:pt x="1182" y="1470"/>
                  </a:cubicBezTo>
                  <a:cubicBezTo>
                    <a:pt x="1169" y="1480"/>
                    <a:pt x="1134" y="1485"/>
                    <a:pt x="1124" y="1497"/>
                  </a:cubicBezTo>
                  <a:cubicBezTo>
                    <a:pt x="1111" y="1511"/>
                    <a:pt x="1096" y="1551"/>
                    <a:pt x="1100" y="1569"/>
                  </a:cubicBezTo>
                  <a:cubicBezTo>
                    <a:pt x="1106" y="1592"/>
                    <a:pt x="1160" y="1615"/>
                    <a:pt x="1166" y="1638"/>
                  </a:cubicBezTo>
                  <a:cubicBezTo>
                    <a:pt x="1173" y="1662"/>
                    <a:pt x="1164" y="1718"/>
                    <a:pt x="1147" y="1737"/>
                  </a:cubicBezTo>
                  <a:cubicBezTo>
                    <a:pt x="1129" y="1757"/>
                    <a:pt x="1067" y="1755"/>
                    <a:pt x="1046" y="1772"/>
                  </a:cubicBezTo>
                  <a:cubicBezTo>
                    <a:pt x="1021" y="1793"/>
                    <a:pt x="995" y="1855"/>
                    <a:pt x="984" y="1886"/>
                  </a:cubicBezTo>
                  <a:cubicBezTo>
                    <a:pt x="974" y="1916"/>
                    <a:pt x="956" y="1980"/>
                    <a:pt x="961" y="2012"/>
                  </a:cubicBezTo>
                  <a:cubicBezTo>
                    <a:pt x="966" y="2039"/>
                    <a:pt x="996" y="2088"/>
                    <a:pt x="1015" y="2107"/>
                  </a:cubicBezTo>
                  <a:cubicBezTo>
                    <a:pt x="1041" y="2135"/>
                    <a:pt x="1106" y="2183"/>
                    <a:pt x="1143" y="2188"/>
                  </a:cubicBezTo>
                  <a:cubicBezTo>
                    <a:pt x="1169" y="2191"/>
                    <a:pt x="1218" y="2161"/>
                    <a:pt x="1244" y="2157"/>
                  </a:cubicBezTo>
                  <a:cubicBezTo>
                    <a:pt x="1263" y="2154"/>
                    <a:pt x="1302" y="2161"/>
                    <a:pt x="1321" y="2157"/>
                  </a:cubicBezTo>
                  <a:cubicBezTo>
                    <a:pt x="1334" y="2154"/>
                    <a:pt x="1357" y="2134"/>
                    <a:pt x="1371" y="2134"/>
                  </a:cubicBezTo>
                  <a:cubicBezTo>
                    <a:pt x="1401" y="2135"/>
                    <a:pt x="1446" y="2187"/>
                    <a:pt x="1476" y="2191"/>
                  </a:cubicBezTo>
                  <a:cubicBezTo>
                    <a:pt x="1488" y="2193"/>
                    <a:pt x="1518" y="2190"/>
                    <a:pt x="1526" y="2180"/>
                  </a:cubicBezTo>
                  <a:cubicBezTo>
                    <a:pt x="1535" y="2170"/>
                    <a:pt x="1524" y="2138"/>
                    <a:pt x="1530" y="2127"/>
                  </a:cubicBezTo>
                  <a:cubicBezTo>
                    <a:pt x="1537" y="2112"/>
                    <a:pt x="1565" y="2091"/>
                    <a:pt x="1580" y="2085"/>
                  </a:cubicBezTo>
                  <a:cubicBezTo>
                    <a:pt x="1606" y="2073"/>
                    <a:pt x="1691" y="2093"/>
                    <a:pt x="1703" y="2072"/>
                  </a:cubicBezTo>
                  <a:cubicBezTo>
                    <a:pt x="1701" y="2090"/>
                    <a:pt x="1722" y="2124"/>
                    <a:pt x="1723" y="2142"/>
                  </a:cubicBezTo>
                  <a:cubicBezTo>
                    <a:pt x="1725" y="2173"/>
                    <a:pt x="1701" y="2237"/>
                    <a:pt x="1708" y="2268"/>
                  </a:cubicBezTo>
                  <a:cubicBezTo>
                    <a:pt x="1711" y="2284"/>
                    <a:pt x="1738" y="2309"/>
                    <a:pt x="1743" y="2325"/>
                  </a:cubicBezTo>
                  <a:cubicBezTo>
                    <a:pt x="1749" y="2345"/>
                    <a:pt x="1751" y="2388"/>
                    <a:pt x="1746" y="2409"/>
                  </a:cubicBezTo>
                  <a:cubicBezTo>
                    <a:pt x="1741" y="2434"/>
                    <a:pt x="1700" y="2475"/>
                    <a:pt x="1696" y="2501"/>
                  </a:cubicBezTo>
                  <a:cubicBezTo>
                    <a:pt x="1693" y="2520"/>
                    <a:pt x="1703" y="2559"/>
                    <a:pt x="1712" y="2577"/>
                  </a:cubicBezTo>
                  <a:cubicBezTo>
                    <a:pt x="1725" y="2603"/>
                    <a:pt x="1763" y="2650"/>
                    <a:pt x="1789" y="2665"/>
                  </a:cubicBezTo>
                  <a:cubicBezTo>
                    <a:pt x="1806" y="2674"/>
                    <a:pt x="1847" y="2683"/>
                    <a:pt x="1866" y="2680"/>
                  </a:cubicBezTo>
                  <a:cubicBezTo>
                    <a:pt x="1881" y="2677"/>
                    <a:pt x="1902" y="2650"/>
                    <a:pt x="1917" y="2649"/>
                  </a:cubicBezTo>
                  <a:cubicBezTo>
                    <a:pt x="1946" y="2648"/>
                    <a:pt x="1997" y="2689"/>
                    <a:pt x="2025" y="2699"/>
                  </a:cubicBezTo>
                  <a:cubicBezTo>
                    <a:pt x="2045" y="2706"/>
                    <a:pt x="2099" y="2729"/>
                    <a:pt x="2120" y="2727"/>
                  </a:cubicBezTo>
                  <a:cubicBezTo>
                    <a:pt x="2134" y="2727"/>
                    <a:pt x="2185" y="2722"/>
                    <a:pt x="2220" y="2718"/>
                  </a:cubicBezTo>
                  <a:cubicBezTo>
                    <a:pt x="2242" y="2745"/>
                    <a:pt x="2269" y="2779"/>
                    <a:pt x="2279" y="2803"/>
                  </a:cubicBezTo>
                  <a:cubicBezTo>
                    <a:pt x="2287" y="2825"/>
                    <a:pt x="2281" y="2874"/>
                    <a:pt x="2289" y="2899"/>
                  </a:cubicBezTo>
                  <a:cubicBezTo>
                    <a:pt x="2266" y="2912"/>
                    <a:pt x="2232" y="2932"/>
                    <a:pt x="2221" y="2942"/>
                  </a:cubicBezTo>
                  <a:cubicBezTo>
                    <a:pt x="2213" y="2950"/>
                    <a:pt x="2189" y="2957"/>
                    <a:pt x="2180" y="2964"/>
                  </a:cubicBezTo>
                  <a:cubicBezTo>
                    <a:pt x="2166" y="2977"/>
                    <a:pt x="2143" y="3007"/>
                    <a:pt x="2137" y="3025"/>
                  </a:cubicBezTo>
                  <a:cubicBezTo>
                    <a:pt x="2130" y="3043"/>
                    <a:pt x="2140" y="3085"/>
                    <a:pt x="2131" y="3102"/>
                  </a:cubicBezTo>
                  <a:cubicBezTo>
                    <a:pt x="2124" y="3115"/>
                    <a:pt x="2097" y="3134"/>
                    <a:pt x="2082" y="3137"/>
                  </a:cubicBezTo>
                  <a:cubicBezTo>
                    <a:pt x="2061" y="3143"/>
                    <a:pt x="2019" y="3126"/>
                    <a:pt x="1997" y="3126"/>
                  </a:cubicBezTo>
                  <a:cubicBezTo>
                    <a:pt x="1965" y="3126"/>
                    <a:pt x="1902" y="3135"/>
                    <a:pt x="1871" y="3143"/>
                  </a:cubicBezTo>
                  <a:cubicBezTo>
                    <a:pt x="1853" y="3148"/>
                    <a:pt x="1815" y="3158"/>
                    <a:pt x="1800" y="3170"/>
                  </a:cubicBezTo>
                  <a:cubicBezTo>
                    <a:pt x="1782" y="3186"/>
                    <a:pt x="1769" y="3237"/>
                    <a:pt x="1754" y="3255"/>
                  </a:cubicBezTo>
                  <a:cubicBezTo>
                    <a:pt x="1746" y="3265"/>
                    <a:pt x="1723" y="3276"/>
                    <a:pt x="1715" y="3286"/>
                  </a:cubicBezTo>
                  <a:cubicBezTo>
                    <a:pt x="1702" y="3301"/>
                    <a:pt x="1688" y="3342"/>
                    <a:pt x="1674" y="3357"/>
                  </a:cubicBezTo>
                  <a:cubicBezTo>
                    <a:pt x="1664" y="3368"/>
                    <a:pt x="1640" y="3389"/>
                    <a:pt x="1625" y="3390"/>
                  </a:cubicBezTo>
                  <a:cubicBezTo>
                    <a:pt x="1610" y="3391"/>
                    <a:pt x="1586" y="3356"/>
                    <a:pt x="1571" y="3360"/>
                  </a:cubicBezTo>
                  <a:cubicBezTo>
                    <a:pt x="1554" y="3363"/>
                    <a:pt x="1537" y="3399"/>
                    <a:pt x="1529" y="3415"/>
                  </a:cubicBezTo>
                  <a:cubicBezTo>
                    <a:pt x="1516" y="3442"/>
                    <a:pt x="1522" y="3512"/>
                    <a:pt x="1499" y="3533"/>
                  </a:cubicBezTo>
                  <a:cubicBezTo>
                    <a:pt x="1482" y="3549"/>
                    <a:pt x="1424" y="3541"/>
                    <a:pt x="1406" y="3557"/>
                  </a:cubicBezTo>
                  <a:cubicBezTo>
                    <a:pt x="1389" y="3574"/>
                    <a:pt x="1380" y="3625"/>
                    <a:pt x="1374" y="3648"/>
                  </a:cubicBezTo>
                  <a:cubicBezTo>
                    <a:pt x="1366" y="3675"/>
                    <a:pt x="1362" y="3731"/>
                    <a:pt x="1354" y="3758"/>
                  </a:cubicBezTo>
                  <a:cubicBezTo>
                    <a:pt x="1348" y="3778"/>
                    <a:pt x="1331" y="3816"/>
                    <a:pt x="1322" y="3835"/>
                  </a:cubicBezTo>
                  <a:cubicBezTo>
                    <a:pt x="1308" y="3863"/>
                    <a:pt x="1283" y="3923"/>
                    <a:pt x="1261" y="3947"/>
                  </a:cubicBezTo>
                  <a:cubicBezTo>
                    <a:pt x="1246" y="3964"/>
                    <a:pt x="1204" y="3984"/>
                    <a:pt x="1188" y="3999"/>
                  </a:cubicBezTo>
                  <a:cubicBezTo>
                    <a:pt x="1166" y="4020"/>
                    <a:pt x="1124" y="4065"/>
                    <a:pt x="1114" y="4093"/>
                  </a:cubicBezTo>
                  <a:cubicBezTo>
                    <a:pt x="1104" y="4118"/>
                    <a:pt x="1104" y="4175"/>
                    <a:pt x="1108" y="4202"/>
                  </a:cubicBezTo>
                  <a:cubicBezTo>
                    <a:pt x="1112" y="4222"/>
                    <a:pt x="1129" y="4257"/>
                    <a:pt x="1138" y="4274"/>
                  </a:cubicBezTo>
                  <a:cubicBezTo>
                    <a:pt x="1155" y="4303"/>
                    <a:pt x="1206" y="4352"/>
                    <a:pt x="1218" y="4384"/>
                  </a:cubicBezTo>
                  <a:cubicBezTo>
                    <a:pt x="1222" y="4397"/>
                    <a:pt x="1226" y="4418"/>
                    <a:pt x="1227" y="4439"/>
                  </a:cubicBezTo>
                  <a:cubicBezTo>
                    <a:pt x="1214" y="4439"/>
                    <a:pt x="1202" y="4439"/>
                    <a:pt x="1195" y="4436"/>
                  </a:cubicBezTo>
                  <a:cubicBezTo>
                    <a:pt x="1182" y="4431"/>
                    <a:pt x="1164" y="4408"/>
                    <a:pt x="1151" y="4404"/>
                  </a:cubicBezTo>
                  <a:cubicBezTo>
                    <a:pt x="1136" y="4401"/>
                    <a:pt x="1103" y="4406"/>
                    <a:pt x="1090" y="4412"/>
                  </a:cubicBezTo>
                  <a:cubicBezTo>
                    <a:pt x="1066" y="4424"/>
                    <a:pt x="1040" y="4478"/>
                    <a:pt x="1015" y="4484"/>
                  </a:cubicBezTo>
                  <a:cubicBezTo>
                    <a:pt x="1005" y="4486"/>
                    <a:pt x="987" y="4478"/>
                    <a:pt x="978" y="4473"/>
                  </a:cubicBezTo>
                  <a:cubicBezTo>
                    <a:pt x="965" y="4466"/>
                    <a:pt x="946" y="4438"/>
                    <a:pt x="931" y="4434"/>
                  </a:cubicBezTo>
                  <a:cubicBezTo>
                    <a:pt x="919" y="4430"/>
                    <a:pt x="893" y="4432"/>
                    <a:pt x="881" y="4436"/>
                  </a:cubicBezTo>
                  <a:cubicBezTo>
                    <a:pt x="865" y="4443"/>
                    <a:pt x="845" y="4476"/>
                    <a:pt x="828" y="4481"/>
                  </a:cubicBezTo>
                  <a:cubicBezTo>
                    <a:pt x="810" y="4487"/>
                    <a:pt x="771" y="4478"/>
                    <a:pt x="753" y="4471"/>
                  </a:cubicBezTo>
                  <a:cubicBezTo>
                    <a:pt x="739" y="4465"/>
                    <a:pt x="720" y="4439"/>
                    <a:pt x="706" y="4434"/>
                  </a:cubicBezTo>
                  <a:cubicBezTo>
                    <a:pt x="662" y="4417"/>
                    <a:pt x="560" y="4438"/>
                    <a:pt x="517" y="4420"/>
                  </a:cubicBezTo>
                  <a:cubicBezTo>
                    <a:pt x="505" y="4415"/>
                    <a:pt x="490" y="4391"/>
                    <a:pt x="478" y="4386"/>
                  </a:cubicBezTo>
                  <a:cubicBezTo>
                    <a:pt x="444" y="4372"/>
                    <a:pt x="368" y="4381"/>
                    <a:pt x="331" y="4378"/>
                  </a:cubicBezTo>
                  <a:cubicBezTo>
                    <a:pt x="320" y="4377"/>
                    <a:pt x="297" y="4377"/>
                    <a:pt x="286" y="4372"/>
                  </a:cubicBezTo>
                  <a:cubicBezTo>
                    <a:pt x="277" y="4369"/>
                    <a:pt x="265" y="4360"/>
                    <a:pt x="254" y="435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0" name="Freeform 43"/>
            <p:cNvSpPr>
              <a:spLocks/>
            </p:cNvSpPr>
            <p:nvPr/>
          </p:nvSpPr>
          <p:spPr bwMode="auto">
            <a:xfrm>
              <a:off x="5008563" y="2978150"/>
              <a:ext cx="44450" cy="50800"/>
            </a:xfrm>
            <a:custGeom>
              <a:avLst/>
              <a:gdLst>
                <a:gd name="T0" fmla="*/ 257 w 269"/>
                <a:gd name="T1" fmla="*/ 161 h 300"/>
                <a:gd name="T2" fmla="*/ 245 w 269"/>
                <a:gd name="T3" fmla="*/ 283 h 300"/>
                <a:gd name="T4" fmla="*/ 137 w 269"/>
                <a:gd name="T5" fmla="*/ 267 h 300"/>
                <a:gd name="T6" fmla="*/ 121 w 269"/>
                <a:gd name="T7" fmla="*/ 196 h 300"/>
                <a:gd name="T8" fmla="*/ 28 w 269"/>
                <a:gd name="T9" fmla="*/ 119 h 300"/>
                <a:gd name="T10" fmla="*/ 1 w 269"/>
                <a:gd name="T11" fmla="*/ 85 h 300"/>
                <a:gd name="T12" fmla="*/ 75 w 269"/>
                <a:gd name="T13" fmla="*/ 32 h 300"/>
                <a:gd name="T14" fmla="*/ 133 w 269"/>
                <a:gd name="T15" fmla="*/ 32 h 300"/>
                <a:gd name="T16" fmla="*/ 175 w 269"/>
                <a:gd name="T17" fmla="*/ 5 h 300"/>
                <a:gd name="T18" fmla="*/ 244 w 269"/>
                <a:gd name="T19" fmla="*/ 1 h 300"/>
                <a:gd name="T20" fmla="*/ 245 w 269"/>
                <a:gd name="T21" fmla="*/ 85 h 300"/>
                <a:gd name="T22" fmla="*/ 257 w 269"/>
                <a:gd name="T23" fmla="*/ 16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9" h="300">
                  <a:moveTo>
                    <a:pt x="257" y="161"/>
                  </a:moveTo>
                  <a:cubicBezTo>
                    <a:pt x="257" y="192"/>
                    <a:pt x="269" y="264"/>
                    <a:pt x="245" y="283"/>
                  </a:cubicBezTo>
                  <a:cubicBezTo>
                    <a:pt x="224" y="300"/>
                    <a:pt x="165" y="263"/>
                    <a:pt x="137" y="267"/>
                  </a:cubicBezTo>
                  <a:cubicBezTo>
                    <a:pt x="137" y="248"/>
                    <a:pt x="131" y="211"/>
                    <a:pt x="121" y="196"/>
                  </a:cubicBezTo>
                  <a:cubicBezTo>
                    <a:pt x="106" y="170"/>
                    <a:pt x="49" y="141"/>
                    <a:pt x="28" y="119"/>
                  </a:cubicBezTo>
                  <a:cubicBezTo>
                    <a:pt x="21" y="112"/>
                    <a:pt x="0" y="96"/>
                    <a:pt x="1" y="85"/>
                  </a:cubicBezTo>
                  <a:cubicBezTo>
                    <a:pt x="5" y="63"/>
                    <a:pt x="53" y="39"/>
                    <a:pt x="75" y="32"/>
                  </a:cubicBezTo>
                  <a:cubicBezTo>
                    <a:pt x="89" y="27"/>
                    <a:pt x="119" y="36"/>
                    <a:pt x="133" y="32"/>
                  </a:cubicBezTo>
                  <a:cubicBezTo>
                    <a:pt x="145" y="28"/>
                    <a:pt x="164" y="9"/>
                    <a:pt x="175" y="5"/>
                  </a:cubicBezTo>
                  <a:cubicBezTo>
                    <a:pt x="191" y="0"/>
                    <a:pt x="237" y="12"/>
                    <a:pt x="244" y="1"/>
                  </a:cubicBezTo>
                  <a:cubicBezTo>
                    <a:pt x="239" y="23"/>
                    <a:pt x="243" y="64"/>
                    <a:pt x="245" y="85"/>
                  </a:cubicBezTo>
                  <a:cubicBezTo>
                    <a:pt x="247" y="104"/>
                    <a:pt x="256" y="142"/>
                    <a:pt x="257" y="16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1" name="Freeform 44"/>
            <p:cNvSpPr>
              <a:spLocks/>
            </p:cNvSpPr>
            <p:nvPr/>
          </p:nvSpPr>
          <p:spPr bwMode="auto">
            <a:xfrm>
              <a:off x="4460875" y="2932112"/>
              <a:ext cx="355600" cy="723900"/>
            </a:xfrm>
            <a:custGeom>
              <a:avLst/>
              <a:gdLst>
                <a:gd name="T0" fmla="*/ 2094 w 2094"/>
                <a:gd name="T1" fmla="*/ 803 h 4279"/>
                <a:gd name="T2" fmla="*/ 2041 w 2094"/>
                <a:gd name="T3" fmla="*/ 1026 h 4279"/>
                <a:gd name="T4" fmla="*/ 1913 w 2094"/>
                <a:gd name="T5" fmla="*/ 1097 h 4279"/>
                <a:gd name="T6" fmla="*/ 1716 w 2094"/>
                <a:gd name="T7" fmla="*/ 1198 h 4279"/>
                <a:gd name="T8" fmla="*/ 1763 w 2094"/>
                <a:gd name="T9" fmla="*/ 1273 h 4279"/>
                <a:gd name="T10" fmla="*/ 1721 w 2094"/>
                <a:gd name="T11" fmla="*/ 1371 h 4279"/>
                <a:gd name="T12" fmla="*/ 1635 w 2094"/>
                <a:gd name="T13" fmla="*/ 1456 h 4279"/>
                <a:gd name="T14" fmla="*/ 1691 w 2094"/>
                <a:gd name="T15" fmla="*/ 1679 h 4279"/>
                <a:gd name="T16" fmla="*/ 1844 w 2094"/>
                <a:gd name="T17" fmla="*/ 1822 h 4279"/>
                <a:gd name="T18" fmla="*/ 2022 w 2094"/>
                <a:gd name="T19" fmla="*/ 2056 h 4279"/>
                <a:gd name="T20" fmla="*/ 1919 w 2094"/>
                <a:gd name="T21" fmla="*/ 2247 h 4279"/>
                <a:gd name="T22" fmla="*/ 1871 w 2094"/>
                <a:gd name="T23" fmla="*/ 2390 h 4279"/>
                <a:gd name="T24" fmla="*/ 1896 w 2094"/>
                <a:gd name="T25" fmla="*/ 2531 h 4279"/>
                <a:gd name="T26" fmla="*/ 1813 w 2094"/>
                <a:gd name="T27" fmla="*/ 2645 h 4279"/>
                <a:gd name="T28" fmla="*/ 1741 w 2094"/>
                <a:gd name="T29" fmla="*/ 2666 h 4279"/>
                <a:gd name="T30" fmla="*/ 1763 w 2094"/>
                <a:gd name="T31" fmla="*/ 2770 h 4279"/>
                <a:gd name="T32" fmla="*/ 1853 w 2094"/>
                <a:gd name="T33" fmla="*/ 2881 h 4279"/>
                <a:gd name="T34" fmla="*/ 1834 w 2094"/>
                <a:gd name="T35" fmla="*/ 3164 h 4279"/>
                <a:gd name="T36" fmla="*/ 1719 w 2094"/>
                <a:gd name="T37" fmla="*/ 3493 h 4279"/>
                <a:gd name="T38" fmla="*/ 1484 w 2094"/>
                <a:gd name="T39" fmla="*/ 3658 h 4279"/>
                <a:gd name="T40" fmla="*/ 1344 w 2094"/>
                <a:gd name="T41" fmla="*/ 3642 h 4279"/>
                <a:gd name="T42" fmla="*/ 1103 w 2094"/>
                <a:gd name="T43" fmla="*/ 3704 h 4279"/>
                <a:gd name="T44" fmla="*/ 999 w 2094"/>
                <a:gd name="T45" fmla="*/ 3825 h 4279"/>
                <a:gd name="T46" fmla="*/ 854 w 2094"/>
                <a:gd name="T47" fmla="*/ 3863 h 4279"/>
                <a:gd name="T48" fmla="*/ 559 w 2094"/>
                <a:gd name="T49" fmla="*/ 4041 h 4279"/>
                <a:gd name="T50" fmla="*/ 438 w 2094"/>
                <a:gd name="T51" fmla="*/ 4124 h 4279"/>
                <a:gd name="T52" fmla="*/ 272 w 2094"/>
                <a:gd name="T53" fmla="*/ 4251 h 4279"/>
                <a:gd name="T54" fmla="*/ 29 w 2094"/>
                <a:gd name="T55" fmla="*/ 4254 h 4279"/>
                <a:gd name="T56" fmla="*/ 89 w 2094"/>
                <a:gd name="T57" fmla="*/ 3911 h 4279"/>
                <a:gd name="T58" fmla="*/ 231 w 2094"/>
                <a:gd name="T59" fmla="*/ 3598 h 4279"/>
                <a:gd name="T60" fmla="*/ 165 w 2094"/>
                <a:gd name="T61" fmla="*/ 3320 h 4279"/>
                <a:gd name="T62" fmla="*/ 108 w 2094"/>
                <a:gd name="T63" fmla="*/ 2875 h 4279"/>
                <a:gd name="T64" fmla="*/ 64 w 2094"/>
                <a:gd name="T65" fmla="*/ 2580 h 4279"/>
                <a:gd name="T66" fmla="*/ 174 w 2094"/>
                <a:gd name="T67" fmla="*/ 2375 h 4279"/>
                <a:gd name="T68" fmla="*/ 207 w 2094"/>
                <a:gd name="T69" fmla="*/ 2211 h 4279"/>
                <a:gd name="T70" fmla="*/ 127 w 2094"/>
                <a:gd name="T71" fmla="*/ 2011 h 4279"/>
                <a:gd name="T72" fmla="*/ 34 w 2094"/>
                <a:gd name="T73" fmla="*/ 1819 h 4279"/>
                <a:gd name="T74" fmla="*/ 204 w 2094"/>
                <a:gd name="T75" fmla="*/ 1606 h 4279"/>
                <a:gd name="T76" fmla="*/ 248 w 2094"/>
                <a:gd name="T77" fmla="*/ 1407 h 4279"/>
                <a:gd name="T78" fmla="*/ 327 w 2094"/>
                <a:gd name="T79" fmla="*/ 1158 h 4279"/>
                <a:gd name="T80" fmla="*/ 335 w 2094"/>
                <a:gd name="T81" fmla="*/ 940 h 4279"/>
                <a:gd name="T82" fmla="*/ 368 w 2094"/>
                <a:gd name="T83" fmla="*/ 940 h 4279"/>
                <a:gd name="T84" fmla="*/ 473 w 2094"/>
                <a:gd name="T85" fmla="*/ 819 h 4279"/>
                <a:gd name="T86" fmla="*/ 586 w 2094"/>
                <a:gd name="T87" fmla="*/ 700 h 4279"/>
                <a:gd name="T88" fmla="*/ 797 w 2094"/>
                <a:gd name="T89" fmla="*/ 647 h 4279"/>
                <a:gd name="T90" fmla="*/ 943 w 2094"/>
                <a:gd name="T91" fmla="*/ 442 h 4279"/>
                <a:gd name="T92" fmla="*/ 1091 w 2094"/>
                <a:gd name="T93" fmla="*/ 284 h 4279"/>
                <a:gd name="T94" fmla="*/ 1355 w 2094"/>
                <a:gd name="T95" fmla="*/ 221 h 4279"/>
                <a:gd name="T96" fmla="*/ 1577 w 2094"/>
                <a:gd name="T97" fmla="*/ 231 h 4279"/>
                <a:gd name="T98" fmla="*/ 1765 w 2094"/>
                <a:gd name="T99" fmla="*/ 79 h 4279"/>
                <a:gd name="T100" fmla="*/ 1802 w 2094"/>
                <a:gd name="T101" fmla="*/ 17 h 4279"/>
                <a:gd name="T102" fmla="*/ 1894 w 2094"/>
                <a:gd name="T103" fmla="*/ 213 h 4279"/>
                <a:gd name="T104" fmla="*/ 1974 w 2094"/>
                <a:gd name="T105" fmla="*/ 283 h 4279"/>
                <a:gd name="T106" fmla="*/ 1796 w 2094"/>
                <a:gd name="T107" fmla="*/ 362 h 4279"/>
                <a:gd name="T108" fmla="*/ 1780 w 2094"/>
                <a:gd name="T109" fmla="*/ 490 h 4279"/>
                <a:gd name="T110" fmla="*/ 1944 w 2094"/>
                <a:gd name="T111" fmla="*/ 535 h 4279"/>
                <a:gd name="T112" fmla="*/ 2002 w 2094"/>
                <a:gd name="T113" fmla="*/ 667 h 4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4" h="4279">
                  <a:moveTo>
                    <a:pt x="2066" y="734"/>
                  </a:moveTo>
                  <a:cubicBezTo>
                    <a:pt x="2076" y="749"/>
                    <a:pt x="2094" y="784"/>
                    <a:pt x="2094" y="803"/>
                  </a:cubicBezTo>
                  <a:cubicBezTo>
                    <a:pt x="2094" y="827"/>
                    <a:pt x="2061" y="869"/>
                    <a:pt x="2055" y="893"/>
                  </a:cubicBezTo>
                  <a:cubicBezTo>
                    <a:pt x="2046" y="925"/>
                    <a:pt x="2057" y="996"/>
                    <a:pt x="2041" y="1026"/>
                  </a:cubicBezTo>
                  <a:cubicBezTo>
                    <a:pt x="2033" y="1039"/>
                    <a:pt x="2005" y="1057"/>
                    <a:pt x="1991" y="1066"/>
                  </a:cubicBezTo>
                  <a:cubicBezTo>
                    <a:pt x="1973" y="1076"/>
                    <a:pt x="1933" y="1092"/>
                    <a:pt x="1913" y="1097"/>
                  </a:cubicBezTo>
                  <a:cubicBezTo>
                    <a:pt x="1884" y="1105"/>
                    <a:pt x="1820" y="1102"/>
                    <a:pt x="1794" y="1116"/>
                  </a:cubicBezTo>
                  <a:cubicBezTo>
                    <a:pt x="1768" y="1129"/>
                    <a:pt x="1722" y="1171"/>
                    <a:pt x="1716" y="1198"/>
                  </a:cubicBezTo>
                  <a:cubicBezTo>
                    <a:pt x="1713" y="1211"/>
                    <a:pt x="1725" y="1236"/>
                    <a:pt x="1732" y="1246"/>
                  </a:cubicBezTo>
                  <a:cubicBezTo>
                    <a:pt x="1738" y="1254"/>
                    <a:pt x="1758" y="1264"/>
                    <a:pt x="1763" y="1273"/>
                  </a:cubicBezTo>
                  <a:cubicBezTo>
                    <a:pt x="1768" y="1282"/>
                    <a:pt x="1772" y="1305"/>
                    <a:pt x="1769" y="1315"/>
                  </a:cubicBezTo>
                  <a:cubicBezTo>
                    <a:pt x="1763" y="1332"/>
                    <a:pt x="1735" y="1358"/>
                    <a:pt x="1721" y="1371"/>
                  </a:cubicBezTo>
                  <a:cubicBezTo>
                    <a:pt x="1711" y="1381"/>
                    <a:pt x="1685" y="1395"/>
                    <a:pt x="1674" y="1405"/>
                  </a:cubicBezTo>
                  <a:cubicBezTo>
                    <a:pt x="1663" y="1416"/>
                    <a:pt x="1640" y="1441"/>
                    <a:pt x="1635" y="1456"/>
                  </a:cubicBezTo>
                  <a:cubicBezTo>
                    <a:pt x="1623" y="1499"/>
                    <a:pt x="1634" y="1592"/>
                    <a:pt x="1652" y="1634"/>
                  </a:cubicBezTo>
                  <a:cubicBezTo>
                    <a:pt x="1658" y="1647"/>
                    <a:pt x="1678" y="1670"/>
                    <a:pt x="1691" y="1679"/>
                  </a:cubicBezTo>
                  <a:cubicBezTo>
                    <a:pt x="1716" y="1696"/>
                    <a:pt x="1783" y="1703"/>
                    <a:pt x="1805" y="1724"/>
                  </a:cubicBezTo>
                  <a:cubicBezTo>
                    <a:pt x="1824" y="1743"/>
                    <a:pt x="1830" y="1799"/>
                    <a:pt x="1844" y="1822"/>
                  </a:cubicBezTo>
                  <a:cubicBezTo>
                    <a:pt x="1871" y="1868"/>
                    <a:pt x="1952" y="1943"/>
                    <a:pt x="1983" y="1987"/>
                  </a:cubicBezTo>
                  <a:cubicBezTo>
                    <a:pt x="1994" y="2003"/>
                    <a:pt x="2020" y="2036"/>
                    <a:pt x="2022" y="2056"/>
                  </a:cubicBezTo>
                  <a:cubicBezTo>
                    <a:pt x="2023" y="2081"/>
                    <a:pt x="1995" y="2128"/>
                    <a:pt x="1983" y="2151"/>
                  </a:cubicBezTo>
                  <a:cubicBezTo>
                    <a:pt x="1969" y="2177"/>
                    <a:pt x="1929" y="2220"/>
                    <a:pt x="1919" y="2247"/>
                  </a:cubicBezTo>
                  <a:cubicBezTo>
                    <a:pt x="1909" y="2272"/>
                    <a:pt x="1913" y="2328"/>
                    <a:pt x="1902" y="2353"/>
                  </a:cubicBezTo>
                  <a:cubicBezTo>
                    <a:pt x="1897" y="2364"/>
                    <a:pt x="1875" y="2379"/>
                    <a:pt x="1871" y="2390"/>
                  </a:cubicBezTo>
                  <a:cubicBezTo>
                    <a:pt x="1864" y="2410"/>
                    <a:pt x="1867" y="2454"/>
                    <a:pt x="1871" y="2475"/>
                  </a:cubicBezTo>
                  <a:cubicBezTo>
                    <a:pt x="1875" y="2490"/>
                    <a:pt x="1899" y="2516"/>
                    <a:pt x="1896" y="2531"/>
                  </a:cubicBezTo>
                  <a:cubicBezTo>
                    <a:pt x="1894" y="2546"/>
                    <a:pt x="1864" y="2564"/>
                    <a:pt x="1855" y="2576"/>
                  </a:cubicBezTo>
                  <a:cubicBezTo>
                    <a:pt x="1843" y="2592"/>
                    <a:pt x="1831" y="2635"/>
                    <a:pt x="1813" y="2645"/>
                  </a:cubicBezTo>
                  <a:cubicBezTo>
                    <a:pt x="1805" y="2650"/>
                    <a:pt x="1783" y="2642"/>
                    <a:pt x="1774" y="2645"/>
                  </a:cubicBezTo>
                  <a:cubicBezTo>
                    <a:pt x="1765" y="2648"/>
                    <a:pt x="1746" y="2658"/>
                    <a:pt x="1741" y="2666"/>
                  </a:cubicBezTo>
                  <a:cubicBezTo>
                    <a:pt x="1731" y="2683"/>
                    <a:pt x="1734" y="2725"/>
                    <a:pt x="1741" y="2743"/>
                  </a:cubicBezTo>
                  <a:cubicBezTo>
                    <a:pt x="1744" y="2751"/>
                    <a:pt x="1758" y="2763"/>
                    <a:pt x="1763" y="2770"/>
                  </a:cubicBezTo>
                  <a:cubicBezTo>
                    <a:pt x="1780" y="2792"/>
                    <a:pt x="1810" y="2840"/>
                    <a:pt x="1830" y="2860"/>
                  </a:cubicBezTo>
                  <a:cubicBezTo>
                    <a:pt x="1835" y="2866"/>
                    <a:pt x="1844" y="2873"/>
                    <a:pt x="1853" y="2881"/>
                  </a:cubicBezTo>
                  <a:cubicBezTo>
                    <a:pt x="1854" y="2939"/>
                    <a:pt x="1858" y="3032"/>
                    <a:pt x="1853" y="3081"/>
                  </a:cubicBezTo>
                  <a:cubicBezTo>
                    <a:pt x="1850" y="3102"/>
                    <a:pt x="1836" y="3143"/>
                    <a:pt x="1834" y="3164"/>
                  </a:cubicBezTo>
                  <a:cubicBezTo>
                    <a:pt x="1826" y="3222"/>
                    <a:pt x="1853" y="3344"/>
                    <a:pt x="1828" y="3396"/>
                  </a:cubicBezTo>
                  <a:cubicBezTo>
                    <a:pt x="1813" y="3429"/>
                    <a:pt x="1748" y="3472"/>
                    <a:pt x="1719" y="3493"/>
                  </a:cubicBezTo>
                  <a:cubicBezTo>
                    <a:pt x="1679" y="3523"/>
                    <a:pt x="1591" y="3567"/>
                    <a:pt x="1552" y="3596"/>
                  </a:cubicBezTo>
                  <a:cubicBezTo>
                    <a:pt x="1533" y="3610"/>
                    <a:pt x="1504" y="3647"/>
                    <a:pt x="1484" y="3658"/>
                  </a:cubicBezTo>
                  <a:cubicBezTo>
                    <a:pt x="1471" y="3665"/>
                    <a:pt x="1443" y="3672"/>
                    <a:pt x="1429" y="3671"/>
                  </a:cubicBezTo>
                  <a:cubicBezTo>
                    <a:pt x="1406" y="3670"/>
                    <a:pt x="1366" y="3637"/>
                    <a:pt x="1344" y="3642"/>
                  </a:cubicBezTo>
                  <a:cubicBezTo>
                    <a:pt x="1319" y="3647"/>
                    <a:pt x="1294" y="3701"/>
                    <a:pt x="1270" y="3709"/>
                  </a:cubicBezTo>
                  <a:cubicBezTo>
                    <a:pt x="1231" y="3724"/>
                    <a:pt x="1144" y="3696"/>
                    <a:pt x="1103" y="3704"/>
                  </a:cubicBezTo>
                  <a:cubicBezTo>
                    <a:pt x="1083" y="3708"/>
                    <a:pt x="1041" y="3721"/>
                    <a:pt x="1027" y="3736"/>
                  </a:cubicBezTo>
                  <a:cubicBezTo>
                    <a:pt x="1011" y="3754"/>
                    <a:pt x="1019" y="3812"/>
                    <a:pt x="999" y="3825"/>
                  </a:cubicBezTo>
                  <a:cubicBezTo>
                    <a:pt x="982" y="3837"/>
                    <a:pt x="935" y="3814"/>
                    <a:pt x="915" y="3820"/>
                  </a:cubicBezTo>
                  <a:cubicBezTo>
                    <a:pt x="897" y="3825"/>
                    <a:pt x="868" y="3851"/>
                    <a:pt x="854" y="3863"/>
                  </a:cubicBezTo>
                  <a:cubicBezTo>
                    <a:pt x="812" y="3900"/>
                    <a:pt x="751" y="4000"/>
                    <a:pt x="701" y="4025"/>
                  </a:cubicBezTo>
                  <a:cubicBezTo>
                    <a:pt x="669" y="4041"/>
                    <a:pt x="592" y="4028"/>
                    <a:pt x="559" y="4041"/>
                  </a:cubicBezTo>
                  <a:cubicBezTo>
                    <a:pt x="543" y="4047"/>
                    <a:pt x="520" y="4074"/>
                    <a:pt x="504" y="4082"/>
                  </a:cubicBezTo>
                  <a:cubicBezTo>
                    <a:pt x="485" y="4091"/>
                    <a:pt x="456" y="4112"/>
                    <a:pt x="438" y="4124"/>
                  </a:cubicBezTo>
                  <a:cubicBezTo>
                    <a:pt x="415" y="4138"/>
                    <a:pt x="396" y="4183"/>
                    <a:pt x="375" y="4199"/>
                  </a:cubicBezTo>
                  <a:cubicBezTo>
                    <a:pt x="356" y="4214"/>
                    <a:pt x="296" y="4247"/>
                    <a:pt x="272" y="4251"/>
                  </a:cubicBezTo>
                  <a:cubicBezTo>
                    <a:pt x="240" y="4257"/>
                    <a:pt x="108" y="4279"/>
                    <a:pt x="42" y="4272"/>
                  </a:cubicBezTo>
                  <a:cubicBezTo>
                    <a:pt x="35" y="4265"/>
                    <a:pt x="31" y="4258"/>
                    <a:pt x="29" y="4254"/>
                  </a:cubicBezTo>
                  <a:cubicBezTo>
                    <a:pt x="20" y="4225"/>
                    <a:pt x="21" y="4209"/>
                    <a:pt x="14" y="4180"/>
                  </a:cubicBezTo>
                  <a:cubicBezTo>
                    <a:pt x="0" y="4125"/>
                    <a:pt x="81" y="3966"/>
                    <a:pt x="89" y="3911"/>
                  </a:cubicBezTo>
                  <a:cubicBezTo>
                    <a:pt x="95" y="3865"/>
                    <a:pt x="127" y="3777"/>
                    <a:pt x="146" y="3735"/>
                  </a:cubicBezTo>
                  <a:cubicBezTo>
                    <a:pt x="163" y="3699"/>
                    <a:pt x="219" y="3636"/>
                    <a:pt x="231" y="3598"/>
                  </a:cubicBezTo>
                  <a:cubicBezTo>
                    <a:pt x="238" y="3575"/>
                    <a:pt x="240" y="3527"/>
                    <a:pt x="237" y="3503"/>
                  </a:cubicBezTo>
                  <a:cubicBezTo>
                    <a:pt x="229" y="3455"/>
                    <a:pt x="182" y="3366"/>
                    <a:pt x="165" y="3320"/>
                  </a:cubicBezTo>
                  <a:cubicBezTo>
                    <a:pt x="153" y="3286"/>
                    <a:pt x="126" y="3220"/>
                    <a:pt x="119" y="3185"/>
                  </a:cubicBezTo>
                  <a:cubicBezTo>
                    <a:pt x="105" y="3108"/>
                    <a:pt x="136" y="2947"/>
                    <a:pt x="108" y="2875"/>
                  </a:cubicBezTo>
                  <a:cubicBezTo>
                    <a:pt x="101" y="2856"/>
                    <a:pt x="63" y="2831"/>
                    <a:pt x="56" y="2812"/>
                  </a:cubicBezTo>
                  <a:cubicBezTo>
                    <a:pt x="37" y="2757"/>
                    <a:pt x="50" y="2637"/>
                    <a:pt x="64" y="2580"/>
                  </a:cubicBezTo>
                  <a:cubicBezTo>
                    <a:pt x="71" y="2553"/>
                    <a:pt x="100" y="2503"/>
                    <a:pt x="114" y="2478"/>
                  </a:cubicBezTo>
                  <a:cubicBezTo>
                    <a:pt x="127" y="2452"/>
                    <a:pt x="167" y="2404"/>
                    <a:pt x="174" y="2375"/>
                  </a:cubicBezTo>
                  <a:cubicBezTo>
                    <a:pt x="179" y="2353"/>
                    <a:pt x="161" y="2306"/>
                    <a:pt x="165" y="2284"/>
                  </a:cubicBezTo>
                  <a:cubicBezTo>
                    <a:pt x="170" y="2263"/>
                    <a:pt x="201" y="2231"/>
                    <a:pt x="207" y="2211"/>
                  </a:cubicBezTo>
                  <a:cubicBezTo>
                    <a:pt x="212" y="2191"/>
                    <a:pt x="212" y="2149"/>
                    <a:pt x="207" y="2130"/>
                  </a:cubicBezTo>
                  <a:cubicBezTo>
                    <a:pt x="196" y="2096"/>
                    <a:pt x="150" y="2038"/>
                    <a:pt x="127" y="2011"/>
                  </a:cubicBezTo>
                  <a:cubicBezTo>
                    <a:pt x="107" y="1987"/>
                    <a:pt x="50" y="1953"/>
                    <a:pt x="37" y="1925"/>
                  </a:cubicBezTo>
                  <a:cubicBezTo>
                    <a:pt x="26" y="1901"/>
                    <a:pt x="28" y="1845"/>
                    <a:pt x="34" y="1819"/>
                  </a:cubicBezTo>
                  <a:cubicBezTo>
                    <a:pt x="41" y="1791"/>
                    <a:pt x="71" y="1738"/>
                    <a:pt x="89" y="1714"/>
                  </a:cubicBezTo>
                  <a:cubicBezTo>
                    <a:pt x="113" y="1683"/>
                    <a:pt x="186" y="1641"/>
                    <a:pt x="204" y="1606"/>
                  </a:cubicBezTo>
                  <a:cubicBezTo>
                    <a:pt x="219" y="1576"/>
                    <a:pt x="212" y="1506"/>
                    <a:pt x="220" y="1474"/>
                  </a:cubicBezTo>
                  <a:cubicBezTo>
                    <a:pt x="225" y="1456"/>
                    <a:pt x="244" y="1424"/>
                    <a:pt x="248" y="1407"/>
                  </a:cubicBezTo>
                  <a:cubicBezTo>
                    <a:pt x="256" y="1364"/>
                    <a:pt x="230" y="1274"/>
                    <a:pt x="248" y="1234"/>
                  </a:cubicBezTo>
                  <a:cubicBezTo>
                    <a:pt x="258" y="1209"/>
                    <a:pt x="314" y="1182"/>
                    <a:pt x="327" y="1158"/>
                  </a:cubicBezTo>
                  <a:cubicBezTo>
                    <a:pt x="338" y="1137"/>
                    <a:pt x="339" y="1088"/>
                    <a:pt x="341" y="1064"/>
                  </a:cubicBezTo>
                  <a:cubicBezTo>
                    <a:pt x="342" y="1033"/>
                    <a:pt x="335" y="971"/>
                    <a:pt x="335" y="940"/>
                  </a:cubicBezTo>
                  <a:cubicBezTo>
                    <a:pt x="336" y="936"/>
                    <a:pt x="336" y="936"/>
                    <a:pt x="336" y="936"/>
                  </a:cubicBezTo>
                  <a:cubicBezTo>
                    <a:pt x="348" y="939"/>
                    <a:pt x="360" y="941"/>
                    <a:pt x="368" y="940"/>
                  </a:cubicBezTo>
                  <a:cubicBezTo>
                    <a:pt x="392" y="937"/>
                    <a:pt x="439" y="911"/>
                    <a:pt x="454" y="892"/>
                  </a:cubicBezTo>
                  <a:cubicBezTo>
                    <a:pt x="465" y="877"/>
                    <a:pt x="469" y="837"/>
                    <a:pt x="473" y="819"/>
                  </a:cubicBezTo>
                  <a:cubicBezTo>
                    <a:pt x="481" y="789"/>
                    <a:pt x="479" y="719"/>
                    <a:pt x="503" y="700"/>
                  </a:cubicBezTo>
                  <a:cubicBezTo>
                    <a:pt x="520" y="687"/>
                    <a:pt x="565" y="702"/>
                    <a:pt x="586" y="700"/>
                  </a:cubicBezTo>
                  <a:cubicBezTo>
                    <a:pt x="617" y="697"/>
                    <a:pt x="678" y="685"/>
                    <a:pt x="708" y="677"/>
                  </a:cubicBezTo>
                  <a:cubicBezTo>
                    <a:pt x="731" y="671"/>
                    <a:pt x="778" y="660"/>
                    <a:pt x="797" y="647"/>
                  </a:cubicBezTo>
                  <a:cubicBezTo>
                    <a:pt x="819" y="633"/>
                    <a:pt x="851" y="589"/>
                    <a:pt x="867" y="568"/>
                  </a:cubicBezTo>
                  <a:cubicBezTo>
                    <a:pt x="888" y="538"/>
                    <a:pt x="922" y="472"/>
                    <a:pt x="943" y="442"/>
                  </a:cubicBezTo>
                  <a:cubicBezTo>
                    <a:pt x="960" y="417"/>
                    <a:pt x="997" y="369"/>
                    <a:pt x="1019" y="347"/>
                  </a:cubicBezTo>
                  <a:cubicBezTo>
                    <a:pt x="1035" y="329"/>
                    <a:pt x="1071" y="297"/>
                    <a:pt x="1091" y="284"/>
                  </a:cubicBezTo>
                  <a:cubicBezTo>
                    <a:pt x="1120" y="265"/>
                    <a:pt x="1180" y="229"/>
                    <a:pt x="1213" y="221"/>
                  </a:cubicBezTo>
                  <a:cubicBezTo>
                    <a:pt x="1248" y="213"/>
                    <a:pt x="1320" y="216"/>
                    <a:pt x="1355" y="221"/>
                  </a:cubicBezTo>
                  <a:cubicBezTo>
                    <a:pt x="1386" y="225"/>
                    <a:pt x="1444" y="253"/>
                    <a:pt x="1474" y="254"/>
                  </a:cubicBezTo>
                  <a:cubicBezTo>
                    <a:pt x="1501" y="255"/>
                    <a:pt x="1554" y="244"/>
                    <a:pt x="1577" y="231"/>
                  </a:cubicBezTo>
                  <a:cubicBezTo>
                    <a:pt x="1606" y="214"/>
                    <a:pt x="1643" y="153"/>
                    <a:pt x="1669" y="132"/>
                  </a:cubicBezTo>
                  <a:cubicBezTo>
                    <a:pt x="1691" y="115"/>
                    <a:pt x="1749" y="101"/>
                    <a:pt x="1765" y="79"/>
                  </a:cubicBezTo>
                  <a:cubicBezTo>
                    <a:pt x="1776" y="65"/>
                    <a:pt x="1784" y="31"/>
                    <a:pt x="1789" y="0"/>
                  </a:cubicBezTo>
                  <a:cubicBezTo>
                    <a:pt x="1794" y="6"/>
                    <a:pt x="1799" y="12"/>
                    <a:pt x="1802" y="17"/>
                  </a:cubicBezTo>
                  <a:cubicBezTo>
                    <a:pt x="1819" y="42"/>
                    <a:pt x="1854" y="91"/>
                    <a:pt x="1866" y="118"/>
                  </a:cubicBezTo>
                  <a:cubicBezTo>
                    <a:pt x="1876" y="141"/>
                    <a:pt x="1877" y="195"/>
                    <a:pt x="1894" y="213"/>
                  </a:cubicBezTo>
                  <a:cubicBezTo>
                    <a:pt x="1908" y="229"/>
                    <a:pt x="1962" y="230"/>
                    <a:pt x="1974" y="248"/>
                  </a:cubicBezTo>
                  <a:cubicBezTo>
                    <a:pt x="1979" y="255"/>
                    <a:pt x="1979" y="275"/>
                    <a:pt x="1974" y="283"/>
                  </a:cubicBezTo>
                  <a:cubicBezTo>
                    <a:pt x="1962" y="304"/>
                    <a:pt x="1911" y="323"/>
                    <a:pt x="1888" y="333"/>
                  </a:cubicBezTo>
                  <a:cubicBezTo>
                    <a:pt x="1866" y="343"/>
                    <a:pt x="1814" y="347"/>
                    <a:pt x="1796" y="362"/>
                  </a:cubicBezTo>
                  <a:cubicBezTo>
                    <a:pt x="1780" y="376"/>
                    <a:pt x="1761" y="418"/>
                    <a:pt x="1760" y="439"/>
                  </a:cubicBezTo>
                  <a:cubicBezTo>
                    <a:pt x="1760" y="453"/>
                    <a:pt x="1771" y="479"/>
                    <a:pt x="1780" y="490"/>
                  </a:cubicBezTo>
                  <a:cubicBezTo>
                    <a:pt x="1791" y="504"/>
                    <a:pt x="1823" y="526"/>
                    <a:pt x="1841" y="532"/>
                  </a:cubicBezTo>
                  <a:cubicBezTo>
                    <a:pt x="1865" y="540"/>
                    <a:pt x="1920" y="524"/>
                    <a:pt x="1944" y="535"/>
                  </a:cubicBezTo>
                  <a:cubicBezTo>
                    <a:pt x="1957" y="541"/>
                    <a:pt x="1976" y="564"/>
                    <a:pt x="1983" y="577"/>
                  </a:cubicBezTo>
                  <a:cubicBezTo>
                    <a:pt x="1993" y="598"/>
                    <a:pt x="1991" y="647"/>
                    <a:pt x="2002" y="667"/>
                  </a:cubicBezTo>
                  <a:cubicBezTo>
                    <a:pt x="2013" y="688"/>
                    <a:pt x="2054" y="715"/>
                    <a:pt x="2066" y="7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2" name="Freeform 45"/>
            <p:cNvSpPr>
              <a:spLocks/>
            </p:cNvSpPr>
            <p:nvPr/>
          </p:nvSpPr>
          <p:spPr bwMode="auto">
            <a:xfrm>
              <a:off x="4422775" y="5216525"/>
              <a:ext cx="12700" cy="15875"/>
            </a:xfrm>
            <a:custGeom>
              <a:avLst/>
              <a:gdLst>
                <a:gd name="T0" fmla="*/ 66 w 82"/>
                <a:gd name="T1" fmla="*/ 69 h 98"/>
                <a:gd name="T2" fmla="*/ 46 w 82"/>
                <a:gd name="T3" fmla="*/ 96 h 98"/>
                <a:gd name="T4" fmla="*/ 4 w 82"/>
                <a:gd name="T5" fmla="*/ 69 h 98"/>
                <a:gd name="T6" fmla="*/ 4 w 82"/>
                <a:gd name="T7" fmla="*/ 35 h 98"/>
                <a:gd name="T8" fmla="*/ 35 w 82"/>
                <a:gd name="T9" fmla="*/ 3 h 98"/>
                <a:gd name="T10" fmla="*/ 76 w 82"/>
                <a:gd name="T11" fmla="*/ 18 h 98"/>
                <a:gd name="T12" fmla="*/ 66 w 82"/>
                <a:gd name="T13" fmla="*/ 69 h 98"/>
              </a:gdLst>
              <a:ahLst/>
              <a:cxnLst>
                <a:cxn ang="0">
                  <a:pos x="T0" y="T1"/>
                </a:cxn>
                <a:cxn ang="0">
                  <a:pos x="T2" y="T3"/>
                </a:cxn>
                <a:cxn ang="0">
                  <a:pos x="T4" y="T5"/>
                </a:cxn>
                <a:cxn ang="0">
                  <a:pos x="T6" y="T7"/>
                </a:cxn>
                <a:cxn ang="0">
                  <a:pos x="T8" y="T9"/>
                </a:cxn>
                <a:cxn ang="0">
                  <a:pos x="T10" y="T11"/>
                </a:cxn>
                <a:cxn ang="0">
                  <a:pos x="T12" y="T13"/>
                </a:cxn>
              </a:cxnLst>
              <a:rect l="0" t="0" r="r" b="b"/>
              <a:pathLst>
                <a:path w="82" h="98">
                  <a:moveTo>
                    <a:pt x="66" y="69"/>
                  </a:moveTo>
                  <a:cubicBezTo>
                    <a:pt x="63" y="76"/>
                    <a:pt x="55" y="94"/>
                    <a:pt x="46" y="96"/>
                  </a:cubicBezTo>
                  <a:cubicBezTo>
                    <a:pt x="34" y="98"/>
                    <a:pt x="10" y="80"/>
                    <a:pt x="4" y="69"/>
                  </a:cubicBezTo>
                  <a:cubicBezTo>
                    <a:pt x="0" y="61"/>
                    <a:pt x="1" y="43"/>
                    <a:pt x="4" y="35"/>
                  </a:cubicBezTo>
                  <a:cubicBezTo>
                    <a:pt x="8" y="25"/>
                    <a:pt x="24" y="5"/>
                    <a:pt x="35" y="3"/>
                  </a:cubicBezTo>
                  <a:cubicBezTo>
                    <a:pt x="46" y="0"/>
                    <a:pt x="71" y="8"/>
                    <a:pt x="76" y="18"/>
                  </a:cubicBezTo>
                  <a:cubicBezTo>
                    <a:pt x="82" y="29"/>
                    <a:pt x="71" y="57"/>
                    <a:pt x="66" y="6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3" name="Freeform 46"/>
            <p:cNvSpPr>
              <a:spLocks/>
            </p:cNvSpPr>
            <p:nvPr/>
          </p:nvSpPr>
          <p:spPr bwMode="auto">
            <a:xfrm>
              <a:off x="3925888" y="4584700"/>
              <a:ext cx="804863" cy="596900"/>
            </a:xfrm>
            <a:custGeom>
              <a:avLst/>
              <a:gdLst>
                <a:gd name="T0" fmla="*/ 4678 w 4760"/>
                <a:gd name="T1" fmla="*/ 1530 h 3519"/>
                <a:gd name="T2" fmla="*/ 4542 w 4760"/>
                <a:gd name="T3" fmla="*/ 1835 h 3519"/>
                <a:gd name="T4" fmla="*/ 4381 w 4760"/>
                <a:gd name="T5" fmla="*/ 2249 h 3519"/>
                <a:gd name="T6" fmla="*/ 3979 w 4760"/>
                <a:gd name="T7" fmla="*/ 2649 h 3519"/>
                <a:gd name="T8" fmla="*/ 3875 w 4760"/>
                <a:gd name="T9" fmla="*/ 2924 h 3519"/>
                <a:gd name="T10" fmla="*/ 3711 w 4760"/>
                <a:gd name="T11" fmla="*/ 3135 h 3519"/>
                <a:gd name="T12" fmla="*/ 3408 w 4760"/>
                <a:gd name="T13" fmla="*/ 3332 h 3519"/>
                <a:gd name="T14" fmla="*/ 3276 w 4760"/>
                <a:gd name="T15" fmla="*/ 3377 h 3519"/>
                <a:gd name="T16" fmla="*/ 3011 w 4760"/>
                <a:gd name="T17" fmla="*/ 3510 h 3519"/>
                <a:gd name="T18" fmla="*/ 2908 w 4760"/>
                <a:gd name="T19" fmla="*/ 3402 h 3519"/>
                <a:gd name="T20" fmla="*/ 2793 w 4760"/>
                <a:gd name="T21" fmla="*/ 3287 h 3519"/>
                <a:gd name="T22" fmla="*/ 2693 w 4760"/>
                <a:gd name="T23" fmla="*/ 3348 h 3519"/>
                <a:gd name="T24" fmla="*/ 2614 w 4760"/>
                <a:gd name="T25" fmla="*/ 3181 h 3519"/>
                <a:gd name="T26" fmla="*/ 2532 w 4760"/>
                <a:gd name="T27" fmla="*/ 3290 h 3519"/>
                <a:gd name="T28" fmla="*/ 2553 w 4760"/>
                <a:gd name="T29" fmla="*/ 3402 h 3519"/>
                <a:gd name="T30" fmla="*/ 2452 w 4760"/>
                <a:gd name="T31" fmla="*/ 3359 h 3519"/>
                <a:gd name="T32" fmla="*/ 2358 w 4760"/>
                <a:gd name="T33" fmla="*/ 3470 h 3519"/>
                <a:gd name="T34" fmla="*/ 2310 w 4760"/>
                <a:gd name="T35" fmla="*/ 3399 h 3519"/>
                <a:gd name="T36" fmla="*/ 2163 w 4760"/>
                <a:gd name="T37" fmla="*/ 3377 h 3519"/>
                <a:gd name="T38" fmla="*/ 1871 w 4760"/>
                <a:gd name="T39" fmla="*/ 3308 h 3519"/>
                <a:gd name="T40" fmla="*/ 1605 w 4760"/>
                <a:gd name="T41" fmla="*/ 3151 h 3519"/>
                <a:gd name="T42" fmla="*/ 1385 w 4760"/>
                <a:gd name="T43" fmla="*/ 2994 h 3519"/>
                <a:gd name="T44" fmla="*/ 1387 w 4760"/>
                <a:gd name="T45" fmla="*/ 2704 h 3519"/>
                <a:gd name="T46" fmla="*/ 1385 w 4760"/>
                <a:gd name="T47" fmla="*/ 2525 h 3519"/>
                <a:gd name="T48" fmla="*/ 1096 w 4760"/>
                <a:gd name="T49" fmla="*/ 2494 h 3519"/>
                <a:gd name="T50" fmla="*/ 753 w 4760"/>
                <a:gd name="T51" fmla="*/ 2406 h 3519"/>
                <a:gd name="T52" fmla="*/ 853 w 4760"/>
                <a:gd name="T53" fmla="*/ 2122 h 3519"/>
                <a:gd name="T54" fmla="*/ 1073 w 4760"/>
                <a:gd name="T55" fmla="*/ 1878 h 3519"/>
                <a:gd name="T56" fmla="*/ 906 w 4760"/>
                <a:gd name="T57" fmla="*/ 1650 h 3519"/>
                <a:gd name="T58" fmla="*/ 652 w 4760"/>
                <a:gd name="T59" fmla="*/ 1687 h 3519"/>
                <a:gd name="T60" fmla="*/ 458 w 4760"/>
                <a:gd name="T61" fmla="*/ 1668 h 3519"/>
                <a:gd name="T62" fmla="*/ 288 w 4760"/>
                <a:gd name="T63" fmla="*/ 1485 h 3519"/>
                <a:gd name="T64" fmla="*/ 83 w 4760"/>
                <a:gd name="T65" fmla="*/ 1493 h 3519"/>
                <a:gd name="T66" fmla="*/ 165 w 4760"/>
                <a:gd name="T67" fmla="*/ 1294 h 3519"/>
                <a:gd name="T68" fmla="*/ 401 w 4760"/>
                <a:gd name="T69" fmla="*/ 1088 h 3519"/>
                <a:gd name="T70" fmla="*/ 757 w 4760"/>
                <a:gd name="T71" fmla="*/ 1214 h 3519"/>
                <a:gd name="T72" fmla="*/ 1047 w 4760"/>
                <a:gd name="T73" fmla="*/ 1198 h 3519"/>
                <a:gd name="T74" fmla="*/ 1480 w 4760"/>
                <a:gd name="T75" fmla="*/ 904 h 3519"/>
                <a:gd name="T76" fmla="*/ 1743 w 4760"/>
                <a:gd name="T77" fmla="*/ 672 h 3519"/>
                <a:gd name="T78" fmla="*/ 2049 w 4760"/>
                <a:gd name="T79" fmla="*/ 901 h 3519"/>
                <a:gd name="T80" fmla="*/ 2254 w 4760"/>
                <a:gd name="T81" fmla="*/ 729 h 3519"/>
                <a:gd name="T82" fmla="*/ 2517 w 4760"/>
                <a:gd name="T83" fmla="*/ 717 h 3519"/>
                <a:gd name="T84" fmla="*/ 2764 w 4760"/>
                <a:gd name="T85" fmla="*/ 576 h 3519"/>
                <a:gd name="T86" fmla="*/ 2818 w 4760"/>
                <a:gd name="T87" fmla="*/ 397 h 3519"/>
                <a:gd name="T88" fmla="*/ 3108 w 4760"/>
                <a:gd name="T89" fmla="*/ 302 h 3519"/>
                <a:gd name="T90" fmla="*/ 3282 w 4760"/>
                <a:gd name="T91" fmla="*/ 218 h 3519"/>
                <a:gd name="T92" fmla="*/ 3437 w 4760"/>
                <a:gd name="T93" fmla="*/ 272 h 3519"/>
                <a:gd name="T94" fmla="*/ 3685 w 4760"/>
                <a:gd name="T95" fmla="*/ 119 h 3519"/>
                <a:gd name="T96" fmla="*/ 3882 w 4760"/>
                <a:gd name="T97" fmla="*/ 54 h 3519"/>
                <a:gd name="T98" fmla="*/ 4122 w 4760"/>
                <a:gd name="T99" fmla="*/ 50 h 3519"/>
                <a:gd name="T100" fmla="*/ 4215 w 4760"/>
                <a:gd name="T101" fmla="*/ 283 h 3519"/>
                <a:gd name="T102" fmla="*/ 4199 w 4760"/>
                <a:gd name="T103" fmla="*/ 611 h 3519"/>
                <a:gd name="T104" fmla="*/ 4025 w 4760"/>
                <a:gd name="T105" fmla="*/ 905 h 3519"/>
                <a:gd name="T106" fmla="*/ 4203 w 4760"/>
                <a:gd name="T107" fmla="*/ 825 h 3519"/>
                <a:gd name="T108" fmla="*/ 4334 w 4760"/>
                <a:gd name="T109" fmla="*/ 1100 h 3519"/>
                <a:gd name="T110" fmla="*/ 4680 w 4760"/>
                <a:gd name="T111" fmla="*/ 1088 h 3519"/>
                <a:gd name="T112" fmla="*/ 4728 w 4760"/>
                <a:gd name="T113" fmla="*/ 1271 h 3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760" h="3519">
                  <a:moveTo>
                    <a:pt x="4755" y="1314"/>
                  </a:moveTo>
                  <a:cubicBezTo>
                    <a:pt x="4760" y="1332"/>
                    <a:pt x="4760" y="1372"/>
                    <a:pt x="4752" y="1389"/>
                  </a:cubicBezTo>
                  <a:cubicBezTo>
                    <a:pt x="4742" y="1412"/>
                    <a:pt x="4689" y="1434"/>
                    <a:pt x="4678" y="1457"/>
                  </a:cubicBezTo>
                  <a:cubicBezTo>
                    <a:pt x="4671" y="1473"/>
                    <a:pt x="4676" y="1512"/>
                    <a:pt x="4678" y="1530"/>
                  </a:cubicBezTo>
                  <a:cubicBezTo>
                    <a:pt x="4681" y="1554"/>
                    <a:pt x="4706" y="1600"/>
                    <a:pt x="4700" y="1624"/>
                  </a:cubicBezTo>
                  <a:cubicBezTo>
                    <a:pt x="4694" y="1651"/>
                    <a:pt x="4655" y="1697"/>
                    <a:pt x="4632" y="1713"/>
                  </a:cubicBezTo>
                  <a:cubicBezTo>
                    <a:pt x="4614" y="1725"/>
                    <a:pt x="4563" y="1721"/>
                    <a:pt x="4550" y="1737"/>
                  </a:cubicBezTo>
                  <a:cubicBezTo>
                    <a:pt x="4534" y="1756"/>
                    <a:pt x="4553" y="1813"/>
                    <a:pt x="4542" y="1835"/>
                  </a:cubicBezTo>
                  <a:cubicBezTo>
                    <a:pt x="4531" y="1855"/>
                    <a:pt x="4483" y="1877"/>
                    <a:pt x="4471" y="1897"/>
                  </a:cubicBezTo>
                  <a:cubicBezTo>
                    <a:pt x="4447" y="1933"/>
                    <a:pt x="4355" y="2015"/>
                    <a:pt x="4348" y="2058"/>
                  </a:cubicBezTo>
                  <a:cubicBezTo>
                    <a:pt x="4344" y="2090"/>
                    <a:pt x="4341" y="2156"/>
                    <a:pt x="4348" y="2187"/>
                  </a:cubicBezTo>
                  <a:cubicBezTo>
                    <a:pt x="4353" y="2204"/>
                    <a:pt x="4377" y="2232"/>
                    <a:pt x="4381" y="2249"/>
                  </a:cubicBezTo>
                  <a:cubicBezTo>
                    <a:pt x="4387" y="2277"/>
                    <a:pt x="4387" y="2337"/>
                    <a:pt x="4376" y="2363"/>
                  </a:cubicBezTo>
                  <a:cubicBezTo>
                    <a:pt x="4355" y="2410"/>
                    <a:pt x="4267" y="2475"/>
                    <a:pt x="4228" y="2509"/>
                  </a:cubicBezTo>
                  <a:cubicBezTo>
                    <a:pt x="4196" y="2536"/>
                    <a:pt x="4131" y="2589"/>
                    <a:pt x="4094" y="2608"/>
                  </a:cubicBezTo>
                  <a:cubicBezTo>
                    <a:pt x="4067" y="2623"/>
                    <a:pt x="4002" y="2628"/>
                    <a:pt x="3979" y="2649"/>
                  </a:cubicBezTo>
                  <a:cubicBezTo>
                    <a:pt x="3964" y="2662"/>
                    <a:pt x="3947" y="2702"/>
                    <a:pt x="3946" y="2722"/>
                  </a:cubicBezTo>
                  <a:cubicBezTo>
                    <a:pt x="3946" y="2733"/>
                    <a:pt x="3959" y="2752"/>
                    <a:pt x="3963" y="2762"/>
                  </a:cubicBezTo>
                  <a:cubicBezTo>
                    <a:pt x="3970" y="2781"/>
                    <a:pt x="3998" y="2818"/>
                    <a:pt x="3993" y="2838"/>
                  </a:cubicBezTo>
                  <a:cubicBezTo>
                    <a:pt x="3983" y="2872"/>
                    <a:pt x="3910" y="2911"/>
                    <a:pt x="3875" y="2924"/>
                  </a:cubicBezTo>
                  <a:cubicBezTo>
                    <a:pt x="3846" y="2935"/>
                    <a:pt x="3771" y="2912"/>
                    <a:pt x="3749" y="2935"/>
                  </a:cubicBezTo>
                  <a:cubicBezTo>
                    <a:pt x="3727" y="2958"/>
                    <a:pt x="3735" y="3033"/>
                    <a:pt x="3744" y="3064"/>
                  </a:cubicBezTo>
                  <a:cubicBezTo>
                    <a:pt x="3748" y="3079"/>
                    <a:pt x="3784" y="3099"/>
                    <a:pt x="3780" y="3113"/>
                  </a:cubicBezTo>
                  <a:cubicBezTo>
                    <a:pt x="3774" y="3130"/>
                    <a:pt x="3729" y="3131"/>
                    <a:pt x="3711" y="3135"/>
                  </a:cubicBezTo>
                  <a:cubicBezTo>
                    <a:pt x="3676" y="3141"/>
                    <a:pt x="3602" y="3129"/>
                    <a:pt x="3569" y="3143"/>
                  </a:cubicBezTo>
                  <a:cubicBezTo>
                    <a:pt x="3553" y="3149"/>
                    <a:pt x="3526" y="3174"/>
                    <a:pt x="3517" y="3189"/>
                  </a:cubicBezTo>
                  <a:cubicBezTo>
                    <a:pt x="3500" y="3214"/>
                    <a:pt x="3503" y="3283"/>
                    <a:pt x="3481" y="3305"/>
                  </a:cubicBezTo>
                  <a:cubicBezTo>
                    <a:pt x="3468" y="3319"/>
                    <a:pt x="3421" y="3318"/>
                    <a:pt x="3408" y="3332"/>
                  </a:cubicBezTo>
                  <a:cubicBezTo>
                    <a:pt x="3390" y="3350"/>
                    <a:pt x="3369" y="3414"/>
                    <a:pt x="3365" y="3449"/>
                  </a:cubicBezTo>
                  <a:cubicBezTo>
                    <a:pt x="3364" y="3448"/>
                    <a:pt x="3363" y="3448"/>
                    <a:pt x="3362" y="3448"/>
                  </a:cubicBezTo>
                  <a:cubicBezTo>
                    <a:pt x="3351" y="3443"/>
                    <a:pt x="3337" y="3421"/>
                    <a:pt x="3327" y="3413"/>
                  </a:cubicBezTo>
                  <a:cubicBezTo>
                    <a:pt x="3315" y="3403"/>
                    <a:pt x="3292" y="3377"/>
                    <a:pt x="3276" y="3377"/>
                  </a:cubicBezTo>
                  <a:cubicBezTo>
                    <a:pt x="3265" y="3378"/>
                    <a:pt x="3248" y="3396"/>
                    <a:pt x="3240" y="3404"/>
                  </a:cubicBezTo>
                  <a:cubicBezTo>
                    <a:pt x="3226" y="3417"/>
                    <a:pt x="3207" y="3455"/>
                    <a:pt x="3189" y="3463"/>
                  </a:cubicBezTo>
                  <a:cubicBezTo>
                    <a:pt x="3163" y="3476"/>
                    <a:pt x="3101" y="3456"/>
                    <a:pt x="3073" y="3465"/>
                  </a:cubicBezTo>
                  <a:cubicBezTo>
                    <a:pt x="3055" y="3471"/>
                    <a:pt x="3029" y="3504"/>
                    <a:pt x="3011" y="3510"/>
                  </a:cubicBezTo>
                  <a:cubicBezTo>
                    <a:pt x="2994" y="3515"/>
                    <a:pt x="2957" y="3519"/>
                    <a:pt x="2943" y="3510"/>
                  </a:cubicBezTo>
                  <a:cubicBezTo>
                    <a:pt x="2928" y="3500"/>
                    <a:pt x="2912" y="3463"/>
                    <a:pt x="2911" y="3445"/>
                  </a:cubicBezTo>
                  <a:cubicBezTo>
                    <a:pt x="2911" y="3437"/>
                    <a:pt x="2925" y="3423"/>
                    <a:pt x="2923" y="3415"/>
                  </a:cubicBezTo>
                  <a:cubicBezTo>
                    <a:pt x="2922" y="3411"/>
                    <a:pt x="2913" y="3404"/>
                    <a:pt x="2908" y="3402"/>
                  </a:cubicBezTo>
                  <a:cubicBezTo>
                    <a:pt x="2902" y="3400"/>
                    <a:pt x="2890" y="3406"/>
                    <a:pt x="2883" y="3406"/>
                  </a:cubicBezTo>
                  <a:cubicBezTo>
                    <a:pt x="2864" y="3404"/>
                    <a:pt x="2822" y="3396"/>
                    <a:pt x="2811" y="3381"/>
                  </a:cubicBezTo>
                  <a:cubicBezTo>
                    <a:pt x="2804" y="3372"/>
                    <a:pt x="2813" y="3348"/>
                    <a:pt x="2811" y="3338"/>
                  </a:cubicBezTo>
                  <a:cubicBezTo>
                    <a:pt x="2808" y="3324"/>
                    <a:pt x="2804" y="3294"/>
                    <a:pt x="2793" y="3287"/>
                  </a:cubicBezTo>
                  <a:cubicBezTo>
                    <a:pt x="2783" y="3281"/>
                    <a:pt x="2753" y="3282"/>
                    <a:pt x="2748" y="3292"/>
                  </a:cubicBezTo>
                  <a:cubicBezTo>
                    <a:pt x="2743" y="3300"/>
                    <a:pt x="2766" y="3316"/>
                    <a:pt x="2766" y="3325"/>
                  </a:cubicBezTo>
                  <a:cubicBezTo>
                    <a:pt x="2766" y="3339"/>
                    <a:pt x="2756" y="3370"/>
                    <a:pt x="2743" y="3374"/>
                  </a:cubicBezTo>
                  <a:cubicBezTo>
                    <a:pt x="2730" y="3379"/>
                    <a:pt x="2701" y="3360"/>
                    <a:pt x="2693" y="3348"/>
                  </a:cubicBezTo>
                  <a:cubicBezTo>
                    <a:pt x="2687" y="3338"/>
                    <a:pt x="2701" y="3309"/>
                    <a:pt x="2693" y="3300"/>
                  </a:cubicBezTo>
                  <a:cubicBezTo>
                    <a:pt x="2682" y="3286"/>
                    <a:pt x="2636" y="3298"/>
                    <a:pt x="2622" y="3287"/>
                  </a:cubicBezTo>
                  <a:cubicBezTo>
                    <a:pt x="2613" y="3278"/>
                    <a:pt x="2607" y="3251"/>
                    <a:pt x="2606" y="3239"/>
                  </a:cubicBezTo>
                  <a:cubicBezTo>
                    <a:pt x="2605" y="3224"/>
                    <a:pt x="2624" y="3192"/>
                    <a:pt x="2614" y="3181"/>
                  </a:cubicBezTo>
                  <a:cubicBezTo>
                    <a:pt x="2604" y="3169"/>
                    <a:pt x="2567" y="3174"/>
                    <a:pt x="2553" y="3181"/>
                  </a:cubicBezTo>
                  <a:cubicBezTo>
                    <a:pt x="2547" y="3184"/>
                    <a:pt x="2538" y="3197"/>
                    <a:pt x="2537" y="3204"/>
                  </a:cubicBezTo>
                  <a:cubicBezTo>
                    <a:pt x="2534" y="3215"/>
                    <a:pt x="2542" y="3236"/>
                    <a:pt x="2541" y="3247"/>
                  </a:cubicBezTo>
                  <a:cubicBezTo>
                    <a:pt x="2541" y="3258"/>
                    <a:pt x="2528" y="3279"/>
                    <a:pt x="2532" y="3290"/>
                  </a:cubicBezTo>
                  <a:cubicBezTo>
                    <a:pt x="2535" y="3301"/>
                    <a:pt x="2556" y="3313"/>
                    <a:pt x="2565" y="3320"/>
                  </a:cubicBezTo>
                  <a:cubicBezTo>
                    <a:pt x="2570" y="3324"/>
                    <a:pt x="2584" y="3327"/>
                    <a:pt x="2588" y="3333"/>
                  </a:cubicBezTo>
                  <a:cubicBezTo>
                    <a:pt x="2594" y="3343"/>
                    <a:pt x="2594" y="3370"/>
                    <a:pt x="2588" y="3381"/>
                  </a:cubicBezTo>
                  <a:cubicBezTo>
                    <a:pt x="2583" y="3390"/>
                    <a:pt x="2559" y="3394"/>
                    <a:pt x="2553" y="3402"/>
                  </a:cubicBezTo>
                  <a:cubicBezTo>
                    <a:pt x="2547" y="3410"/>
                    <a:pt x="2550" y="3435"/>
                    <a:pt x="2541" y="3439"/>
                  </a:cubicBezTo>
                  <a:cubicBezTo>
                    <a:pt x="2528" y="3445"/>
                    <a:pt x="2492" y="3428"/>
                    <a:pt x="2485" y="3415"/>
                  </a:cubicBezTo>
                  <a:cubicBezTo>
                    <a:pt x="2480" y="3405"/>
                    <a:pt x="2501" y="3382"/>
                    <a:pt x="2495" y="3373"/>
                  </a:cubicBezTo>
                  <a:cubicBezTo>
                    <a:pt x="2490" y="3363"/>
                    <a:pt x="2464" y="3359"/>
                    <a:pt x="2452" y="3359"/>
                  </a:cubicBezTo>
                  <a:cubicBezTo>
                    <a:pt x="2444" y="3360"/>
                    <a:pt x="2424" y="3363"/>
                    <a:pt x="2419" y="3371"/>
                  </a:cubicBezTo>
                  <a:cubicBezTo>
                    <a:pt x="2413" y="3382"/>
                    <a:pt x="2428" y="3408"/>
                    <a:pt x="2426" y="3420"/>
                  </a:cubicBezTo>
                  <a:cubicBezTo>
                    <a:pt x="2424" y="3434"/>
                    <a:pt x="2413" y="3463"/>
                    <a:pt x="2401" y="3470"/>
                  </a:cubicBezTo>
                  <a:cubicBezTo>
                    <a:pt x="2392" y="3476"/>
                    <a:pt x="2366" y="3477"/>
                    <a:pt x="2358" y="3470"/>
                  </a:cubicBezTo>
                  <a:cubicBezTo>
                    <a:pt x="2351" y="3463"/>
                    <a:pt x="2352" y="3439"/>
                    <a:pt x="2355" y="3429"/>
                  </a:cubicBezTo>
                  <a:cubicBezTo>
                    <a:pt x="2357" y="3421"/>
                    <a:pt x="2372" y="3409"/>
                    <a:pt x="2373" y="3401"/>
                  </a:cubicBezTo>
                  <a:cubicBezTo>
                    <a:pt x="2374" y="3393"/>
                    <a:pt x="2369" y="3374"/>
                    <a:pt x="2361" y="3371"/>
                  </a:cubicBezTo>
                  <a:cubicBezTo>
                    <a:pt x="2348" y="3366"/>
                    <a:pt x="2321" y="3390"/>
                    <a:pt x="2310" y="3399"/>
                  </a:cubicBezTo>
                  <a:cubicBezTo>
                    <a:pt x="2302" y="3406"/>
                    <a:pt x="2291" y="3427"/>
                    <a:pt x="2282" y="3434"/>
                  </a:cubicBezTo>
                  <a:cubicBezTo>
                    <a:pt x="2272" y="3441"/>
                    <a:pt x="2248" y="3450"/>
                    <a:pt x="2236" y="3449"/>
                  </a:cubicBezTo>
                  <a:cubicBezTo>
                    <a:pt x="2229" y="3448"/>
                    <a:pt x="2217" y="3437"/>
                    <a:pt x="2211" y="3432"/>
                  </a:cubicBezTo>
                  <a:cubicBezTo>
                    <a:pt x="2197" y="3420"/>
                    <a:pt x="2178" y="3388"/>
                    <a:pt x="2163" y="3377"/>
                  </a:cubicBezTo>
                  <a:cubicBezTo>
                    <a:pt x="2150" y="3367"/>
                    <a:pt x="2119" y="3351"/>
                    <a:pt x="2102" y="3349"/>
                  </a:cubicBezTo>
                  <a:cubicBezTo>
                    <a:pt x="2085" y="3348"/>
                    <a:pt x="2053" y="3364"/>
                    <a:pt x="2036" y="3366"/>
                  </a:cubicBezTo>
                  <a:cubicBezTo>
                    <a:pt x="2014" y="3369"/>
                    <a:pt x="1968" y="3376"/>
                    <a:pt x="1947" y="3369"/>
                  </a:cubicBezTo>
                  <a:cubicBezTo>
                    <a:pt x="1924" y="3362"/>
                    <a:pt x="1895" y="3310"/>
                    <a:pt x="1871" y="3308"/>
                  </a:cubicBezTo>
                  <a:cubicBezTo>
                    <a:pt x="1844" y="3306"/>
                    <a:pt x="1804" y="3367"/>
                    <a:pt x="1777" y="3363"/>
                  </a:cubicBezTo>
                  <a:cubicBezTo>
                    <a:pt x="1753" y="3359"/>
                    <a:pt x="1735" y="3303"/>
                    <a:pt x="1716" y="3290"/>
                  </a:cubicBezTo>
                  <a:cubicBezTo>
                    <a:pt x="1696" y="3277"/>
                    <a:pt x="1642" y="3278"/>
                    <a:pt x="1626" y="3260"/>
                  </a:cubicBezTo>
                  <a:cubicBezTo>
                    <a:pt x="1608" y="3239"/>
                    <a:pt x="1621" y="3174"/>
                    <a:pt x="1605" y="3151"/>
                  </a:cubicBezTo>
                  <a:cubicBezTo>
                    <a:pt x="1588" y="3127"/>
                    <a:pt x="1534" y="3096"/>
                    <a:pt x="1506" y="3090"/>
                  </a:cubicBezTo>
                  <a:cubicBezTo>
                    <a:pt x="1479" y="3085"/>
                    <a:pt x="1418" y="3123"/>
                    <a:pt x="1395" y="3107"/>
                  </a:cubicBezTo>
                  <a:cubicBezTo>
                    <a:pt x="1385" y="3099"/>
                    <a:pt x="1388" y="3068"/>
                    <a:pt x="1387" y="3055"/>
                  </a:cubicBezTo>
                  <a:cubicBezTo>
                    <a:pt x="1386" y="3040"/>
                    <a:pt x="1388" y="3009"/>
                    <a:pt x="1385" y="2994"/>
                  </a:cubicBezTo>
                  <a:cubicBezTo>
                    <a:pt x="1381" y="2974"/>
                    <a:pt x="1365" y="2937"/>
                    <a:pt x="1357" y="2918"/>
                  </a:cubicBezTo>
                  <a:cubicBezTo>
                    <a:pt x="1349" y="2898"/>
                    <a:pt x="1324" y="2859"/>
                    <a:pt x="1319" y="2837"/>
                  </a:cubicBezTo>
                  <a:cubicBezTo>
                    <a:pt x="1314" y="2815"/>
                    <a:pt x="1308" y="2766"/>
                    <a:pt x="1319" y="2747"/>
                  </a:cubicBezTo>
                  <a:cubicBezTo>
                    <a:pt x="1329" y="2729"/>
                    <a:pt x="1368" y="2710"/>
                    <a:pt x="1387" y="2704"/>
                  </a:cubicBezTo>
                  <a:cubicBezTo>
                    <a:pt x="1404" y="2698"/>
                    <a:pt x="1445" y="2711"/>
                    <a:pt x="1458" y="2699"/>
                  </a:cubicBezTo>
                  <a:cubicBezTo>
                    <a:pt x="1471" y="2686"/>
                    <a:pt x="1461" y="2644"/>
                    <a:pt x="1463" y="2626"/>
                  </a:cubicBezTo>
                  <a:cubicBezTo>
                    <a:pt x="1464" y="2609"/>
                    <a:pt x="1478" y="2573"/>
                    <a:pt x="1470" y="2558"/>
                  </a:cubicBezTo>
                  <a:cubicBezTo>
                    <a:pt x="1458" y="2539"/>
                    <a:pt x="1406" y="2534"/>
                    <a:pt x="1385" y="2525"/>
                  </a:cubicBezTo>
                  <a:cubicBezTo>
                    <a:pt x="1359" y="2514"/>
                    <a:pt x="1310" y="2485"/>
                    <a:pt x="1283" y="2477"/>
                  </a:cubicBezTo>
                  <a:cubicBezTo>
                    <a:pt x="1270" y="2474"/>
                    <a:pt x="1242" y="2468"/>
                    <a:pt x="1230" y="2472"/>
                  </a:cubicBezTo>
                  <a:cubicBezTo>
                    <a:pt x="1214" y="2479"/>
                    <a:pt x="1199" y="2519"/>
                    <a:pt x="1182" y="2524"/>
                  </a:cubicBezTo>
                  <a:cubicBezTo>
                    <a:pt x="1160" y="2529"/>
                    <a:pt x="1118" y="2502"/>
                    <a:pt x="1096" y="2494"/>
                  </a:cubicBezTo>
                  <a:cubicBezTo>
                    <a:pt x="1070" y="2484"/>
                    <a:pt x="1019" y="2456"/>
                    <a:pt x="991" y="2453"/>
                  </a:cubicBezTo>
                  <a:cubicBezTo>
                    <a:pt x="960" y="2449"/>
                    <a:pt x="899" y="2472"/>
                    <a:pt x="868" y="2469"/>
                  </a:cubicBezTo>
                  <a:cubicBezTo>
                    <a:pt x="857" y="2468"/>
                    <a:pt x="837" y="2459"/>
                    <a:pt x="827" y="2454"/>
                  </a:cubicBezTo>
                  <a:cubicBezTo>
                    <a:pt x="807" y="2444"/>
                    <a:pt x="773" y="2415"/>
                    <a:pt x="753" y="2406"/>
                  </a:cubicBezTo>
                  <a:cubicBezTo>
                    <a:pt x="740" y="2401"/>
                    <a:pt x="710" y="2400"/>
                    <a:pt x="698" y="2391"/>
                  </a:cubicBezTo>
                  <a:cubicBezTo>
                    <a:pt x="686" y="2382"/>
                    <a:pt x="674" y="2350"/>
                    <a:pt x="665" y="2337"/>
                  </a:cubicBezTo>
                  <a:cubicBezTo>
                    <a:pt x="665" y="2337"/>
                    <a:pt x="665" y="2337"/>
                    <a:pt x="665" y="2336"/>
                  </a:cubicBezTo>
                  <a:cubicBezTo>
                    <a:pt x="693" y="2233"/>
                    <a:pt x="810" y="2161"/>
                    <a:pt x="853" y="2122"/>
                  </a:cubicBezTo>
                  <a:cubicBezTo>
                    <a:pt x="866" y="2111"/>
                    <a:pt x="890" y="2084"/>
                    <a:pt x="907" y="2080"/>
                  </a:cubicBezTo>
                  <a:cubicBezTo>
                    <a:pt x="927" y="2076"/>
                    <a:pt x="965" y="2100"/>
                    <a:pt x="984" y="2099"/>
                  </a:cubicBezTo>
                  <a:cubicBezTo>
                    <a:pt x="1004" y="2099"/>
                    <a:pt x="1046" y="2091"/>
                    <a:pt x="1058" y="2077"/>
                  </a:cubicBezTo>
                  <a:cubicBezTo>
                    <a:pt x="1089" y="2038"/>
                    <a:pt x="1063" y="1927"/>
                    <a:pt x="1073" y="1878"/>
                  </a:cubicBezTo>
                  <a:cubicBezTo>
                    <a:pt x="1076" y="1864"/>
                    <a:pt x="1078" y="1841"/>
                    <a:pt x="1076" y="1827"/>
                  </a:cubicBezTo>
                  <a:cubicBezTo>
                    <a:pt x="1073" y="1804"/>
                    <a:pt x="1054" y="1766"/>
                    <a:pt x="1039" y="1748"/>
                  </a:cubicBezTo>
                  <a:cubicBezTo>
                    <a:pt x="1021" y="1729"/>
                    <a:pt x="983" y="1694"/>
                    <a:pt x="961" y="1680"/>
                  </a:cubicBezTo>
                  <a:cubicBezTo>
                    <a:pt x="948" y="1671"/>
                    <a:pt x="919" y="1658"/>
                    <a:pt x="906" y="1650"/>
                  </a:cubicBezTo>
                  <a:cubicBezTo>
                    <a:pt x="888" y="1640"/>
                    <a:pt x="857" y="1610"/>
                    <a:pt x="837" y="1608"/>
                  </a:cubicBezTo>
                  <a:cubicBezTo>
                    <a:pt x="816" y="1607"/>
                    <a:pt x="779" y="1635"/>
                    <a:pt x="759" y="1642"/>
                  </a:cubicBezTo>
                  <a:cubicBezTo>
                    <a:pt x="745" y="1647"/>
                    <a:pt x="716" y="1651"/>
                    <a:pt x="702" y="1657"/>
                  </a:cubicBezTo>
                  <a:cubicBezTo>
                    <a:pt x="688" y="1662"/>
                    <a:pt x="663" y="1678"/>
                    <a:pt x="652" y="1687"/>
                  </a:cubicBezTo>
                  <a:cubicBezTo>
                    <a:pt x="641" y="1696"/>
                    <a:pt x="627" y="1728"/>
                    <a:pt x="613" y="1729"/>
                  </a:cubicBezTo>
                  <a:cubicBezTo>
                    <a:pt x="603" y="1731"/>
                    <a:pt x="587" y="1712"/>
                    <a:pt x="578" y="1706"/>
                  </a:cubicBezTo>
                  <a:cubicBezTo>
                    <a:pt x="567" y="1700"/>
                    <a:pt x="544" y="1688"/>
                    <a:pt x="532" y="1683"/>
                  </a:cubicBezTo>
                  <a:cubicBezTo>
                    <a:pt x="514" y="1677"/>
                    <a:pt x="471" y="1682"/>
                    <a:pt x="458" y="1668"/>
                  </a:cubicBezTo>
                  <a:cubicBezTo>
                    <a:pt x="435" y="1644"/>
                    <a:pt x="452" y="1566"/>
                    <a:pt x="439" y="1535"/>
                  </a:cubicBezTo>
                  <a:cubicBezTo>
                    <a:pt x="432" y="1517"/>
                    <a:pt x="406" y="1487"/>
                    <a:pt x="393" y="1474"/>
                  </a:cubicBezTo>
                  <a:cubicBezTo>
                    <a:pt x="383" y="1464"/>
                    <a:pt x="363" y="1443"/>
                    <a:pt x="350" y="1443"/>
                  </a:cubicBezTo>
                  <a:cubicBezTo>
                    <a:pt x="331" y="1443"/>
                    <a:pt x="307" y="1487"/>
                    <a:pt x="288" y="1485"/>
                  </a:cubicBezTo>
                  <a:cubicBezTo>
                    <a:pt x="276" y="1484"/>
                    <a:pt x="265" y="1455"/>
                    <a:pt x="253" y="1451"/>
                  </a:cubicBezTo>
                  <a:cubicBezTo>
                    <a:pt x="229" y="1442"/>
                    <a:pt x="170" y="1442"/>
                    <a:pt x="149" y="1458"/>
                  </a:cubicBezTo>
                  <a:cubicBezTo>
                    <a:pt x="135" y="1469"/>
                    <a:pt x="143" y="1522"/>
                    <a:pt x="126" y="1527"/>
                  </a:cubicBezTo>
                  <a:cubicBezTo>
                    <a:pt x="113" y="1531"/>
                    <a:pt x="92" y="1503"/>
                    <a:pt x="83" y="1493"/>
                  </a:cubicBezTo>
                  <a:cubicBezTo>
                    <a:pt x="56" y="1461"/>
                    <a:pt x="6" y="1389"/>
                    <a:pt x="2" y="1348"/>
                  </a:cubicBezTo>
                  <a:cubicBezTo>
                    <a:pt x="0" y="1330"/>
                    <a:pt x="6" y="1305"/>
                    <a:pt x="14" y="1280"/>
                  </a:cubicBezTo>
                  <a:cubicBezTo>
                    <a:pt x="37" y="1294"/>
                    <a:pt x="86" y="1299"/>
                    <a:pt x="107" y="1301"/>
                  </a:cubicBezTo>
                  <a:cubicBezTo>
                    <a:pt x="122" y="1303"/>
                    <a:pt x="152" y="1300"/>
                    <a:pt x="165" y="1294"/>
                  </a:cubicBezTo>
                  <a:cubicBezTo>
                    <a:pt x="188" y="1284"/>
                    <a:pt x="220" y="1241"/>
                    <a:pt x="242" y="1229"/>
                  </a:cubicBezTo>
                  <a:cubicBezTo>
                    <a:pt x="256" y="1221"/>
                    <a:pt x="288" y="1219"/>
                    <a:pt x="300" y="1210"/>
                  </a:cubicBezTo>
                  <a:cubicBezTo>
                    <a:pt x="323" y="1192"/>
                    <a:pt x="342" y="1135"/>
                    <a:pt x="362" y="1114"/>
                  </a:cubicBezTo>
                  <a:cubicBezTo>
                    <a:pt x="370" y="1106"/>
                    <a:pt x="389" y="1090"/>
                    <a:pt x="401" y="1088"/>
                  </a:cubicBezTo>
                  <a:cubicBezTo>
                    <a:pt x="426" y="1082"/>
                    <a:pt x="476" y="1104"/>
                    <a:pt x="502" y="1107"/>
                  </a:cubicBezTo>
                  <a:cubicBezTo>
                    <a:pt x="519" y="1108"/>
                    <a:pt x="556" y="1098"/>
                    <a:pt x="571" y="1107"/>
                  </a:cubicBezTo>
                  <a:cubicBezTo>
                    <a:pt x="594" y="1120"/>
                    <a:pt x="600" y="1184"/>
                    <a:pt x="622" y="1198"/>
                  </a:cubicBezTo>
                  <a:cubicBezTo>
                    <a:pt x="650" y="1217"/>
                    <a:pt x="725" y="1201"/>
                    <a:pt x="757" y="1214"/>
                  </a:cubicBezTo>
                  <a:cubicBezTo>
                    <a:pt x="770" y="1219"/>
                    <a:pt x="789" y="1244"/>
                    <a:pt x="803" y="1248"/>
                  </a:cubicBezTo>
                  <a:cubicBezTo>
                    <a:pt x="821" y="1253"/>
                    <a:pt x="860" y="1237"/>
                    <a:pt x="877" y="1244"/>
                  </a:cubicBezTo>
                  <a:cubicBezTo>
                    <a:pt x="890" y="1249"/>
                    <a:pt x="901" y="1284"/>
                    <a:pt x="915" y="1286"/>
                  </a:cubicBezTo>
                  <a:cubicBezTo>
                    <a:pt x="955" y="1291"/>
                    <a:pt x="1029" y="1233"/>
                    <a:pt x="1047" y="1198"/>
                  </a:cubicBezTo>
                  <a:cubicBezTo>
                    <a:pt x="1061" y="1171"/>
                    <a:pt x="1023" y="1099"/>
                    <a:pt x="1043" y="1076"/>
                  </a:cubicBezTo>
                  <a:cubicBezTo>
                    <a:pt x="1057" y="1061"/>
                    <a:pt x="1105" y="1075"/>
                    <a:pt x="1124" y="1069"/>
                  </a:cubicBezTo>
                  <a:cubicBezTo>
                    <a:pt x="1189" y="1046"/>
                    <a:pt x="1288" y="939"/>
                    <a:pt x="1353" y="916"/>
                  </a:cubicBezTo>
                  <a:cubicBezTo>
                    <a:pt x="1383" y="905"/>
                    <a:pt x="1451" y="918"/>
                    <a:pt x="1480" y="904"/>
                  </a:cubicBezTo>
                  <a:cubicBezTo>
                    <a:pt x="1497" y="896"/>
                    <a:pt x="1520" y="866"/>
                    <a:pt x="1530" y="851"/>
                  </a:cubicBezTo>
                  <a:cubicBezTo>
                    <a:pt x="1545" y="831"/>
                    <a:pt x="1562" y="783"/>
                    <a:pt x="1577" y="763"/>
                  </a:cubicBezTo>
                  <a:cubicBezTo>
                    <a:pt x="1603" y="729"/>
                    <a:pt x="1658" y="649"/>
                    <a:pt x="1701" y="645"/>
                  </a:cubicBezTo>
                  <a:cubicBezTo>
                    <a:pt x="1713" y="644"/>
                    <a:pt x="1736" y="662"/>
                    <a:pt x="1743" y="672"/>
                  </a:cubicBezTo>
                  <a:cubicBezTo>
                    <a:pt x="1757" y="690"/>
                    <a:pt x="1757" y="741"/>
                    <a:pt x="1770" y="759"/>
                  </a:cubicBezTo>
                  <a:cubicBezTo>
                    <a:pt x="1785" y="780"/>
                    <a:pt x="1826" y="816"/>
                    <a:pt x="1851" y="820"/>
                  </a:cubicBezTo>
                  <a:cubicBezTo>
                    <a:pt x="1873" y="825"/>
                    <a:pt x="1915" y="792"/>
                    <a:pt x="1936" y="798"/>
                  </a:cubicBezTo>
                  <a:cubicBezTo>
                    <a:pt x="1974" y="807"/>
                    <a:pt x="2013" y="887"/>
                    <a:pt x="2049" y="901"/>
                  </a:cubicBezTo>
                  <a:cubicBezTo>
                    <a:pt x="2057" y="904"/>
                    <a:pt x="2076" y="904"/>
                    <a:pt x="2084" y="901"/>
                  </a:cubicBezTo>
                  <a:cubicBezTo>
                    <a:pt x="2095" y="895"/>
                    <a:pt x="2107" y="869"/>
                    <a:pt x="2118" y="862"/>
                  </a:cubicBezTo>
                  <a:cubicBezTo>
                    <a:pt x="2140" y="851"/>
                    <a:pt x="2196" y="863"/>
                    <a:pt x="2215" y="847"/>
                  </a:cubicBezTo>
                  <a:cubicBezTo>
                    <a:pt x="2239" y="827"/>
                    <a:pt x="2239" y="756"/>
                    <a:pt x="2254" y="729"/>
                  </a:cubicBezTo>
                  <a:cubicBezTo>
                    <a:pt x="2264" y="710"/>
                    <a:pt x="2291" y="677"/>
                    <a:pt x="2308" y="664"/>
                  </a:cubicBezTo>
                  <a:cubicBezTo>
                    <a:pt x="2325" y="651"/>
                    <a:pt x="2364" y="625"/>
                    <a:pt x="2385" y="626"/>
                  </a:cubicBezTo>
                  <a:cubicBezTo>
                    <a:pt x="2411" y="627"/>
                    <a:pt x="2454" y="660"/>
                    <a:pt x="2474" y="676"/>
                  </a:cubicBezTo>
                  <a:cubicBezTo>
                    <a:pt x="2486" y="684"/>
                    <a:pt x="2502" y="715"/>
                    <a:pt x="2517" y="717"/>
                  </a:cubicBezTo>
                  <a:cubicBezTo>
                    <a:pt x="2523" y="718"/>
                    <a:pt x="2535" y="711"/>
                    <a:pt x="2540" y="706"/>
                  </a:cubicBezTo>
                  <a:cubicBezTo>
                    <a:pt x="2559" y="686"/>
                    <a:pt x="2567" y="629"/>
                    <a:pt x="2582" y="607"/>
                  </a:cubicBezTo>
                  <a:cubicBezTo>
                    <a:pt x="2590" y="596"/>
                    <a:pt x="2609" y="577"/>
                    <a:pt x="2621" y="572"/>
                  </a:cubicBezTo>
                  <a:cubicBezTo>
                    <a:pt x="2655" y="560"/>
                    <a:pt x="2734" y="596"/>
                    <a:pt x="2764" y="576"/>
                  </a:cubicBezTo>
                  <a:cubicBezTo>
                    <a:pt x="2777" y="568"/>
                    <a:pt x="2791" y="534"/>
                    <a:pt x="2787" y="519"/>
                  </a:cubicBezTo>
                  <a:cubicBezTo>
                    <a:pt x="2784" y="504"/>
                    <a:pt x="2747" y="491"/>
                    <a:pt x="2741" y="477"/>
                  </a:cubicBezTo>
                  <a:cubicBezTo>
                    <a:pt x="2737" y="468"/>
                    <a:pt x="2736" y="447"/>
                    <a:pt x="2741" y="439"/>
                  </a:cubicBezTo>
                  <a:cubicBezTo>
                    <a:pt x="2752" y="420"/>
                    <a:pt x="2796" y="399"/>
                    <a:pt x="2818" y="397"/>
                  </a:cubicBezTo>
                  <a:cubicBezTo>
                    <a:pt x="2844" y="395"/>
                    <a:pt x="2889" y="429"/>
                    <a:pt x="2915" y="431"/>
                  </a:cubicBezTo>
                  <a:cubicBezTo>
                    <a:pt x="2945" y="434"/>
                    <a:pt x="3011" y="401"/>
                    <a:pt x="3024" y="381"/>
                  </a:cubicBezTo>
                  <a:cubicBezTo>
                    <a:pt x="3034" y="366"/>
                    <a:pt x="3036" y="335"/>
                    <a:pt x="3036" y="306"/>
                  </a:cubicBezTo>
                  <a:cubicBezTo>
                    <a:pt x="3044" y="292"/>
                    <a:pt x="3093" y="297"/>
                    <a:pt x="3108" y="302"/>
                  </a:cubicBezTo>
                  <a:cubicBezTo>
                    <a:pt x="3126" y="309"/>
                    <a:pt x="3144" y="350"/>
                    <a:pt x="3163" y="356"/>
                  </a:cubicBezTo>
                  <a:cubicBezTo>
                    <a:pt x="3175" y="360"/>
                    <a:pt x="3202" y="354"/>
                    <a:pt x="3213" y="348"/>
                  </a:cubicBezTo>
                  <a:cubicBezTo>
                    <a:pt x="3229" y="340"/>
                    <a:pt x="3254" y="311"/>
                    <a:pt x="3263" y="295"/>
                  </a:cubicBezTo>
                  <a:cubicBezTo>
                    <a:pt x="3273" y="277"/>
                    <a:pt x="3275" y="236"/>
                    <a:pt x="3282" y="218"/>
                  </a:cubicBezTo>
                  <a:cubicBezTo>
                    <a:pt x="3292" y="195"/>
                    <a:pt x="3315" y="146"/>
                    <a:pt x="3337" y="131"/>
                  </a:cubicBezTo>
                  <a:cubicBezTo>
                    <a:pt x="3347" y="123"/>
                    <a:pt x="3374" y="116"/>
                    <a:pt x="3387" y="119"/>
                  </a:cubicBezTo>
                  <a:cubicBezTo>
                    <a:pt x="3405" y="124"/>
                    <a:pt x="3434" y="155"/>
                    <a:pt x="3441" y="172"/>
                  </a:cubicBezTo>
                  <a:cubicBezTo>
                    <a:pt x="3450" y="196"/>
                    <a:pt x="3424" y="250"/>
                    <a:pt x="3437" y="272"/>
                  </a:cubicBezTo>
                  <a:cubicBezTo>
                    <a:pt x="3442" y="279"/>
                    <a:pt x="3460" y="286"/>
                    <a:pt x="3468" y="287"/>
                  </a:cubicBezTo>
                  <a:cubicBezTo>
                    <a:pt x="3490" y="290"/>
                    <a:pt x="3539" y="285"/>
                    <a:pt x="3557" y="272"/>
                  </a:cubicBezTo>
                  <a:cubicBezTo>
                    <a:pt x="3573" y="260"/>
                    <a:pt x="3584" y="219"/>
                    <a:pt x="3596" y="203"/>
                  </a:cubicBezTo>
                  <a:cubicBezTo>
                    <a:pt x="3615" y="179"/>
                    <a:pt x="3667" y="144"/>
                    <a:pt x="3685" y="119"/>
                  </a:cubicBezTo>
                  <a:cubicBezTo>
                    <a:pt x="3693" y="106"/>
                    <a:pt x="3699" y="75"/>
                    <a:pt x="3708" y="62"/>
                  </a:cubicBezTo>
                  <a:cubicBezTo>
                    <a:pt x="3713" y="54"/>
                    <a:pt x="3726" y="37"/>
                    <a:pt x="3735" y="35"/>
                  </a:cubicBezTo>
                  <a:cubicBezTo>
                    <a:pt x="3761" y="29"/>
                    <a:pt x="3809" y="65"/>
                    <a:pt x="3836" y="66"/>
                  </a:cubicBezTo>
                  <a:cubicBezTo>
                    <a:pt x="3847" y="66"/>
                    <a:pt x="3872" y="60"/>
                    <a:pt x="3882" y="54"/>
                  </a:cubicBezTo>
                  <a:cubicBezTo>
                    <a:pt x="3895" y="46"/>
                    <a:pt x="3910" y="15"/>
                    <a:pt x="3924" y="8"/>
                  </a:cubicBezTo>
                  <a:cubicBezTo>
                    <a:pt x="3941" y="1"/>
                    <a:pt x="3980" y="0"/>
                    <a:pt x="3998" y="5"/>
                  </a:cubicBezTo>
                  <a:cubicBezTo>
                    <a:pt x="4011" y="8"/>
                    <a:pt x="4031" y="30"/>
                    <a:pt x="4044" y="35"/>
                  </a:cubicBezTo>
                  <a:cubicBezTo>
                    <a:pt x="4063" y="43"/>
                    <a:pt x="4109" y="35"/>
                    <a:pt x="4122" y="50"/>
                  </a:cubicBezTo>
                  <a:cubicBezTo>
                    <a:pt x="4139" y="72"/>
                    <a:pt x="4120" y="133"/>
                    <a:pt x="4118" y="161"/>
                  </a:cubicBezTo>
                  <a:cubicBezTo>
                    <a:pt x="4117" y="181"/>
                    <a:pt x="4106" y="221"/>
                    <a:pt x="4110" y="241"/>
                  </a:cubicBezTo>
                  <a:cubicBezTo>
                    <a:pt x="4113" y="258"/>
                    <a:pt x="4125" y="295"/>
                    <a:pt x="4141" y="302"/>
                  </a:cubicBezTo>
                  <a:cubicBezTo>
                    <a:pt x="4158" y="310"/>
                    <a:pt x="4196" y="282"/>
                    <a:pt x="4215" y="283"/>
                  </a:cubicBezTo>
                  <a:cubicBezTo>
                    <a:pt x="4228" y="284"/>
                    <a:pt x="4258" y="291"/>
                    <a:pt x="4265" y="302"/>
                  </a:cubicBezTo>
                  <a:cubicBezTo>
                    <a:pt x="4274" y="317"/>
                    <a:pt x="4260" y="355"/>
                    <a:pt x="4253" y="371"/>
                  </a:cubicBezTo>
                  <a:cubicBezTo>
                    <a:pt x="4247" y="385"/>
                    <a:pt x="4220" y="406"/>
                    <a:pt x="4215" y="421"/>
                  </a:cubicBezTo>
                  <a:cubicBezTo>
                    <a:pt x="4197" y="465"/>
                    <a:pt x="4222" y="569"/>
                    <a:pt x="4199" y="611"/>
                  </a:cubicBezTo>
                  <a:cubicBezTo>
                    <a:pt x="4189" y="629"/>
                    <a:pt x="4145" y="644"/>
                    <a:pt x="4133" y="661"/>
                  </a:cubicBezTo>
                  <a:cubicBezTo>
                    <a:pt x="4123" y="676"/>
                    <a:pt x="4122" y="714"/>
                    <a:pt x="4114" y="730"/>
                  </a:cubicBezTo>
                  <a:cubicBezTo>
                    <a:pt x="4100" y="758"/>
                    <a:pt x="4049" y="803"/>
                    <a:pt x="4037" y="833"/>
                  </a:cubicBezTo>
                  <a:cubicBezTo>
                    <a:pt x="4029" y="850"/>
                    <a:pt x="4020" y="888"/>
                    <a:pt x="4025" y="905"/>
                  </a:cubicBezTo>
                  <a:cubicBezTo>
                    <a:pt x="4029" y="921"/>
                    <a:pt x="4051" y="953"/>
                    <a:pt x="4068" y="955"/>
                  </a:cubicBezTo>
                  <a:cubicBezTo>
                    <a:pt x="4077" y="956"/>
                    <a:pt x="4092" y="939"/>
                    <a:pt x="4099" y="932"/>
                  </a:cubicBezTo>
                  <a:cubicBezTo>
                    <a:pt x="4109" y="921"/>
                    <a:pt x="4123" y="893"/>
                    <a:pt x="4133" y="882"/>
                  </a:cubicBezTo>
                  <a:cubicBezTo>
                    <a:pt x="4149" y="866"/>
                    <a:pt x="4182" y="833"/>
                    <a:pt x="4203" y="825"/>
                  </a:cubicBezTo>
                  <a:cubicBezTo>
                    <a:pt x="4216" y="820"/>
                    <a:pt x="4248" y="816"/>
                    <a:pt x="4261" y="821"/>
                  </a:cubicBezTo>
                  <a:cubicBezTo>
                    <a:pt x="4280" y="829"/>
                    <a:pt x="4307" y="864"/>
                    <a:pt x="4315" y="882"/>
                  </a:cubicBezTo>
                  <a:cubicBezTo>
                    <a:pt x="4332" y="919"/>
                    <a:pt x="4337" y="1002"/>
                    <a:pt x="4338" y="1043"/>
                  </a:cubicBezTo>
                  <a:cubicBezTo>
                    <a:pt x="4339" y="1057"/>
                    <a:pt x="4331" y="1086"/>
                    <a:pt x="4334" y="1100"/>
                  </a:cubicBezTo>
                  <a:cubicBezTo>
                    <a:pt x="4338" y="1111"/>
                    <a:pt x="4350" y="1136"/>
                    <a:pt x="4362" y="1138"/>
                  </a:cubicBezTo>
                  <a:cubicBezTo>
                    <a:pt x="4377" y="1140"/>
                    <a:pt x="4408" y="1109"/>
                    <a:pt x="4421" y="1103"/>
                  </a:cubicBezTo>
                  <a:cubicBezTo>
                    <a:pt x="4461" y="1083"/>
                    <a:pt x="4512" y="1094"/>
                    <a:pt x="4529" y="1085"/>
                  </a:cubicBezTo>
                  <a:cubicBezTo>
                    <a:pt x="4567" y="1065"/>
                    <a:pt x="4662" y="1055"/>
                    <a:pt x="4680" y="1088"/>
                  </a:cubicBezTo>
                  <a:cubicBezTo>
                    <a:pt x="4679" y="1089"/>
                    <a:pt x="4679" y="1089"/>
                    <a:pt x="4678" y="1090"/>
                  </a:cubicBezTo>
                  <a:cubicBezTo>
                    <a:pt x="4669" y="1104"/>
                    <a:pt x="4678" y="1143"/>
                    <a:pt x="4684" y="1160"/>
                  </a:cubicBezTo>
                  <a:cubicBezTo>
                    <a:pt x="4690" y="1177"/>
                    <a:pt x="4722" y="1200"/>
                    <a:pt x="4728" y="1217"/>
                  </a:cubicBezTo>
                  <a:cubicBezTo>
                    <a:pt x="4732" y="1229"/>
                    <a:pt x="4724" y="1258"/>
                    <a:pt x="4728" y="1271"/>
                  </a:cubicBezTo>
                  <a:cubicBezTo>
                    <a:pt x="4731" y="1283"/>
                    <a:pt x="4752" y="1301"/>
                    <a:pt x="4755" y="131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4" name="Freeform 47"/>
            <p:cNvSpPr>
              <a:spLocks/>
            </p:cNvSpPr>
            <p:nvPr/>
          </p:nvSpPr>
          <p:spPr bwMode="auto">
            <a:xfrm>
              <a:off x="4016375" y="3076575"/>
              <a:ext cx="531813" cy="906463"/>
            </a:xfrm>
            <a:custGeom>
              <a:avLst/>
              <a:gdLst>
                <a:gd name="T0" fmla="*/ 952 w 3136"/>
                <a:gd name="T1" fmla="*/ 1517 h 5349"/>
                <a:gd name="T2" fmla="*/ 1173 w 3136"/>
                <a:gd name="T3" fmla="*/ 1254 h 5349"/>
                <a:gd name="T4" fmla="*/ 1317 w 3136"/>
                <a:gd name="T5" fmla="*/ 1320 h 5349"/>
                <a:gd name="T6" fmla="*/ 1749 w 3136"/>
                <a:gd name="T7" fmla="*/ 1254 h 5349"/>
                <a:gd name="T8" fmla="*/ 1901 w 3136"/>
                <a:gd name="T9" fmla="*/ 1076 h 5349"/>
                <a:gd name="T10" fmla="*/ 1954 w 3136"/>
                <a:gd name="T11" fmla="*/ 772 h 5349"/>
                <a:gd name="T12" fmla="*/ 2268 w 3136"/>
                <a:gd name="T13" fmla="*/ 362 h 5349"/>
                <a:gd name="T14" fmla="*/ 2638 w 3136"/>
                <a:gd name="T15" fmla="*/ 131 h 5349"/>
                <a:gd name="T16" fmla="*/ 2849 w 3136"/>
                <a:gd name="T17" fmla="*/ 12 h 5349"/>
                <a:gd name="T18" fmla="*/ 2962 w 3136"/>
                <a:gd name="T19" fmla="*/ 87 h 5349"/>
                <a:gd name="T20" fmla="*/ 2875 w 3136"/>
                <a:gd name="T21" fmla="*/ 554 h 5349"/>
                <a:gd name="T22" fmla="*/ 2661 w 3136"/>
                <a:gd name="T23" fmla="*/ 966 h 5349"/>
                <a:gd name="T24" fmla="*/ 2834 w 3136"/>
                <a:gd name="T25" fmla="*/ 1358 h 5349"/>
                <a:gd name="T26" fmla="*/ 2691 w 3136"/>
                <a:gd name="T27" fmla="*/ 1727 h 5349"/>
                <a:gd name="T28" fmla="*/ 2792 w 3136"/>
                <a:gd name="T29" fmla="*/ 2467 h 5349"/>
                <a:gd name="T30" fmla="*/ 2716 w 3136"/>
                <a:gd name="T31" fmla="*/ 3058 h 5349"/>
                <a:gd name="T32" fmla="*/ 2719 w 3136"/>
                <a:gd name="T33" fmla="*/ 3475 h 5349"/>
                <a:gd name="T34" fmla="*/ 2890 w 3136"/>
                <a:gd name="T35" fmla="*/ 3793 h 5349"/>
                <a:gd name="T36" fmla="*/ 3119 w 3136"/>
                <a:gd name="T37" fmla="*/ 4090 h 5349"/>
                <a:gd name="T38" fmla="*/ 2985 w 3136"/>
                <a:gd name="T39" fmla="*/ 4379 h 5349"/>
                <a:gd name="T40" fmla="*/ 2660 w 3136"/>
                <a:gd name="T41" fmla="*/ 4368 h 5349"/>
                <a:gd name="T42" fmla="*/ 2296 w 3136"/>
                <a:gd name="T43" fmla="*/ 4379 h 5349"/>
                <a:gd name="T44" fmla="*/ 2590 w 3136"/>
                <a:gd name="T45" fmla="*/ 4570 h 5349"/>
                <a:gd name="T46" fmla="*/ 2486 w 3136"/>
                <a:gd name="T47" fmla="*/ 4776 h 5349"/>
                <a:gd name="T48" fmla="*/ 2351 w 3136"/>
                <a:gd name="T49" fmla="*/ 5028 h 5349"/>
                <a:gd name="T50" fmla="*/ 2318 w 3136"/>
                <a:gd name="T51" fmla="*/ 5349 h 5349"/>
                <a:gd name="T52" fmla="*/ 1950 w 3136"/>
                <a:gd name="T53" fmla="*/ 5158 h 5349"/>
                <a:gd name="T54" fmla="*/ 1431 w 3136"/>
                <a:gd name="T55" fmla="*/ 5081 h 5349"/>
                <a:gd name="T56" fmla="*/ 1075 w 3136"/>
                <a:gd name="T57" fmla="*/ 4865 h 5349"/>
                <a:gd name="T58" fmla="*/ 880 w 3136"/>
                <a:gd name="T59" fmla="*/ 4750 h 5349"/>
                <a:gd name="T60" fmla="*/ 377 w 3136"/>
                <a:gd name="T61" fmla="*/ 4728 h 5349"/>
                <a:gd name="T62" fmla="*/ 43 w 3136"/>
                <a:gd name="T63" fmla="*/ 4703 h 5349"/>
                <a:gd name="T64" fmla="*/ 164 w 3136"/>
                <a:gd name="T65" fmla="*/ 4584 h 5349"/>
                <a:gd name="T66" fmla="*/ 194 w 3136"/>
                <a:gd name="T67" fmla="*/ 4364 h 5349"/>
                <a:gd name="T68" fmla="*/ 253 w 3136"/>
                <a:gd name="T69" fmla="*/ 4171 h 5349"/>
                <a:gd name="T70" fmla="*/ 540 w 3136"/>
                <a:gd name="T71" fmla="*/ 4189 h 5349"/>
                <a:gd name="T72" fmla="*/ 562 w 3136"/>
                <a:gd name="T73" fmla="*/ 4029 h 5349"/>
                <a:gd name="T74" fmla="*/ 653 w 3136"/>
                <a:gd name="T75" fmla="*/ 3644 h 5349"/>
                <a:gd name="T76" fmla="*/ 502 w 3136"/>
                <a:gd name="T77" fmla="*/ 3381 h 5349"/>
                <a:gd name="T78" fmla="*/ 615 w 3136"/>
                <a:gd name="T79" fmla="*/ 3114 h 5349"/>
                <a:gd name="T80" fmla="*/ 1018 w 3136"/>
                <a:gd name="T81" fmla="*/ 3239 h 5349"/>
                <a:gd name="T82" fmla="*/ 1247 w 3136"/>
                <a:gd name="T83" fmla="*/ 3051 h 5349"/>
                <a:gd name="T84" fmla="*/ 1594 w 3136"/>
                <a:gd name="T85" fmla="*/ 2992 h 5349"/>
                <a:gd name="T86" fmla="*/ 1675 w 3136"/>
                <a:gd name="T87" fmla="*/ 2642 h 5349"/>
                <a:gd name="T88" fmla="*/ 1718 w 3136"/>
                <a:gd name="T89" fmla="*/ 2215 h 5349"/>
                <a:gd name="T90" fmla="*/ 1444 w 3136"/>
                <a:gd name="T91" fmla="*/ 2082 h 5349"/>
                <a:gd name="T92" fmla="*/ 1123 w 3136"/>
                <a:gd name="T93" fmla="*/ 1926 h 5349"/>
                <a:gd name="T94" fmla="*/ 960 w 3136"/>
                <a:gd name="T95" fmla="*/ 1741 h 5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6" h="5349">
                  <a:moveTo>
                    <a:pt x="960" y="1741"/>
                  </a:moveTo>
                  <a:cubicBezTo>
                    <a:pt x="959" y="1713"/>
                    <a:pt x="963" y="1674"/>
                    <a:pt x="960" y="1652"/>
                  </a:cubicBezTo>
                  <a:cubicBezTo>
                    <a:pt x="957" y="1633"/>
                    <a:pt x="941" y="1596"/>
                    <a:pt x="940" y="1576"/>
                  </a:cubicBezTo>
                  <a:cubicBezTo>
                    <a:pt x="940" y="1561"/>
                    <a:pt x="945" y="1531"/>
                    <a:pt x="952" y="1517"/>
                  </a:cubicBezTo>
                  <a:cubicBezTo>
                    <a:pt x="960" y="1499"/>
                    <a:pt x="990" y="1473"/>
                    <a:pt x="1000" y="1456"/>
                  </a:cubicBezTo>
                  <a:cubicBezTo>
                    <a:pt x="1007" y="1442"/>
                    <a:pt x="1015" y="1412"/>
                    <a:pt x="1021" y="1398"/>
                  </a:cubicBezTo>
                  <a:cubicBezTo>
                    <a:pt x="1031" y="1375"/>
                    <a:pt x="1048" y="1328"/>
                    <a:pt x="1066" y="1310"/>
                  </a:cubicBezTo>
                  <a:cubicBezTo>
                    <a:pt x="1087" y="1289"/>
                    <a:pt x="1150" y="1274"/>
                    <a:pt x="1173" y="1254"/>
                  </a:cubicBezTo>
                  <a:cubicBezTo>
                    <a:pt x="1179" y="1249"/>
                    <a:pt x="1188" y="1236"/>
                    <a:pt x="1196" y="1226"/>
                  </a:cubicBezTo>
                  <a:cubicBezTo>
                    <a:pt x="1199" y="1227"/>
                    <a:pt x="1202" y="1228"/>
                    <a:pt x="1204" y="1229"/>
                  </a:cubicBezTo>
                  <a:cubicBezTo>
                    <a:pt x="1222" y="1239"/>
                    <a:pt x="1248" y="1269"/>
                    <a:pt x="1264" y="1281"/>
                  </a:cubicBezTo>
                  <a:cubicBezTo>
                    <a:pt x="1277" y="1292"/>
                    <a:pt x="1303" y="1312"/>
                    <a:pt x="1317" y="1320"/>
                  </a:cubicBezTo>
                  <a:cubicBezTo>
                    <a:pt x="1338" y="1333"/>
                    <a:pt x="1382" y="1358"/>
                    <a:pt x="1406" y="1363"/>
                  </a:cubicBezTo>
                  <a:cubicBezTo>
                    <a:pt x="1441" y="1371"/>
                    <a:pt x="1515" y="1367"/>
                    <a:pt x="1551" y="1363"/>
                  </a:cubicBezTo>
                  <a:cubicBezTo>
                    <a:pt x="1587" y="1359"/>
                    <a:pt x="1663" y="1350"/>
                    <a:pt x="1693" y="1330"/>
                  </a:cubicBezTo>
                  <a:cubicBezTo>
                    <a:pt x="1713" y="1317"/>
                    <a:pt x="1742" y="1277"/>
                    <a:pt x="1749" y="1254"/>
                  </a:cubicBezTo>
                  <a:cubicBezTo>
                    <a:pt x="1757" y="1231"/>
                    <a:pt x="1732" y="1173"/>
                    <a:pt x="1749" y="1155"/>
                  </a:cubicBezTo>
                  <a:cubicBezTo>
                    <a:pt x="1758" y="1146"/>
                    <a:pt x="1787" y="1157"/>
                    <a:pt x="1799" y="1155"/>
                  </a:cubicBezTo>
                  <a:cubicBezTo>
                    <a:pt x="1815" y="1153"/>
                    <a:pt x="1849" y="1145"/>
                    <a:pt x="1862" y="1135"/>
                  </a:cubicBezTo>
                  <a:cubicBezTo>
                    <a:pt x="1876" y="1124"/>
                    <a:pt x="1903" y="1094"/>
                    <a:pt x="1901" y="1076"/>
                  </a:cubicBezTo>
                  <a:cubicBezTo>
                    <a:pt x="1900" y="1059"/>
                    <a:pt x="1866" y="1040"/>
                    <a:pt x="1855" y="1026"/>
                  </a:cubicBezTo>
                  <a:cubicBezTo>
                    <a:pt x="1843" y="1011"/>
                    <a:pt x="1815" y="980"/>
                    <a:pt x="1812" y="960"/>
                  </a:cubicBezTo>
                  <a:cubicBezTo>
                    <a:pt x="1809" y="938"/>
                    <a:pt x="1823" y="893"/>
                    <a:pt x="1835" y="874"/>
                  </a:cubicBezTo>
                  <a:cubicBezTo>
                    <a:pt x="1856" y="841"/>
                    <a:pt x="1928" y="801"/>
                    <a:pt x="1954" y="772"/>
                  </a:cubicBezTo>
                  <a:cubicBezTo>
                    <a:pt x="1984" y="738"/>
                    <a:pt x="2024" y="655"/>
                    <a:pt x="2053" y="620"/>
                  </a:cubicBezTo>
                  <a:cubicBezTo>
                    <a:pt x="2073" y="596"/>
                    <a:pt x="2126" y="560"/>
                    <a:pt x="2143" y="534"/>
                  </a:cubicBezTo>
                  <a:cubicBezTo>
                    <a:pt x="2156" y="513"/>
                    <a:pt x="2161" y="459"/>
                    <a:pt x="2176" y="438"/>
                  </a:cubicBezTo>
                  <a:cubicBezTo>
                    <a:pt x="2193" y="414"/>
                    <a:pt x="2249" y="385"/>
                    <a:pt x="2268" y="362"/>
                  </a:cubicBezTo>
                  <a:cubicBezTo>
                    <a:pt x="2304" y="319"/>
                    <a:pt x="2335" y="202"/>
                    <a:pt x="2380" y="167"/>
                  </a:cubicBezTo>
                  <a:cubicBezTo>
                    <a:pt x="2403" y="150"/>
                    <a:pt x="2464" y="134"/>
                    <a:pt x="2493" y="138"/>
                  </a:cubicBezTo>
                  <a:cubicBezTo>
                    <a:pt x="2509" y="140"/>
                    <a:pt x="2533" y="170"/>
                    <a:pt x="2550" y="171"/>
                  </a:cubicBezTo>
                  <a:cubicBezTo>
                    <a:pt x="2574" y="172"/>
                    <a:pt x="2615" y="125"/>
                    <a:pt x="2638" y="131"/>
                  </a:cubicBezTo>
                  <a:cubicBezTo>
                    <a:pt x="2660" y="137"/>
                    <a:pt x="2669" y="198"/>
                    <a:pt x="2691" y="204"/>
                  </a:cubicBezTo>
                  <a:cubicBezTo>
                    <a:pt x="2714" y="210"/>
                    <a:pt x="2762" y="184"/>
                    <a:pt x="2780" y="167"/>
                  </a:cubicBezTo>
                  <a:cubicBezTo>
                    <a:pt x="2797" y="152"/>
                    <a:pt x="2811" y="107"/>
                    <a:pt x="2820" y="87"/>
                  </a:cubicBezTo>
                  <a:cubicBezTo>
                    <a:pt x="2828" y="68"/>
                    <a:pt x="2833" y="23"/>
                    <a:pt x="2849" y="12"/>
                  </a:cubicBezTo>
                  <a:cubicBezTo>
                    <a:pt x="2865" y="1"/>
                    <a:pt x="2911" y="0"/>
                    <a:pt x="2925" y="12"/>
                  </a:cubicBezTo>
                  <a:cubicBezTo>
                    <a:pt x="2937" y="22"/>
                    <a:pt x="2928" y="61"/>
                    <a:pt x="2939" y="72"/>
                  </a:cubicBezTo>
                  <a:cubicBezTo>
                    <a:pt x="2943" y="76"/>
                    <a:pt x="2953" y="80"/>
                    <a:pt x="2963" y="83"/>
                  </a:cubicBezTo>
                  <a:cubicBezTo>
                    <a:pt x="2962" y="87"/>
                    <a:pt x="2962" y="87"/>
                    <a:pt x="2962" y="87"/>
                  </a:cubicBezTo>
                  <a:cubicBezTo>
                    <a:pt x="2962" y="118"/>
                    <a:pt x="2969" y="180"/>
                    <a:pt x="2968" y="211"/>
                  </a:cubicBezTo>
                  <a:cubicBezTo>
                    <a:pt x="2966" y="235"/>
                    <a:pt x="2965" y="284"/>
                    <a:pt x="2954" y="305"/>
                  </a:cubicBezTo>
                  <a:cubicBezTo>
                    <a:pt x="2941" y="329"/>
                    <a:pt x="2885" y="356"/>
                    <a:pt x="2875" y="381"/>
                  </a:cubicBezTo>
                  <a:cubicBezTo>
                    <a:pt x="2857" y="421"/>
                    <a:pt x="2883" y="511"/>
                    <a:pt x="2875" y="554"/>
                  </a:cubicBezTo>
                  <a:cubicBezTo>
                    <a:pt x="2871" y="571"/>
                    <a:pt x="2852" y="603"/>
                    <a:pt x="2847" y="621"/>
                  </a:cubicBezTo>
                  <a:cubicBezTo>
                    <a:pt x="2839" y="653"/>
                    <a:pt x="2846" y="723"/>
                    <a:pt x="2831" y="753"/>
                  </a:cubicBezTo>
                  <a:cubicBezTo>
                    <a:pt x="2813" y="788"/>
                    <a:pt x="2740" y="830"/>
                    <a:pt x="2716" y="861"/>
                  </a:cubicBezTo>
                  <a:cubicBezTo>
                    <a:pt x="2698" y="885"/>
                    <a:pt x="2668" y="938"/>
                    <a:pt x="2661" y="966"/>
                  </a:cubicBezTo>
                  <a:cubicBezTo>
                    <a:pt x="2655" y="992"/>
                    <a:pt x="2653" y="1048"/>
                    <a:pt x="2664" y="1072"/>
                  </a:cubicBezTo>
                  <a:cubicBezTo>
                    <a:pt x="2677" y="1100"/>
                    <a:pt x="2734" y="1134"/>
                    <a:pt x="2754" y="1158"/>
                  </a:cubicBezTo>
                  <a:cubicBezTo>
                    <a:pt x="2777" y="1185"/>
                    <a:pt x="2823" y="1243"/>
                    <a:pt x="2834" y="1277"/>
                  </a:cubicBezTo>
                  <a:cubicBezTo>
                    <a:pt x="2839" y="1296"/>
                    <a:pt x="2839" y="1338"/>
                    <a:pt x="2834" y="1358"/>
                  </a:cubicBezTo>
                  <a:cubicBezTo>
                    <a:pt x="2828" y="1378"/>
                    <a:pt x="2797" y="1410"/>
                    <a:pt x="2792" y="1431"/>
                  </a:cubicBezTo>
                  <a:cubicBezTo>
                    <a:pt x="2788" y="1453"/>
                    <a:pt x="2806" y="1500"/>
                    <a:pt x="2801" y="1522"/>
                  </a:cubicBezTo>
                  <a:cubicBezTo>
                    <a:pt x="2794" y="1551"/>
                    <a:pt x="2754" y="1599"/>
                    <a:pt x="2741" y="1625"/>
                  </a:cubicBezTo>
                  <a:cubicBezTo>
                    <a:pt x="2727" y="1650"/>
                    <a:pt x="2698" y="1700"/>
                    <a:pt x="2691" y="1727"/>
                  </a:cubicBezTo>
                  <a:cubicBezTo>
                    <a:pt x="2677" y="1784"/>
                    <a:pt x="2664" y="1904"/>
                    <a:pt x="2683" y="1959"/>
                  </a:cubicBezTo>
                  <a:cubicBezTo>
                    <a:pt x="2690" y="1978"/>
                    <a:pt x="2728" y="2003"/>
                    <a:pt x="2735" y="2022"/>
                  </a:cubicBezTo>
                  <a:cubicBezTo>
                    <a:pt x="2763" y="2094"/>
                    <a:pt x="2732" y="2255"/>
                    <a:pt x="2746" y="2332"/>
                  </a:cubicBezTo>
                  <a:cubicBezTo>
                    <a:pt x="2753" y="2367"/>
                    <a:pt x="2780" y="2433"/>
                    <a:pt x="2792" y="2467"/>
                  </a:cubicBezTo>
                  <a:cubicBezTo>
                    <a:pt x="2809" y="2513"/>
                    <a:pt x="2856" y="2602"/>
                    <a:pt x="2864" y="2650"/>
                  </a:cubicBezTo>
                  <a:cubicBezTo>
                    <a:pt x="2867" y="2674"/>
                    <a:pt x="2865" y="2722"/>
                    <a:pt x="2858" y="2745"/>
                  </a:cubicBezTo>
                  <a:cubicBezTo>
                    <a:pt x="2846" y="2783"/>
                    <a:pt x="2790" y="2846"/>
                    <a:pt x="2773" y="2882"/>
                  </a:cubicBezTo>
                  <a:cubicBezTo>
                    <a:pt x="2754" y="2924"/>
                    <a:pt x="2722" y="3012"/>
                    <a:pt x="2716" y="3058"/>
                  </a:cubicBezTo>
                  <a:cubicBezTo>
                    <a:pt x="2708" y="3113"/>
                    <a:pt x="2627" y="3272"/>
                    <a:pt x="2641" y="3327"/>
                  </a:cubicBezTo>
                  <a:cubicBezTo>
                    <a:pt x="2648" y="3356"/>
                    <a:pt x="2647" y="3372"/>
                    <a:pt x="2656" y="3401"/>
                  </a:cubicBezTo>
                  <a:cubicBezTo>
                    <a:pt x="2658" y="3405"/>
                    <a:pt x="2662" y="3412"/>
                    <a:pt x="2669" y="3419"/>
                  </a:cubicBezTo>
                  <a:cubicBezTo>
                    <a:pt x="2686" y="3439"/>
                    <a:pt x="2713" y="3464"/>
                    <a:pt x="2719" y="3475"/>
                  </a:cubicBezTo>
                  <a:cubicBezTo>
                    <a:pt x="2729" y="3492"/>
                    <a:pt x="2754" y="3539"/>
                    <a:pt x="2764" y="3556"/>
                  </a:cubicBezTo>
                  <a:cubicBezTo>
                    <a:pt x="2773" y="3573"/>
                    <a:pt x="2763" y="3617"/>
                    <a:pt x="2775" y="3632"/>
                  </a:cubicBezTo>
                  <a:cubicBezTo>
                    <a:pt x="2789" y="3650"/>
                    <a:pt x="2847" y="3649"/>
                    <a:pt x="2862" y="3667"/>
                  </a:cubicBezTo>
                  <a:cubicBezTo>
                    <a:pt x="2883" y="3692"/>
                    <a:pt x="2888" y="3761"/>
                    <a:pt x="2890" y="3793"/>
                  </a:cubicBezTo>
                  <a:cubicBezTo>
                    <a:pt x="2890" y="3809"/>
                    <a:pt x="2875" y="3841"/>
                    <a:pt x="2881" y="3856"/>
                  </a:cubicBezTo>
                  <a:cubicBezTo>
                    <a:pt x="2891" y="3877"/>
                    <a:pt x="2944" y="3892"/>
                    <a:pt x="2961" y="3910"/>
                  </a:cubicBezTo>
                  <a:cubicBezTo>
                    <a:pt x="2979" y="3929"/>
                    <a:pt x="2998" y="3981"/>
                    <a:pt x="3015" y="4001"/>
                  </a:cubicBezTo>
                  <a:cubicBezTo>
                    <a:pt x="3037" y="4027"/>
                    <a:pt x="3105" y="4059"/>
                    <a:pt x="3119" y="4090"/>
                  </a:cubicBezTo>
                  <a:cubicBezTo>
                    <a:pt x="3136" y="4127"/>
                    <a:pt x="3131" y="4212"/>
                    <a:pt x="3116" y="4249"/>
                  </a:cubicBezTo>
                  <a:cubicBezTo>
                    <a:pt x="3113" y="4258"/>
                    <a:pt x="3107" y="4267"/>
                    <a:pt x="3099" y="4277"/>
                  </a:cubicBezTo>
                  <a:cubicBezTo>
                    <a:pt x="3079" y="4302"/>
                    <a:pt x="3048" y="4329"/>
                    <a:pt x="3031" y="4345"/>
                  </a:cubicBezTo>
                  <a:cubicBezTo>
                    <a:pt x="3021" y="4354"/>
                    <a:pt x="2999" y="4380"/>
                    <a:pt x="2985" y="4379"/>
                  </a:cubicBezTo>
                  <a:cubicBezTo>
                    <a:pt x="2968" y="4378"/>
                    <a:pt x="2948" y="4344"/>
                    <a:pt x="2935" y="4333"/>
                  </a:cubicBezTo>
                  <a:cubicBezTo>
                    <a:pt x="2920" y="4322"/>
                    <a:pt x="2891" y="4293"/>
                    <a:pt x="2873" y="4295"/>
                  </a:cubicBezTo>
                  <a:cubicBezTo>
                    <a:pt x="2846" y="4298"/>
                    <a:pt x="2820" y="4358"/>
                    <a:pt x="2795" y="4368"/>
                  </a:cubicBezTo>
                  <a:cubicBezTo>
                    <a:pt x="2764" y="4380"/>
                    <a:pt x="2693" y="4377"/>
                    <a:pt x="2660" y="4368"/>
                  </a:cubicBezTo>
                  <a:cubicBezTo>
                    <a:pt x="2648" y="4364"/>
                    <a:pt x="2629" y="4345"/>
                    <a:pt x="2617" y="4341"/>
                  </a:cubicBezTo>
                  <a:cubicBezTo>
                    <a:pt x="2567" y="4323"/>
                    <a:pt x="2458" y="4314"/>
                    <a:pt x="2405" y="4318"/>
                  </a:cubicBezTo>
                  <a:cubicBezTo>
                    <a:pt x="2385" y="4319"/>
                    <a:pt x="2344" y="4326"/>
                    <a:pt x="2327" y="4337"/>
                  </a:cubicBezTo>
                  <a:cubicBezTo>
                    <a:pt x="2317" y="4344"/>
                    <a:pt x="2298" y="4366"/>
                    <a:pt x="2296" y="4379"/>
                  </a:cubicBezTo>
                  <a:cubicBezTo>
                    <a:pt x="2295" y="4393"/>
                    <a:pt x="2309" y="4421"/>
                    <a:pt x="2320" y="4429"/>
                  </a:cubicBezTo>
                  <a:cubicBezTo>
                    <a:pt x="2343" y="4446"/>
                    <a:pt x="2415" y="4424"/>
                    <a:pt x="2436" y="4444"/>
                  </a:cubicBezTo>
                  <a:cubicBezTo>
                    <a:pt x="2455" y="4462"/>
                    <a:pt x="2433" y="4528"/>
                    <a:pt x="2451" y="4547"/>
                  </a:cubicBezTo>
                  <a:cubicBezTo>
                    <a:pt x="2476" y="4572"/>
                    <a:pt x="2558" y="4557"/>
                    <a:pt x="2590" y="4570"/>
                  </a:cubicBezTo>
                  <a:cubicBezTo>
                    <a:pt x="2614" y="4579"/>
                    <a:pt x="2665" y="4604"/>
                    <a:pt x="2676" y="4627"/>
                  </a:cubicBezTo>
                  <a:cubicBezTo>
                    <a:pt x="2685" y="4647"/>
                    <a:pt x="2680" y="4699"/>
                    <a:pt x="2664" y="4715"/>
                  </a:cubicBezTo>
                  <a:cubicBezTo>
                    <a:pt x="2645" y="4734"/>
                    <a:pt x="2581" y="4721"/>
                    <a:pt x="2556" y="4730"/>
                  </a:cubicBezTo>
                  <a:cubicBezTo>
                    <a:pt x="2536" y="4738"/>
                    <a:pt x="2506" y="4769"/>
                    <a:pt x="2486" y="4776"/>
                  </a:cubicBezTo>
                  <a:cubicBezTo>
                    <a:pt x="2460" y="4786"/>
                    <a:pt x="2399" y="4774"/>
                    <a:pt x="2378" y="4791"/>
                  </a:cubicBezTo>
                  <a:cubicBezTo>
                    <a:pt x="2356" y="4809"/>
                    <a:pt x="2353" y="4872"/>
                    <a:pt x="2343" y="4898"/>
                  </a:cubicBezTo>
                  <a:cubicBezTo>
                    <a:pt x="2337" y="4914"/>
                    <a:pt x="2315" y="4943"/>
                    <a:pt x="2316" y="4959"/>
                  </a:cubicBezTo>
                  <a:cubicBezTo>
                    <a:pt x="2316" y="4978"/>
                    <a:pt x="2340" y="5012"/>
                    <a:pt x="2351" y="5028"/>
                  </a:cubicBezTo>
                  <a:cubicBezTo>
                    <a:pt x="2368" y="5053"/>
                    <a:pt x="2400" y="5113"/>
                    <a:pt x="2407" y="5144"/>
                  </a:cubicBezTo>
                  <a:cubicBezTo>
                    <a:pt x="2411" y="5164"/>
                    <a:pt x="2362" y="5240"/>
                    <a:pt x="2359" y="5261"/>
                  </a:cubicBezTo>
                  <a:cubicBezTo>
                    <a:pt x="2357" y="5273"/>
                    <a:pt x="2347" y="5314"/>
                    <a:pt x="2340" y="5348"/>
                  </a:cubicBezTo>
                  <a:cubicBezTo>
                    <a:pt x="2331" y="5349"/>
                    <a:pt x="2324" y="5349"/>
                    <a:pt x="2318" y="5349"/>
                  </a:cubicBezTo>
                  <a:cubicBezTo>
                    <a:pt x="2285" y="5345"/>
                    <a:pt x="2222" y="5325"/>
                    <a:pt x="2192" y="5312"/>
                  </a:cubicBezTo>
                  <a:cubicBezTo>
                    <a:pt x="2173" y="5304"/>
                    <a:pt x="2139" y="5281"/>
                    <a:pt x="2122" y="5270"/>
                  </a:cubicBezTo>
                  <a:cubicBezTo>
                    <a:pt x="2101" y="5256"/>
                    <a:pt x="2061" y="5225"/>
                    <a:pt x="2040" y="5212"/>
                  </a:cubicBezTo>
                  <a:cubicBezTo>
                    <a:pt x="2018" y="5197"/>
                    <a:pt x="1972" y="5172"/>
                    <a:pt x="1950" y="5158"/>
                  </a:cubicBezTo>
                  <a:cubicBezTo>
                    <a:pt x="1896" y="5125"/>
                    <a:pt x="1802" y="5044"/>
                    <a:pt x="1731" y="5012"/>
                  </a:cubicBezTo>
                  <a:cubicBezTo>
                    <a:pt x="1720" y="5007"/>
                    <a:pt x="1710" y="5003"/>
                    <a:pt x="1700" y="5000"/>
                  </a:cubicBezTo>
                  <a:cubicBezTo>
                    <a:pt x="1672" y="4993"/>
                    <a:pt x="1611" y="5000"/>
                    <a:pt x="1583" y="5008"/>
                  </a:cubicBezTo>
                  <a:cubicBezTo>
                    <a:pt x="1542" y="5019"/>
                    <a:pt x="1472" y="5072"/>
                    <a:pt x="1431" y="5081"/>
                  </a:cubicBezTo>
                  <a:cubicBezTo>
                    <a:pt x="1420" y="5084"/>
                    <a:pt x="1398" y="5085"/>
                    <a:pt x="1388" y="5081"/>
                  </a:cubicBezTo>
                  <a:cubicBezTo>
                    <a:pt x="1342" y="5064"/>
                    <a:pt x="1284" y="4973"/>
                    <a:pt x="1239" y="4954"/>
                  </a:cubicBezTo>
                  <a:cubicBezTo>
                    <a:pt x="1216" y="4944"/>
                    <a:pt x="1160" y="4955"/>
                    <a:pt x="1138" y="4942"/>
                  </a:cubicBezTo>
                  <a:cubicBezTo>
                    <a:pt x="1116" y="4930"/>
                    <a:pt x="1100" y="4868"/>
                    <a:pt x="1075" y="4865"/>
                  </a:cubicBezTo>
                  <a:cubicBezTo>
                    <a:pt x="1059" y="4864"/>
                    <a:pt x="1040" y="4902"/>
                    <a:pt x="1024" y="4908"/>
                  </a:cubicBezTo>
                  <a:cubicBezTo>
                    <a:pt x="1009" y="4913"/>
                    <a:pt x="974" y="4913"/>
                    <a:pt x="958" y="4908"/>
                  </a:cubicBezTo>
                  <a:cubicBezTo>
                    <a:pt x="944" y="4903"/>
                    <a:pt x="919" y="4885"/>
                    <a:pt x="911" y="4873"/>
                  </a:cubicBezTo>
                  <a:cubicBezTo>
                    <a:pt x="893" y="4847"/>
                    <a:pt x="904" y="4770"/>
                    <a:pt x="880" y="4750"/>
                  </a:cubicBezTo>
                  <a:cubicBezTo>
                    <a:pt x="851" y="4726"/>
                    <a:pt x="768" y="4737"/>
                    <a:pt x="731" y="4738"/>
                  </a:cubicBezTo>
                  <a:cubicBezTo>
                    <a:pt x="706" y="4739"/>
                    <a:pt x="655" y="4748"/>
                    <a:pt x="630" y="4751"/>
                  </a:cubicBezTo>
                  <a:cubicBezTo>
                    <a:pt x="583" y="4757"/>
                    <a:pt x="487" y="4786"/>
                    <a:pt x="441" y="4774"/>
                  </a:cubicBezTo>
                  <a:cubicBezTo>
                    <a:pt x="422" y="4769"/>
                    <a:pt x="393" y="4738"/>
                    <a:pt x="377" y="4728"/>
                  </a:cubicBezTo>
                  <a:cubicBezTo>
                    <a:pt x="362" y="4718"/>
                    <a:pt x="332" y="4701"/>
                    <a:pt x="317" y="4692"/>
                  </a:cubicBezTo>
                  <a:cubicBezTo>
                    <a:pt x="303" y="4682"/>
                    <a:pt x="277" y="4653"/>
                    <a:pt x="260" y="4653"/>
                  </a:cubicBezTo>
                  <a:cubicBezTo>
                    <a:pt x="219" y="4653"/>
                    <a:pt x="163" y="4736"/>
                    <a:pt x="123" y="4739"/>
                  </a:cubicBezTo>
                  <a:cubicBezTo>
                    <a:pt x="101" y="4741"/>
                    <a:pt x="60" y="4717"/>
                    <a:pt x="43" y="4703"/>
                  </a:cubicBezTo>
                  <a:cubicBezTo>
                    <a:pt x="27" y="4689"/>
                    <a:pt x="18" y="4638"/>
                    <a:pt x="0" y="4622"/>
                  </a:cubicBezTo>
                  <a:cubicBezTo>
                    <a:pt x="13" y="4612"/>
                    <a:pt x="35" y="4595"/>
                    <a:pt x="47" y="4592"/>
                  </a:cubicBezTo>
                  <a:cubicBezTo>
                    <a:pt x="60" y="4588"/>
                    <a:pt x="89" y="4593"/>
                    <a:pt x="103" y="4592"/>
                  </a:cubicBezTo>
                  <a:cubicBezTo>
                    <a:pt x="118" y="4591"/>
                    <a:pt x="149" y="4589"/>
                    <a:pt x="164" y="4584"/>
                  </a:cubicBezTo>
                  <a:cubicBezTo>
                    <a:pt x="184" y="4576"/>
                    <a:pt x="221" y="4554"/>
                    <a:pt x="235" y="4538"/>
                  </a:cubicBezTo>
                  <a:cubicBezTo>
                    <a:pt x="250" y="4519"/>
                    <a:pt x="271" y="4474"/>
                    <a:pt x="273" y="4450"/>
                  </a:cubicBezTo>
                  <a:cubicBezTo>
                    <a:pt x="274" y="4437"/>
                    <a:pt x="266" y="4411"/>
                    <a:pt x="258" y="4401"/>
                  </a:cubicBezTo>
                  <a:cubicBezTo>
                    <a:pt x="246" y="4386"/>
                    <a:pt x="206" y="4378"/>
                    <a:pt x="194" y="4364"/>
                  </a:cubicBezTo>
                  <a:cubicBezTo>
                    <a:pt x="181" y="4350"/>
                    <a:pt x="161" y="4311"/>
                    <a:pt x="164" y="4292"/>
                  </a:cubicBezTo>
                  <a:cubicBezTo>
                    <a:pt x="166" y="4275"/>
                    <a:pt x="191" y="4250"/>
                    <a:pt x="203" y="4240"/>
                  </a:cubicBezTo>
                  <a:cubicBezTo>
                    <a:pt x="211" y="4235"/>
                    <a:pt x="231" y="4234"/>
                    <a:pt x="237" y="4227"/>
                  </a:cubicBezTo>
                  <a:cubicBezTo>
                    <a:pt x="246" y="4216"/>
                    <a:pt x="244" y="4182"/>
                    <a:pt x="253" y="4171"/>
                  </a:cubicBezTo>
                  <a:cubicBezTo>
                    <a:pt x="264" y="4157"/>
                    <a:pt x="297" y="4139"/>
                    <a:pt x="314" y="4138"/>
                  </a:cubicBezTo>
                  <a:cubicBezTo>
                    <a:pt x="329" y="4137"/>
                    <a:pt x="357" y="4155"/>
                    <a:pt x="372" y="4158"/>
                  </a:cubicBezTo>
                  <a:cubicBezTo>
                    <a:pt x="392" y="4162"/>
                    <a:pt x="434" y="4157"/>
                    <a:pt x="455" y="4161"/>
                  </a:cubicBezTo>
                  <a:cubicBezTo>
                    <a:pt x="477" y="4165"/>
                    <a:pt x="519" y="4182"/>
                    <a:pt x="540" y="4189"/>
                  </a:cubicBezTo>
                  <a:cubicBezTo>
                    <a:pt x="558" y="4195"/>
                    <a:pt x="592" y="4220"/>
                    <a:pt x="610" y="4214"/>
                  </a:cubicBezTo>
                  <a:cubicBezTo>
                    <a:pt x="623" y="4209"/>
                    <a:pt x="639" y="4180"/>
                    <a:pt x="641" y="4166"/>
                  </a:cubicBezTo>
                  <a:cubicBezTo>
                    <a:pt x="645" y="4142"/>
                    <a:pt x="630" y="4092"/>
                    <a:pt x="616" y="4072"/>
                  </a:cubicBezTo>
                  <a:cubicBezTo>
                    <a:pt x="607" y="4057"/>
                    <a:pt x="570" y="4044"/>
                    <a:pt x="562" y="4029"/>
                  </a:cubicBezTo>
                  <a:cubicBezTo>
                    <a:pt x="544" y="3993"/>
                    <a:pt x="557" y="3909"/>
                    <a:pt x="560" y="3869"/>
                  </a:cubicBezTo>
                  <a:cubicBezTo>
                    <a:pt x="562" y="3842"/>
                    <a:pt x="563" y="3786"/>
                    <a:pt x="577" y="3763"/>
                  </a:cubicBezTo>
                  <a:cubicBezTo>
                    <a:pt x="588" y="3744"/>
                    <a:pt x="636" y="3728"/>
                    <a:pt x="646" y="3708"/>
                  </a:cubicBezTo>
                  <a:cubicBezTo>
                    <a:pt x="654" y="3694"/>
                    <a:pt x="656" y="3660"/>
                    <a:pt x="653" y="3644"/>
                  </a:cubicBezTo>
                  <a:cubicBezTo>
                    <a:pt x="649" y="3626"/>
                    <a:pt x="630" y="3594"/>
                    <a:pt x="616" y="3581"/>
                  </a:cubicBezTo>
                  <a:cubicBezTo>
                    <a:pt x="598" y="3564"/>
                    <a:pt x="544" y="3553"/>
                    <a:pt x="526" y="3535"/>
                  </a:cubicBezTo>
                  <a:cubicBezTo>
                    <a:pt x="511" y="3521"/>
                    <a:pt x="488" y="3486"/>
                    <a:pt x="484" y="3466"/>
                  </a:cubicBezTo>
                  <a:cubicBezTo>
                    <a:pt x="481" y="3444"/>
                    <a:pt x="490" y="3399"/>
                    <a:pt x="502" y="3381"/>
                  </a:cubicBezTo>
                  <a:cubicBezTo>
                    <a:pt x="517" y="3360"/>
                    <a:pt x="574" y="3345"/>
                    <a:pt x="590" y="3324"/>
                  </a:cubicBezTo>
                  <a:cubicBezTo>
                    <a:pt x="600" y="3311"/>
                    <a:pt x="607" y="3277"/>
                    <a:pt x="608" y="3261"/>
                  </a:cubicBezTo>
                  <a:cubicBezTo>
                    <a:pt x="609" y="3237"/>
                    <a:pt x="587" y="3191"/>
                    <a:pt x="590" y="3167"/>
                  </a:cubicBezTo>
                  <a:cubicBezTo>
                    <a:pt x="592" y="3152"/>
                    <a:pt x="603" y="3123"/>
                    <a:pt x="615" y="3114"/>
                  </a:cubicBezTo>
                  <a:cubicBezTo>
                    <a:pt x="638" y="3097"/>
                    <a:pt x="701" y="3098"/>
                    <a:pt x="730" y="3099"/>
                  </a:cubicBezTo>
                  <a:cubicBezTo>
                    <a:pt x="755" y="3100"/>
                    <a:pt x="804" y="3109"/>
                    <a:pt x="826" y="3121"/>
                  </a:cubicBezTo>
                  <a:cubicBezTo>
                    <a:pt x="851" y="3133"/>
                    <a:pt x="887" y="3180"/>
                    <a:pt x="910" y="3195"/>
                  </a:cubicBezTo>
                  <a:cubicBezTo>
                    <a:pt x="935" y="3210"/>
                    <a:pt x="989" y="3235"/>
                    <a:pt x="1018" y="3239"/>
                  </a:cubicBezTo>
                  <a:cubicBezTo>
                    <a:pt x="1069" y="3247"/>
                    <a:pt x="1173" y="3234"/>
                    <a:pt x="1223" y="3220"/>
                  </a:cubicBezTo>
                  <a:cubicBezTo>
                    <a:pt x="1240" y="3215"/>
                    <a:pt x="1278" y="3202"/>
                    <a:pt x="1287" y="3187"/>
                  </a:cubicBezTo>
                  <a:cubicBezTo>
                    <a:pt x="1295" y="3174"/>
                    <a:pt x="1291" y="3140"/>
                    <a:pt x="1287" y="3125"/>
                  </a:cubicBezTo>
                  <a:cubicBezTo>
                    <a:pt x="1282" y="3105"/>
                    <a:pt x="1252" y="3072"/>
                    <a:pt x="1247" y="3051"/>
                  </a:cubicBezTo>
                  <a:cubicBezTo>
                    <a:pt x="1244" y="3040"/>
                    <a:pt x="1240" y="3013"/>
                    <a:pt x="1247" y="3003"/>
                  </a:cubicBezTo>
                  <a:cubicBezTo>
                    <a:pt x="1264" y="2980"/>
                    <a:pt x="1328" y="2970"/>
                    <a:pt x="1356" y="2965"/>
                  </a:cubicBezTo>
                  <a:cubicBezTo>
                    <a:pt x="1385" y="2960"/>
                    <a:pt x="1443" y="2962"/>
                    <a:pt x="1472" y="2965"/>
                  </a:cubicBezTo>
                  <a:cubicBezTo>
                    <a:pt x="1503" y="2969"/>
                    <a:pt x="1563" y="2994"/>
                    <a:pt x="1594" y="2992"/>
                  </a:cubicBezTo>
                  <a:cubicBezTo>
                    <a:pt x="1623" y="2990"/>
                    <a:pt x="1681" y="2974"/>
                    <a:pt x="1702" y="2954"/>
                  </a:cubicBezTo>
                  <a:cubicBezTo>
                    <a:pt x="1721" y="2934"/>
                    <a:pt x="1738" y="2877"/>
                    <a:pt x="1740" y="2850"/>
                  </a:cubicBezTo>
                  <a:cubicBezTo>
                    <a:pt x="1741" y="2826"/>
                    <a:pt x="1727" y="2779"/>
                    <a:pt x="1720" y="2756"/>
                  </a:cubicBezTo>
                  <a:cubicBezTo>
                    <a:pt x="1711" y="2726"/>
                    <a:pt x="1678" y="2672"/>
                    <a:pt x="1675" y="2642"/>
                  </a:cubicBezTo>
                  <a:cubicBezTo>
                    <a:pt x="1672" y="2608"/>
                    <a:pt x="1684" y="2539"/>
                    <a:pt x="1698" y="2508"/>
                  </a:cubicBezTo>
                  <a:cubicBezTo>
                    <a:pt x="1706" y="2491"/>
                    <a:pt x="1738" y="2467"/>
                    <a:pt x="1744" y="2450"/>
                  </a:cubicBezTo>
                  <a:cubicBezTo>
                    <a:pt x="1756" y="2420"/>
                    <a:pt x="1757" y="2353"/>
                    <a:pt x="1753" y="2321"/>
                  </a:cubicBezTo>
                  <a:cubicBezTo>
                    <a:pt x="1749" y="2294"/>
                    <a:pt x="1737" y="2236"/>
                    <a:pt x="1718" y="2215"/>
                  </a:cubicBezTo>
                  <a:cubicBezTo>
                    <a:pt x="1705" y="2201"/>
                    <a:pt x="1664" y="2194"/>
                    <a:pt x="1647" y="2184"/>
                  </a:cubicBezTo>
                  <a:cubicBezTo>
                    <a:pt x="1633" y="2176"/>
                    <a:pt x="1607" y="2156"/>
                    <a:pt x="1594" y="2146"/>
                  </a:cubicBezTo>
                  <a:cubicBezTo>
                    <a:pt x="1580" y="2135"/>
                    <a:pt x="1554" y="2109"/>
                    <a:pt x="1538" y="2101"/>
                  </a:cubicBezTo>
                  <a:cubicBezTo>
                    <a:pt x="1516" y="2091"/>
                    <a:pt x="1466" y="2091"/>
                    <a:pt x="1444" y="2082"/>
                  </a:cubicBezTo>
                  <a:cubicBezTo>
                    <a:pt x="1428" y="2075"/>
                    <a:pt x="1398" y="2055"/>
                    <a:pt x="1384" y="2044"/>
                  </a:cubicBezTo>
                  <a:cubicBezTo>
                    <a:pt x="1366" y="2028"/>
                    <a:pt x="1339" y="1985"/>
                    <a:pt x="1320" y="1969"/>
                  </a:cubicBezTo>
                  <a:cubicBezTo>
                    <a:pt x="1303" y="1956"/>
                    <a:pt x="1266" y="1932"/>
                    <a:pt x="1246" y="1926"/>
                  </a:cubicBezTo>
                  <a:cubicBezTo>
                    <a:pt x="1216" y="1918"/>
                    <a:pt x="1153" y="1932"/>
                    <a:pt x="1123" y="1926"/>
                  </a:cubicBezTo>
                  <a:cubicBezTo>
                    <a:pt x="1110" y="1924"/>
                    <a:pt x="1085" y="1912"/>
                    <a:pt x="1073" y="1905"/>
                  </a:cubicBezTo>
                  <a:cubicBezTo>
                    <a:pt x="1050" y="1892"/>
                    <a:pt x="1002" y="1864"/>
                    <a:pt x="986" y="1842"/>
                  </a:cubicBezTo>
                  <a:cubicBezTo>
                    <a:pt x="974" y="1824"/>
                    <a:pt x="965" y="1780"/>
                    <a:pt x="962" y="1758"/>
                  </a:cubicBezTo>
                  <a:cubicBezTo>
                    <a:pt x="961" y="1753"/>
                    <a:pt x="960" y="1748"/>
                    <a:pt x="960" y="17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5" name="Freeform 48"/>
            <p:cNvSpPr>
              <a:spLocks/>
            </p:cNvSpPr>
            <p:nvPr/>
          </p:nvSpPr>
          <p:spPr bwMode="auto">
            <a:xfrm>
              <a:off x="3838575" y="4273550"/>
              <a:ext cx="601663" cy="531813"/>
            </a:xfrm>
            <a:custGeom>
              <a:avLst/>
              <a:gdLst>
                <a:gd name="T0" fmla="*/ 1173 w 3556"/>
                <a:gd name="T1" fmla="*/ 976 h 3145"/>
                <a:gd name="T2" fmla="*/ 1553 w 3556"/>
                <a:gd name="T3" fmla="*/ 1007 h 3145"/>
                <a:gd name="T4" fmla="*/ 1527 w 3556"/>
                <a:gd name="T5" fmla="*/ 747 h 3145"/>
                <a:gd name="T6" fmla="*/ 1217 w 3556"/>
                <a:gd name="T7" fmla="*/ 640 h 3145"/>
                <a:gd name="T8" fmla="*/ 1341 w 3556"/>
                <a:gd name="T9" fmla="*/ 441 h 3145"/>
                <a:gd name="T10" fmla="*/ 1531 w 3556"/>
                <a:gd name="T11" fmla="*/ 449 h 3145"/>
                <a:gd name="T12" fmla="*/ 1701 w 3556"/>
                <a:gd name="T13" fmla="*/ 411 h 3145"/>
                <a:gd name="T14" fmla="*/ 1754 w 3556"/>
                <a:gd name="T15" fmla="*/ 369 h 3145"/>
                <a:gd name="T16" fmla="*/ 1904 w 3556"/>
                <a:gd name="T17" fmla="*/ 474 h 3145"/>
                <a:gd name="T18" fmla="*/ 2061 w 3556"/>
                <a:gd name="T19" fmla="*/ 234 h 3145"/>
                <a:gd name="T20" fmla="*/ 2293 w 3556"/>
                <a:gd name="T21" fmla="*/ 208 h 3145"/>
                <a:gd name="T22" fmla="*/ 2266 w 3556"/>
                <a:gd name="T23" fmla="*/ 5 h 3145"/>
                <a:gd name="T24" fmla="*/ 2444 w 3556"/>
                <a:gd name="T25" fmla="*/ 55 h 3145"/>
                <a:gd name="T26" fmla="*/ 2599 w 3556"/>
                <a:gd name="T27" fmla="*/ 93 h 3145"/>
                <a:gd name="T28" fmla="*/ 2816 w 3556"/>
                <a:gd name="T29" fmla="*/ 257 h 3145"/>
                <a:gd name="T30" fmla="*/ 2963 w 3556"/>
                <a:gd name="T31" fmla="*/ 387 h 3145"/>
                <a:gd name="T32" fmla="*/ 3028 w 3556"/>
                <a:gd name="T33" fmla="*/ 544 h 3145"/>
                <a:gd name="T34" fmla="*/ 3079 w 3556"/>
                <a:gd name="T35" fmla="*/ 521 h 3145"/>
                <a:gd name="T36" fmla="*/ 3245 w 3556"/>
                <a:gd name="T37" fmla="*/ 664 h 3145"/>
                <a:gd name="T38" fmla="*/ 3358 w 3556"/>
                <a:gd name="T39" fmla="*/ 486 h 3145"/>
                <a:gd name="T40" fmla="*/ 3394 w 3556"/>
                <a:gd name="T41" fmla="*/ 579 h 3145"/>
                <a:gd name="T42" fmla="*/ 3379 w 3556"/>
                <a:gd name="T43" fmla="*/ 773 h 3145"/>
                <a:gd name="T44" fmla="*/ 3490 w 3556"/>
                <a:gd name="T45" fmla="*/ 1111 h 3145"/>
                <a:gd name="T46" fmla="*/ 3316 w 3556"/>
                <a:gd name="T47" fmla="*/ 1233 h 3145"/>
                <a:gd name="T48" fmla="*/ 3173 w 3556"/>
                <a:gd name="T49" fmla="*/ 1474 h 3145"/>
                <a:gd name="T50" fmla="*/ 3386 w 3556"/>
                <a:gd name="T51" fmla="*/ 1412 h 3145"/>
                <a:gd name="T52" fmla="*/ 3536 w 3556"/>
                <a:gd name="T53" fmla="*/ 1423 h 3145"/>
                <a:gd name="T54" fmla="*/ 3468 w 3556"/>
                <a:gd name="T55" fmla="*/ 1590 h 3145"/>
                <a:gd name="T56" fmla="*/ 3499 w 3556"/>
                <a:gd name="T57" fmla="*/ 1712 h 3145"/>
                <a:gd name="T58" fmla="*/ 3441 w 3556"/>
                <a:gd name="T59" fmla="*/ 1899 h 3145"/>
                <a:gd name="T60" fmla="*/ 3550 w 3556"/>
                <a:gd name="T61" fmla="*/ 2148 h 3145"/>
                <a:gd name="T62" fmla="*/ 3332 w 3556"/>
                <a:gd name="T63" fmla="*/ 2239 h 3145"/>
                <a:gd name="T64" fmla="*/ 3301 w 3556"/>
                <a:gd name="T65" fmla="*/ 2361 h 3145"/>
                <a:gd name="T66" fmla="*/ 3096 w 3556"/>
                <a:gd name="T67" fmla="*/ 2449 h 3145"/>
                <a:gd name="T68" fmla="*/ 2988 w 3556"/>
                <a:gd name="T69" fmla="*/ 2518 h 3145"/>
                <a:gd name="T70" fmla="*/ 2768 w 3556"/>
                <a:gd name="T71" fmla="*/ 2571 h 3145"/>
                <a:gd name="T72" fmla="*/ 2598 w 3556"/>
                <a:gd name="T73" fmla="*/ 2743 h 3145"/>
                <a:gd name="T74" fmla="*/ 2365 w 3556"/>
                <a:gd name="T75" fmla="*/ 2662 h 3145"/>
                <a:gd name="T76" fmla="*/ 2215 w 3556"/>
                <a:gd name="T77" fmla="*/ 2487 h 3145"/>
                <a:gd name="T78" fmla="*/ 1994 w 3556"/>
                <a:gd name="T79" fmla="*/ 2746 h 3145"/>
                <a:gd name="T80" fmla="*/ 1557 w 3556"/>
                <a:gd name="T81" fmla="*/ 2918 h 3145"/>
                <a:gd name="T82" fmla="*/ 1391 w 3556"/>
                <a:gd name="T83" fmla="*/ 3086 h 3145"/>
                <a:gd name="T84" fmla="*/ 1136 w 3556"/>
                <a:gd name="T85" fmla="*/ 3040 h 3145"/>
                <a:gd name="T86" fmla="*/ 915 w 3556"/>
                <a:gd name="T87" fmla="*/ 2930 h 3145"/>
                <a:gd name="T88" fmla="*/ 756 w 3556"/>
                <a:gd name="T89" fmla="*/ 3071 h 3145"/>
                <a:gd name="T90" fmla="*/ 528 w 3556"/>
                <a:gd name="T91" fmla="*/ 3122 h 3145"/>
                <a:gd name="T92" fmla="*/ 648 w 3556"/>
                <a:gd name="T93" fmla="*/ 2770 h 3145"/>
                <a:gd name="T94" fmla="*/ 435 w 3556"/>
                <a:gd name="T95" fmla="*/ 2545 h 3145"/>
                <a:gd name="T96" fmla="*/ 466 w 3556"/>
                <a:gd name="T97" fmla="*/ 2308 h 3145"/>
                <a:gd name="T98" fmla="*/ 586 w 3556"/>
                <a:gd name="T99" fmla="*/ 1999 h 3145"/>
                <a:gd name="T100" fmla="*/ 500 w 3556"/>
                <a:gd name="T101" fmla="*/ 1732 h 3145"/>
                <a:gd name="T102" fmla="*/ 280 w 3556"/>
                <a:gd name="T103" fmla="*/ 1839 h 3145"/>
                <a:gd name="T104" fmla="*/ 109 w 3556"/>
                <a:gd name="T105" fmla="*/ 1732 h 3145"/>
                <a:gd name="T106" fmla="*/ 90 w 3556"/>
                <a:gd name="T107" fmla="*/ 1526 h 3145"/>
                <a:gd name="T108" fmla="*/ 191 w 3556"/>
                <a:gd name="T109" fmla="*/ 1266 h 3145"/>
                <a:gd name="T110" fmla="*/ 419 w 3556"/>
                <a:gd name="T111" fmla="*/ 1247 h 3145"/>
                <a:gd name="T112" fmla="*/ 678 w 3556"/>
                <a:gd name="T113" fmla="*/ 1289 h 3145"/>
                <a:gd name="T114" fmla="*/ 933 w 3556"/>
                <a:gd name="T115" fmla="*/ 1251 h 3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556" h="3145">
                  <a:moveTo>
                    <a:pt x="1009" y="1028"/>
                  </a:moveTo>
                  <a:cubicBezTo>
                    <a:pt x="1015" y="1016"/>
                    <a:pt x="1022" y="1006"/>
                    <a:pt x="1030" y="999"/>
                  </a:cubicBezTo>
                  <a:cubicBezTo>
                    <a:pt x="1058" y="977"/>
                    <a:pt x="1138" y="968"/>
                    <a:pt x="1173" y="976"/>
                  </a:cubicBezTo>
                  <a:cubicBezTo>
                    <a:pt x="1201" y="983"/>
                    <a:pt x="1238" y="1037"/>
                    <a:pt x="1266" y="1041"/>
                  </a:cubicBezTo>
                  <a:cubicBezTo>
                    <a:pt x="1323" y="1049"/>
                    <a:pt x="1372" y="1016"/>
                    <a:pt x="1429" y="1007"/>
                  </a:cubicBezTo>
                  <a:cubicBezTo>
                    <a:pt x="1459" y="1001"/>
                    <a:pt x="1524" y="1019"/>
                    <a:pt x="1553" y="1007"/>
                  </a:cubicBezTo>
                  <a:cubicBezTo>
                    <a:pt x="1567" y="1000"/>
                    <a:pt x="1630" y="968"/>
                    <a:pt x="1631" y="953"/>
                  </a:cubicBezTo>
                  <a:cubicBezTo>
                    <a:pt x="1634" y="921"/>
                    <a:pt x="1629" y="865"/>
                    <a:pt x="1615" y="836"/>
                  </a:cubicBezTo>
                  <a:cubicBezTo>
                    <a:pt x="1604" y="812"/>
                    <a:pt x="1547" y="764"/>
                    <a:pt x="1527" y="747"/>
                  </a:cubicBezTo>
                  <a:cubicBezTo>
                    <a:pt x="1507" y="729"/>
                    <a:pt x="1448" y="733"/>
                    <a:pt x="1422" y="724"/>
                  </a:cubicBezTo>
                  <a:cubicBezTo>
                    <a:pt x="1396" y="715"/>
                    <a:pt x="1348" y="685"/>
                    <a:pt x="1322" y="674"/>
                  </a:cubicBezTo>
                  <a:cubicBezTo>
                    <a:pt x="1296" y="664"/>
                    <a:pt x="1235" y="661"/>
                    <a:pt x="1217" y="640"/>
                  </a:cubicBezTo>
                  <a:cubicBezTo>
                    <a:pt x="1198" y="616"/>
                    <a:pt x="1193" y="547"/>
                    <a:pt x="1202" y="518"/>
                  </a:cubicBezTo>
                  <a:cubicBezTo>
                    <a:pt x="1208" y="498"/>
                    <a:pt x="1238" y="463"/>
                    <a:pt x="1256" y="453"/>
                  </a:cubicBezTo>
                  <a:cubicBezTo>
                    <a:pt x="1275" y="443"/>
                    <a:pt x="1326" y="456"/>
                    <a:pt x="1341" y="441"/>
                  </a:cubicBezTo>
                  <a:cubicBezTo>
                    <a:pt x="1356" y="427"/>
                    <a:pt x="1343" y="377"/>
                    <a:pt x="1357" y="361"/>
                  </a:cubicBezTo>
                  <a:cubicBezTo>
                    <a:pt x="1364" y="353"/>
                    <a:pt x="1388" y="344"/>
                    <a:pt x="1399" y="346"/>
                  </a:cubicBezTo>
                  <a:cubicBezTo>
                    <a:pt x="1441" y="353"/>
                    <a:pt x="1498" y="423"/>
                    <a:pt x="1531" y="449"/>
                  </a:cubicBezTo>
                  <a:cubicBezTo>
                    <a:pt x="1551" y="465"/>
                    <a:pt x="1586" y="513"/>
                    <a:pt x="1612" y="514"/>
                  </a:cubicBezTo>
                  <a:cubicBezTo>
                    <a:pt x="1628" y="515"/>
                    <a:pt x="1655" y="491"/>
                    <a:pt x="1666" y="480"/>
                  </a:cubicBezTo>
                  <a:cubicBezTo>
                    <a:pt x="1679" y="465"/>
                    <a:pt x="1699" y="430"/>
                    <a:pt x="1701" y="411"/>
                  </a:cubicBezTo>
                  <a:cubicBezTo>
                    <a:pt x="1703" y="385"/>
                    <a:pt x="1649" y="324"/>
                    <a:pt x="1669" y="309"/>
                  </a:cubicBezTo>
                  <a:cubicBezTo>
                    <a:pt x="1669" y="308"/>
                    <a:pt x="1669" y="308"/>
                    <a:pt x="1670" y="308"/>
                  </a:cubicBezTo>
                  <a:cubicBezTo>
                    <a:pt x="1695" y="293"/>
                    <a:pt x="1745" y="342"/>
                    <a:pt x="1754" y="369"/>
                  </a:cubicBezTo>
                  <a:cubicBezTo>
                    <a:pt x="1760" y="389"/>
                    <a:pt x="1757" y="432"/>
                    <a:pt x="1766" y="450"/>
                  </a:cubicBezTo>
                  <a:cubicBezTo>
                    <a:pt x="1778" y="474"/>
                    <a:pt x="1834" y="517"/>
                    <a:pt x="1860" y="513"/>
                  </a:cubicBezTo>
                  <a:cubicBezTo>
                    <a:pt x="1882" y="510"/>
                    <a:pt x="1900" y="488"/>
                    <a:pt x="1904" y="474"/>
                  </a:cubicBezTo>
                  <a:cubicBezTo>
                    <a:pt x="1913" y="445"/>
                    <a:pt x="1904" y="382"/>
                    <a:pt x="1918" y="353"/>
                  </a:cubicBezTo>
                  <a:cubicBezTo>
                    <a:pt x="1928" y="332"/>
                    <a:pt x="1955" y="295"/>
                    <a:pt x="1972" y="280"/>
                  </a:cubicBezTo>
                  <a:cubicBezTo>
                    <a:pt x="1991" y="264"/>
                    <a:pt x="2036" y="234"/>
                    <a:pt x="2061" y="234"/>
                  </a:cubicBezTo>
                  <a:cubicBezTo>
                    <a:pt x="2086" y="235"/>
                    <a:pt x="2122" y="279"/>
                    <a:pt x="2146" y="284"/>
                  </a:cubicBezTo>
                  <a:cubicBezTo>
                    <a:pt x="2164" y="288"/>
                    <a:pt x="2200" y="283"/>
                    <a:pt x="2216" y="276"/>
                  </a:cubicBezTo>
                  <a:cubicBezTo>
                    <a:pt x="2240" y="266"/>
                    <a:pt x="2288" y="233"/>
                    <a:pt x="2293" y="208"/>
                  </a:cubicBezTo>
                  <a:cubicBezTo>
                    <a:pt x="2297" y="191"/>
                    <a:pt x="2273" y="159"/>
                    <a:pt x="2266" y="143"/>
                  </a:cubicBezTo>
                  <a:cubicBezTo>
                    <a:pt x="2261" y="129"/>
                    <a:pt x="2248" y="101"/>
                    <a:pt x="2247" y="86"/>
                  </a:cubicBezTo>
                  <a:cubicBezTo>
                    <a:pt x="2246" y="65"/>
                    <a:pt x="2250" y="18"/>
                    <a:pt x="2266" y="5"/>
                  </a:cubicBezTo>
                  <a:cubicBezTo>
                    <a:pt x="2274" y="0"/>
                    <a:pt x="2296" y="3"/>
                    <a:pt x="2305" y="5"/>
                  </a:cubicBezTo>
                  <a:cubicBezTo>
                    <a:pt x="2325" y="11"/>
                    <a:pt x="2358" y="41"/>
                    <a:pt x="2379" y="47"/>
                  </a:cubicBezTo>
                  <a:cubicBezTo>
                    <a:pt x="2394" y="53"/>
                    <a:pt x="2431" y="45"/>
                    <a:pt x="2444" y="55"/>
                  </a:cubicBezTo>
                  <a:cubicBezTo>
                    <a:pt x="2461" y="68"/>
                    <a:pt x="2460" y="120"/>
                    <a:pt x="2475" y="135"/>
                  </a:cubicBezTo>
                  <a:cubicBezTo>
                    <a:pt x="2485" y="145"/>
                    <a:pt x="2515" y="157"/>
                    <a:pt x="2529" y="154"/>
                  </a:cubicBezTo>
                  <a:cubicBezTo>
                    <a:pt x="2552" y="150"/>
                    <a:pt x="2577" y="101"/>
                    <a:pt x="2599" y="93"/>
                  </a:cubicBezTo>
                  <a:cubicBezTo>
                    <a:pt x="2636" y="80"/>
                    <a:pt x="2724" y="79"/>
                    <a:pt x="2758" y="101"/>
                  </a:cubicBezTo>
                  <a:cubicBezTo>
                    <a:pt x="2778" y="114"/>
                    <a:pt x="2792" y="166"/>
                    <a:pt x="2800" y="189"/>
                  </a:cubicBezTo>
                  <a:cubicBezTo>
                    <a:pt x="2806" y="205"/>
                    <a:pt x="2816" y="240"/>
                    <a:pt x="2816" y="257"/>
                  </a:cubicBezTo>
                  <a:cubicBezTo>
                    <a:pt x="2816" y="275"/>
                    <a:pt x="2794" y="309"/>
                    <a:pt x="2800" y="326"/>
                  </a:cubicBezTo>
                  <a:cubicBezTo>
                    <a:pt x="2805" y="341"/>
                    <a:pt x="2836" y="358"/>
                    <a:pt x="2850" y="364"/>
                  </a:cubicBezTo>
                  <a:cubicBezTo>
                    <a:pt x="2876" y="376"/>
                    <a:pt x="2945" y="365"/>
                    <a:pt x="2963" y="387"/>
                  </a:cubicBezTo>
                  <a:cubicBezTo>
                    <a:pt x="2980" y="410"/>
                    <a:pt x="2954" y="473"/>
                    <a:pt x="2959" y="502"/>
                  </a:cubicBezTo>
                  <a:cubicBezTo>
                    <a:pt x="2962" y="522"/>
                    <a:pt x="2969" y="573"/>
                    <a:pt x="2990" y="578"/>
                  </a:cubicBezTo>
                  <a:cubicBezTo>
                    <a:pt x="3002" y="581"/>
                    <a:pt x="3025" y="556"/>
                    <a:pt x="3028" y="544"/>
                  </a:cubicBezTo>
                  <a:cubicBezTo>
                    <a:pt x="3033" y="527"/>
                    <a:pt x="2996" y="493"/>
                    <a:pt x="3005" y="479"/>
                  </a:cubicBezTo>
                  <a:cubicBezTo>
                    <a:pt x="3009" y="472"/>
                    <a:pt x="3029" y="472"/>
                    <a:pt x="3036" y="475"/>
                  </a:cubicBezTo>
                  <a:cubicBezTo>
                    <a:pt x="3051" y="480"/>
                    <a:pt x="3074" y="506"/>
                    <a:pt x="3079" y="521"/>
                  </a:cubicBezTo>
                  <a:cubicBezTo>
                    <a:pt x="3084" y="539"/>
                    <a:pt x="3056" y="579"/>
                    <a:pt x="3063" y="597"/>
                  </a:cubicBezTo>
                  <a:cubicBezTo>
                    <a:pt x="3068" y="610"/>
                    <a:pt x="3096" y="648"/>
                    <a:pt x="3110" y="652"/>
                  </a:cubicBezTo>
                  <a:cubicBezTo>
                    <a:pt x="3142" y="663"/>
                    <a:pt x="3215" y="679"/>
                    <a:pt x="3245" y="664"/>
                  </a:cubicBezTo>
                  <a:cubicBezTo>
                    <a:pt x="3268" y="652"/>
                    <a:pt x="3291" y="600"/>
                    <a:pt x="3299" y="576"/>
                  </a:cubicBezTo>
                  <a:cubicBezTo>
                    <a:pt x="3305" y="560"/>
                    <a:pt x="3297" y="522"/>
                    <a:pt x="3307" y="507"/>
                  </a:cubicBezTo>
                  <a:cubicBezTo>
                    <a:pt x="3314" y="497"/>
                    <a:pt x="3345" y="494"/>
                    <a:pt x="3358" y="486"/>
                  </a:cubicBezTo>
                  <a:cubicBezTo>
                    <a:pt x="3359" y="489"/>
                    <a:pt x="3359" y="492"/>
                    <a:pt x="3360" y="495"/>
                  </a:cubicBezTo>
                  <a:cubicBezTo>
                    <a:pt x="3365" y="519"/>
                    <a:pt x="3344" y="530"/>
                    <a:pt x="3356" y="552"/>
                  </a:cubicBezTo>
                  <a:cubicBezTo>
                    <a:pt x="3366" y="569"/>
                    <a:pt x="3391" y="559"/>
                    <a:pt x="3394" y="579"/>
                  </a:cubicBezTo>
                  <a:cubicBezTo>
                    <a:pt x="3397" y="596"/>
                    <a:pt x="3371" y="627"/>
                    <a:pt x="3371" y="644"/>
                  </a:cubicBezTo>
                  <a:cubicBezTo>
                    <a:pt x="3371" y="660"/>
                    <a:pt x="3389" y="689"/>
                    <a:pt x="3390" y="705"/>
                  </a:cubicBezTo>
                  <a:cubicBezTo>
                    <a:pt x="3392" y="722"/>
                    <a:pt x="3378" y="756"/>
                    <a:pt x="3379" y="773"/>
                  </a:cubicBezTo>
                  <a:cubicBezTo>
                    <a:pt x="3380" y="805"/>
                    <a:pt x="3396" y="867"/>
                    <a:pt x="3410" y="896"/>
                  </a:cubicBezTo>
                  <a:cubicBezTo>
                    <a:pt x="3421" y="917"/>
                    <a:pt x="3465" y="948"/>
                    <a:pt x="3472" y="972"/>
                  </a:cubicBezTo>
                  <a:cubicBezTo>
                    <a:pt x="3477" y="991"/>
                    <a:pt x="3501" y="1095"/>
                    <a:pt x="3490" y="1111"/>
                  </a:cubicBezTo>
                  <a:cubicBezTo>
                    <a:pt x="3482" y="1123"/>
                    <a:pt x="3450" y="1131"/>
                    <a:pt x="3440" y="1142"/>
                  </a:cubicBezTo>
                  <a:cubicBezTo>
                    <a:pt x="3429" y="1153"/>
                    <a:pt x="3421" y="1188"/>
                    <a:pt x="3409" y="1199"/>
                  </a:cubicBezTo>
                  <a:cubicBezTo>
                    <a:pt x="3390" y="1215"/>
                    <a:pt x="3337" y="1220"/>
                    <a:pt x="3316" y="1233"/>
                  </a:cubicBezTo>
                  <a:cubicBezTo>
                    <a:pt x="3276" y="1259"/>
                    <a:pt x="3213" y="1332"/>
                    <a:pt x="3181" y="1367"/>
                  </a:cubicBezTo>
                  <a:cubicBezTo>
                    <a:pt x="3169" y="1380"/>
                    <a:pt x="3135" y="1403"/>
                    <a:pt x="3134" y="1420"/>
                  </a:cubicBezTo>
                  <a:cubicBezTo>
                    <a:pt x="3134" y="1436"/>
                    <a:pt x="3159" y="1464"/>
                    <a:pt x="3173" y="1474"/>
                  </a:cubicBezTo>
                  <a:cubicBezTo>
                    <a:pt x="3183" y="1480"/>
                    <a:pt x="3208" y="1488"/>
                    <a:pt x="3220" y="1485"/>
                  </a:cubicBezTo>
                  <a:cubicBezTo>
                    <a:pt x="3249" y="1478"/>
                    <a:pt x="3284" y="1418"/>
                    <a:pt x="3312" y="1409"/>
                  </a:cubicBezTo>
                  <a:cubicBezTo>
                    <a:pt x="3330" y="1403"/>
                    <a:pt x="3368" y="1417"/>
                    <a:pt x="3386" y="1412"/>
                  </a:cubicBezTo>
                  <a:cubicBezTo>
                    <a:pt x="3401" y="1408"/>
                    <a:pt x="3424" y="1381"/>
                    <a:pt x="3440" y="1378"/>
                  </a:cubicBezTo>
                  <a:cubicBezTo>
                    <a:pt x="3456" y="1375"/>
                    <a:pt x="3491" y="1382"/>
                    <a:pt x="3506" y="1390"/>
                  </a:cubicBezTo>
                  <a:cubicBezTo>
                    <a:pt x="3520" y="1396"/>
                    <a:pt x="3529" y="1409"/>
                    <a:pt x="3536" y="1423"/>
                  </a:cubicBezTo>
                  <a:cubicBezTo>
                    <a:pt x="3552" y="1453"/>
                    <a:pt x="3542" y="1469"/>
                    <a:pt x="3541" y="1502"/>
                  </a:cubicBezTo>
                  <a:cubicBezTo>
                    <a:pt x="3541" y="1513"/>
                    <a:pt x="3539" y="1535"/>
                    <a:pt x="3533" y="1544"/>
                  </a:cubicBezTo>
                  <a:cubicBezTo>
                    <a:pt x="3523" y="1561"/>
                    <a:pt x="3483" y="1577"/>
                    <a:pt x="3468" y="1590"/>
                  </a:cubicBezTo>
                  <a:cubicBezTo>
                    <a:pt x="3457" y="1600"/>
                    <a:pt x="3429" y="1618"/>
                    <a:pt x="3429" y="1632"/>
                  </a:cubicBezTo>
                  <a:cubicBezTo>
                    <a:pt x="3429" y="1642"/>
                    <a:pt x="3450" y="1652"/>
                    <a:pt x="3456" y="1659"/>
                  </a:cubicBezTo>
                  <a:cubicBezTo>
                    <a:pt x="3468" y="1672"/>
                    <a:pt x="3494" y="1696"/>
                    <a:pt x="3499" y="1712"/>
                  </a:cubicBezTo>
                  <a:cubicBezTo>
                    <a:pt x="3502" y="1724"/>
                    <a:pt x="3496" y="1750"/>
                    <a:pt x="3491" y="1762"/>
                  </a:cubicBezTo>
                  <a:cubicBezTo>
                    <a:pt x="3482" y="1784"/>
                    <a:pt x="3439" y="1815"/>
                    <a:pt x="3433" y="1838"/>
                  </a:cubicBezTo>
                  <a:cubicBezTo>
                    <a:pt x="3429" y="1853"/>
                    <a:pt x="3435" y="1885"/>
                    <a:pt x="3441" y="1899"/>
                  </a:cubicBezTo>
                  <a:cubicBezTo>
                    <a:pt x="3456" y="1935"/>
                    <a:pt x="3521" y="1986"/>
                    <a:pt x="3537" y="2021"/>
                  </a:cubicBezTo>
                  <a:cubicBezTo>
                    <a:pt x="3545" y="2037"/>
                    <a:pt x="3556" y="2073"/>
                    <a:pt x="3553" y="2090"/>
                  </a:cubicBezTo>
                  <a:cubicBezTo>
                    <a:pt x="3550" y="2104"/>
                    <a:pt x="3551" y="2125"/>
                    <a:pt x="3550" y="2148"/>
                  </a:cubicBezTo>
                  <a:cubicBezTo>
                    <a:pt x="3550" y="2177"/>
                    <a:pt x="3548" y="2208"/>
                    <a:pt x="3538" y="2223"/>
                  </a:cubicBezTo>
                  <a:cubicBezTo>
                    <a:pt x="3525" y="2243"/>
                    <a:pt x="3459" y="2276"/>
                    <a:pt x="3429" y="2273"/>
                  </a:cubicBezTo>
                  <a:cubicBezTo>
                    <a:pt x="3403" y="2271"/>
                    <a:pt x="3358" y="2237"/>
                    <a:pt x="3332" y="2239"/>
                  </a:cubicBezTo>
                  <a:cubicBezTo>
                    <a:pt x="3310" y="2241"/>
                    <a:pt x="3266" y="2262"/>
                    <a:pt x="3255" y="2281"/>
                  </a:cubicBezTo>
                  <a:cubicBezTo>
                    <a:pt x="3250" y="2289"/>
                    <a:pt x="3251" y="2310"/>
                    <a:pt x="3255" y="2319"/>
                  </a:cubicBezTo>
                  <a:cubicBezTo>
                    <a:pt x="3261" y="2333"/>
                    <a:pt x="3298" y="2346"/>
                    <a:pt x="3301" y="2361"/>
                  </a:cubicBezTo>
                  <a:cubicBezTo>
                    <a:pt x="3305" y="2376"/>
                    <a:pt x="3291" y="2410"/>
                    <a:pt x="3278" y="2418"/>
                  </a:cubicBezTo>
                  <a:cubicBezTo>
                    <a:pt x="3248" y="2438"/>
                    <a:pt x="3169" y="2402"/>
                    <a:pt x="3135" y="2414"/>
                  </a:cubicBezTo>
                  <a:cubicBezTo>
                    <a:pt x="3123" y="2419"/>
                    <a:pt x="3104" y="2438"/>
                    <a:pt x="3096" y="2449"/>
                  </a:cubicBezTo>
                  <a:cubicBezTo>
                    <a:pt x="3081" y="2471"/>
                    <a:pt x="3073" y="2528"/>
                    <a:pt x="3054" y="2548"/>
                  </a:cubicBezTo>
                  <a:cubicBezTo>
                    <a:pt x="3049" y="2553"/>
                    <a:pt x="3037" y="2560"/>
                    <a:pt x="3031" y="2559"/>
                  </a:cubicBezTo>
                  <a:cubicBezTo>
                    <a:pt x="3016" y="2557"/>
                    <a:pt x="3000" y="2526"/>
                    <a:pt x="2988" y="2518"/>
                  </a:cubicBezTo>
                  <a:cubicBezTo>
                    <a:pt x="2968" y="2502"/>
                    <a:pt x="2925" y="2469"/>
                    <a:pt x="2899" y="2468"/>
                  </a:cubicBezTo>
                  <a:cubicBezTo>
                    <a:pt x="2878" y="2467"/>
                    <a:pt x="2839" y="2493"/>
                    <a:pt x="2822" y="2506"/>
                  </a:cubicBezTo>
                  <a:cubicBezTo>
                    <a:pt x="2805" y="2519"/>
                    <a:pt x="2778" y="2552"/>
                    <a:pt x="2768" y="2571"/>
                  </a:cubicBezTo>
                  <a:cubicBezTo>
                    <a:pt x="2753" y="2598"/>
                    <a:pt x="2753" y="2669"/>
                    <a:pt x="2729" y="2689"/>
                  </a:cubicBezTo>
                  <a:cubicBezTo>
                    <a:pt x="2710" y="2705"/>
                    <a:pt x="2654" y="2693"/>
                    <a:pt x="2632" y="2704"/>
                  </a:cubicBezTo>
                  <a:cubicBezTo>
                    <a:pt x="2621" y="2711"/>
                    <a:pt x="2609" y="2737"/>
                    <a:pt x="2598" y="2743"/>
                  </a:cubicBezTo>
                  <a:cubicBezTo>
                    <a:pt x="2590" y="2746"/>
                    <a:pt x="2571" y="2746"/>
                    <a:pt x="2563" y="2743"/>
                  </a:cubicBezTo>
                  <a:cubicBezTo>
                    <a:pt x="2527" y="2729"/>
                    <a:pt x="2488" y="2649"/>
                    <a:pt x="2450" y="2640"/>
                  </a:cubicBezTo>
                  <a:cubicBezTo>
                    <a:pt x="2429" y="2634"/>
                    <a:pt x="2387" y="2667"/>
                    <a:pt x="2365" y="2662"/>
                  </a:cubicBezTo>
                  <a:cubicBezTo>
                    <a:pt x="2340" y="2658"/>
                    <a:pt x="2299" y="2622"/>
                    <a:pt x="2284" y="2601"/>
                  </a:cubicBezTo>
                  <a:cubicBezTo>
                    <a:pt x="2271" y="2583"/>
                    <a:pt x="2271" y="2532"/>
                    <a:pt x="2257" y="2514"/>
                  </a:cubicBezTo>
                  <a:cubicBezTo>
                    <a:pt x="2250" y="2504"/>
                    <a:pt x="2227" y="2486"/>
                    <a:pt x="2215" y="2487"/>
                  </a:cubicBezTo>
                  <a:cubicBezTo>
                    <a:pt x="2172" y="2491"/>
                    <a:pt x="2117" y="2571"/>
                    <a:pt x="2091" y="2605"/>
                  </a:cubicBezTo>
                  <a:cubicBezTo>
                    <a:pt x="2076" y="2625"/>
                    <a:pt x="2059" y="2673"/>
                    <a:pt x="2044" y="2693"/>
                  </a:cubicBezTo>
                  <a:cubicBezTo>
                    <a:pt x="2034" y="2708"/>
                    <a:pt x="2011" y="2738"/>
                    <a:pt x="1994" y="2746"/>
                  </a:cubicBezTo>
                  <a:cubicBezTo>
                    <a:pt x="1965" y="2760"/>
                    <a:pt x="1897" y="2747"/>
                    <a:pt x="1867" y="2758"/>
                  </a:cubicBezTo>
                  <a:cubicBezTo>
                    <a:pt x="1802" y="2781"/>
                    <a:pt x="1703" y="2888"/>
                    <a:pt x="1638" y="2911"/>
                  </a:cubicBezTo>
                  <a:cubicBezTo>
                    <a:pt x="1619" y="2917"/>
                    <a:pt x="1571" y="2903"/>
                    <a:pt x="1557" y="2918"/>
                  </a:cubicBezTo>
                  <a:cubicBezTo>
                    <a:pt x="1537" y="2941"/>
                    <a:pt x="1575" y="3013"/>
                    <a:pt x="1561" y="3040"/>
                  </a:cubicBezTo>
                  <a:cubicBezTo>
                    <a:pt x="1543" y="3075"/>
                    <a:pt x="1469" y="3133"/>
                    <a:pt x="1429" y="3128"/>
                  </a:cubicBezTo>
                  <a:cubicBezTo>
                    <a:pt x="1415" y="3126"/>
                    <a:pt x="1404" y="3091"/>
                    <a:pt x="1391" y="3086"/>
                  </a:cubicBezTo>
                  <a:cubicBezTo>
                    <a:pt x="1374" y="3079"/>
                    <a:pt x="1335" y="3095"/>
                    <a:pt x="1317" y="3090"/>
                  </a:cubicBezTo>
                  <a:cubicBezTo>
                    <a:pt x="1303" y="3086"/>
                    <a:pt x="1284" y="3061"/>
                    <a:pt x="1271" y="3056"/>
                  </a:cubicBezTo>
                  <a:cubicBezTo>
                    <a:pt x="1239" y="3043"/>
                    <a:pt x="1164" y="3059"/>
                    <a:pt x="1136" y="3040"/>
                  </a:cubicBezTo>
                  <a:cubicBezTo>
                    <a:pt x="1114" y="3026"/>
                    <a:pt x="1108" y="2962"/>
                    <a:pt x="1085" y="2949"/>
                  </a:cubicBezTo>
                  <a:cubicBezTo>
                    <a:pt x="1070" y="2940"/>
                    <a:pt x="1033" y="2950"/>
                    <a:pt x="1016" y="2949"/>
                  </a:cubicBezTo>
                  <a:cubicBezTo>
                    <a:pt x="990" y="2946"/>
                    <a:pt x="940" y="2924"/>
                    <a:pt x="915" y="2930"/>
                  </a:cubicBezTo>
                  <a:cubicBezTo>
                    <a:pt x="903" y="2932"/>
                    <a:pt x="884" y="2948"/>
                    <a:pt x="876" y="2956"/>
                  </a:cubicBezTo>
                  <a:cubicBezTo>
                    <a:pt x="856" y="2977"/>
                    <a:pt x="837" y="3034"/>
                    <a:pt x="814" y="3052"/>
                  </a:cubicBezTo>
                  <a:cubicBezTo>
                    <a:pt x="802" y="3061"/>
                    <a:pt x="770" y="3063"/>
                    <a:pt x="756" y="3071"/>
                  </a:cubicBezTo>
                  <a:cubicBezTo>
                    <a:pt x="734" y="3083"/>
                    <a:pt x="702" y="3126"/>
                    <a:pt x="679" y="3136"/>
                  </a:cubicBezTo>
                  <a:cubicBezTo>
                    <a:pt x="666" y="3142"/>
                    <a:pt x="636" y="3145"/>
                    <a:pt x="621" y="3143"/>
                  </a:cubicBezTo>
                  <a:cubicBezTo>
                    <a:pt x="600" y="3141"/>
                    <a:pt x="551" y="3136"/>
                    <a:pt x="528" y="3122"/>
                  </a:cubicBezTo>
                  <a:cubicBezTo>
                    <a:pt x="539" y="3091"/>
                    <a:pt x="553" y="3060"/>
                    <a:pt x="562" y="3041"/>
                  </a:cubicBezTo>
                  <a:cubicBezTo>
                    <a:pt x="576" y="3013"/>
                    <a:pt x="625" y="2970"/>
                    <a:pt x="636" y="2942"/>
                  </a:cubicBezTo>
                  <a:cubicBezTo>
                    <a:pt x="651" y="2901"/>
                    <a:pt x="660" y="2811"/>
                    <a:pt x="648" y="2770"/>
                  </a:cubicBezTo>
                  <a:cubicBezTo>
                    <a:pt x="639" y="2742"/>
                    <a:pt x="601" y="2696"/>
                    <a:pt x="578" y="2678"/>
                  </a:cubicBezTo>
                  <a:cubicBezTo>
                    <a:pt x="556" y="2661"/>
                    <a:pt x="494" y="2652"/>
                    <a:pt x="473" y="2632"/>
                  </a:cubicBezTo>
                  <a:cubicBezTo>
                    <a:pt x="456" y="2615"/>
                    <a:pt x="445" y="2566"/>
                    <a:pt x="435" y="2545"/>
                  </a:cubicBezTo>
                  <a:cubicBezTo>
                    <a:pt x="425" y="2523"/>
                    <a:pt x="391" y="2481"/>
                    <a:pt x="392" y="2457"/>
                  </a:cubicBezTo>
                  <a:cubicBezTo>
                    <a:pt x="393" y="2445"/>
                    <a:pt x="413" y="2426"/>
                    <a:pt x="419" y="2415"/>
                  </a:cubicBezTo>
                  <a:cubicBezTo>
                    <a:pt x="433" y="2389"/>
                    <a:pt x="453" y="2334"/>
                    <a:pt x="466" y="2308"/>
                  </a:cubicBezTo>
                  <a:cubicBezTo>
                    <a:pt x="477" y="2286"/>
                    <a:pt x="505" y="2244"/>
                    <a:pt x="512" y="2220"/>
                  </a:cubicBezTo>
                  <a:cubicBezTo>
                    <a:pt x="523" y="2184"/>
                    <a:pt x="509" y="2106"/>
                    <a:pt x="524" y="2071"/>
                  </a:cubicBezTo>
                  <a:cubicBezTo>
                    <a:pt x="533" y="2050"/>
                    <a:pt x="571" y="2018"/>
                    <a:pt x="586" y="1999"/>
                  </a:cubicBezTo>
                  <a:cubicBezTo>
                    <a:pt x="592" y="1991"/>
                    <a:pt x="609" y="1975"/>
                    <a:pt x="609" y="1965"/>
                  </a:cubicBezTo>
                  <a:cubicBezTo>
                    <a:pt x="606" y="1915"/>
                    <a:pt x="568" y="1808"/>
                    <a:pt x="535" y="1770"/>
                  </a:cubicBezTo>
                  <a:cubicBezTo>
                    <a:pt x="526" y="1760"/>
                    <a:pt x="513" y="1733"/>
                    <a:pt x="500" y="1732"/>
                  </a:cubicBezTo>
                  <a:cubicBezTo>
                    <a:pt x="484" y="1731"/>
                    <a:pt x="465" y="1765"/>
                    <a:pt x="450" y="1770"/>
                  </a:cubicBezTo>
                  <a:cubicBezTo>
                    <a:pt x="421" y="1780"/>
                    <a:pt x="353" y="1756"/>
                    <a:pt x="326" y="1770"/>
                  </a:cubicBezTo>
                  <a:cubicBezTo>
                    <a:pt x="308" y="1780"/>
                    <a:pt x="296" y="1826"/>
                    <a:pt x="280" y="1839"/>
                  </a:cubicBezTo>
                  <a:cubicBezTo>
                    <a:pt x="270" y="1846"/>
                    <a:pt x="245" y="1853"/>
                    <a:pt x="233" y="1854"/>
                  </a:cubicBezTo>
                  <a:cubicBezTo>
                    <a:pt x="203" y="1856"/>
                    <a:pt x="133" y="1854"/>
                    <a:pt x="113" y="1831"/>
                  </a:cubicBezTo>
                  <a:cubicBezTo>
                    <a:pt x="97" y="1812"/>
                    <a:pt x="117" y="1756"/>
                    <a:pt x="109" y="1732"/>
                  </a:cubicBezTo>
                  <a:cubicBezTo>
                    <a:pt x="103" y="1712"/>
                    <a:pt x="64" y="1684"/>
                    <a:pt x="63" y="1663"/>
                  </a:cubicBezTo>
                  <a:cubicBezTo>
                    <a:pt x="62" y="1639"/>
                    <a:pt x="108" y="1600"/>
                    <a:pt x="109" y="1575"/>
                  </a:cubicBezTo>
                  <a:cubicBezTo>
                    <a:pt x="110" y="1562"/>
                    <a:pt x="100" y="1535"/>
                    <a:pt x="90" y="1526"/>
                  </a:cubicBezTo>
                  <a:cubicBezTo>
                    <a:pt x="74" y="1510"/>
                    <a:pt x="18" y="1514"/>
                    <a:pt x="5" y="1495"/>
                  </a:cubicBezTo>
                  <a:cubicBezTo>
                    <a:pt x="0" y="1488"/>
                    <a:pt x="2" y="1469"/>
                    <a:pt x="5" y="1461"/>
                  </a:cubicBezTo>
                  <a:cubicBezTo>
                    <a:pt x="30" y="1399"/>
                    <a:pt x="129" y="1293"/>
                    <a:pt x="191" y="1266"/>
                  </a:cubicBezTo>
                  <a:cubicBezTo>
                    <a:pt x="200" y="1262"/>
                    <a:pt x="223" y="1263"/>
                    <a:pt x="233" y="1266"/>
                  </a:cubicBezTo>
                  <a:cubicBezTo>
                    <a:pt x="263" y="1275"/>
                    <a:pt x="307" y="1335"/>
                    <a:pt x="338" y="1331"/>
                  </a:cubicBezTo>
                  <a:cubicBezTo>
                    <a:pt x="367" y="1328"/>
                    <a:pt x="391" y="1256"/>
                    <a:pt x="419" y="1247"/>
                  </a:cubicBezTo>
                  <a:cubicBezTo>
                    <a:pt x="436" y="1242"/>
                    <a:pt x="472" y="1252"/>
                    <a:pt x="488" y="1259"/>
                  </a:cubicBezTo>
                  <a:cubicBezTo>
                    <a:pt x="504" y="1265"/>
                    <a:pt x="527" y="1292"/>
                    <a:pt x="543" y="1297"/>
                  </a:cubicBezTo>
                  <a:cubicBezTo>
                    <a:pt x="575" y="1306"/>
                    <a:pt x="644" y="1287"/>
                    <a:pt x="678" y="1289"/>
                  </a:cubicBezTo>
                  <a:cubicBezTo>
                    <a:pt x="701" y="1291"/>
                    <a:pt x="745" y="1309"/>
                    <a:pt x="767" y="1304"/>
                  </a:cubicBezTo>
                  <a:cubicBezTo>
                    <a:pt x="787" y="1300"/>
                    <a:pt x="817" y="1265"/>
                    <a:pt x="837" y="1259"/>
                  </a:cubicBezTo>
                  <a:cubicBezTo>
                    <a:pt x="860" y="1251"/>
                    <a:pt x="914" y="1265"/>
                    <a:pt x="933" y="1251"/>
                  </a:cubicBezTo>
                  <a:cubicBezTo>
                    <a:pt x="979" y="1217"/>
                    <a:pt x="979" y="1092"/>
                    <a:pt x="1009" y="1028"/>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6" name="Freeform 49"/>
            <p:cNvSpPr>
              <a:spLocks/>
            </p:cNvSpPr>
            <p:nvPr/>
          </p:nvSpPr>
          <p:spPr bwMode="auto">
            <a:xfrm>
              <a:off x="3236913" y="3686175"/>
              <a:ext cx="1077913" cy="952500"/>
            </a:xfrm>
            <a:custGeom>
              <a:avLst/>
              <a:gdLst>
                <a:gd name="T0" fmla="*/ 843 w 6368"/>
                <a:gd name="T1" fmla="*/ 3105 h 5622"/>
                <a:gd name="T2" fmla="*/ 797 w 6368"/>
                <a:gd name="T3" fmla="*/ 2589 h 5622"/>
                <a:gd name="T4" fmla="*/ 688 w 6368"/>
                <a:gd name="T5" fmla="*/ 2091 h 5622"/>
                <a:gd name="T6" fmla="*/ 735 w 6368"/>
                <a:gd name="T7" fmla="*/ 1826 h 5622"/>
                <a:gd name="T8" fmla="*/ 428 w 6368"/>
                <a:gd name="T9" fmla="*/ 1227 h 5622"/>
                <a:gd name="T10" fmla="*/ 168 w 6368"/>
                <a:gd name="T11" fmla="*/ 1056 h 5622"/>
                <a:gd name="T12" fmla="*/ 13 w 6368"/>
                <a:gd name="T13" fmla="*/ 834 h 5622"/>
                <a:gd name="T14" fmla="*/ 183 w 6368"/>
                <a:gd name="T15" fmla="*/ 596 h 5622"/>
                <a:gd name="T16" fmla="*/ 74 w 6368"/>
                <a:gd name="T17" fmla="*/ 325 h 5622"/>
                <a:gd name="T18" fmla="*/ 237 w 6368"/>
                <a:gd name="T19" fmla="*/ 46 h 5622"/>
                <a:gd name="T20" fmla="*/ 655 w 6368"/>
                <a:gd name="T21" fmla="*/ 105 h 5622"/>
                <a:gd name="T22" fmla="*/ 810 w 6368"/>
                <a:gd name="T23" fmla="*/ 576 h 5622"/>
                <a:gd name="T24" fmla="*/ 1169 w 6368"/>
                <a:gd name="T25" fmla="*/ 949 h 5622"/>
                <a:gd name="T26" fmla="*/ 1441 w 6368"/>
                <a:gd name="T27" fmla="*/ 910 h 5622"/>
                <a:gd name="T28" fmla="*/ 1598 w 6368"/>
                <a:gd name="T29" fmla="*/ 1086 h 5622"/>
                <a:gd name="T30" fmla="*/ 1824 w 6368"/>
                <a:gd name="T31" fmla="*/ 1175 h 5622"/>
                <a:gd name="T32" fmla="*/ 2112 w 6368"/>
                <a:gd name="T33" fmla="*/ 1131 h 5622"/>
                <a:gd name="T34" fmla="*/ 2173 w 6368"/>
                <a:gd name="T35" fmla="*/ 898 h 5622"/>
                <a:gd name="T36" fmla="*/ 2340 w 6368"/>
                <a:gd name="T37" fmla="*/ 799 h 5622"/>
                <a:gd name="T38" fmla="*/ 2559 w 6368"/>
                <a:gd name="T39" fmla="*/ 604 h 5622"/>
                <a:gd name="T40" fmla="*/ 2589 w 6368"/>
                <a:gd name="T41" fmla="*/ 806 h 5622"/>
                <a:gd name="T42" fmla="*/ 2809 w 6368"/>
                <a:gd name="T43" fmla="*/ 696 h 5622"/>
                <a:gd name="T44" fmla="*/ 2857 w 6368"/>
                <a:gd name="T45" fmla="*/ 460 h 5622"/>
                <a:gd name="T46" fmla="*/ 2940 w 6368"/>
                <a:gd name="T47" fmla="*/ 203 h 5622"/>
                <a:gd name="T48" fmla="*/ 3178 w 6368"/>
                <a:gd name="T49" fmla="*/ 85 h 5622"/>
                <a:gd name="T50" fmla="*/ 3401 w 6368"/>
                <a:gd name="T51" fmla="*/ 419 h 5622"/>
                <a:gd name="T52" fmla="*/ 3829 w 6368"/>
                <a:gd name="T53" fmla="*/ 511 h 5622"/>
                <a:gd name="T54" fmla="*/ 4008 w 6368"/>
                <a:gd name="T55" fmla="*/ 922 h 5622"/>
                <a:gd name="T56" fmla="*/ 4243 w 6368"/>
                <a:gd name="T57" fmla="*/ 1193 h 5622"/>
                <a:gd name="T58" fmla="*/ 4596 w 6368"/>
                <a:gd name="T59" fmla="*/ 1017 h 5622"/>
                <a:gd name="T60" fmla="*/ 4924 w 6368"/>
                <a:gd name="T61" fmla="*/ 1092 h 5622"/>
                <a:gd name="T62" fmla="*/ 5487 w 6368"/>
                <a:gd name="T63" fmla="*/ 1150 h 5622"/>
                <a:gd name="T64" fmla="*/ 5745 w 6368"/>
                <a:gd name="T65" fmla="*/ 1342 h 5622"/>
                <a:gd name="T66" fmla="*/ 6307 w 6368"/>
                <a:gd name="T67" fmla="*/ 1400 h 5622"/>
                <a:gd name="T68" fmla="*/ 6239 w 6368"/>
                <a:gd name="T69" fmla="*/ 1665 h 5622"/>
                <a:gd name="T70" fmla="*/ 6194 w 6368"/>
                <a:gd name="T71" fmla="*/ 1980 h 5622"/>
                <a:gd name="T72" fmla="*/ 5797 w 6368"/>
                <a:gd name="T73" fmla="*/ 2531 h 5622"/>
                <a:gd name="T74" fmla="*/ 5392 w 6368"/>
                <a:gd name="T75" fmla="*/ 2850 h 5622"/>
                <a:gd name="T76" fmla="*/ 4999 w 6368"/>
                <a:gd name="T77" fmla="*/ 2722 h 5622"/>
                <a:gd name="T78" fmla="*/ 4835 w 6368"/>
                <a:gd name="T79" fmla="*/ 2961 h 5622"/>
                <a:gd name="T80" fmla="*/ 4603 w 6368"/>
                <a:gd name="T81" fmla="*/ 3268 h 5622"/>
                <a:gd name="T82" fmla="*/ 4911 w 6368"/>
                <a:gd name="T83" fmla="*/ 3628 h 5622"/>
                <a:gd name="T84" fmla="*/ 5253 w 6368"/>
                <a:gd name="T85" fmla="*/ 3877 h 5622"/>
                <a:gd name="T86" fmla="*/ 4909 w 6368"/>
                <a:gd name="T87" fmla="*/ 3827 h 5622"/>
                <a:gd name="T88" fmla="*/ 4874 w 6368"/>
                <a:gd name="T89" fmla="*/ 4140 h 5622"/>
                <a:gd name="T90" fmla="*/ 5105 w 6368"/>
                <a:gd name="T91" fmla="*/ 4473 h 5622"/>
                <a:gd name="T92" fmla="*/ 4561 w 6368"/>
                <a:gd name="T93" fmla="*/ 4494 h 5622"/>
                <a:gd name="T94" fmla="*/ 4363 w 6368"/>
                <a:gd name="T95" fmla="*/ 4257 h 5622"/>
                <a:gd name="T96" fmla="*/ 4060 w 6368"/>
                <a:gd name="T97" fmla="*/ 4249 h 5622"/>
                <a:gd name="T98" fmla="*/ 3950 w 6368"/>
                <a:gd name="T99" fmla="*/ 3860 h 5622"/>
                <a:gd name="T100" fmla="*/ 3677 w 6368"/>
                <a:gd name="T101" fmla="*/ 4130 h 5622"/>
                <a:gd name="T102" fmla="*/ 3306 w 6368"/>
                <a:gd name="T103" fmla="*/ 4588 h 5622"/>
                <a:gd name="T104" fmla="*/ 3181 w 6368"/>
                <a:gd name="T105" fmla="*/ 5174 h 5622"/>
                <a:gd name="T106" fmla="*/ 2915 w 6368"/>
                <a:gd name="T107" fmla="*/ 5420 h 5622"/>
                <a:gd name="T108" fmla="*/ 2380 w 6368"/>
                <a:gd name="T109" fmla="*/ 5517 h 5622"/>
                <a:gd name="T110" fmla="*/ 2193 w 6368"/>
                <a:gd name="T111" fmla="*/ 5135 h 5622"/>
                <a:gd name="T112" fmla="*/ 1904 w 6368"/>
                <a:gd name="T113" fmla="*/ 4576 h 5622"/>
                <a:gd name="T114" fmla="*/ 1545 w 6368"/>
                <a:gd name="T115" fmla="*/ 4413 h 5622"/>
                <a:gd name="T116" fmla="*/ 1399 w 6368"/>
                <a:gd name="T117" fmla="*/ 3949 h 5622"/>
                <a:gd name="T118" fmla="*/ 1017 w 6368"/>
                <a:gd name="T119" fmla="*/ 3905 h 5622"/>
                <a:gd name="T120" fmla="*/ 894 w 6368"/>
                <a:gd name="T121" fmla="*/ 3575 h 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8" h="5622">
                  <a:moveTo>
                    <a:pt x="879" y="3394"/>
                  </a:moveTo>
                  <a:cubicBezTo>
                    <a:pt x="880" y="3373"/>
                    <a:pt x="880" y="3352"/>
                    <a:pt x="879" y="3337"/>
                  </a:cubicBezTo>
                  <a:cubicBezTo>
                    <a:pt x="876" y="3312"/>
                    <a:pt x="868" y="3261"/>
                    <a:pt x="856" y="3238"/>
                  </a:cubicBezTo>
                  <a:cubicBezTo>
                    <a:pt x="849" y="3224"/>
                    <a:pt x="815" y="3205"/>
                    <a:pt x="812" y="3189"/>
                  </a:cubicBezTo>
                  <a:cubicBezTo>
                    <a:pt x="808" y="3167"/>
                    <a:pt x="845" y="3127"/>
                    <a:pt x="843" y="3105"/>
                  </a:cubicBezTo>
                  <a:cubicBezTo>
                    <a:pt x="841" y="3084"/>
                    <a:pt x="805" y="3053"/>
                    <a:pt x="799" y="3033"/>
                  </a:cubicBezTo>
                  <a:cubicBezTo>
                    <a:pt x="792" y="3007"/>
                    <a:pt x="799" y="2951"/>
                    <a:pt x="799" y="2924"/>
                  </a:cubicBezTo>
                  <a:cubicBezTo>
                    <a:pt x="799" y="2895"/>
                    <a:pt x="804" y="2838"/>
                    <a:pt x="799" y="2810"/>
                  </a:cubicBezTo>
                  <a:cubicBezTo>
                    <a:pt x="794" y="2774"/>
                    <a:pt x="755" y="2707"/>
                    <a:pt x="757" y="2671"/>
                  </a:cubicBezTo>
                  <a:cubicBezTo>
                    <a:pt x="759" y="2648"/>
                    <a:pt x="792" y="2612"/>
                    <a:pt x="797" y="2589"/>
                  </a:cubicBezTo>
                  <a:cubicBezTo>
                    <a:pt x="803" y="2562"/>
                    <a:pt x="793" y="2506"/>
                    <a:pt x="792" y="2478"/>
                  </a:cubicBezTo>
                  <a:cubicBezTo>
                    <a:pt x="790" y="2445"/>
                    <a:pt x="794" y="2378"/>
                    <a:pt x="785" y="2346"/>
                  </a:cubicBezTo>
                  <a:cubicBezTo>
                    <a:pt x="779" y="2327"/>
                    <a:pt x="748" y="2295"/>
                    <a:pt x="742" y="2275"/>
                  </a:cubicBezTo>
                  <a:cubicBezTo>
                    <a:pt x="735" y="2248"/>
                    <a:pt x="751" y="2192"/>
                    <a:pt x="742" y="2166"/>
                  </a:cubicBezTo>
                  <a:cubicBezTo>
                    <a:pt x="735" y="2144"/>
                    <a:pt x="699" y="2112"/>
                    <a:pt x="688" y="2091"/>
                  </a:cubicBezTo>
                  <a:cubicBezTo>
                    <a:pt x="678" y="2072"/>
                    <a:pt x="648" y="2027"/>
                    <a:pt x="661" y="2010"/>
                  </a:cubicBezTo>
                  <a:cubicBezTo>
                    <a:pt x="663" y="2006"/>
                    <a:pt x="674" y="2010"/>
                    <a:pt x="678" y="2010"/>
                  </a:cubicBezTo>
                  <a:cubicBezTo>
                    <a:pt x="691" y="2007"/>
                    <a:pt x="719" y="2002"/>
                    <a:pt x="728" y="1992"/>
                  </a:cubicBezTo>
                  <a:cubicBezTo>
                    <a:pt x="743" y="1975"/>
                    <a:pt x="747" y="1926"/>
                    <a:pt x="747" y="1903"/>
                  </a:cubicBezTo>
                  <a:cubicBezTo>
                    <a:pt x="748" y="1884"/>
                    <a:pt x="739" y="1845"/>
                    <a:pt x="735" y="1826"/>
                  </a:cubicBezTo>
                  <a:cubicBezTo>
                    <a:pt x="729" y="1793"/>
                    <a:pt x="716" y="1727"/>
                    <a:pt x="705" y="1695"/>
                  </a:cubicBezTo>
                  <a:cubicBezTo>
                    <a:pt x="697" y="1669"/>
                    <a:pt x="672" y="1619"/>
                    <a:pt x="661" y="1593"/>
                  </a:cubicBezTo>
                  <a:cubicBezTo>
                    <a:pt x="650" y="1570"/>
                    <a:pt x="626" y="1525"/>
                    <a:pt x="616" y="1502"/>
                  </a:cubicBezTo>
                  <a:cubicBezTo>
                    <a:pt x="597" y="1456"/>
                    <a:pt x="576" y="1356"/>
                    <a:pt x="547" y="1316"/>
                  </a:cubicBezTo>
                  <a:cubicBezTo>
                    <a:pt x="525" y="1286"/>
                    <a:pt x="456" y="1251"/>
                    <a:pt x="428" y="1227"/>
                  </a:cubicBezTo>
                  <a:cubicBezTo>
                    <a:pt x="408" y="1210"/>
                    <a:pt x="378" y="1166"/>
                    <a:pt x="356" y="1152"/>
                  </a:cubicBezTo>
                  <a:cubicBezTo>
                    <a:pt x="327" y="1133"/>
                    <a:pt x="258" y="1114"/>
                    <a:pt x="225" y="1105"/>
                  </a:cubicBezTo>
                  <a:cubicBezTo>
                    <a:pt x="217" y="1103"/>
                    <a:pt x="207" y="1101"/>
                    <a:pt x="195" y="1099"/>
                  </a:cubicBezTo>
                  <a:cubicBezTo>
                    <a:pt x="196" y="1095"/>
                    <a:pt x="196" y="1091"/>
                    <a:pt x="195" y="1088"/>
                  </a:cubicBezTo>
                  <a:cubicBezTo>
                    <a:pt x="192" y="1078"/>
                    <a:pt x="177" y="1061"/>
                    <a:pt x="168" y="1056"/>
                  </a:cubicBezTo>
                  <a:cubicBezTo>
                    <a:pt x="157" y="1050"/>
                    <a:pt x="130" y="1057"/>
                    <a:pt x="119" y="1051"/>
                  </a:cubicBezTo>
                  <a:cubicBezTo>
                    <a:pt x="106" y="1042"/>
                    <a:pt x="96" y="1008"/>
                    <a:pt x="85" y="996"/>
                  </a:cubicBezTo>
                  <a:cubicBezTo>
                    <a:pt x="72" y="984"/>
                    <a:pt x="38" y="970"/>
                    <a:pt x="26" y="957"/>
                  </a:cubicBezTo>
                  <a:cubicBezTo>
                    <a:pt x="16" y="944"/>
                    <a:pt x="3" y="911"/>
                    <a:pt x="2" y="895"/>
                  </a:cubicBezTo>
                  <a:cubicBezTo>
                    <a:pt x="0" y="879"/>
                    <a:pt x="3" y="846"/>
                    <a:pt x="13" y="834"/>
                  </a:cubicBezTo>
                  <a:cubicBezTo>
                    <a:pt x="21" y="824"/>
                    <a:pt x="52" y="824"/>
                    <a:pt x="62" y="815"/>
                  </a:cubicBezTo>
                  <a:cubicBezTo>
                    <a:pt x="76" y="804"/>
                    <a:pt x="92" y="772"/>
                    <a:pt x="98" y="756"/>
                  </a:cubicBezTo>
                  <a:cubicBezTo>
                    <a:pt x="106" y="738"/>
                    <a:pt x="110" y="699"/>
                    <a:pt x="115" y="680"/>
                  </a:cubicBezTo>
                  <a:cubicBezTo>
                    <a:pt x="118" y="667"/>
                    <a:pt x="122" y="639"/>
                    <a:pt x="130" y="629"/>
                  </a:cubicBezTo>
                  <a:cubicBezTo>
                    <a:pt x="139" y="616"/>
                    <a:pt x="170" y="606"/>
                    <a:pt x="183" y="596"/>
                  </a:cubicBezTo>
                  <a:cubicBezTo>
                    <a:pt x="192" y="588"/>
                    <a:pt x="212" y="571"/>
                    <a:pt x="217" y="559"/>
                  </a:cubicBezTo>
                  <a:cubicBezTo>
                    <a:pt x="223" y="548"/>
                    <a:pt x="233" y="520"/>
                    <a:pt x="227" y="508"/>
                  </a:cubicBezTo>
                  <a:cubicBezTo>
                    <a:pt x="220" y="492"/>
                    <a:pt x="179" y="485"/>
                    <a:pt x="166" y="474"/>
                  </a:cubicBezTo>
                  <a:cubicBezTo>
                    <a:pt x="147" y="457"/>
                    <a:pt x="118" y="417"/>
                    <a:pt x="105" y="396"/>
                  </a:cubicBezTo>
                  <a:cubicBezTo>
                    <a:pt x="95" y="379"/>
                    <a:pt x="76" y="344"/>
                    <a:pt x="74" y="325"/>
                  </a:cubicBezTo>
                  <a:cubicBezTo>
                    <a:pt x="69" y="293"/>
                    <a:pt x="76" y="225"/>
                    <a:pt x="93" y="198"/>
                  </a:cubicBezTo>
                  <a:cubicBezTo>
                    <a:pt x="102" y="184"/>
                    <a:pt x="133" y="167"/>
                    <a:pt x="148" y="160"/>
                  </a:cubicBezTo>
                  <a:cubicBezTo>
                    <a:pt x="165" y="152"/>
                    <a:pt x="205" y="150"/>
                    <a:pt x="221" y="138"/>
                  </a:cubicBezTo>
                  <a:cubicBezTo>
                    <a:pt x="230" y="131"/>
                    <a:pt x="243" y="111"/>
                    <a:pt x="245" y="100"/>
                  </a:cubicBezTo>
                  <a:cubicBezTo>
                    <a:pt x="248" y="87"/>
                    <a:pt x="232" y="58"/>
                    <a:pt x="237" y="46"/>
                  </a:cubicBezTo>
                  <a:cubicBezTo>
                    <a:pt x="244" y="30"/>
                    <a:pt x="278" y="11"/>
                    <a:pt x="295" y="6"/>
                  </a:cubicBezTo>
                  <a:cubicBezTo>
                    <a:pt x="313" y="0"/>
                    <a:pt x="352" y="2"/>
                    <a:pt x="371" y="6"/>
                  </a:cubicBezTo>
                  <a:cubicBezTo>
                    <a:pt x="392" y="11"/>
                    <a:pt x="430" y="35"/>
                    <a:pt x="450" y="44"/>
                  </a:cubicBezTo>
                  <a:cubicBezTo>
                    <a:pt x="475" y="56"/>
                    <a:pt x="522" y="84"/>
                    <a:pt x="548" y="92"/>
                  </a:cubicBezTo>
                  <a:cubicBezTo>
                    <a:pt x="574" y="100"/>
                    <a:pt x="633" y="89"/>
                    <a:pt x="655" y="105"/>
                  </a:cubicBezTo>
                  <a:cubicBezTo>
                    <a:pt x="676" y="121"/>
                    <a:pt x="692" y="177"/>
                    <a:pt x="698" y="203"/>
                  </a:cubicBezTo>
                  <a:cubicBezTo>
                    <a:pt x="702" y="221"/>
                    <a:pt x="692" y="261"/>
                    <a:pt x="698" y="279"/>
                  </a:cubicBezTo>
                  <a:cubicBezTo>
                    <a:pt x="704" y="296"/>
                    <a:pt x="732" y="322"/>
                    <a:pt x="741" y="338"/>
                  </a:cubicBezTo>
                  <a:cubicBezTo>
                    <a:pt x="757" y="366"/>
                    <a:pt x="786" y="424"/>
                    <a:pt x="795" y="455"/>
                  </a:cubicBezTo>
                  <a:cubicBezTo>
                    <a:pt x="804" y="485"/>
                    <a:pt x="804" y="546"/>
                    <a:pt x="810" y="576"/>
                  </a:cubicBezTo>
                  <a:cubicBezTo>
                    <a:pt x="816" y="603"/>
                    <a:pt x="826" y="659"/>
                    <a:pt x="842" y="682"/>
                  </a:cubicBezTo>
                  <a:cubicBezTo>
                    <a:pt x="858" y="705"/>
                    <a:pt x="908" y="737"/>
                    <a:pt x="932" y="753"/>
                  </a:cubicBezTo>
                  <a:cubicBezTo>
                    <a:pt x="956" y="768"/>
                    <a:pt x="1008" y="787"/>
                    <a:pt x="1030" y="804"/>
                  </a:cubicBezTo>
                  <a:cubicBezTo>
                    <a:pt x="1051" y="819"/>
                    <a:pt x="1085" y="859"/>
                    <a:pt x="1103" y="878"/>
                  </a:cubicBezTo>
                  <a:cubicBezTo>
                    <a:pt x="1119" y="896"/>
                    <a:pt x="1149" y="936"/>
                    <a:pt x="1169" y="949"/>
                  </a:cubicBezTo>
                  <a:cubicBezTo>
                    <a:pt x="1192" y="965"/>
                    <a:pt x="1247" y="980"/>
                    <a:pt x="1273" y="990"/>
                  </a:cubicBezTo>
                  <a:cubicBezTo>
                    <a:pt x="1293" y="999"/>
                    <a:pt x="1331" y="1032"/>
                    <a:pt x="1352" y="1025"/>
                  </a:cubicBezTo>
                  <a:cubicBezTo>
                    <a:pt x="1364" y="1021"/>
                    <a:pt x="1373" y="993"/>
                    <a:pt x="1377" y="981"/>
                  </a:cubicBezTo>
                  <a:cubicBezTo>
                    <a:pt x="1381" y="967"/>
                    <a:pt x="1369" y="934"/>
                    <a:pt x="1378" y="923"/>
                  </a:cubicBezTo>
                  <a:cubicBezTo>
                    <a:pt x="1389" y="910"/>
                    <a:pt x="1427" y="917"/>
                    <a:pt x="1441" y="910"/>
                  </a:cubicBezTo>
                  <a:cubicBezTo>
                    <a:pt x="1453" y="903"/>
                    <a:pt x="1465" y="870"/>
                    <a:pt x="1479" y="870"/>
                  </a:cubicBezTo>
                  <a:cubicBezTo>
                    <a:pt x="1495" y="870"/>
                    <a:pt x="1512" y="906"/>
                    <a:pt x="1525" y="916"/>
                  </a:cubicBezTo>
                  <a:cubicBezTo>
                    <a:pt x="1538" y="926"/>
                    <a:pt x="1569" y="936"/>
                    <a:pt x="1580" y="948"/>
                  </a:cubicBezTo>
                  <a:cubicBezTo>
                    <a:pt x="1592" y="960"/>
                    <a:pt x="1610" y="992"/>
                    <a:pt x="1613" y="1009"/>
                  </a:cubicBezTo>
                  <a:cubicBezTo>
                    <a:pt x="1616" y="1028"/>
                    <a:pt x="1596" y="1067"/>
                    <a:pt x="1598" y="1086"/>
                  </a:cubicBezTo>
                  <a:cubicBezTo>
                    <a:pt x="1599" y="1097"/>
                    <a:pt x="1605" y="1121"/>
                    <a:pt x="1615" y="1128"/>
                  </a:cubicBezTo>
                  <a:cubicBezTo>
                    <a:pt x="1628" y="1137"/>
                    <a:pt x="1663" y="1132"/>
                    <a:pt x="1679" y="1129"/>
                  </a:cubicBezTo>
                  <a:cubicBezTo>
                    <a:pt x="1695" y="1126"/>
                    <a:pt x="1722" y="1104"/>
                    <a:pt x="1738" y="1104"/>
                  </a:cubicBezTo>
                  <a:cubicBezTo>
                    <a:pt x="1752" y="1105"/>
                    <a:pt x="1776" y="1118"/>
                    <a:pt x="1786" y="1126"/>
                  </a:cubicBezTo>
                  <a:cubicBezTo>
                    <a:pt x="1799" y="1136"/>
                    <a:pt x="1810" y="1169"/>
                    <a:pt x="1824" y="1175"/>
                  </a:cubicBezTo>
                  <a:cubicBezTo>
                    <a:pt x="1840" y="1183"/>
                    <a:pt x="1882" y="1187"/>
                    <a:pt x="1895" y="1175"/>
                  </a:cubicBezTo>
                  <a:cubicBezTo>
                    <a:pt x="1906" y="1167"/>
                    <a:pt x="1894" y="1129"/>
                    <a:pt x="1905" y="1121"/>
                  </a:cubicBezTo>
                  <a:cubicBezTo>
                    <a:pt x="1929" y="1105"/>
                    <a:pt x="1991" y="1131"/>
                    <a:pt x="2018" y="1141"/>
                  </a:cubicBezTo>
                  <a:cubicBezTo>
                    <a:pt x="2035" y="1147"/>
                    <a:pt x="2063" y="1181"/>
                    <a:pt x="2080" y="1177"/>
                  </a:cubicBezTo>
                  <a:cubicBezTo>
                    <a:pt x="2094" y="1174"/>
                    <a:pt x="2099" y="1137"/>
                    <a:pt x="2112" y="1131"/>
                  </a:cubicBezTo>
                  <a:cubicBezTo>
                    <a:pt x="2128" y="1122"/>
                    <a:pt x="2173" y="1143"/>
                    <a:pt x="2188" y="1131"/>
                  </a:cubicBezTo>
                  <a:cubicBezTo>
                    <a:pt x="2209" y="1112"/>
                    <a:pt x="2207" y="1046"/>
                    <a:pt x="2204" y="1017"/>
                  </a:cubicBezTo>
                  <a:cubicBezTo>
                    <a:pt x="2203" y="1008"/>
                    <a:pt x="2191" y="992"/>
                    <a:pt x="2191" y="982"/>
                  </a:cubicBezTo>
                  <a:cubicBezTo>
                    <a:pt x="2191" y="972"/>
                    <a:pt x="2204" y="952"/>
                    <a:pt x="2203" y="941"/>
                  </a:cubicBezTo>
                  <a:cubicBezTo>
                    <a:pt x="2200" y="928"/>
                    <a:pt x="2176" y="911"/>
                    <a:pt x="2173" y="898"/>
                  </a:cubicBezTo>
                  <a:cubicBezTo>
                    <a:pt x="2167" y="876"/>
                    <a:pt x="2181" y="830"/>
                    <a:pt x="2183" y="807"/>
                  </a:cubicBezTo>
                  <a:cubicBezTo>
                    <a:pt x="2183" y="798"/>
                    <a:pt x="2179" y="778"/>
                    <a:pt x="2183" y="769"/>
                  </a:cubicBezTo>
                  <a:cubicBezTo>
                    <a:pt x="2189" y="754"/>
                    <a:pt x="2215" y="730"/>
                    <a:pt x="2231" y="726"/>
                  </a:cubicBezTo>
                  <a:cubicBezTo>
                    <a:pt x="2250" y="722"/>
                    <a:pt x="2292" y="737"/>
                    <a:pt x="2308" y="749"/>
                  </a:cubicBezTo>
                  <a:cubicBezTo>
                    <a:pt x="2320" y="758"/>
                    <a:pt x="2327" y="792"/>
                    <a:pt x="2340" y="799"/>
                  </a:cubicBezTo>
                  <a:cubicBezTo>
                    <a:pt x="2356" y="808"/>
                    <a:pt x="2398" y="805"/>
                    <a:pt x="2416" y="799"/>
                  </a:cubicBezTo>
                  <a:cubicBezTo>
                    <a:pt x="2433" y="793"/>
                    <a:pt x="2464" y="770"/>
                    <a:pt x="2472" y="754"/>
                  </a:cubicBezTo>
                  <a:cubicBezTo>
                    <a:pt x="2477" y="743"/>
                    <a:pt x="2470" y="716"/>
                    <a:pt x="2472" y="703"/>
                  </a:cubicBezTo>
                  <a:cubicBezTo>
                    <a:pt x="2475" y="685"/>
                    <a:pt x="2482" y="646"/>
                    <a:pt x="2495" y="632"/>
                  </a:cubicBezTo>
                  <a:cubicBezTo>
                    <a:pt x="2507" y="619"/>
                    <a:pt x="2542" y="603"/>
                    <a:pt x="2559" y="604"/>
                  </a:cubicBezTo>
                  <a:cubicBezTo>
                    <a:pt x="2564" y="604"/>
                    <a:pt x="2572" y="606"/>
                    <a:pt x="2579" y="608"/>
                  </a:cubicBezTo>
                  <a:cubicBezTo>
                    <a:pt x="2595" y="614"/>
                    <a:pt x="2612" y="624"/>
                    <a:pt x="2617" y="634"/>
                  </a:cubicBezTo>
                  <a:cubicBezTo>
                    <a:pt x="2624" y="648"/>
                    <a:pt x="2611" y="683"/>
                    <a:pt x="2606" y="698"/>
                  </a:cubicBezTo>
                  <a:cubicBezTo>
                    <a:pt x="2600" y="713"/>
                    <a:pt x="2578" y="739"/>
                    <a:pt x="2576" y="754"/>
                  </a:cubicBezTo>
                  <a:cubicBezTo>
                    <a:pt x="2574" y="767"/>
                    <a:pt x="2580" y="796"/>
                    <a:pt x="2589" y="806"/>
                  </a:cubicBezTo>
                  <a:cubicBezTo>
                    <a:pt x="2599" y="816"/>
                    <a:pt x="2629" y="827"/>
                    <a:pt x="2644" y="825"/>
                  </a:cubicBezTo>
                  <a:cubicBezTo>
                    <a:pt x="2663" y="823"/>
                    <a:pt x="2691" y="790"/>
                    <a:pt x="2708" y="781"/>
                  </a:cubicBezTo>
                  <a:cubicBezTo>
                    <a:pt x="2715" y="777"/>
                    <a:pt x="2729" y="770"/>
                    <a:pt x="2736" y="768"/>
                  </a:cubicBezTo>
                  <a:cubicBezTo>
                    <a:pt x="2752" y="762"/>
                    <a:pt x="2791" y="767"/>
                    <a:pt x="2802" y="754"/>
                  </a:cubicBezTo>
                  <a:cubicBezTo>
                    <a:pt x="2812" y="744"/>
                    <a:pt x="2807" y="711"/>
                    <a:pt x="2809" y="696"/>
                  </a:cubicBezTo>
                  <a:cubicBezTo>
                    <a:pt x="2810" y="687"/>
                    <a:pt x="2806" y="666"/>
                    <a:pt x="2812" y="658"/>
                  </a:cubicBezTo>
                  <a:cubicBezTo>
                    <a:pt x="2823" y="644"/>
                    <a:pt x="2867" y="648"/>
                    <a:pt x="2880" y="635"/>
                  </a:cubicBezTo>
                  <a:cubicBezTo>
                    <a:pt x="2891" y="625"/>
                    <a:pt x="2899" y="593"/>
                    <a:pt x="2901" y="578"/>
                  </a:cubicBezTo>
                  <a:cubicBezTo>
                    <a:pt x="2903" y="562"/>
                    <a:pt x="2900" y="528"/>
                    <a:pt x="2895" y="513"/>
                  </a:cubicBezTo>
                  <a:cubicBezTo>
                    <a:pt x="2889" y="498"/>
                    <a:pt x="2866" y="474"/>
                    <a:pt x="2857" y="460"/>
                  </a:cubicBezTo>
                  <a:cubicBezTo>
                    <a:pt x="2844" y="443"/>
                    <a:pt x="2817" y="408"/>
                    <a:pt x="2807" y="389"/>
                  </a:cubicBezTo>
                  <a:cubicBezTo>
                    <a:pt x="2796" y="368"/>
                    <a:pt x="2771" y="322"/>
                    <a:pt x="2772" y="298"/>
                  </a:cubicBezTo>
                  <a:cubicBezTo>
                    <a:pt x="2772" y="283"/>
                    <a:pt x="2785" y="255"/>
                    <a:pt x="2796" y="246"/>
                  </a:cubicBezTo>
                  <a:cubicBezTo>
                    <a:pt x="2813" y="232"/>
                    <a:pt x="2860" y="232"/>
                    <a:pt x="2881" y="226"/>
                  </a:cubicBezTo>
                  <a:cubicBezTo>
                    <a:pt x="2896" y="221"/>
                    <a:pt x="2925" y="208"/>
                    <a:pt x="2940" y="203"/>
                  </a:cubicBezTo>
                  <a:cubicBezTo>
                    <a:pt x="2953" y="199"/>
                    <a:pt x="2979" y="193"/>
                    <a:pt x="2992" y="189"/>
                  </a:cubicBezTo>
                  <a:cubicBezTo>
                    <a:pt x="3005" y="184"/>
                    <a:pt x="3035" y="177"/>
                    <a:pt x="3044" y="166"/>
                  </a:cubicBezTo>
                  <a:cubicBezTo>
                    <a:pt x="3053" y="155"/>
                    <a:pt x="3049" y="122"/>
                    <a:pt x="3056" y="109"/>
                  </a:cubicBezTo>
                  <a:cubicBezTo>
                    <a:pt x="3065" y="95"/>
                    <a:pt x="3092" y="68"/>
                    <a:pt x="3108" y="65"/>
                  </a:cubicBezTo>
                  <a:cubicBezTo>
                    <a:pt x="3126" y="61"/>
                    <a:pt x="3160" y="85"/>
                    <a:pt x="3178" y="85"/>
                  </a:cubicBezTo>
                  <a:cubicBezTo>
                    <a:pt x="3192" y="84"/>
                    <a:pt x="3218" y="61"/>
                    <a:pt x="3232" y="65"/>
                  </a:cubicBezTo>
                  <a:cubicBezTo>
                    <a:pt x="3254" y="70"/>
                    <a:pt x="3281" y="110"/>
                    <a:pt x="3292" y="129"/>
                  </a:cubicBezTo>
                  <a:cubicBezTo>
                    <a:pt x="3310" y="162"/>
                    <a:pt x="3329" y="238"/>
                    <a:pt x="3334" y="275"/>
                  </a:cubicBezTo>
                  <a:cubicBezTo>
                    <a:pt x="3336" y="294"/>
                    <a:pt x="3327" y="332"/>
                    <a:pt x="3334" y="350"/>
                  </a:cubicBezTo>
                  <a:cubicBezTo>
                    <a:pt x="3343" y="372"/>
                    <a:pt x="3379" y="410"/>
                    <a:pt x="3401" y="419"/>
                  </a:cubicBezTo>
                  <a:cubicBezTo>
                    <a:pt x="3424" y="429"/>
                    <a:pt x="3476" y="413"/>
                    <a:pt x="3500" y="419"/>
                  </a:cubicBezTo>
                  <a:cubicBezTo>
                    <a:pt x="3521" y="424"/>
                    <a:pt x="3555" y="453"/>
                    <a:pt x="3574" y="461"/>
                  </a:cubicBezTo>
                  <a:cubicBezTo>
                    <a:pt x="3594" y="470"/>
                    <a:pt x="3637" y="485"/>
                    <a:pt x="3658" y="488"/>
                  </a:cubicBezTo>
                  <a:cubicBezTo>
                    <a:pt x="3684" y="492"/>
                    <a:pt x="3737" y="484"/>
                    <a:pt x="3763" y="488"/>
                  </a:cubicBezTo>
                  <a:cubicBezTo>
                    <a:pt x="3780" y="491"/>
                    <a:pt x="3816" y="499"/>
                    <a:pt x="3829" y="511"/>
                  </a:cubicBezTo>
                  <a:cubicBezTo>
                    <a:pt x="3851" y="528"/>
                    <a:pt x="3869" y="584"/>
                    <a:pt x="3884" y="607"/>
                  </a:cubicBezTo>
                  <a:cubicBezTo>
                    <a:pt x="3897" y="628"/>
                    <a:pt x="3927" y="667"/>
                    <a:pt x="3941" y="687"/>
                  </a:cubicBezTo>
                  <a:cubicBezTo>
                    <a:pt x="3953" y="703"/>
                    <a:pt x="3982" y="732"/>
                    <a:pt x="3988" y="751"/>
                  </a:cubicBezTo>
                  <a:cubicBezTo>
                    <a:pt x="3995" y="772"/>
                    <a:pt x="3985" y="816"/>
                    <a:pt x="3988" y="838"/>
                  </a:cubicBezTo>
                  <a:cubicBezTo>
                    <a:pt x="3990" y="859"/>
                    <a:pt x="4008" y="900"/>
                    <a:pt x="4008" y="922"/>
                  </a:cubicBezTo>
                  <a:cubicBezTo>
                    <a:pt x="4008" y="943"/>
                    <a:pt x="3986" y="983"/>
                    <a:pt x="3988" y="1004"/>
                  </a:cubicBezTo>
                  <a:cubicBezTo>
                    <a:pt x="3990" y="1025"/>
                    <a:pt x="4008" y="1067"/>
                    <a:pt x="4023" y="1083"/>
                  </a:cubicBezTo>
                  <a:cubicBezTo>
                    <a:pt x="4034" y="1095"/>
                    <a:pt x="4068" y="1105"/>
                    <a:pt x="4083" y="1113"/>
                  </a:cubicBezTo>
                  <a:cubicBezTo>
                    <a:pt x="4111" y="1128"/>
                    <a:pt x="4138" y="1153"/>
                    <a:pt x="4166" y="1168"/>
                  </a:cubicBezTo>
                  <a:cubicBezTo>
                    <a:pt x="4177" y="1175"/>
                    <a:pt x="4230" y="1190"/>
                    <a:pt x="4243" y="1193"/>
                  </a:cubicBezTo>
                  <a:cubicBezTo>
                    <a:pt x="4256" y="1196"/>
                    <a:pt x="4281" y="1201"/>
                    <a:pt x="4294" y="1201"/>
                  </a:cubicBezTo>
                  <a:cubicBezTo>
                    <a:pt x="4320" y="1200"/>
                    <a:pt x="4371" y="1198"/>
                    <a:pt x="4397" y="1196"/>
                  </a:cubicBezTo>
                  <a:cubicBezTo>
                    <a:pt x="4431" y="1192"/>
                    <a:pt x="4507" y="1196"/>
                    <a:pt x="4533" y="1173"/>
                  </a:cubicBezTo>
                  <a:cubicBezTo>
                    <a:pt x="4551" y="1158"/>
                    <a:pt x="4555" y="1105"/>
                    <a:pt x="4564" y="1083"/>
                  </a:cubicBezTo>
                  <a:cubicBezTo>
                    <a:pt x="4571" y="1066"/>
                    <a:pt x="4578" y="1018"/>
                    <a:pt x="4596" y="1017"/>
                  </a:cubicBezTo>
                  <a:cubicBezTo>
                    <a:pt x="4600" y="1017"/>
                    <a:pt x="4604" y="1019"/>
                    <a:pt x="4607" y="1022"/>
                  </a:cubicBezTo>
                  <a:cubicBezTo>
                    <a:pt x="4625" y="1038"/>
                    <a:pt x="4634" y="1089"/>
                    <a:pt x="4650" y="1103"/>
                  </a:cubicBezTo>
                  <a:cubicBezTo>
                    <a:pt x="4667" y="1117"/>
                    <a:pt x="4708" y="1141"/>
                    <a:pt x="4730" y="1139"/>
                  </a:cubicBezTo>
                  <a:cubicBezTo>
                    <a:pt x="4770" y="1136"/>
                    <a:pt x="4826" y="1053"/>
                    <a:pt x="4867" y="1053"/>
                  </a:cubicBezTo>
                  <a:cubicBezTo>
                    <a:pt x="4884" y="1053"/>
                    <a:pt x="4910" y="1082"/>
                    <a:pt x="4924" y="1092"/>
                  </a:cubicBezTo>
                  <a:cubicBezTo>
                    <a:pt x="4939" y="1101"/>
                    <a:pt x="4969" y="1118"/>
                    <a:pt x="4984" y="1128"/>
                  </a:cubicBezTo>
                  <a:cubicBezTo>
                    <a:pt x="5000" y="1138"/>
                    <a:pt x="5029" y="1169"/>
                    <a:pt x="5048" y="1174"/>
                  </a:cubicBezTo>
                  <a:cubicBezTo>
                    <a:pt x="5094" y="1186"/>
                    <a:pt x="5190" y="1157"/>
                    <a:pt x="5237" y="1151"/>
                  </a:cubicBezTo>
                  <a:cubicBezTo>
                    <a:pt x="5262" y="1148"/>
                    <a:pt x="5313" y="1139"/>
                    <a:pt x="5338" y="1138"/>
                  </a:cubicBezTo>
                  <a:cubicBezTo>
                    <a:pt x="5375" y="1137"/>
                    <a:pt x="5458" y="1126"/>
                    <a:pt x="5487" y="1150"/>
                  </a:cubicBezTo>
                  <a:cubicBezTo>
                    <a:pt x="5511" y="1170"/>
                    <a:pt x="5500" y="1247"/>
                    <a:pt x="5518" y="1273"/>
                  </a:cubicBezTo>
                  <a:cubicBezTo>
                    <a:pt x="5526" y="1285"/>
                    <a:pt x="5551" y="1303"/>
                    <a:pt x="5565" y="1308"/>
                  </a:cubicBezTo>
                  <a:cubicBezTo>
                    <a:pt x="5581" y="1313"/>
                    <a:pt x="5616" y="1313"/>
                    <a:pt x="5631" y="1308"/>
                  </a:cubicBezTo>
                  <a:cubicBezTo>
                    <a:pt x="5647" y="1302"/>
                    <a:pt x="5666" y="1264"/>
                    <a:pt x="5682" y="1265"/>
                  </a:cubicBezTo>
                  <a:cubicBezTo>
                    <a:pt x="5707" y="1268"/>
                    <a:pt x="5723" y="1330"/>
                    <a:pt x="5745" y="1342"/>
                  </a:cubicBezTo>
                  <a:cubicBezTo>
                    <a:pt x="5767" y="1355"/>
                    <a:pt x="5823" y="1344"/>
                    <a:pt x="5846" y="1354"/>
                  </a:cubicBezTo>
                  <a:cubicBezTo>
                    <a:pt x="5891" y="1373"/>
                    <a:pt x="5949" y="1464"/>
                    <a:pt x="5995" y="1481"/>
                  </a:cubicBezTo>
                  <a:cubicBezTo>
                    <a:pt x="6005" y="1485"/>
                    <a:pt x="6027" y="1484"/>
                    <a:pt x="6038" y="1481"/>
                  </a:cubicBezTo>
                  <a:cubicBezTo>
                    <a:pt x="6079" y="1472"/>
                    <a:pt x="6149" y="1419"/>
                    <a:pt x="6190" y="1408"/>
                  </a:cubicBezTo>
                  <a:cubicBezTo>
                    <a:pt x="6218" y="1400"/>
                    <a:pt x="6279" y="1393"/>
                    <a:pt x="6307" y="1400"/>
                  </a:cubicBezTo>
                  <a:cubicBezTo>
                    <a:pt x="6317" y="1403"/>
                    <a:pt x="6327" y="1407"/>
                    <a:pt x="6338" y="1412"/>
                  </a:cubicBezTo>
                  <a:cubicBezTo>
                    <a:pt x="6323" y="1431"/>
                    <a:pt x="6293" y="1465"/>
                    <a:pt x="6293" y="1471"/>
                  </a:cubicBezTo>
                  <a:cubicBezTo>
                    <a:pt x="6293" y="1490"/>
                    <a:pt x="6313" y="1527"/>
                    <a:pt x="6308" y="1545"/>
                  </a:cubicBezTo>
                  <a:cubicBezTo>
                    <a:pt x="6301" y="1573"/>
                    <a:pt x="6240" y="1604"/>
                    <a:pt x="6233" y="1631"/>
                  </a:cubicBezTo>
                  <a:cubicBezTo>
                    <a:pt x="6230" y="1639"/>
                    <a:pt x="6234" y="1658"/>
                    <a:pt x="6239" y="1665"/>
                  </a:cubicBezTo>
                  <a:cubicBezTo>
                    <a:pt x="6258" y="1695"/>
                    <a:pt x="6337" y="1715"/>
                    <a:pt x="6358" y="1744"/>
                  </a:cubicBezTo>
                  <a:cubicBezTo>
                    <a:pt x="6363" y="1750"/>
                    <a:pt x="6368" y="1766"/>
                    <a:pt x="6368" y="1774"/>
                  </a:cubicBezTo>
                  <a:cubicBezTo>
                    <a:pt x="6368" y="1789"/>
                    <a:pt x="6356" y="1819"/>
                    <a:pt x="6347" y="1831"/>
                  </a:cubicBezTo>
                  <a:cubicBezTo>
                    <a:pt x="6331" y="1852"/>
                    <a:pt x="6279" y="1872"/>
                    <a:pt x="6260" y="1890"/>
                  </a:cubicBezTo>
                  <a:cubicBezTo>
                    <a:pt x="6240" y="1910"/>
                    <a:pt x="6208" y="1956"/>
                    <a:pt x="6194" y="1980"/>
                  </a:cubicBezTo>
                  <a:cubicBezTo>
                    <a:pt x="6145" y="2066"/>
                    <a:pt x="6095" y="2263"/>
                    <a:pt x="6035" y="2343"/>
                  </a:cubicBezTo>
                  <a:cubicBezTo>
                    <a:pt x="6023" y="2359"/>
                    <a:pt x="5992" y="2390"/>
                    <a:pt x="5972" y="2396"/>
                  </a:cubicBezTo>
                  <a:cubicBezTo>
                    <a:pt x="5933" y="2408"/>
                    <a:pt x="5905" y="2375"/>
                    <a:pt x="5865" y="2384"/>
                  </a:cubicBezTo>
                  <a:cubicBezTo>
                    <a:pt x="5851" y="2388"/>
                    <a:pt x="5823" y="2403"/>
                    <a:pt x="5815" y="2415"/>
                  </a:cubicBezTo>
                  <a:cubicBezTo>
                    <a:pt x="5798" y="2439"/>
                    <a:pt x="5802" y="2502"/>
                    <a:pt x="5797" y="2531"/>
                  </a:cubicBezTo>
                  <a:cubicBezTo>
                    <a:pt x="5794" y="2553"/>
                    <a:pt x="5794" y="2598"/>
                    <a:pt x="5786" y="2619"/>
                  </a:cubicBezTo>
                  <a:cubicBezTo>
                    <a:pt x="5754" y="2701"/>
                    <a:pt x="5656" y="2857"/>
                    <a:pt x="5585" y="2909"/>
                  </a:cubicBezTo>
                  <a:cubicBezTo>
                    <a:pt x="5569" y="2920"/>
                    <a:pt x="5530" y="2931"/>
                    <a:pt x="5511" y="2932"/>
                  </a:cubicBezTo>
                  <a:cubicBezTo>
                    <a:pt x="5478" y="2933"/>
                    <a:pt x="5471" y="2927"/>
                    <a:pt x="5442" y="2909"/>
                  </a:cubicBezTo>
                  <a:cubicBezTo>
                    <a:pt x="5426" y="2899"/>
                    <a:pt x="5405" y="2865"/>
                    <a:pt x="5392" y="2850"/>
                  </a:cubicBezTo>
                  <a:cubicBezTo>
                    <a:pt x="5370" y="2825"/>
                    <a:pt x="5337" y="2758"/>
                    <a:pt x="5305" y="2749"/>
                  </a:cubicBezTo>
                  <a:cubicBezTo>
                    <a:pt x="5296" y="2747"/>
                    <a:pt x="5278" y="2756"/>
                    <a:pt x="5270" y="2761"/>
                  </a:cubicBezTo>
                  <a:cubicBezTo>
                    <a:pt x="5253" y="2770"/>
                    <a:pt x="5230" y="2805"/>
                    <a:pt x="5212" y="2812"/>
                  </a:cubicBezTo>
                  <a:cubicBezTo>
                    <a:pt x="5197" y="2819"/>
                    <a:pt x="5161" y="2820"/>
                    <a:pt x="5144" y="2816"/>
                  </a:cubicBezTo>
                  <a:cubicBezTo>
                    <a:pt x="5103" y="2805"/>
                    <a:pt x="5038" y="2742"/>
                    <a:pt x="4999" y="2722"/>
                  </a:cubicBezTo>
                  <a:cubicBezTo>
                    <a:pt x="4980" y="2713"/>
                    <a:pt x="4941" y="2692"/>
                    <a:pt x="4920" y="2692"/>
                  </a:cubicBezTo>
                  <a:cubicBezTo>
                    <a:pt x="4900" y="2692"/>
                    <a:pt x="4859" y="2706"/>
                    <a:pt x="4843" y="2719"/>
                  </a:cubicBezTo>
                  <a:cubicBezTo>
                    <a:pt x="4814" y="2741"/>
                    <a:pt x="4777" y="2807"/>
                    <a:pt x="4765" y="2841"/>
                  </a:cubicBezTo>
                  <a:cubicBezTo>
                    <a:pt x="4762" y="2850"/>
                    <a:pt x="4758" y="2871"/>
                    <a:pt x="4762" y="2881"/>
                  </a:cubicBezTo>
                  <a:cubicBezTo>
                    <a:pt x="4770" y="2906"/>
                    <a:pt x="4821" y="2938"/>
                    <a:pt x="4835" y="2961"/>
                  </a:cubicBezTo>
                  <a:cubicBezTo>
                    <a:pt x="4841" y="2971"/>
                    <a:pt x="4852" y="2995"/>
                    <a:pt x="4851" y="3007"/>
                  </a:cubicBezTo>
                  <a:cubicBezTo>
                    <a:pt x="4849" y="3019"/>
                    <a:pt x="4821" y="3071"/>
                    <a:pt x="4802" y="3084"/>
                  </a:cubicBezTo>
                  <a:cubicBezTo>
                    <a:pt x="4781" y="3100"/>
                    <a:pt x="4741" y="3136"/>
                    <a:pt x="4721" y="3153"/>
                  </a:cubicBezTo>
                  <a:cubicBezTo>
                    <a:pt x="4693" y="3177"/>
                    <a:pt x="4633" y="3221"/>
                    <a:pt x="4611" y="3250"/>
                  </a:cubicBezTo>
                  <a:cubicBezTo>
                    <a:pt x="4608" y="3254"/>
                    <a:pt x="4603" y="3263"/>
                    <a:pt x="4603" y="3268"/>
                  </a:cubicBezTo>
                  <a:cubicBezTo>
                    <a:pt x="4608" y="3310"/>
                    <a:pt x="4680" y="3370"/>
                    <a:pt x="4708" y="3403"/>
                  </a:cubicBezTo>
                  <a:cubicBezTo>
                    <a:pt x="4719" y="3416"/>
                    <a:pt x="4738" y="3447"/>
                    <a:pt x="4754" y="3455"/>
                  </a:cubicBezTo>
                  <a:cubicBezTo>
                    <a:pt x="4774" y="3464"/>
                    <a:pt x="4825" y="3448"/>
                    <a:pt x="4845" y="3458"/>
                  </a:cubicBezTo>
                  <a:cubicBezTo>
                    <a:pt x="4856" y="3464"/>
                    <a:pt x="4872" y="3487"/>
                    <a:pt x="4878" y="3498"/>
                  </a:cubicBezTo>
                  <a:cubicBezTo>
                    <a:pt x="4893" y="3528"/>
                    <a:pt x="4898" y="3597"/>
                    <a:pt x="4911" y="3628"/>
                  </a:cubicBezTo>
                  <a:cubicBezTo>
                    <a:pt x="4915" y="3638"/>
                    <a:pt x="4923" y="3659"/>
                    <a:pt x="4932" y="3664"/>
                  </a:cubicBezTo>
                  <a:cubicBezTo>
                    <a:pt x="4976" y="3694"/>
                    <a:pt x="5095" y="3669"/>
                    <a:pt x="5143" y="3693"/>
                  </a:cubicBezTo>
                  <a:cubicBezTo>
                    <a:pt x="5167" y="3705"/>
                    <a:pt x="5205" y="3746"/>
                    <a:pt x="5218" y="3769"/>
                  </a:cubicBezTo>
                  <a:cubicBezTo>
                    <a:pt x="5219" y="3771"/>
                    <a:pt x="5220" y="3773"/>
                    <a:pt x="5221" y="3775"/>
                  </a:cubicBezTo>
                  <a:cubicBezTo>
                    <a:pt x="5201" y="3790"/>
                    <a:pt x="5255" y="3851"/>
                    <a:pt x="5253" y="3877"/>
                  </a:cubicBezTo>
                  <a:cubicBezTo>
                    <a:pt x="5251" y="3896"/>
                    <a:pt x="5231" y="3931"/>
                    <a:pt x="5218" y="3946"/>
                  </a:cubicBezTo>
                  <a:cubicBezTo>
                    <a:pt x="5207" y="3957"/>
                    <a:pt x="5180" y="3981"/>
                    <a:pt x="5164" y="3980"/>
                  </a:cubicBezTo>
                  <a:cubicBezTo>
                    <a:pt x="5138" y="3979"/>
                    <a:pt x="5103" y="3931"/>
                    <a:pt x="5083" y="3915"/>
                  </a:cubicBezTo>
                  <a:cubicBezTo>
                    <a:pt x="5050" y="3889"/>
                    <a:pt x="4993" y="3819"/>
                    <a:pt x="4951" y="3812"/>
                  </a:cubicBezTo>
                  <a:cubicBezTo>
                    <a:pt x="4940" y="3810"/>
                    <a:pt x="4916" y="3819"/>
                    <a:pt x="4909" y="3827"/>
                  </a:cubicBezTo>
                  <a:cubicBezTo>
                    <a:pt x="4895" y="3843"/>
                    <a:pt x="4908" y="3893"/>
                    <a:pt x="4893" y="3907"/>
                  </a:cubicBezTo>
                  <a:cubicBezTo>
                    <a:pt x="4878" y="3922"/>
                    <a:pt x="4827" y="3909"/>
                    <a:pt x="4808" y="3919"/>
                  </a:cubicBezTo>
                  <a:cubicBezTo>
                    <a:pt x="4790" y="3929"/>
                    <a:pt x="4760" y="3964"/>
                    <a:pt x="4754" y="3984"/>
                  </a:cubicBezTo>
                  <a:cubicBezTo>
                    <a:pt x="4745" y="4013"/>
                    <a:pt x="4750" y="4082"/>
                    <a:pt x="4769" y="4106"/>
                  </a:cubicBezTo>
                  <a:cubicBezTo>
                    <a:pt x="4787" y="4127"/>
                    <a:pt x="4848" y="4130"/>
                    <a:pt x="4874" y="4140"/>
                  </a:cubicBezTo>
                  <a:cubicBezTo>
                    <a:pt x="4900" y="4151"/>
                    <a:pt x="4948" y="4181"/>
                    <a:pt x="4974" y="4190"/>
                  </a:cubicBezTo>
                  <a:cubicBezTo>
                    <a:pt x="5000" y="4199"/>
                    <a:pt x="5059" y="4195"/>
                    <a:pt x="5079" y="4213"/>
                  </a:cubicBezTo>
                  <a:cubicBezTo>
                    <a:pt x="5099" y="4230"/>
                    <a:pt x="5156" y="4278"/>
                    <a:pt x="5167" y="4302"/>
                  </a:cubicBezTo>
                  <a:cubicBezTo>
                    <a:pt x="5181" y="4331"/>
                    <a:pt x="5186" y="4387"/>
                    <a:pt x="5183" y="4419"/>
                  </a:cubicBezTo>
                  <a:cubicBezTo>
                    <a:pt x="5182" y="4434"/>
                    <a:pt x="5119" y="4466"/>
                    <a:pt x="5105" y="4473"/>
                  </a:cubicBezTo>
                  <a:cubicBezTo>
                    <a:pt x="5076" y="4485"/>
                    <a:pt x="5011" y="4467"/>
                    <a:pt x="4981" y="4473"/>
                  </a:cubicBezTo>
                  <a:cubicBezTo>
                    <a:pt x="4924" y="4482"/>
                    <a:pt x="4875" y="4515"/>
                    <a:pt x="4818" y="4507"/>
                  </a:cubicBezTo>
                  <a:cubicBezTo>
                    <a:pt x="4790" y="4503"/>
                    <a:pt x="4753" y="4449"/>
                    <a:pt x="4725" y="4442"/>
                  </a:cubicBezTo>
                  <a:cubicBezTo>
                    <a:pt x="4690" y="4434"/>
                    <a:pt x="4610" y="4443"/>
                    <a:pt x="4582" y="4465"/>
                  </a:cubicBezTo>
                  <a:cubicBezTo>
                    <a:pt x="4574" y="4472"/>
                    <a:pt x="4567" y="4482"/>
                    <a:pt x="4561" y="4494"/>
                  </a:cubicBezTo>
                  <a:cubicBezTo>
                    <a:pt x="4541" y="4479"/>
                    <a:pt x="4517" y="4449"/>
                    <a:pt x="4512" y="4430"/>
                  </a:cubicBezTo>
                  <a:cubicBezTo>
                    <a:pt x="4505" y="4402"/>
                    <a:pt x="4542" y="4337"/>
                    <a:pt x="4524" y="4314"/>
                  </a:cubicBezTo>
                  <a:cubicBezTo>
                    <a:pt x="4519" y="4308"/>
                    <a:pt x="4499" y="4314"/>
                    <a:pt x="4492" y="4311"/>
                  </a:cubicBezTo>
                  <a:cubicBezTo>
                    <a:pt x="4471" y="4300"/>
                    <a:pt x="4449" y="4248"/>
                    <a:pt x="4426" y="4241"/>
                  </a:cubicBezTo>
                  <a:cubicBezTo>
                    <a:pt x="4411" y="4237"/>
                    <a:pt x="4376" y="4247"/>
                    <a:pt x="4363" y="4257"/>
                  </a:cubicBezTo>
                  <a:cubicBezTo>
                    <a:pt x="4336" y="4278"/>
                    <a:pt x="4329" y="4360"/>
                    <a:pt x="4301" y="4380"/>
                  </a:cubicBezTo>
                  <a:cubicBezTo>
                    <a:pt x="4284" y="4392"/>
                    <a:pt x="4240" y="4392"/>
                    <a:pt x="4220" y="4392"/>
                  </a:cubicBezTo>
                  <a:cubicBezTo>
                    <a:pt x="4193" y="4392"/>
                    <a:pt x="4139" y="4387"/>
                    <a:pt x="4115" y="4376"/>
                  </a:cubicBezTo>
                  <a:cubicBezTo>
                    <a:pt x="4086" y="4364"/>
                    <a:pt x="4020" y="4330"/>
                    <a:pt x="4017" y="4299"/>
                  </a:cubicBezTo>
                  <a:cubicBezTo>
                    <a:pt x="4015" y="4283"/>
                    <a:pt x="4055" y="4265"/>
                    <a:pt x="4060" y="4249"/>
                  </a:cubicBezTo>
                  <a:cubicBezTo>
                    <a:pt x="4069" y="4222"/>
                    <a:pt x="4067" y="4158"/>
                    <a:pt x="4052" y="4134"/>
                  </a:cubicBezTo>
                  <a:cubicBezTo>
                    <a:pt x="4040" y="4114"/>
                    <a:pt x="3987" y="4106"/>
                    <a:pt x="3974" y="4087"/>
                  </a:cubicBezTo>
                  <a:cubicBezTo>
                    <a:pt x="3956" y="4061"/>
                    <a:pt x="3943" y="3990"/>
                    <a:pt x="3954" y="3960"/>
                  </a:cubicBezTo>
                  <a:cubicBezTo>
                    <a:pt x="3961" y="3943"/>
                    <a:pt x="4009" y="3932"/>
                    <a:pt x="4009" y="3914"/>
                  </a:cubicBezTo>
                  <a:cubicBezTo>
                    <a:pt x="4009" y="3894"/>
                    <a:pt x="3970" y="3864"/>
                    <a:pt x="3950" y="3860"/>
                  </a:cubicBezTo>
                  <a:cubicBezTo>
                    <a:pt x="3919" y="3853"/>
                    <a:pt x="3861" y="3901"/>
                    <a:pt x="3829" y="3902"/>
                  </a:cubicBezTo>
                  <a:cubicBezTo>
                    <a:pt x="3801" y="3904"/>
                    <a:pt x="3746" y="3864"/>
                    <a:pt x="3720" y="3875"/>
                  </a:cubicBezTo>
                  <a:cubicBezTo>
                    <a:pt x="3698" y="3885"/>
                    <a:pt x="3675" y="3936"/>
                    <a:pt x="3673" y="3960"/>
                  </a:cubicBezTo>
                  <a:cubicBezTo>
                    <a:pt x="3670" y="3993"/>
                    <a:pt x="3722" y="4051"/>
                    <a:pt x="3716" y="4083"/>
                  </a:cubicBezTo>
                  <a:cubicBezTo>
                    <a:pt x="3713" y="4098"/>
                    <a:pt x="3690" y="4123"/>
                    <a:pt x="3677" y="4130"/>
                  </a:cubicBezTo>
                  <a:cubicBezTo>
                    <a:pt x="3635" y="4151"/>
                    <a:pt x="3528" y="4114"/>
                    <a:pt x="3490" y="4141"/>
                  </a:cubicBezTo>
                  <a:cubicBezTo>
                    <a:pt x="3463" y="4159"/>
                    <a:pt x="3436" y="4228"/>
                    <a:pt x="3439" y="4260"/>
                  </a:cubicBezTo>
                  <a:cubicBezTo>
                    <a:pt x="3440" y="4278"/>
                    <a:pt x="3475" y="4304"/>
                    <a:pt x="3478" y="4322"/>
                  </a:cubicBezTo>
                  <a:cubicBezTo>
                    <a:pt x="3484" y="4354"/>
                    <a:pt x="3467" y="4420"/>
                    <a:pt x="3451" y="4449"/>
                  </a:cubicBezTo>
                  <a:cubicBezTo>
                    <a:pt x="3426" y="4493"/>
                    <a:pt x="3340" y="4551"/>
                    <a:pt x="3306" y="4588"/>
                  </a:cubicBezTo>
                  <a:cubicBezTo>
                    <a:pt x="3284" y="4611"/>
                    <a:pt x="3253" y="4673"/>
                    <a:pt x="3224" y="4688"/>
                  </a:cubicBezTo>
                  <a:cubicBezTo>
                    <a:pt x="3210" y="4695"/>
                    <a:pt x="3176" y="4685"/>
                    <a:pt x="3162" y="4692"/>
                  </a:cubicBezTo>
                  <a:cubicBezTo>
                    <a:pt x="3149" y="4698"/>
                    <a:pt x="3128" y="4721"/>
                    <a:pt x="3123" y="4734"/>
                  </a:cubicBezTo>
                  <a:cubicBezTo>
                    <a:pt x="3091" y="4807"/>
                    <a:pt x="3075" y="4974"/>
                    <a:pt x="3095" y="5050"/>
                  </a:cubicBezTo>
                  <a:cubicBezTo>
                    <a:pt x="3105" y="5087"/>
                    <a:pt x="3170" y="5138"/>
                    <a:pt x="3181" y="5174"/>
                  </a:cubicBezTo>
                  <a:cubicBezTo>
                    <a:pt x="3193" y="5211"/>
                    <a:pt x="3185" y="5292"/>
                    <a:pt x="3181" y="5332"/>
                  </a:cubicBezTo>
                  <a:cubicBezTo>
                    <a:pt x="3180" y="5346"/>
                    <a:pt x="3178" y="5377"/>
                    <a:pt x="3169" y="5390"/>
                  </a:cubicBezTo>
                  <a:cubicBezTo>
                    <a:pt x="3142" y="5430"/>
                    <a:pt x="3046" y="5467"/>
                    <a:pt x="3005" y="5494"/>
                  </a:cubicBezTo>
                  <a:cubicBezTo>
                    <a:pt x="2995" y="5500"/>
                    <a:pt x="2978" y="5523"/>
                    <a:pt x="2966" y="5521"/>
                  </a:cubicBezTo>
                  <a:cubicBezTo>
                    <a:pt x="2939" y="5514"/>
                    <a:pt x="2940" y="5433"/>
                    <a:pt x="2915" y="5420"/>
                  </a:cubicBezTo>
                  <a:cubicBezTo>
                    <a:pt x="2903" y="5414"/>
                    <a:pt x="2874" y="5424"/>
                    <a:pt x="2861" y="5428"/>
                  </a:cubicBezTo>
                  <a:cubicBezTo>
                    <a:pt x="2805" y="5447"/>
                    <a:pt x="2701" y="5508"/>
                    <a:pt x="2658" y="5548"/>
                  </a:cubicBezTo>
                  <a:cubicBezTo>
                    <a:pt x="2645" y="5559"/>
                    <a:pt x="2633" y="5594"/>
                    <a:pt x="2619" y="5602"/>
                  </a:cubicBezTo>
                  <a:cubicBezTo>
                    <a:pt x="2575" y="5622"/>
                    <a:pt x="2468" y="5618"/>
                    <a:pt x="2427" y="5594"/>
                  </a:cubicBezTo>
                  <a:cubicBezTo>
                    <a:pt x="2408" y="5582"/>
                    <a:pt x="2398" y="5530"/>
                    <a:pt x="2380" y="5517"/>
                  </a:cubicBezTo>
                  <a:cubicBezTo>
                    <a:pt x="2365" y="5505"/>
                    <a:pt x="2318" y="5512"/>
                    <a:pt x="2306" y="5497"/>
                  </a:cubicBezTo>
                  <a:cubicBezTo>
                    <a:pt x="2278" y="5464"/>
                    <a:pt x="2317" y="5361"/>
                    <a:pt x="2294" y="5324"/>
                  </a:cubicBezTo>
                  <a:cubicBezTo>
                    <a:pt x="2281" y="5302"/>
                    <a:pt x="2219" y="5293"/>
                    <a:pt x="2208" y="5270"/>
                  </a:cubicBezTo>
                  <a:cubicBezTo>
                    <a:pt x="2196" y="5242"/>
                    <a:pt x="2242" y="5177"/>
                    <a:pt x="2228" y="5150"/>
                  </a:cubicBezTo>
                  <a:cubicBezTo>
                    <a:pt x="2223" y="5142"/>
                    <a:pt x="2200" y="5142"/>
                    <a:pt x="2193" y="5135"/>
                  </a:cubicBezTo>
                  <a:cubicBezTo>
                    <a:pt x="2176" y="5119"/>
                    <a:pt x="2167" y="5072"/>
                    <a:pt x="2154" y="5054"/>
                  </a:cubicBezTo>
                  <a:cubicBezTo>
                    <a:pt x="2139" y="5035"/>
                    <a:pt x="2090" y="5014"/>
                    <a:pt x="2079" y="4992"/>
                  </a:cubicBezTo>
                  <a:cubicBezTo>
                    <a:pt x="2060" y="4955"/>
                    <a:pt x="2085" y="4861"/>
                    <a:pt x="2068" y="4823"/>
                  </a:cubicBezTo>
                  <a:cubicBezTo>
                    <a:pt x="2046" y="4777"/>
                    <a:pt x="1947" y="4725"/>
                    <a:pt x="1923" y="4680"/>
                  </a:cubicBezTo>
                  <a:cubicBezTo>
                    <a:pt x="1911" y="4657"/>
                    <a:pt x="1912" y="4601"/>
                    <a:pt x="1904" y="4576"/>
                  </a:cubicBezTo>
                  <a:cubicBezTo>
                    <a:pt x="1895" y="4550"/>
                    <a:pt x="1869" y="4501"/>
                    <a:pt x="1855" y="4477"/>
                  </a:cubicBezTo>
                  <a:cubicBezTo>
                    <a:pt x="1835" y="4444"/>
                    <a:pt x="1800" y="4371"/>
                    <a:pt x="1766" y="4353"/>
                  </a:cubicBezTo>
                  <a:cubicBezTo>
                    <a:pt x="1751" y="4346"/>
                    <a:pt x="1715" y="4348"/>
                    <a:pt x="1699" y="4353"/>
                  </a:cubicBezTo>
                  <a:cubicBezTo>
                    <a:pt x="1676" y="4361"/>
                    <a:pt x="1647" y="4405"/>
                    <a:pt x="1624" y="4413"/>
                  </a:cubicBezTo>
                  <a:cubicBezTo>
                    <a:pt x="1606" y="4419"/>
                    <a:pt x="1562" y="4423"/>
                    <a:pt x="1545" y="4413"/>
                  </a:cubicBezTo>
                  <a:cubicBezTo>
                    <a:pt x="1516" y="4395"/>
                    <a:pt x="1506" y="4317"/>
                    <a:pt x="1483" y="4291"/>
                  </a:cubicBezTo>
                  <a:cubicBezTo>
                    <a:pt x="1464" y="4270"/>
                    <a:pt x="1399" y="4255"/>
                    <a:pt x="1387" y="4229"/>
                  </a:cubicBezTo>
                  <a:cubicBezTo>
                    <a:pt x="1374" y="4202"/>
                    <a:pt x="1390" y="4136"/>
                    <a:pt x="1401" y="4108"/>
                  </a:cubicBezTo>
                  <a:cubicBezTo>
                    <a:pt x="1409" y="4089"/>
                    <a:pt x="1447" y="4063"/>
                    <a:pt x="1449" y="4044"/>
                  </a:cubicBezTo>
                  <a:cubicBezTo>
                    <a:pt x="1450" y="4017"/>
                    <a:pt x="1411" y="3973"/>
                    <a:pt x="1399" y="3949"/>
                  </a:cubicBezTo>
                  <a:cubicBezTo>
                    <a:pt x="1382" y="3916"/>
                    <a:pt x="1356" y="3843"/>
                    <a:pt x="1332" y="3813"/>
                  </a:cubicBezTo>
                  <a:cubicBezTo>
                    <a:pt x="1313" y="3790"/>
                    <a:pt x="1266" y="3749"/>
                    <a:pt x="1238" y="3739"/>
                  </a:cubicBezTo>
                  <a:cubicBezTo>
                    <a:pt x="1220" y="3733"/>
                    <a:pt x="1178" y="3730"/>
                    <a:pt x="1161" y="3739"/>
                  </a:cubicBezTo>
                  <a:cubicBezTo>
                    <a:pt x="1137" y="3751"/>
                    <a:pt x="1112" y="3805"/>
                    <a:pt x="1094" y="3826"/>
                  </a:cubicBezTo>
                  <a:cubicBezTo>
                    <a:pt x="1076" y="3846"/>
                    <a:pt x="1030" y="3880"/>
                    <a:pt x="1017" y="3905"/>
                  </a:cubicBezTo>
                  <a:cubicBezTo>
                    <a:pt x="1007" y="3927"/>
                    <a:pt x="1021" y="3985"/>
                    <a:pt x="1003" y="4001"/>
                  </a:cubicBezTo>
                  <a:cubicBezTo>
                    <a:pt x="993" y="4010"/>
                    <a:pt x="962" y="4011"/>
                    <a:pt x="951" y="4004"/>
                  </a:cubicBezTo>
                  <a:cubicBezTo>
                    <a:pt x="928" y="3991"/>
                    <a:pt x="911" y="3935"/>
                    <a:pt x="904" y="3910"/>
                  </a:cubicBezTo>
                  <a:cubicBezTo>
                    <a:pt x="890" y="3866"/>
                    <a:pt x="880" y="3773"/>
                    <a:pt x="879" y="3726"/>
                  </a:cubicBezTo>
                  <a:cubicBezTo>
                    <a:pt x="878" y="3688"/>
                    <a:pt x="894" y="3613"/>
                    <a:pt x="894" y="3575"/>
                  </a:cubicBezTo>
                  <a:cubicBezTo>
                    <a:pt x="893" y="3543"/>
                    <a:pt x="881" y="3479"/>
                    <a:pt x="879" y="3446"/>
                  </a:cubicBezTo>
                  <a:cubicBezTo>
                    <a:pt x="878" y="3433"/>
                    <a:pt x="879" y="3414"/>
                    <a:pt x="879" y="33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7" name="Freeform 50"/>
            <p:cNvSpPr>
              <a:spLocks/>
            </p:cNvSpPr>
            <p:nvPr/>
          </p:nvSpPr>
          <p:spPr bwMode="auto">
            <a:xfrm>
              <a:off x="2874962" y="2695575"/>
              <a:ext cx="1439863" cy="1193800"/>
            </a:xfrm>
            <a:custGeom>
              <a:avLst/>
              <a:gdLst>
                <a:gd name="T0" fmla="*/ 6384 w 8506"/>
                <a:gd name="T1" fmla="*/ 3967 h 7053"/>
                <a:gd name="T2" fmla="*/ 6731 w 8506"/>
                <a:gd name="T3" fmla="*/ 4711 h 7053"/>
                <a:gd name="T4" fmla="*/ 7118 w 8506"/>
                <a:gd name="T5" fmla="*/ 5181 h 7053"/>
                <a:gd name="T6" fmla="*/ 7521 w 8506"/>
                <a:gd name="T7" fmla="*/ 4958 h 7053"/>
                <a:gd name="T8" fmla="*/ 7298 w 8506"/>
                <a:gd name="T9" fmla="*/ 4306 h 7053"/>
                <a:gd name="T10" fmla="*/ 7531 w 8506"/>
                <a:gd name="T11" fmla="*/ 4018 h 7053"/>
                <a:gd name="T12" fmla="*/ 7995 w 8506"/>
                <a:gd name="T13" fmla="*/ 4178 h 7053"/>
                <a:gd name="T14" fmla="*/ 8467 w 8506"/>
                <a:gd name="T15" fmla="*/ 4467 h 7053"/>
                <a:gd name="T16" fmla="*/ 8451 w 8506"/>
                <a:gd name="T17" fmla="*/ 5206 h 7053"/>
                <a:gd name="T18" fmla="*/ 8036 w 8506"/>
                <a:gd name="T19" fmla="*/ 5439 h 7053"/>
                <a:gd name="T20" fmla="*/ 7339 w 8506"/>
                <a:gd name="T21" fmla="*/ 5419 h 7053"/>
                <a:gd name="T22" fmla="*/ 7402 w 8506"/>
                <a:gd name="T23" fmla="*/ 5896 h 7053"/>
                <a:gd name="T24" fmla="*/ 7359 w 8506"/>
                <a:gd name="T25" fmla="*/ 6466 h 7053"/>
                <a:gd name="T26" fmla="*/ 6952 w 8506"/>
                <a:gd name="T27" fmla="*/ 6492 h 7053"/>
                <a:gd name="T28" fmla="*/ 6852 w 8506"/>
                <a:gd name="T29" fmla="*/ 6844 h 7053"/>
                <a:gd name="T30" fmla="*/ 6436 w 8506"/>
                <a:gd name="T31" fmla="*/ 7053 h 7053"/>
                <a:gd name="T32" fmla="*/ 6130 w 8506"/>
                <a:gd name="T33" fmla="*/ 6690 h 7053"/>
                <a:gd name="T34" fmla="*/ 5716 w 8506"/>
                <a:gd name="T35" fmla="*/ 6313 h 7053"/>
                <a:gd name="T36" fmla="*/ 5320 w 8506"/>
                <a:gd name="T37" fmla="*/ 5937 h 7053"/>
                <a:gd name="T38" fmla="*/ 4938 w 8506"/>
                <a:gd name="T39" fmla="*/ 6098 h 7053"/>
                <a:gd name="T40" fmla="*/ 4954 w 8506"/>
                <a:gd name="T41" fmla="*/ 6510 h 7053"/>
                <a:gd name="T42" fmla="*/ 4718 w 8506"/>
                <a:gd name="T43" fmla="*/ 6606 h 7053"/>
                <a:gd name="T44" fmla="*/ 4586 w 8506"/>
                <a:gd name="T45" fmla="*/ 6388 h 7053"/>
                <a:gd name="T46" fmla="*/ 4164 w 8506"/>
                <a:gd name="T47" fmla="*/ 5998 h 7053"/>
                <a:gd name="T48" fmla="*/ 4700 w 8506"/>
                <a:gd name="T49" fmla="*/ 6003 h 7053"/>
                <a:gd name="T50" fmla="*/ 4812 w 8506"/>
                <a:gd name="T51" fmla="*/ 5572 h 7053"/>
                <a:gd name="T52" fmla="*/ 5124 w 8506"/>
                <a:gd name="T53" fmla="*/ 5074 h 7053"/>
                <a:gd name="T54" fmla="*/ 5278 w 8506"/>
                <a:gd name="T55" fmla="*/ 4869 h 7053"/>
                <a:gd name="T56" fmla="*/ 5337 w 8506"/>
                <a:gd name="T57" fmla="*/ 4519 h 7053"/>
                <a:gd name="T58" fmla="*/ 5261 w 8506"/>
                <a:gd name="T59" fmla="*/ 4170 h 7053"/>
                <a:gd name="T60" fmla="*/ 5210 w 8506"/>
                <a:gd name="T61" fmla="*/ 3912 h 7053"/>
                <a:gd name="T62" fmla="*/ 4812 w 8506"/>
                <a:gd name="T63" fmla="*/ 3600 h 7053"/>
                <a:gd name="T64" fmla="*/ 4359 w 8506"/>
                <a:gd name="T65" fmla="*/ 3371 h 7053"/>
                <a:gd name="T66" fmla="*/ 3946 w 8506"/>
                <a:gd name="T67" fmla="*/ 2989 h 7053"/>
                <a:gd name="T68" fmla="*/ 3788 w 8506"/>
                <a:gd name="T69" fmla="*/ 3113 h 7053"/>
                <a:gd name="T70" fmla="*/ 3367 w 8506"/>
                <a:gd name="T71" fmla="*/ 2639 h 7053"/>
                <a:gd name="T72" fmla="*/ 3008 w 8506"/>
                <a:gd name="T73" fmla="*/ 2543 h 7053"/>
                <a:gd name="T74" fmla="*/ 2581 w 8506"/>
                <a:gd name="T75" fmla="*/ 2543 h 7053"/>
                <a:gd name="T76" fmla="*/ 2282 w 8506"/>
                <a:gd name="T77" fmla="*/ 2801 h 7053"/>
                <a:gd name="T78" fmla="*/ 1983 w 8506"/>
                <a:gd name="T79" fmla="*/ 3040 h 7053"/>
                <a:gd name="T80" fmla="*/ 1535 w 8506"/>
                <a:gd name="T81" fmla="*/ 2930 h 7053"/>
                <a:gd name="T82" fmla="*/ 949 w 8506"/>
                <a:gd name="T83" fmla="*/ 2837 h 7053"/>
                <a:gd name="T84" fmla="*/ 577 w 8506"/>
                <a:gd name="T85" fmla="*/ 2509 h 7053"/>
                <a:gd name="T86" fmla="*/ 242 w 8506"/>
                <a:gd name="T87" fmla="*/ 2191 h 7053"/>
                <a:gd name="T88" fmla="*/ 92 w 8506"/>
                <a:gd name="T89" fmla="*/ 1708 h 7053"/>
                <a:gd name="T90" fmla="*/ 687 w 8506"/>
                <a:gd name="T91" fmla="*/ 1237 h 7053"/>
                <a:gd name="T92" fmla="*/ 1485 w 8506"/>
                <a:gd name="T93" fmla="*/ 652 h 7053"/>
                <a:gd name="T94" fmla="*/ 1958 w 8506"/>
                <a:gd name="T95" fmla="*/ 290 h 7053"/>
                <a:gd name="T96" fmla="*/ 2582 w 8506"/>
                <a:gd name="T97" fmla="*/ 17 h 7053"/>
                <a:gd name="T98" fmla="*/ 2835 w 8506"/>
                <a:gd name="T99" fmla="*/ 811 h 7053"/>
                <a:gd name="T100" fmla="*/ 3095 w 8506"/>
                <a:gd name="T101" fmla="*/ 1269 h 7053"/>
                <a:gd name="T102" fmla="*/ 3214 w 8506"/>
                <a:gd name="T103" fmla="*/ 1390 h 7053"/>
                <a:gd name="T104" fmla="*/ 3603 w 8506"/>
                <a:gd name="T105" fmla="*/ 1341 h 7053"/>
                <a:gd name="T106" fmla="*/ 3992 w 8506"/>
                <a:gd name="T107" fmla="*/ 1616 h 7053"/>
                <a:gd name="T108" fmla="*/ 3625 w 8506"/>
                <a:gd name="T109" fmla="*/ 2000 h 7053"/>
                <a:gd name="T110" fmla="*/ 4051 w 8506"/>
                <a:gd name="T111" fmla="*/ 2183 h 7053"/>
                <a:gd name="T112" fmla="*/ 4326 w 8506"/>
                <a:gd name="T113" fmla="*/ 2540 h 7053"/>
                <a:gd name="T114" fmla="*/ 4548 w 8506"/>
                <a:gd name="T115" fmla="*/ 2746 h 7053"/>
                <a:gd name="T116" fmla="*/ 4862 w 8506"/>
                <a:gd name="T117" fmla="*/ 2641 h 7053"/>
                <a:gd name="T118" fmla="*/ 5453 w 8506"/>
                <a:gd name="T119" fmla="*/ 2657 h 7053"/>
                <a:gd name="T120" fmla="*/ 6034 w 8506"/>
                <a:gd name="T121" fmla="*/ 2476 h 7053"/>
                <a:gd name="T122" fmla="*/ 5760 w 8506"/>
                <a:gd name="T123" fmla="*/ 3034 h 7053"/>
                <a:gd name="T124" fmla="*/ 5773 w 8506"/>
                <a:gd name="T125" fmla="*/ 3533 h 7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506" h="7053">
                  <a:moveTo>
                    <a:pt x="6155" y="3790"/>
                  </a:moveTo>
                  <a:cubicBezTo>
                    <a:pt x="6160" y="3791"/>
                    <a:pt x="6165" y="3792"/>
                    <a:pt x="6170" y="3794"/>
                  </a:cubicBezTo>
                  <a:cubicBezTo>
                    <a:pt x="6184" y="3798"/>
                    <a:pt x="6213" y="3809"/>
                    <a:pt x="6226" y="3817"/>
                  </a:cubicBezTo>
                  <a:cubicBezTo>
                    <a:pt x="6239" y="3824"/>
                    <a:pt x="6264" y="3843"/>
                    <a:pt x="6277" y="3853"/>
                  </a:cubicBezTo>
                  <a:cubicBezTo>
                    <a:pt x="6293" y="3863"/>
                    <a:pt x="6300" y="3876"/>
                    <a:pt x="6306" y="3894"/>
                  </a:cubicBezTo>
                  <a:cubicBezTo>
                    <a:pt x="6311" y="3911"/>
                    <a:pt x="6285" y="3953"/>
                    <a:pt x="6298" y="3967"/>
                  </a:cubicBezTo>
                  <a:cubicBezTo>
                    <a:pt x="6312" y="3983"/>
                    <a:pt x="6365" y="3956"/>
                    <a:pt x="6384" y="3967"/>
                  </a:cubicBezTo>
                  <a:cubicBezTo>
                    <a:pt x="6408" y="3981"/>
                    <a:pt x="6420" y="4043"/>
                    <a:pt x="6438" y="4063"/>
                  </a:cubicBezTo>
                  <a:cubicBezTo>
                    <a:pt x="6464" y="4092"/>
                    <a:pt x="6535" y="4129"/>
                    <a:pt x="6563" y="4156"/>
                  </a:cubicBezTo>
                  <a:cubicBezTo>
                    <a:pt x="6576" y="4167"/>
                    <a:pt x="6600" y="4191"/>
                    <a:pt x="6606" y="4206"/>
                  </a:cubicBezTo>
                  <a:cubicBezTo>
                    <a:pt x="6624" y="4247"/>
                    <a:pt x="6613" y="4340"/>
                    <a:pt x="6622" y="4383"/>
                  </a:cubicBezTo>
                  <a:cubicBezTo>
                    <a:pt x="6629" y="4415"/>
                    <a:pt x="6648" y="4479"/>
                    <a:pt x="6665" y="4507"/>
                  </a:cubicBezTo>
                  <a:cubicBezTo>
                    <a:pt x="6679" y="4530"/>
                    <a:pt x="6730" y="4562"/>
                    <a:pt x="6739" y="4588"/>
                  </a:cubicBezTo>
                  <a:cubicBezTo>
                    <a:pt x="6750" y="4617"/>
                    <a:pt x="6742" y="4682"/>
                    <a:pt x="6731" y="4711"/>
                  </a:cubicBezTo>
                  <a:cubicBezTo>
                    <a:pt x="6722" y="4737"/>
                    <a:pt x="6678" y="4774"/>
                    <a:pt x="6669" y="4800"/>
                  </a:cubicBezTo>
                  <a:cubicBezTo>
                    <a:pt x="6664" y="4814"/>
                    <a:pt x="6661" y="4847"/>
                    <a:pt x="6665" y="4861"/>
                  </a:cubicBezTo>
                  <a:cubicBezTo>
                    <a:pt x="6673" y="4890"/>
                    <a:pt x="6710" y="4941"/>
                    <a:pt x="6735" y="4958"/>
                  </a:cubicBezTo>
                  <a:cubicBezTo>
                    <a:pt x="6777" y="4985"/>
                    <a:pt x="6895" y="4969"/>
                    <a:pt x="6931" y="5004"/>
                  </a:cubicBezTo>
                  <a:cubicBezTo>
                    <a:pt x="6946" y="5020"/>
                    <a:pt x="6943" y="5068"/>
                    <a:pt x="6950" y="5089"/>
                  </a:cubicBezTo>
                  <a:cubicBezTo>
                    <a:pt x="6959" y="5113"/>
                    <a:pt x="6975" y="5168"/>
                    <a:pt x="6997" y="5181"/>
                  </a:cubicBezTo>
                  <a:cubicBezTo>
                    <a:pt x="7023" y="5197"/>
                    <a:pt x="7089" y="5172"/>
                    <a:pt x="7118" y="5181"/>
                  </a:cubicBezTo>
                  <a:cubicBezTo>
                    <a:pt x="7147" y="5190"/>
                    <a:pt x="7186" y="5245"/>
                    <a:pt x="7216" y="5251"/>
                  </a:cubicBezTo>
                  <a:cubicBezTo>
                    <a:pt x="7233" y="5254"/>
                    <a:pt x="7271" y="5244"/>
                    <a:pt x="7286" y="5235"/>
                  </a:cubicBezTo>
                  <a:cubicBezTo>
                    <a:pt x="7295" y="5230"/>
                    <a:pt x="7310" y="5214"/>
                    <a:pt x="7314" y="5204"/>
                  </a:cubicBezTo>
                  <a:cubicBezTo>
                    <a:pt x="7334" y="5154"/>
                    <a:pt x="7292" y="5034"/>
                    <a:pt x="7321" y="4989"/>
                  </a:cubicBezTo>
                  <a:cubicBezTo>
                    <a:pt x="7330" y="4976"/>
                    <a:pt x="7361" y="4963"/>
                    <a:pt x="7376" y="4962"/>
                  </a:cubicBezTo>
                  <a:cubicBezTo>
                    <a:pt x="7396" y="4960"/>
                    <a:pt x="7434" y="4986"/>
                    <a:pt x="7454" y="4985"/>
                  </a:cubicBezTo>
                  <a:cubicBezTo>
                    <a:pt x="7472" y="4984"/>
                    <a:pt x="7509" y="4971"/>
                    <a:pt x="7521" y="4958"/>
                  </a:cubicBezTo>
                  <a:cubicBezTo>
                    <a:pt x="7539" y="4936"/>
                    <a:pt x="7535" y="4873"/>
                    <a:pt x="7544" y="4846"/>
                  </a:cubicBezTo>
                  <a:cubicBezTo>
                    <a:pt x="7549" y="4830"/>
                    <a:pt x="7569" y="4801"/>
                    <a:pt x="7571" y="4784"/>
                  </a:cubicBezTo>
                  <a:cubicBezTo>
                    <a:pt x="7574" y="4762"/>
                    <a:pt x="7569" y="4714"/>
                    <a:pt x="7556" y="4696"/>
                  </a:cubicBezTo>
                  <a:cubicBezTo>
                    <a:pt x="7528" y="4659"/>
                    <a:pt x="7431" y="4633"/>
                    <a:pt x="7388" y="4615"/>
                  </a:cubicBezTo>
                  <a:cubicBezTo>
                    <a:pt x="7372" y="4608"/>
                    <a:pt x="7337" y="4603"/>
                    <a:pt x="7325" y="4591"/>
                  </a:cubicBezTo>
                  <a:cubicBezTo>
                    <a:pt x="7302" y="4567"/>
                    <a:pt x="7286" y="4498"/>
                    <a:pt x="7282" y="4464"/>
                  </a:cubicBezTo>
                  <a:cubicBezTo>
                    <a:pt x="7278" y="4425"/>
                    <a:pt x="7274" y="4338"/>
                    <a:pt x="7298" y="4306"/>
                  </a:cubicBezTo>
                  <a:cubicBezTo>
                    <a:pt x="7309" y="4291"/>
                    <a:pt x="7338" y="4286"/>
                    <a:pt x="7353" y="4274"/>
                  </a:cubicBezTo>
                  <a:cubicBezTo>
                    <a:pt x="7361" y="4267"/>
                    <a:pt x="7368" y="4237"/>
                    <a:pt x="7367" y="4226"/>
                  </a:cubicBezTo>
                  <a:cubicBezTo>
                    <a:pt x="7367" y="4202"/>
                    <a:pt x="7345" y="4183"/>
                    <a:pt x="7341" y="4160"/>
                  </a:cubicBezTo>
                  <a:cubicBezTo>
                    <a:pt x="7337" y="4134"/>
                    <a:pt x="7358" y="4084"/>
                    <a:pt x="7364" y="4060"/>
                  </a:cubicBezTo>
                  <a:cubicBezTo>
                    <a:pt x="7370" y="4038"/>
                    <a:pt x="7370" y="3988"/>
                    <a:pt x="7388" y="3975"/>
                  </a:cubicBezTo>
                  <a:cubicBezTo>
                    <a:pt x="7401" y="3965"/>
                    <a:pt x="7439" y="3969"/>
                    <a:pt x="7454" y="3975"/>
                  </a:cubicBezTo>
                  <a:cubicBezTo>
                    <a:pt x="7478" y="3983"/>
                    <a:pt x="7507" y="4013"/>
                    <a:pt x="7531" y="4018"/>
                  </a:cubicBezTo>
                  <a:cubicBezTo>
                    <a:pt x="7554" y="4023"/>
                    <a:pt x="7603" y="4004"/>
                    <a:pt x="7626" y="4000"/>
                  </a:cubicBezTo>
                  <a:cubicBezTo>
                    <a:pt x="7639" y="3998"/>
                    <a:pt x="7678" y="3995"/>
                    <a:pt x="7709" y="3993"/>
                  </a:cubicBezTo>
                  <a:cubicBezTo>
                    <a:pt x="7709" y="4000"/>
                    <a:pt x="7710" y="4005"/>
                    <a:pt x="7711" y="4010"/>
                  </a:cubicBezTo>
                  <a:cubicBezTo>
                    <a:pt x="7714" y="4032"/>
                    <a:pt x="7723" y="4076"/>
                    <a:pt x="7735" y="4094"/>
                  </a:cubicBezTo>
                  <a:cubicBezTo>
                    <a:pt x="7751" y="4116"/>
                    <a:pt x="7799" y="4144"/>
                    <a:pt x="7822" y="4157"/>
                  </a:cubicBezTo>
                  <a:cubicBezTo>
                    <a:pt x="7834" y="4164"/>
                    <a:pt x="7859" y="4176"/>
                    <a:pt x="7872" y="4178"/>
                  </a:cubicBezTo>
                  <a:cubicBezTo>
                    <a:pt x="7902" y="4184"/>
                    <a:pt x="7965" y="4170"/>
                    <a:pt x="7995" y="4178"/>
                  </a:cubicBezTo>
                  <a:cubicBezTo>
                    <a:pt x="8015" y="4184"/>
                    <a:pt x="8052" y="4208"/>
                    <a:pt x="8069" y="4221"/>
                  </a:cubicBezTo>
                  <a:cubicBezTo>
                    <a:pt x="8088" y="4237"/>
                    <a:pt x="8115" y="4280"/>
                    <a:pt x="8133" y="4296"/>
                  </a:cubicBezTo>
                  <a:cubicBezTo>
                    <a:pt x="8147" y="4307"/>
                    <a:pt x="8177" y="4327"/>
                    <a:pt x="8193" y="4334"/>
                  </a:cubicBezTo>
                  <a:cubicBezTo>
                    <a:pt x="8215" y="4343"/>
                    <a:pt x="8265" y="4343"/>
                    <a:pt x="8287" y="4353"/>
                  </a:cubicBezTo>
                  <a:cubicBezTo>
                    <a:pt x="8303" y="4361"/>
                    <a:pt x="8329" y="4387"/>
                    <a:pt x="8343" y="4398"/>
                  </a:cubicBezTo>
                  <a:cubicBezTo>
                    <a:pt x="8356" y="4408"/>
                    <a:pt x="8382" y="4428"/>
                    <a:pt x="8396" y="4436"/>
                  </a:cubicBezTo>
                  <a:cubicBezTo>
                    <a:pt x="8413" y="4446"/>
                    <a:pt x="8454" y="4453"/>
                    <a:pt x="8467" y="4467"/>
                  </a:cubicBezTo>
                  <a:cubicBezTo>
                    <a:pt x="8486" y="4488"/>
                    <a:pt x="8498" y="4546"/>
                    <a:pt x="8502" y="4573"/>
                  </a:cubicBezTo>
                  <a:cubicBezTo>
                    <a:pt x="8506" y="4605"/>
                    <a:pt x="8505" y="4672"/>
                    <a:pt x="8493" y="4702"/>
                  </a:cubicBezTo>
                  <a:cubicBezTo>
                    <a:pt x="8487" y="4719"/>
                    <a:pt x="8455" y="4743"/>
                    <a:pt x="8447" y="4760"/>
                  </a:cubicBezTo>
                  <a:cubicBezTo>
                    <a:pt x="8433" y="4791"/>
                    <a:pt x="8421" y="4860"/>
                    <a:pt x="8424" y="4894"/>
                  </a:cubicBezTo>
                  <a:cubicBezTo>
                    <a:pt x="8427" y="4924"/>
                    <a:pt x="8460" y="4978"/>
                    <a:pt x="8469" y="5008"/>
                  </a:cubicBezTo>
                  <a:cubicBezTo>
                    <a:pt x="8476" y="5031"/>
                    <a:pt x="8490" y="5078"/>
                    <a:pt x="8489" y="5102"/>
                  </a:cubicBezTo>
                  <a:cubicBezTo>
                    <a:pt x="8487" y="5129"/>
                    <a:pt x="8470" y="5186"/>
                    <a:pt x="8451" y="5206"/>
                  </a:cubicBezTo>
                  <a:cubicBezTo>
                    <a:pt x="8430" y="5226"/>
                    <a:pt x="8372" y="5242"/>
                    <a:pt x="8343" y="5244"/>
                  </a:cubicBezTo>
                  <a:cubicBezTo>
                    <a:pt x="8312" y="5246"/>
                    <a:pt x="8252" y="5221"/>
                    <a:pt x="8221" y="5217"/>
                  </a:cubicBezTo>
                  <a:cubicBezTo>
                    <a:pt x="8192" y="5214"/>
                    <a:pt x="8134" y="5212"/>
                    <a:pt x="8105" y="5217"/>
                  </a:cubicBezTo>
                  <a:cubicBezTo>
                    <a:pt x="8077" y="5222"/>
                    <a:pt x="8013" y="5232"/>
                    <a:pt x="7996" y="5255"/>
                  </a:cubicBezTo>
                  <a:cubicBezTo>
                    <a:pt x="7989" y="5265"/>
                    <a:pt x="7993" y="5292"/>
                    <a:pt x="7996" y="5303"/>
                  </a:cubicBezTo>
                  <a:cubicBezTo>
                    <a:pt x="8001" y="5324"/>
                    <a:pt x="8031" y="5357"/>
                    <a:pt x="8036" y="5377"/>
                  </a:cubicBezTo>
                  <a:cubicBezTo>
                    <a:pt x="8040" y="5392"/>
                    <a:pt x="8044" y="5426"/>
                    <a:pt x="8036" y="5439"/>
                  </a:cubicBezTo>
                  <a:cubicBezTo>
                    <a:pt x="8027" y="5454"/>
                    <a:pt x="7989" y="5467"/>
                    <a:pt x="7972" y="5472"/>
                  </a:cubicBezTo>
                  <a:cubicBezTo>
                    <a:pt x="7922" y="5486"/>
                    <a:pt x="7818" y="5499"/>
                    <a:pt x="7767" y="5491"/>
                  </a:cubicBezTo>
                  <a:cubicBezTo>
                    <a:pt x="7738" y="5487"/>
                    <a:pt x="7684" y="5462"/>
                    <a:pt x="7659" y="5447"/>
                  </a:cubicBezTo>
                  <a:cubicBezTo>
                    <a:pt x="7636" y="5432"/>
                    <a:pt x="7600" y="5385"/>
                    <a:pt x="7575" y="5373"/>
                  </a:cubicBezTo>
                  <a:cubicBezTo>
                    <a:pt x="7553" y="5361"/>
                    <a:pt x="7504" y="5352"/>
                    <a:pt x="7479" y="5351"/>
                  </a:cubicBezTo>
                  <a:cubicBezTo>
                    <a:pt x="7450" y="5350"/>
                    <a:pt x="7387" y="5349"/>
                    <a:pt x="7364" y="5366"/>
                  </a:cubicBezTo>
                  <a:cubicBezTo>
                    <a:pt x="7352" y="5375"/>
                    <a:pt x="7341" y="5404"/>
                    <a:pt x="7339" y="5419"/>
                  </a:cubicBezTo>
                  <a:cubicBezTo>
                    <a:pt x="7336" y="5443"/>
                    <a:pt x="7358" y="5489"/>
                    <a:pt x="7357" y="5513"/>
                  </a:cubicBezTo>
                  <a:cubicBezTo>
                    <a:pt x="7356" y="5529"/>
                    <a:pt x="7349" y="5563"/>
                    <a:pt x="7339" y="5576"/>
                  </a:cubicBezTo>
                  <a:cubicBezTo>
                    <a:pt x="7323" y="5597"/>
                    <a:pt x="7266" y="5612"/>
                    <a:pt x="7251" y="5633"/>
                  </a:cubicBezTo>
                  <a:cubicBezTo>
                    <a:pt x="7239" y="5651"/>
                    <a:pt x="7230" y="5696"/>
                    <a:pt x="7233" y="5718"/>
                  </a:cubicBezTo>
                  <a:cubicBezTo>
                    <a:pt x="7237" y="5738"/>
                    <a:pt x="7260" y="5773"/>
                    <a:pt x="7275" y="5787"/>
                  </a:cubicBezTo>
                  <a:cubicBezTo>
                    <a:pt x="7293" y="5805"/>
                    <a:pt x="7347" y="5816"/>
                    <a:pt x="7365" y="5833"/>
                  </a:cubicBezTo>
                  <a:cubicBezTo>
                    <a:pt x="7379" y="5846"/>
                    <a:pt x="7398" y="5878"/>
                    <a:pt x="7402" y="5896"/>
                  </a:cubicBezTo>
                  <a:cubicBezTo>
                    <a:pt x="7405" y="5912"/>
                    <a:pt x="7403" y="5946"/>
                    <a:pt x="7395" y="5960"/>
                  </a:cubicBezTo>
                  <a:cubicBezTo>
                    <a:pt x="7385" y="5980"/>
                    <a:pt x="7337" y="5996"/>
                    <a:pt x="7326" y="6015"/>
                  </a:cubicBezTo>
                  <a:cubicBezTo>
                    <a:pt x="7312" y="6038"/>
                    <a:pt x="7311" y="6094"/>
                    <a:pt x="7309" y="6121"/>
                  </a:cubicBezTo>
                  <a:cubicBezTo>
                    <a:pt x="7306" y="6161"/>
                    <a:pt x="7293" y="6245"/>
                    <a:pt x="7311" y="6281"/>
                  </a:cubicBezTo>
                  <a:cubicBezTo>
                    <a:pt x="7319" y="6296"/>
                    <a:pt x="7356" y="6309"/>
                    <a:pt x="7365" y="6324"/>
                  </a:cubicBezTo>
                  <a:cubicBezTo>
                    <a:pt x="7379" y="6344"/>
                    <a:pt x="7394" y="6394"/>
                    <a:pt x="7390" y="6418"/>
                  </a:cubicBezTo>
                  <a:cubicBezTo>
                    <a:pt x="7388" y="6432"/>
                    <a:pt x="7372" y="6461"/>
                    <a:pt x="7359" y="6466"/>
                  </a:cubicBezTo>
                  <a:cubicBezTo>
                    <a:pt x="7341" y="6472"/>
                    <a:pt x="7307" y="6447"/>
                    <a:pt x="7289" y="6441"/>
                  </a:cubicBezTo>
                  <a:cubicBezTo>
                    <a:pt x="7268" y="6434"/>
                    <a:pt x="7226" y="6417"/>
                    <a:pt x="7204" y="6413"/>
                  </a:cubicBezTo>
                  <a:cubicBezTo>
                    <a:pt x="7183" y="6409"/>
                    <a:pt x="7141" y="6414"/>
                    <a:pt x="7121" y="6410"/>
                  </a:cubicBezTo>
                  <a:cubicBezTo>
                    <a:pt x="7106" y="6407"/>
                    <a:pt x="7078" y="6389"/>
                    <a:pt x="7063" y="6390"/>
                  </a:cubicBezTo>
                  <a:cubicBezTo>
                    <a:pt x="7046" y="6391"/>
                    <a:pt x="7013" y="6409"/>
                    <a:pt x="7002" y="6423"/>
                  </a:cubicBezTo>
                  <a:cubicBezTo>
                    <a:pt x="6993" y="6434"/>
                    <a:pt x="6995" y="6468"/>
                    <a:pt x="6986" y="6479"/>
                  </a:cubicBezTo>
                  <a:cubicBezTo>
                    <a:pt x="6980" y="6486"/>
                    <a:pt x="6960" y="6487"/>
                    <a:pt x="6952" y="6492"/>
                  </a:cubicBezTo>
                  <a:cubicBezTo>
                    <a:pt x="6940" y="6502"/>
                    <a:pt x="6915" y="6527"/>
                    <a:pt x="6913" y="6544"/>
                  </a:cubicBezTo>
                  <a:cubicBezTo>
                    <a:pt x="6910" y="6563"/>
                    <a:pt x="6930" y="6602"/>
                    <a:pt x="6943" y="6616"/>
                  </a:cubicBezTo>
                  <a:cubicBezTo>
                    <a:pt x="6955" y="6630"/>
                    <a:pt x="6995" y="6638"/>
                    <a:pt x="7007" y="6653"/>
                  </a:cubicBezTo>
                  <a:cubicBezTo>
                    <a:pt x="7015" y="6663"/>
                    <a:pt x="7023" y="6689"/>
                    <a:pt x="7022" y="6702"/>
                  </a:cubicBezTo>
                  <a:cubicBezTo>
                    <a:pt x="7020" y="6726"/>
                    <a:pt x="6999" y="6771"/>
                    <a:pt x="6984" y="6790"/>
                  </a:cubicBezTo>
                  <a:cubicBezTo>
                    <a:pt x="6970" y="6806"/>
                    <a:pt x="6933" y="6828"/>
                    <a:pt x="6913" y="6836"/>
                  </a:cubicBezTo>
                  <a:cubicBezTo>
                    <a:pt x="6898" y="6841"/>
                    <a:pt x="6867" y="6843"/>
                    <a:pt x="6852" y="6844"/>
                  </a:cubicBezTo>
                  <a:cubicBezTo>
                    <a:pt x="6838" y="6845"/>
                    <a:pt x="6809" y="6840"/>
                    <a:pt x="6796" y="6844"/>
                  </a:cubicBezTo>
                  <a:cubicBezTo>
                    <a:pt x="6784" y="6847"/>
                    <a:pt x="6762" y="6864"/>
                    <a:pt x="6749" y="6874"/>
                  </a:cubicBezTo>
                  <a:cubicBezTo>
                    <a:pt x="6746" y="6871"/>
                    <a:pt x="6742" y="6869"/>
                    <a:pt x="6738" y="6869"/>
                  </a:cubicBezTo>
                  <a:cubicBezTo>
                    <a:pt x="6720" y="6870"/>
                    <a:pt x="6713" y="6918"/>
                    <a:pt x="6706" y="6935"/>
                  </a:cubicBezTo>
                  <a:cubicBezTo>
                    <a:pt x="6697" y="6957"/>
                    <a:pt x="6693" y="7010"/>
                    <a:pt x="6675" y="7025"/>
                  </a:cubicBezTo>
                  <a:cubicBezTo>
                    <a:pt x="6649" y="7048"/>
                    <a:pt x="6573" y="7044"/>
                    <a:pt x="6539" y="7048"/>
                  </a:cubicBezTo>
                  <a:cubicBezTo>
                    <a:pt x="6513" y="7050"/>
                    <a:pt x="6462" y="7052"/>
                    <a:pt x="6436" y="7053"/>
                  </a:cubicBezTo>
                  <a:cubicBezTo>
                    <a:pt x="6423" y="7053"/>
                    <a:pt x="6398" y="7048"/>
                    <a:pt x="6385" y="7045"/>
                  </a:cubicBezTo>
                  <a:cubicBezTo>
                    <a:pt x="6372" y="7042"/>
                    <a:pt x="6319" y="7027"/>
                    <a:pt x="6308" y="7020"/>
                  </a:cubicBezTo>
                  <a:cubicBezTo>
                    <a:pt x="6280" y="7005"/>
                    <a:pt x="6253" y="6980"/>
                    <a:pt x="6225" y="6965"/>
                  </a:cubicBezTo>
                  <a:cubicBezTo>
                    <a:pt x="6210" y="6957"/>
                    <a:pt x="6176" y="6947"/>
                    <a:pt x="6165" y="6935"/>
                  </a:cubicBezTo>
                  <a:cubicBezTo>
                    <a:pt x="6150" y="6919"/>
                    <a:pt x="6132" y="6877"/>
                    <a:pt x="6130" y="6856"/>
                  </a:cubicBezTo>
                  <a:cubicBezTo>
                    <a:pt x="6128" y="6835"/>
                    <a:pt x="6150" y="6795"/>
                    <a:pt x="6150" y="6774"/>
                  </a:cubicBezTo>
                  <a:cubicBezTo>
                    <a:pt x="6150" y="6752"/>
                    <a:pt x="6132" y="6711"/>
                    <a:pt x="6130" y="6690"/>
                  </a:cubicBezTo>
                  <a:cubicBezTo>
                    <a:pt x="6127" y="6668"/>
                    <a:pt x="6137" y="6624"/>
                    <a:pt x="6130" y="6603"/>
                  </a:cubicBezTo>
                  <a:cubicBezTo>
                    <a:pt x="6124" y="6584"/>
                    <a:pt x="6095" y="6555"/>
                    <a:pt x="6083" y="6539"/>
                  </a:cubicBezTo>
                  <a:cubicBezTo>
                    <a:pt x="6069" y="6519"/>
                    <a:pt x="6039" y="6480"/>
                    <a:pt x="6026" y="6459"/>
                  </a:cubicBezTo>
                  <a:cubicBezTo>
                    <a:pt x="6011" y="6436"/>
                    <a:pt x="5993" y="6380"/>
                    <a:pt x="5971" y="6363"/>
                  </a:cubicBezTo>
                  <a:cubicBezTo>
                    <a:pt x="5958" y="6351"/>
                    <a:pt x="5922" y="6343"/>
                    <a:pt x="5905" y="6340"/>
                  </a:cubicBezTo>
                  <a:cubicBezTo>
                    <a:pt x="5879" y="6336"/>
                    <a:pt x="5826" y="6344"/>
                    <a:pt x="5800" y="6340"/>
                  </a:cubicBezTo>
                  <a:cubicBezTo>
                    <a:pt x="5779" y="6337"/>
                    <a:pt x="5736" y="6322"/>
                    <a:pt x="5716" y="6313"/>
                  </a:cubicBezTo>
                  <a:cubicBezTo>
                    <a:pt x="5697" y="6305"/>
                    <a:pt x="5663" y="6276"/>
                    <a:pt x="5642" y="6271"/>
                  </a:cubicBezTo>
                  <a:cubicBezTo>
                    <a:pt x="5618" y="6265"/>
                    <a:pt x="5566" y="6281"/>
                    <a:pt x="5543" y="6271"/>
                  </a:cubicBezTo>
                  <a:cubicBezTo>
                    <a:pt x="5521" y="6262"/>
                    <a:pt x="5485" y="6224"/>
                    <a:pt x="5476" y="6202"/>
                  </a:cubicBezTo>
                  <a:cubicBezTo>
                    <a:pt x="5469" y="6184"/>
                    <a:pt x="5478" y="6146"/>
                    <a:pt x="5476" y="6127"/>
                  </a:cubicBezTo>
                  <a:cubicBezTo>
                    <a:pt x="5471" y="6090"/>
                    <a:pt x="5452" y="6014"/>
                    <a:pt x="5434" y="5981"/>
                  </a:cubicBezTo>
                  <a:cubicBezTo>
                    <a:pt x="5423" y="5962"/>
                    <a:pt x="5396" y="5922"/>
                    <a:pt x="5374" y="5917"/>
                  </a:cubicBezTo>
                  <a:cubicBezTo>
                    <a:pt x="5360" y="5913"/>
                    <a:pt x="5334" y="5936"/>
                    <a:pt x="5320" y="5937"/>
                  </a:cubicBezTo>
                  <a:cubicBezTo>
                    <a:pt x="5302" y="5937"/>
                    <a:pt x="5268" y="5913"/>
                    <a:pt x="5250" y="5917"/>
                  </a:cubicBezTo>
                  <a:cubicBezTo>
                    <a:pt x="5234" y="5920"/>
                    <a:pt x="5207" y="5947"/>
                    <a:pt x="5198" y="5961"/>
                  </a:cubicBezTo>
                  <a:cubicBezTo>
                    <a:pt x="5191" y="5974"/>
                    <a:pt x="5195" y="6007"/>
                    <a:pt x="5186" y="6018"/>
                  </a:cubicBezTo>
                  <a:cubicBezTo>
                    <a:pt x="5177" y="6029"/>
                    <a:pt x="5147" y="6036"/>
                    <a:pt x="5134" y="6041"/>
                  </a:cubicBezTo>
                  <a:cubicBezTo>
                    <a:pt x="5121" y="6045"/>
                    <a:pt x="5095" y="6051"/>
                    <a:pt x="5082" y="6055"/>
                  </a:cubicBezTo>
                  <a:cubicBezTo>
                    <a:pt x="5067" y="6060"/>
                    <a:pt x="5038" y="6073"/>
                    <a:pt x="5023" y="6078"/>
                  </a:cubicBezTo>
                  <a:cubicBezTo>
                    <a:pt x="5002" y="6084"/>
                    <a:pt x="4955" y="6084"/>
                    <a:pt x="4938" y="6098"/>
                  </a:cubicBezTo>
                  <a:cubicBezTo>
                    <a:pt x="4927" y="6107"/>
                    <a:pt x="4914" y="6135"/>
                    <a:pt x="4914" y="6150"/>
                  </a:cubicBezTo>
                  <a:cubicBezTo>
                    <a:pt x="4913" y="6174"/>
                    <a:pt x="4938" y="6220"/>
                    <a:pt x="4949" y="6241"/>
                  </a:cubicBezTo>
                  <a:cubicBezTo>
                    <a:pt x="4959" y="6260"/>
                    <a:pt x="4986" y="6295"/>
                    <a:pt x="4999" y="6312"/>
                  </a:cubicBezTo>
                  <a:cubicBezTo>
                    <a:pt x="5008" y="6326"/>
                    <a:pt x="5031" y="6350"/>
                    <a:pt x="5037" y="6365"/>
                  </a:cubicBezTo>
                  <a:cubicBezTo>
                    <a:pt x="5042" y="6380"/>
                    <a:pt x="5045" y="6414"/>
                    <a:pt x="5043" y="6430"/>
                  </a:cubicBezTo>
                  <a:cubicBezTo>
                    <a:pt x="5041" y="6445"/>
                    <a:pt x="5033" y="6477"/>
                    <a:pt x="5022" y="6487"/>
                  </a:cubicBezTo>
                  <a:cubicBezTo>
                    <a:pt x="5009" y="6500"/>
                    <a:pt x="4965" y="6496"/>
                    <a:pt x="4954" y="6510"/>
                  </a:cubicBezTo>
                  <a:cubicBezTo>
                    <a:pt x="4948" y="6518"/>
                    <a:pt x="4952" y="6539"/>
                    <a:pt x="4951" y="6548"/>
                  </a:cubicBezTo>
                  <a:cubicBezTo>
                    <a:pt x="4949" y="6563"/>
                    <a:pt x="4954" y="6596"/>
                    <a:pt x="4944" y="6606"/>
                  </a:cubicBezTo>
                  <a:cubicBezTo>
                    <a:pt x="4933" y="6619"/>
                    <a:pt x="4894" y="6614"/>
                    <a:pt x="4878" y="6620"/>
                  </a:cubicBezTo>
                  <a:cubicBezTo>
                    <a:pt x="4871" y="6622"/>
                    <a:pt x="4857" y="6629"/>
                    <a:pt x="4850" y="6633"/>
                  </a:cubicBezTo>
                  <a:cubicBezTo>
                    <a:pt x="4833" y="6642"/>
                    <a:pt x="4805" y="6675"/>
                    <a:pt x="4786" y="6677"/>
                  </a:cubicBezTo>
                  <a:cubicBezTo>
                    <a:pt x="4771" y="6679"/>
                    <a:pt x="4741" y="6668"/>
                    <a:pt x="4731" y="6658"/>
                  </a:cubicBezTo>
                  <a:cubicBezTo>
                    <a:pt x="4722" y="6648"/>
                    <a:pt x="4716" y="6619"/>
                    <a:pt x="4718" y="6606"/>
                  </a:cubicBezTo>
                  <a:cubicBezTo>
                    <a:pt x="4720" y="6591"/>
                    <a:pt x="4742" y="6565"/>
                    <a:pt x="4748" y="6550"/>
                  </a:cubicBezTo>
                  <a:cubicBezTo>
                    <a:pt x="4753" y="6535"/>
                    <a:pt x="4766" y="6500"/>
                    <a:pt x="4759" y="6486"/>
                  </a:cubicBezTo>
                  <a:cubicBezTo>
                    <a:pt x="4754" y="6476"/>
                    <a:pt x="4737" y="6466"/>
                    <a:pt x="4721" y="6460"/>
                  </a:cubicBezTo>
                  <a:cubicBezTo>
                    <a:pt x="4728" y="6439"/>
                    <a:pt x="4738" y="6405"/>
                    <a:pt x="4738" y="6390"/>
                  </a:cubicBezTo>
                  <a:cubicBezTo>
                    <a:pt x="4737" y="6373"/>
                    <a:pt x="4727" y="6338"/>
                    <a:pt x="4714" y="6327"/>
                  </a:cubicBezTo>
                  <a:cubicBezTo>
                    <a:pt x="4701" y="6316"/>
                    <a:pt x="4663" y="6310"/>
                    <a:pt x="4647" y="6316"/>
                  </a:cubicBezTo>
                  <a:cubicBezTo>
                    <a:pt x="4625" y="6324"/>
                    <a:pt x="4609" y="6388"/>
                    <a:pt x="4586" y="6388"/>
                  </a:cubicBezTo>
                  <a:cubicBezTo>
                    <a:pt x="4568" y="6389"/>
                    <a:pt x="4554" y="6343"/>
                    <a:pt x="4538" y="6335"/>
                  </a:cubicBezTo>
                  <a:cubicBezTo>
                    <a:pt x="4525" y="6329"/>
                    <a:pt x="4496" y="6332"/>
                    <a:pt x="4482" y="6330"/>
                  </a:cubicBezTo>
                  <a:cubicBezTo>
                    <a:pt x="4460" y="6329"/>
                    <a:pt x="4414" y="6335"/>
                    <a:pt x="4394" y="6326"/>
                  </a:cubicBezTo>
                  <a:cubicBezTo>
                    <a:pt x="4361" y="6310"/>
                    <a:pt x="4313" y="6251"/>
                    <a:pt x="4295" y="6220"/>
                  </a:cubicBezTo>
                  <a:cubicBezTo>
                    <a:pt x="4284" y="6200"/>
                    <a:pt x="4277" y="6155"/>
                    <a:pt x="4269" y="6134"/>
                  </a:cubicBezTo>
                  <a:cubicBezTo>
                    <a:pt x="4260" y="6113"/>
                    <a:pt x="4242" y="6072"/>
                    <a:pt x="4229" y="6055"/>
                  </a:cubicBezTo>
                  <a:cubicBezTo>
                    <a:pt x="4216" y="6038"/>
                    <a:pt x="4177" y="6016"/>
                    <a:pt x="4164" y="5998"/>
                  </a:cubicBezTo>
                  <a:cubicBezTo>
                    <a:pt x="4152" y="5982"/>
                    <a:pt x="4132" y="5943"/>
                    <a:pt x="4133" y="5923"/>
                  </a:cubicBezTo>
                  <a:cubicBezTo>
                    <a:pt x="4134" y="5901"/>
                    <a:pt x="4153" y="5856"/>
                    <a:pt x="4171" y="5845"/>
                  </a:cubicBezTo>
                  <a:cubicBezTo>
                    <a:pt x="4197" y="5829"/>
                    <a:pt x="4263" y="5840"/>
                    <a:pt x="4293" y="5845"/>
                  </a:cubicBezTo>
                  <a:cubicBezTo>
                    <a:pt x="4330" y="5851"/>
                    <a:pt x="4400" y="5877"/>
                    <a:pt x="4435" y="5889"/>
                  </a:cubicBezTo>
                  <a:cubicBezTo>
                    <a:pt x="4461" y="5898"/>
                    <a:pt x="4513" y="5915"/>
                    <a:pt x="4536" y="5927"/>
                  </a:cubicBezTo>
                  <a:cubicBezTo>
                    <a:pt x="4560" y="5941"/>
                    <a:pt x="4598" y="5983"/>
                    <a:pt x="4624" y="5994"/>
                  </a:cubicBezTo>
                  <a:cubicBezTo>
                    <a:pt x="4641" y="6001"/>
                    <a:pt x="4681" y="6002"/>
                    <a:pt x="4700" y="6003"/>
                  </a:cubicBezTo>
                  <a:cubicBezTo>
                    <a:pt x="4718" y="6005"/>
                    <a:pt x="4755" y="6011"/>
                    <a:pt x="4772" y="6007"/>
                  </a:cubicBezTo>
                  <a:cubicBezTo>
                    <a:pt x="4796" y="6001"/>
                    <a:pt x="4838" y="5973"/>
                    <a:pt x="4858" y="5959"/>
                  </a:cubicBezTo>
                  <a:cubicBezTo>
                    <a:pt x="4878" y="5945"/>
                    <a:pt x="4918" y="5918"/>
                    <a:pt x="4931" y="5898"/>
                  </a:cubicBezTo>
                  <a:cubicBezTo>
                    <a:pt x="4939" y="5884"/>
                    <a:pt x="4950" y="5849"/>
                    <a:pt x="4946" y="5833"/>
                  </a:cubicBezTo>
                  <a:cubicBezTo>
                    <a:pt x="4941" y="5815"/>
                    <a:pt x="4905" y="5793"/>
                    <a:pt x="4893" y="5779"/>
                  </a:cubicBezTo>
                  <a:cubicBezTo>
                    <a:pt x="4876" y="5758"/>
                    <a:pt x="4840" y="5718"/>
                    <a:pt x="4830" y="5693"/>
                  </a:cubicBezTo>
                  <a:cubicBezTo>
                    <a:pt x="4819" y="5665"/>
                    <a:pt x="4804" y="5602"/>
                    <a:pt x="4812" y="5572"/>
                  </a:cubicBezTo>
                  <a:cubicBezTo>
                    <a:pt x="4819" y="5546"/>
                    <a:pt x="4864" y="5511"/>
                    <a:pt x="4881" y="5490"/>
                  </a:cubicBezTo>
                  <a:cubicBezTo>
                    <a:pt x="4898" y="5469"/>
                    <a:pt x="4929" y="5427"/>
                    <a:pt x="4946" y="5407"/>
                  </a:cubicBezTo>
                  <a:cubicBezTo>
                    <a:pt x="4959" y="5391"/>
                    <a:pt x="4990" y="5363"/>
                    <a:pt x="5004" y="5346"/>
                  </a:cubicBezTo>
                  <a:cubicBezTo>
                    <a:pt x="5020" y="5326"/>
                    <a:pt x="5060" y="5286"/>
                    <a:pt x="5061" y="5260"/>
                  </a:cubicBezTo>
                  <a:cubicBezTo>
                    <a:pt x="5062" y="5235"/>
                    <a:pt x="5003" y="5196"/>
                    <a:pt x="5012" y="5173"/>
                  </a:cubicBezTo>
                  <a:cubicBezTo>
                    <a:pt x="5018" y="5155"/>
                    <a:pt x="5067" y="5160"/>
                    <a:pt x="5081" y="5148"/>
                  </a:cubicBezTo>
                  <a:cubicBezTo>
                    <a:pt x="5098" y="5134"/>
                    <a:pt x="5108" y="5088"/>
                    <a:pt x="5124" y="5074"/>
                  </a:cubicBezTo>
                  <a:cubicBezTo>
                    <a:pt x="5132" y="5066"/>
                    <a:pt x="5153" y="5056"/>
                    <a:pt x="5164" y="5055"/>
                  </a:cubicBezTo>
                  <a:cubicBezTo>
                    <a:pt x="5180" y="5054"/>
                    <a:pt x="5210" y="5069"/>
                    <a:pt x="5225" y="5075"/>
                  </a:cubicBezTo>
                  <a:cubicBezTo>
                    <a:pt x="5238" y="5081"/>
                    <a:pt x="5261" y="5106"/>
                    <a:pt x="5274" y="5102"/>
                  </a:cubicBezTo>
                  <a:cubicBezTo>
                    <a:pt x="5295" y="5095"/>
                    <a:pt x="5313" y="5045"/>
                    <a:pt x="5311" y="5024"/>
                  </a:cubicBezTo>
                  <a:cubicBezTo>
                    <a:pt x="5309" y="5009"/>
                    <a:pt x="5280" y="4990"/>
                    <a:pt x="5273" y="4976"/>
                  </a:cubicBezTo>
                  <a:cubicBezTo>
                    <a:pt x="5266" y="4963"/>
                    <a:pt x="5252" y="4935"/>
                    <a:pt x="5253" y="4920"/>
                  </a:cubicBezTo>
                  <a:cubicBezTo>
                    <a:pt x="5254" y="4906"/>
                    <a:pt x="5265" y="4875"/>
                    <a:pt x="5278" y="4869"/>
                  </a:cubicBezTo>
                  <a:cubicBezTo>
                    <a:pt x="5293" y="4862"/>
                    <a:pt x="5326" y="4889"/>
                    <a:pt x="5342" y="4887"/>
                  </a:cubicBezTo>
                  <a:cubicBezTo>
                    <a:pt x="5351" y="4886"/>
                    <a:pt x="5367" y="4875"/>
                    <a:pt x="5373" y="4869"/>
                  </a:cubicBezTo>
                  <a:cubicBezTo>
                    <a:pt x="5385" y="4857"/>
                    <a:pt x="5401" y="4827"/>
                    <a:pt x="5405" y="4811"/>
                  </a:cubicBezTo>
                  <a:cubicBezTo>
                    <a:pt x="5412" y="4782"/>
                    <a:pt x="5403" y="4722"/>
                    <a:pt x="5405" y="4692"/>
                  </a:cubicBezTo>
                  <a:cubicBezTo>
                    <a:pt x="5406" y="4670"/>
                    <a:pt x="5422" y="4626"/>
                    <a:pt x="5416" y="4605"/>
                  </a:cubicBezTo>
                  <a:cubicBezTo>
                    <a:pt x="5413" y="4591"/>
                    <a:pt x="5390" y="4570"/>
                    <a:pt x="5380" y="4560"/>
                  </a:cubicBezTo>
                  <a:cubicBezTo>
                    <a:pt x="5370" y="4549"/>
                    <a:pt x="5346" y="4531"/>
                    <a:pt x="5337" y="4519"/>
                  </a:cubicBezTo>
                  <a:cubicBezTo>
                    <a:pt x="5329" y="4507"/>
                    <a:pt x="5316" y="4481"/>
                    <a:pt x="5312" y="4467"/>
                  </a:cubicBezTo>
                  <a:cubicBezTo>
                    <a:pt x="5308" y="4452"/>
                    <a:pt x="5309" y="4418"/>
                    <a:pt x="5304" y="4403"/>
                  </a:cubicBezTo>
                  <a:cubicBezTo>
                    <a:pt x="5300" y="4389"/>
                    <a:pt x="5287" y="4361"/>
                    <a:pt x="5276" y="4350"/>
                  </a:cubicBezTo>
                  <a:cubicBezTo>
                    <a:pt x="5263" y="4337"/>
                    <a:pt x="5218" y="4330"/>
                    <a:pt x="5208" y="4314"/>
                  </a:cubicBezTo>
                  <a:cubicBezTo>
                    <a:pt x="5202" y="4303"/>
                    <a:pt x="5203" y="4274"/>
                    <a:pt x="5208" y="4263"/>
                  </a:cubicBezTo>
                  <a:cubicBezTo>
                    <a:pt x="5214" y="4251"/>
                    <a:pt x="5241" y="4242"/>
                    <a:pt x="5248" y="4231"/>
                  </a:cubicBezTo>
                  <a:cubicBezTo>
                    <a:pt x="5256" y="4218"/>
                    <a:pt x="5269" y="4184"/>
                    <a:pt x="5261" y="4170"/>
                  </a:cubicBezTo>
                  <a:cubicBezTo>
                    <a:pt x="5253" y="4157"/>
                    <a:pt x="5214" y="4163"/>
                    <a:pt x="5202" y="4154"/>
                  </a:cubicBezTo>
                  <a:cubicBezTo>
                    <a:pt x="5193" y="4146"/>
                    <a:pt x="5184" y="4123"/>
                    <a:pt x="5180" y="4112"/>
                  </a:cubicBezTo>
                  <a:cubicBezTo>
                    <a:pt x="5173" y="4092"/>
                    <a:pt x="5153" y="4049"/>
                    <a:pt x="5162" y="4030"/>
                  </a:cubicBezTo>
                  <a:cubicBezTo>
                    <a:pt x="5166" y="4022"/>
                    <a:pt x="5185" y="4016"/>
                    <a:pt x="5193" y="4015"/>
                  </a:cubicBezTo>
                  <a:cubicBezTo>
                    <a:pt x="5215" y="4013"/>
                    <a:pt x="5259" y="4050"/>
                    <a:pt x="5278" y="4038"/>
                  </a:cubicBezTo>
                  <a:cubicBezTo>
                    <a:pt x="5288" y="4031"/>
                    <a:pt x="5288" y="4002"/>
                    <a:pt x="5284" y="3990"/>
                  </a:cubicBezTo>
                  <a:cubicBezTo>
                    <a:pt x="5276" y="3965"/>
                    <a:pt x="5232" y="3928"/>
                    <a:pt x="5210" y="3912"/>
                  </a:cubicBezTo>
                  <a:cubicBezTo>
                    <a:pt x="5186" y="3895"/>
                    <a:pt x="5130" y="3877"/>
                    <a:pt x="5104" y="3863"/>
                  </a:cubicBezTo>
                  <a:cubicBezTo>
                    <a:pt x="5086" y="3852"/>
                    <a:pt x="5048" y="3831"/>
                    <a:pt x="5035" y="3815"/>
                  </a:cubicBezTo>
                  <a:cubicBezTo>
                    <a:pt x="5018" y="3795"/>
                    <a:pt x="5000" y="3744"/>
                    <a:pt x="4992" y="3720"/>
                  </a:cubicBezTo>
                  <a:cubicBezTo>
                    <a:pt x="4983" y="3694"/>
                    <a:pt x="4981" y="3637"/>
                    <a:pt x="4967" y="3614"/>
                  </a:cubicBezTo>
                  <a:cubicBezTo>
                    <a:pt x="4956" y="3594"/>
                    <a:pt x="4922" y="3558"/>
                    <a:pt x="4900" y="3554"/>
                  </a:cubicBezTo>
                  <a:cubicBezTo>
                    <a:pt x="4891" y="3553"/>
                    <a:pt x="4876" y="3563"/>
                    <a:pt x="4868" y="3567"/>
                  </a:cubicBezTo>
                  <a:cubicBezTo>
                    <a:pt x="4854" y="3575"/>
                    <a:pt x="4828" y="3601"/>
                    <a:pt x="4812" y="3600"/>
                  </a:cubicBezTo>
                  <a:cubicBezTo>
                    <a:pt x="4797" y="3600"/>
                    <a:pt x="4776" y="3576"/>
                    <a:pt x="4764" y="3567"/>
                  </a:cubicBezTo>
                  <a:cubicBezTo>
                    <a:pt x="4742" y="3551"/>
                    <a:pt x="4702" y="3517"/>
                    <a:pt x="4680" y="3501"/>
                  </a:cubicBezTo>
                  <a:cubicBezTo>
                    <a:pt x="4668" y="3493"/>
                    <a:pt x="4646" y="3475"/>
                    <a:pt x="4632" y="3471"/>
                  </a:cubicBezTo>
                  <a:cubicBezTo>
                    <a:pt x="4608" y="3466"/>
                    <a:pt x="4558" y="3481"/>
                    <a:pt x="4533" y="3480"/>
                  </a:cubicBezTo>
                  <a:cubicBezTo>
                    <a:pt x="4519" y="3479"/>
                    <a:pt x="4490" y="3479"/>
                    <a:pt x="4478" y="3471"/>
                  </a:cubicBezTo>
                  <a:cubicBezTo>
                    <a:pt x="4460" y="3460"/>
                    <a:pt x="4446" y="3413"/>
                    <a:pt x="4429" y="3399"/>
                  </a:cubicBezTo>
                  <a:cubicBezTo>
                    <a:pt x="4414" y="3387"/>
                    <a:pt x="4373" y="3384"/>
                    <a:pt x="4359" y="3371"/>
                  </a:cubicBezTo>
                  <a:cubicBezTo>
                    <a:pt x="4349" y="3360"/>
                    <a:pt x="4339" y="3330"/>
                    <a:pt x="4335" y="3316"/>
                  </a:cubicBezTo>
                  <a:cubicBezTo>
                    <a:pt x="4329" y="3301"/>
                    <a:pt x="4328" y="3266"/>
                    <a:pt x="4320" y="3252"/>
                  </a:cubicBezTo>
                  <a:cubicBezTo>
                    <a:pt x="4305" y="3228"/>
                    <a:pt x="4262" y="3187"/>
                    <a:pt x="4236" y="3178"/>
                  </a:cubicBezTo>
                  <a:cubicBezTo>
                    <a:pt x="4208" y="3167"/>
                    <a:pt x="4147" y="3187"/>
                    <a:pt x="4120" y="3178"/>
                  </a:cubicBezTo>
                  <a:cubicBezTo>
                    <a:pt x="4103" y="3172"/>
                    <a:pt x="4075" y="3148"/>
                    <a:pt x="4064" y="3135"/>
                  </a:cubicBezTo>
                  <a:cubicBezTo>
                    <a:pt x="4046" y="3114"/>
                    <a:pt x="4032" y="3058"/>
                    <a:pt x="4014" y="3037"/>
                  </a:cubicBezTo>
                  <a:cubicBezTo>
                    <a:pt x="4001" y="3021"/>
                    <a:pt x="3966" y="2995"/>
                    <a:pt x="3946" y="2989"/>
                  </a:cubicBezTo>
                  <a:cubicBezTo>
                    <a:pt x="3937" y="2986"/>
                    <a:pt x="3914" y="2985"/>
                    <a:pt x="3905" y="2989"/>
                  </a:cubicBezTo>
                  <a:cubicBezTo>
                    <a:pt x="3891" y="2996"/>
                    <a:pt x="3870" y="3023"/>
                    <a:pt x="3869" y="3039"/>
                  </a:cubicBezTo>
                  <a:cubicBezTo>
                    <a:pt x="3867" y="3054"/>
                    <a:pt x="3882" y="3084"/>
                    <a:pt x="3894" y="3093"/>
                  </a:cubicBezTo>
                  <a:cubicBezTo>
                    <a:pt x="3901" y="3099"/>
                    <a:pt x="3925" y="3094"/>
                    <a:pt x="3932" y="3101"/>
                  </a:cubicBezTo>
                  <a:cubicBezTo>
                    <a:pt x="3940" y="3112"/>
                    <a:pt x="3941" y="3145"/>
                    <a:pt x="3933" y="3156"/>
                  </a:cubicBezTo>
                  <a:cubicBezTo>
                    <a:pt x="3924" y="3170"/>
                    <a:pt x="3886" y="3180"/>
                    <a:pt x="3869" y="3178"/>
                  </a:cubicBezTo>
                  <a:cubicBezTo>
                    <a:pt x="3843" y="3173"/>
                    <a:pt x="3810" y="3127"/>
                    <a:pt x="3788" y="3113"/>
                  </a:cubicBezTo>
                  <a:cubicBezTo>
                    <a:pt x="3767" y="3100"/>
                    <a:pt x="3721" y="3080"/>
                    <a:pt x="3700" y="3067"/>
                  </a:cubicBezTo>
                  <a:cubicBezTo>
                    <a:pt x="3681" y="3054"/>
                    <a:pt x="3641" y="3029"/>
                    <a:pt x="3628" y="3011"/>
                  </a:cubicBezTo>
                  <a:cubicBezTo>
                    <a:pt x="3609" y="2984"/>
                    <a:pt x="3605" y="2914"/>
                    <a:pt x="3588" y="2887"/>
                  </a:cubicBezTo>
                  <a:cubicBezTo>
                    <a:pt x="3574" y="2864"/>
                    <a:pt x="3533" y="2829"/>
                    <a:pt x="3512" y="2812"/>
                  </a:cubicBezTo>
                  <a:cubicBezTo>
                    <a:pt x="3494" y="2799"/>
                    <a:pt x="3452" y="2779"/>
                    <a:pt x="3433" y="2766"/>
                  </a:cubicBezTo>
                  <a:cubicBezTo>
                    <a:pt x="3416" y="2755"/>
                    <a:pt x="3376" y="2734"/>
                    <a:pt x="3367" y="2715"/>
                  </a:cubicBezTo>
                  <a:cubicBezTo>
                    <a:pt x="3358" y="2698"/>
                    <a:pt x="3378" y="2654"/>
                    <a:pt x="3367" y="2639"/>
                  </a:cubicBezTo>
                  <a:cubicBezTo>
                    <a:pt x="3353" y="2621"/>
                    <a:pt x="3296" y="2631"/>
                    <a:pt x="3279" y="2616"/>
                  </a:cubicBezTo>
                  <a:cubicBezTo>
                    <a:pt x="3268" y="2606"/>
                    <a:pt x="3271" y="2567"/>
                    <a:pt x="3258" y="2560"/>
                  </a:cubicBezTo>
                  <a:cubicBezTo>
                    <a:pt x="3243" y="2551"/>
                    <a:pt x="3203" y="2560"/>
                    <a:pt x="3188" y="2570"/>
                  </a:cubicBezTo>
                  <a:cubicBezTo>
                    <a:pt x="3173" y="2579"/>
                    <a:pt x="3166" y="2622"/>
                    <a:pt x="3150" y="2631"/>
                  </a:cubicBezTo>
                  <a:cubicBezTo>
                    <a:pt x="3140" y="2637"/>
                    <a:pt x="3114" y="2634"/>
                    <a:pt x="3102" y="2631"/>
                  </a:cubicBezTo>
                  <a:cubicBezTo>
                    <a:pt x="3084" y="2625"/>
                    <a:pt x="3053" y="2601"/>
                    <a:pt x="3040" y="2588"/>
                  </a:cubicBezTo>
                  <a:cubicBezTo>
                    <a:pt x="3030" y="2578"/>
                    <a:pt x="3021" y="2548"/>
                    <a:pt x="3008" y="2543"/>
                  </a:cubicBezTo>
                  <a:cubicBezTo>
                    <a:pt x="2998" y="2539"/>
                    <a:pt x="2973" y="2547"/>
                    <a:pt x="2965" y="2555"/>
                  </a:cubicBezTo>
                  <a:cubicBezTo>
                    <a:pt x="2953" y="2568"/>
                    <a:pt x="2960" y="2609"/>
                    <a:pt x="2954" y="2626"/>
                  </a:cubicBezTo>
                  <a:cubicBezTo>
                    <a:pt x="2948" y="2642"/>
                    <a:pt x="2930" y="2673"/>
                    <a:pt x="2919" y="2687"/>
                  </a:cubicBezTo>
                  <a:cubicBezTo>
                    <a:pt x="2909" y="2701"/>
                    <a:pt x="2888" y="2734"/>
                    <a:pt x="2871" y="2738"/>
                  </a:cubicBezTo>
                  <a:cubicBezTo>
                    <a:pt x="2847" y="2743"/>
                    <a:pt x="2802" y="2714"/>
                    <a:pt x="2780" y="2702"/>
                  </a:cubicBezTo>
                  <a:cubicBezTo>
                    <a:pt x="2754" y="2686"/>
                    <a:pt x="2709" y="2643"/>
                    <a:pt x="2685" y="2624"/>
                  </a:cubicBezTo>
                  <a:cubicBezTo>
                    <a:pt x="2659" y="2604"/>
                    <a:pt x="2604" y="2567"/>
                    <a:pt x="2581" y="2543"/>
                  </a:cubicBezTo>
                  <a:cubicBezTo>
                    <a:pt x="2564" y="2526"/>
                    <a:pt x="2541" y="2482"/>
                    <a:pt x="2523" y="2466"/>
                  </a:cubicBezTo>
                  <a:cubicBezTo>
                    <a:pt x="2498" y="2443"/>
                    <a:pt x="2440" y="2402"/>
                    <a:pt x="2407" y="2396"/>
                  </a:cubicBezTo>
                  <a:cubicBezTo>
                    <a:pt x="2384" y="2392"/>
                    <a:pt x="2334" y="2401"/>
                    <a:pt x="2315" y="2414"/>
                  </a:cubicBezTo>
                  <a:cubicBezTo>
                    <a:pt x="2302" y="2423"/>
                    <a:pt x="2286" y="2453"/>
                    <a:pt x="2280" y="2467"/>
                  </a:cubicBezTo>
                  <a:cubicBezTo>
                    <a:pt x="2269" y="2493"/>
                    <a:pt x="2253" y="2550"/>
                    <a:pt x="2254" y="2578"/>
                  </a:cubicBezTo>
                  <a:cubicBezTo>
                    <a:pt x="2255" y="2606"/>
                    <a:pt x="2283" y="2656"/>
                    <a:pt x="2287" y="2684"/>
                  </a:cubicBezTo>
                  <a:cubicBezTo>
                    <a:pt x="2290" y="2713"/>
                    <a:pt x="2297" y="2776"/>
                    <a:pt x="2282" y="2801"/>
                  </a:cubicBezTo>
                  <a:cubicBezTo>
                    <a:pt x="2272" y="2817"/>
                    <a:pt x="2236" y="2837"/>
                    <a:pt x="2217" y="2839"/>
                  </a:cubicBezTo>
                  <a:cubicBezTo>
                    <a:pt x="2198" y="2841"/>
                    <a:pt x="2162" y="2808"/>
                    <a:pt x="2143" y="2812"/>
                  </a:cubicBezTo>
                  <a:cubicBezTo>
                    <a:pt x="2131" y="2815"/>
                    <a:pt x="2117" y="2837"/>
                    <a:pt x="2110" y="2847"/>
                  </a:cubicBezTo>
                  <a:cubicBezTo>
                    <a:pt x="2100" y="2860"/>
                    <a:pt x="2081" y="2887"/>
                    <a:pt x="2078" y="2903"/>
                  </a:cubicBezTo>
                  <a:cubicBezTo>
                    <a:pt x="2076" y="2919"/>
                    <a:pt x="2094" y="2950"/>
                    <a:pt x="2093" y="2966"/>
                  </a:cubicBezTo>
                  <a:cubicBezTo>
                    <a:pt x="2093" y="2991"/>
                    <a:pt x="2087" y="3051"/>
                    <a:pt x="2065" y="3064"/>
                  </a:cubicBezTo>
                  <a:cubicBezTo>
                    <a:pt x="2047" y="3074"/>
                    <a:pt x="2002" y="3049"/>
                    <a:pt x="1983" y="3040"/>
                  </a:cubicBezTo>
                  <a:cubicBezTo>
                    <a:pt x="1973" y="3036"/>
                    <a:pt x="1957" y="3019"/>
                    <a:pt x="1946" y="3019"/>
                  </a:cubicBezTo>
                  <a:cubicBezTo>
                    <a:pt x="1922" y="3018"/>
                    <a:pt x="1884" y="3058"/>
                    <a:pt x="1860" y="3064"/>
                  </a:cubicBezTo>
                  <a:cubicBezTo>
                    <a:pt x="1838" y="3068"/>
                    <a:pt x="1792" y="3066"/>
                    <a:pt x="1770" y="3060"/>
                  </a:cubicBezTo>
                  <a:cubicBezTo>
                    <a:pt x="1744" y="3054"/>
                    <a:pt x="1692" y="3035"/>
                    <a:pt x="1674" y="3016"/>
                  </a:cubicBezTo>
                  <a:cubicBezTo>
                    <a:pt x="1660" y="3001"/>
                    <a:pt x="1656" y="2955"/>
                    <a:pt x="1642" y="2940"/>
                  </a:cubicBezTo>
                  <a:cubicBezTo>
                    <a:pt x="1633" y="2929"/>
                    <a:pt x="1607" y="2911"/>
                    <a:pt x="1593" y="2910"/>
                  </a:cubicBezTo>
                  <a:cubicBezTo>
                    <a:pt x="1578" y="2908"/>
                    <a:pt x="1549" y="2924"/>
                    <a:pt x="1535" y="2930"/>
                  </a:cubicBezTo>
                  <a:cubicBezTo>
                    <a:pt x="1519" y="2936"/>
                    <a:pt x="1488" y="2954"/>
                    <a:pt x="1471" y="2958"/>
                  </a:cubicBezTo>
                  <a:cubicBezTo>
                    <a:pt x="1444" y="2963"/>
                    <a:pt x="1387" y="2963"/>
                    <a:pt x="1362" y="2955"/>
                  </a:cubicBezTo>
                  <a:cubicBezTo>
                    <a:pt x="1344" y="2948"/>
                    <a:pt x="1314" y="2923"/>
                    <a:pt x="1301" y="2910"/>
                  </a:cubicBezTo>
                  <a:cubicBezTo>
                    <a:pt x="1293" y="2903"/>
                    <a:pt x="1282" y="2883"/>
                    <a:pt x="1272" y="2877"/>
                  </a:cubicBezTo>
                  <a:cubicBezTo>
                    <a:pt x="1250" y="2862"/>
                    <a:pt x="1197" y="2848"/>
                    <a:pt x="1170" y="2847"/>
                  </a:cubicBezTo>
                  <a:cubicBezTo>
                    <a:pt x="1145" y="2846"/>
                    <a:pt x="1096" y="2869"/>
                    <a:pt x="1071" y="2869"/>
                  </a:cubicBezTo>
                  <a:cubicBezTo>
                    <a:pt x="1039" y="2868"/>
                    <a:pt x="974" y="2856"/>
                    <a:pt x="949" y="2837"/>
                  </a:cubicBezTo>
                  <a:cubicBezTo>
                    <a:pt x="932" y="2825"/>
                    <a:pt x="913" y="2785"/>
                    <a:pt x="907" y="2765"/>
                  </a:cubicBezTo>
                  <a:cubicBezTo>
                    <a:pt x="902" y="2743"/>
                    <a:pt x="911" y="2697"/>
                    <a:pt x="907" y="2675"/>
                  </a:cubicBezTo>
                  <a:cubicBezTo>
                    <a:pt x="903" y="2650"/>
                    <a:pt x="894" y="2591"/>
                    <a:pt x="873" y="2576"/>
                  </a:cubicBezTo>
                  <a:cubicBezTo>
                    <a:pt x="848" y="2558"/>
                    <a:pt x="780" y="2574"/>
                    <a:pt x="749" y="2576"/>
                  </a:cubicBezTo>
                  <a:cubicBezTo>
                    <a:pt x="719" y="2579"/>
                    <a:pt x="661" y="2603"/>
                    <a:pt x="632" y="2596"/>
                  </a:cubicBezTo>
                  <a:cubicBezTo>
                    <a:pt x="615" y="2592"/>
                    <a:pt x="585" y="2571"/>
                    <a:pt x="577" y="2556"/>
                  </a:cubicBezTo>
                  <a:cubicBezTo>
                    <a:pt x="572" y="2546"/>
                    <a:pt x="571" y="2519"/>
                    <a:pt x="577" y="2509"/>
                  </a:cubicBezTo>
                  <a:cubicBezTo>
                    <a:pt x="585" y="2495"/>
                    <a:pt x="630" y="2491"/>
                    <a:pt x="630" y="2476"/>
                  </a:cubicBezTo>
                  <a:cubicBezTo>
                    <a:pt x="630" y="2447"/>
                    <a:pt x="561" y="2424"/>
                    <a:pt x="534" y="2416"/>
                  </a:cubicBezTo>
                  <a:cubicBezTo>
                    <a:pt x="505" y="2407"/>
                    <a:pt x="441" y="2416"/>
                    <a:pt x="410" y="2413"/>
                  </a:cubicBezTo>
                  <a:cubicBezTo>
                    <a:pt x="385" y="2410"/>
                    <a:pt x="330" y="2412"/>
                    <a:pt x="310" y="2396"/>
                  </a:cubicBezTo>
                  <a:cubicBezTo>
                    <a:pt x="294" y="2384"/>
                    <a:pt x="282" y="2344"/>
                    <a:pt x="278" y="2325"/>
                  </a:cubicBezTo>
                  <a:cubicBezTo>
                    <a:pt x="275" y="2308"/>
                    <a:pt x="283" y="2271"/>
                    <a:pt x="278" y="2254"/>
                  </a:cubicBezTo>
                  <a:cubicBezTo>
                    <a:pt x="273" y="2237"/>
                    <a:pt x="259" y="2196"/>
                    <a:pt x="242" y="2191"/>
                  </a:cubicBezTo>
                  <a:cubicBezTo>
                    <a:pt x="219" y="2185"/>
                    <a:pt x="183" y="2237"/>
                    <a:pt x="159" y="2241"/>
                  </a:cubicBezTo>
                  <a:cubicBezTo>
                    <a:pt x="142" y="2244"/>
                    <a:pt x="109" y="2228"/>
                    <a:pt x="92" y="2229"/>
                  </a:cubicBezTo>
                  <a:cubicBezTo>
                    <a:pt x="75" y="2231"/>
                    <a:pt x="45" y="2249"/>
                    <a:pt x="29" y="2253"/>
                  </a:cubicBezTo>
                  <a:cubicBezTo>
                    <a:pt x="21" y="2254"/>
                    <a:pt x="11" y="2256"/>
                    <a:pt x="0" y="2257"/>
                  </a:cubicBezTo>
                  <a:cubicBezTo>
                    <a:pt x="0" y="2214"/>
                    <a:pt x="3" y="2141"/>
                    <a:pt x="16" y="2109"/>
                  </a:cubicBezTo>
                  <a:cubicBezTo>
                    <a:pt x="39" y="2051"/>
                    <a:pt x="83" y="1933"/>
                    <a:pt x="92" y="1871"/>
                  </a:cubicBezTo>
                  <a:cubicBezTo>
                    <a:pt x="99" y="1831"/>
                    <a:pt x="77" y="1745"/>
                    <a:pt x="92" y="1708"/>
                  </a:cubicBezTo>
                  <a:cubicBezTo>
                    <a:pt x="104" y="1680"/>
                    <a:pt x="163" y="1648"/>
                    <a:pt x="177" y="1621"/>
                  </a:cubicBezTo>
                  <a:cubicBezTo>
                    <a:pt x="187" y="1600"/>
                    <a:pt x="192" y="1552"/>
                    <a:pt x="194" y="1529"/>
                  </a:cubicBezTo>
                  <a:cubicBezTo>
                    <a:pt x="196" y="1502"/>
                    <a:pt x="185" y="1446"/>
                    <a:pt x="194" y="1420"/>
                  </a:cubicBezTo>
                  <a:cubicBezTo>
                    <a:pt x="200" y="1404"/>
                    <a:pt x="220" y="1374"/>
                    <a:pt x="236" y="1368"/>
                  </a:cubicBezTo>
                  <a:cubicBezTo>
                    <a:pt x="263" y="1358"/>
                    <a:pt x="321" y="1389"/>
                    <a:pt x="350" y="1390"/>
                  </a:cubicBezTo>
                  <a:cubicBezTo>
                    <a:pt x="394" y="1392"/>
                    <a:pt x="483" y="1385"/>
                    <a:pt x="523" y="1368"/>
                  </a:cubicBezTo>
                  <a:cubicBezTo>
                    <a:pt x="572" y="1348"/>
                    <a:pt x="655" y="1278"/>
                    <a:pt x="687" y="1237"/>
                  </a:cubicBezTo>
                  <a:cubicBezTo>
                    <a:pt x="716" y="1199"/>
                    <a:pt x="739" y="1102"/>
                    <a:pt x="766" y="1063"/>
                  </a:cubicBezTo>
                  <a:cubicBezTo>
                    <a:pt x="798" y="1018"/>
                    <a:pt x="880" y="940"/>
                    <a:pt x="927" y="910"/>
                  </a:cubicBezTo>
                  <a:cubicBezTo>
                    <a:pt x="954" y="893"/>
                    <a:pt x="1017" y="882"/>
                    <a:pt x="1044" y="865"/>
                  </a:cubicBezTo>
                  <a:cubicBezTo>
                    <a:pt x="1069" y="850"/>
                    <a:pt x="1109" y="806"/>
                    <a:pt x="1130" y="786"/>
                  </a:cubicBezTo>
                  <a:cubicBezTo>
                    <a:pt x="1148" y="769"/>
                    <a:pt x="1179" y="730"/>
                    <a:pt x="1200" y="717"/>
                  </a:cubicBezTo>
                  <a:cubicBezTo>
                    <a:pt x="1219" y="703"/>
                    <a:pt x="1264" y="686"/>
                    <a:pt x="1287" y="679"/>
                  </a:cubicBezTo>
                  <a:cubicBezTo>
                    <a:pt x="1335" y="666"/>
                    <a:pt x="1437" y="666"/>
                    <a:pt x="1485" y="652"/>
                  </a:cubicBezTo>
                  <a:cubicBezTo>
                    <a:pt x="1512" y="644"/>
                    <a:pt x="1562" y="612"/>
                    <a:pt x="1589" y="603"/>
                  </a:cubicBezTo>
                  <a:cubicBezTo>
                    <a:pt x="1607" y="596"/>
                    <a:pt x="1646" y="584"/>
                    <a:pt x="1666" y="585"/>
                  </a:cubicBezTo>
                  <a:cubicBezTo>
                    <a:pt x="1686" y="587"/>
                    <a:pt x="1722" y="611"/>
                    <a:pt x="1742" y="615"/>
                  </a:cubicBezTo>
                  <a:cubicBezTo>
                    <a:pt x="1767" y="620"/>
                    <a:pt x="1817" y="625"/>
                    <a:pt x="1841" y="620"/>
                  </a:cubicBezTo>
                  <a:cubicBezTo>
                    <a:pt x="1860" y="616"/>
                    <a:pt x="1896" y="600"/>
                    <a:pt x="1908" y="585"/>
                  </a:cubicBezTo>
                  <a:cubicBezTo>
                    <a:pt x="1937" y="550"/>
                    <a:pt x="1952" y="456"/>
                    <a:pt x="1958" y="412"/>
                  </a:cubicBezTo>
                  <a:cubicBezTo>
                    <a:pt x="1962" y="382"/>
                    <a:pt x="1958" y="321"/>
                    <a:pt x="1958" y="290"/>
                  </a:cubicBezTo>
                  <a:cubicBezTo>
                    <a:pt x="1958" y="261"/>
                    <a:pt x="1949" y="200"/>
                    <a:pt x="1958" y="171"/>
                  </a:cubicBezTo>
                  <a:cubicBezTo>
                    <a:pt x="1969" y="135"/>
                    <a:pt x="2010" y="64"/>
                    <a:pt x="2042" y="43"/>
                  </a:cubicBezTo>
                  <a:cubicBezTo>
                    <a:pt x="2070" y="24"/>
                    <a:pt x="2141" y="22"/>
                    <a:pt x="2173" y="15"/>
                  </a:cubicBezTo>
                  <a:cubicBezTo>
                    <a:pt x="2188" y="12"/>
                    <a:pt x="2220" y="6"/>
                    <a:pt x="2245" y="0"/>
                  </a:cubicBezTo>
                  <a:cubicBezTo>
                    <a:pt x="2273" y="10"/>
                    <a:pt x="2306" y="16"/>
                    <a:pt x="2326" y="20"/>
                  </a:cubicBezTo>
                  <a:cubicBezTo>
                    <a:pt x="2369" y="26"/>
                    <a:pt x="2456" y="16"/>
                    <a:pt x="2500" y="16"/>
                  </a:cubicBezTo>
                  <a:cubicBezTo>
                    <a:pt x="2520" y="16"/>
                    <a:pt x="2552" y="16"/>
                    <a:pt x="2582" y="17"/>
                  </a:cubicBezTo>
                  <a:cubicBezTo>
                    <a:pt x="2599" y="51"/>
                    <a:pt x="2631" y="115"/>
                    <a:pt x="2644" y="142"/>
                  </a:cubicBezTo>
                  <a:cubicBezTo>
                    <a:pt x="2664" y="184"/>
                    <a:pt x="2710" y="266"/>
                    <a:pt x="2723" y="310"/>
                  </a:cubicBezTo>
                  <a:cubicBezTo>
                    <a:pt x="2731" y="337"/>
                    <a:pt x="2731" y="393"/>
                    <a:pt x="2738" y="419"/>
                  </a:cubicBezTo>
                  <a:cubicBezTo>
                    <a:pt x="2746" y="449"/>
                    <a:pt x="2773" y="505"/>
                    <a:pt x="2785" y="533"/>
                  </a:cubicBezTo>
                  <a:cubicBezTo>
                    <a:pt x="2798" y="562"/>
                    <a:pt x="2827" y="618"/>
                    <a:pt x="2840" y="647"/>
                  </a:cubicBezTo>
                  <a:cubicBezTo>
                    <a:pt x="2851" y="672"/>
                    <a:pt x="2885" y="720"/>
                    <a:pt x="2882" y="746"/>
                  </a:cubicBezTo>
                  <a:cubicBezTo>
                    <a:pt x="2880" y="766"/>
                    <a:pt x="2852" y="800"/>
                    <a:pt x="2835" y="811"/>
                  </a:cubicBezTo>
                  <a:cubicBezTo>
                    <a:pt x="2817" y="822"/>
                    <a:pt x="2772" y="822"/>
                    <a:pt x="2753" y="830"/>
                  </a:cubicBezTo>
                  <a:cubicBezTo>
                    <a:pt x="2736" y="838"/>
                    <a:pt x="2696" y="857"/>
                    <a:pt x="2691" y="875"/>
                  </a:cubicBezTo>
                  <a:cubicBezTo>
                    <a:pt x="2684" y="903"/>
                    <a:pt x="2719" y="958"/>
                    <a:pt x="2738" y="979"/>
                  </a:cubicBezTo>
                  <a:cubicBezTo>
                    <a:pt x="2756" y="999"/>
                    <a:pt x="2810" y="1018"/>
                    <a:pt x="2830" y="1036"/>
                  </a:cubicBezTo>
                  <a:cubicBezTo>
                    <a:pt x="2845" y="1050"/>
                    <a:pt x="2868" y="1085"/>
                    <a:pt x="2882" y="1101"/>
                  </a:cubicBezTo>
                  <a:cubicBezTo>
                    <a:pt x="2907" y="1128"/>
                    <a:pt x="2957" y="1182"/>
                    <a:pt x="2986" y="1205"/>
                  </a:cubicBezTo>
                  <a:cubicBezTo>
                    <a:pt x="3011" y="1224"/>
                    <a:pt x="3077" y="1243"/>
                    <a:pt x="3095" y="1269"/>
                  </a:cubicBezTo>
                  <a:cubicBezTo>
                    <a:pt x="3106" y="1286"/>
                    <a:pt x="3109" y="1328"/>
                    <a:pt x="3107" y="1348"/>
                  </a:cubicBezTo>
                  <a:cubicBezTo>
                    <a:pt x="3106" y="1363"/>
                    <a:pt x="3092" y="1389"/>
                    <a:pt x="3090" y="1403"/>
                  </a:cubicBezTo>
                  <a:cubicBezTo>
                    <a:pt x="3088" y="1423"/>
                    <a:pt x="3084" y="1465"/>
                    <a:pt x="3095" y="1482"/>
                  </a:cubicBezTo>
                  <a:cubicBezTo>
                    <a:pt x="3102" y="1492"/>
                    <a:pt x="3126" y="1501"/>
                    <a:pt x="3137" y="1504"/>
                  </a:cubicBezTo>
                  <a:cubicBezTo>
                    <a:pt x="3156" y="1509"/>
                    <a:pt x="3203" y="1520"/>
                    <a:pt x="3214" y="1504"/>
                  </a:cubicBezTo>
                  <a:cubicBezTo>
                    <a:pt x="3221" y="1494"/>
                    <a:pt x="3200" y="1470"/>
                    <a:pt x="3199" y="1457"/>
                  </a:cubicBezTo>
                  <a:cubicBezTo>
                    <a:pt x="3198" y="1440"/>
                    <a:pt x="3199" y="1398"/>
                    <a:pt x="3214" y="1390"/>
                  </a:cubicBezTo>
                  <a:cubicBezTo>
                    <a:pt x="3227" y="1384"/>
                    <a:pt x="3254" y="1410"/>
                    <a:pt x="3268" y="1413"/>
                  </a:cubicBezTo>
                  <a:cubicBezTo>
                    <a:pt x="3284" y="1415"/>
                    <a:pt x="3317" y="1404"/>
                    <a:pt x="3333" y="1408"/>
                  </a:cubicBezTo>
                  <a:cubicBezTo>
                    <a:pt x="3352" y="1412"/>
                    <a:pt x="3381" y="1441"/>
                    <a:pt x="3400" y="1447"/>
                  </a:cubicBezTo>
                  <a:cubicBezTo>
                    <a:pt x="3418" y="1453"/>
                    <a:pt x="3456" y="1458"/>
                    <a:pt x="3474" y="1455"/>
                  </a:cubicBezTo>
                  <a:cubicBezTo>
                    <a:pt x="3487" y="1452"/>
                    <a:pt x="3514" y="1441"/>
                    <a:pt x="3521" y="1430"/>
                  </a:cubicBezTo>
                  <a:cubicBezTo>
                    <a:pt x="3533" y="1411"/>
                    <a:pt x="3505" y="1357"/>
                    <a:pt x="3521" y="1341"/>
                  </a:cubicBezTo>
                  <a:cubicBezTo>
                    <a:pt x="3536" y="1326"/>
                    <a:pt x="3583" y="1336"/>
                    <a:pt x="3603" y="1341"/>
                  </a:cubicBezTo>
                  <a:cubicBezTo>
                    <a:pt x="3619" y="1344"/>
                    <a:pt x="3646" y="1368"/>
                    <a:pt x="3662" y="1368"/>
                  </a:cubicBezTo>
                  <a:cubicBezTo>
                    <a:pt x="3682" y="1368"/>
                    <a:pt x="3715" y="1338"/>
                    <a:pt x="3734" y="1333"/>
                  </a:cubicBezTo>
                  <a:cubicBezTo>
                    <a:pt x="3751" y="1330"/>
                    <a:pt x="3785" y="1331"/>
                    <a:pt x="3801" y="1333"/>
                  </a:cubicBezTo>
                  <a:cubicBezTo>
                    <a:pt x="3852" y="1339"/>
                    <a:pt x="3962" y="1348"/>
                    <a:pt x="4002" y="1380"/>
                  </a:cubicBezTo>
                  <a:cubicBezTo>
                    <a:pt x="4025" y="1400"/>
                    <a:pt x="4045" y="1462"/>
                    <a:pt x="4051" y="1492"/>
                  </a:cubicBezTo>
                  <a:cubicBezTo>
                    <a:pt x="4055" y="1511"/>
                    <a:pt x="4060" y="1554"/>
                    <a:pt x="4051" y="1571"/>
                  </a:cubicBezTo>
                  <a:cubicBezTo>
                    <a:pt x="4043" y="1588"/>
                    <a:pt x="4001" y="1599"/>
                    <a:pt x="3992" y="1616"/>
                  </a:cubicBezTo>
                  <a:cubicBezTo>
                    <a:pt x="3985" y="1629"/>
                    <a:pt x="3991" y="1660"/>
                    <a:pt x="3989" y="1675"/>
                  </a:cubicBezTo>
                  <a:cubicBezTo>
                    <a:pt x="3987" y="1706"/>
                    <a:pt x="3983" y="1768"/>
                    <a:pt x="3972" y="1797"/>
                  </a:cubicBezTo>
                  <a:cubicBezTo>
                    <a:pt x="3965" y="1815"/>
                    <a:pt x="3943" y="1851"/>
                    <a:pt x="3927" y="1864"/>
                  </a:cubicBezTo>
                  <a:cubicBezTo>
                    <a:pt x="3910" y="1878"/>
                    <a:pt x="3866" y="1892"/>
                    <a:pt x="3846" y="1901"/>
                  </a:cubicBezTo>
                  <a:cubicBezTo>
                    <a:pt x="3829" y="1908"/>
                    <a:pt x="3794" y="1921"/>
                    <a:pt x="3776" y="1928"/>
                  </a:cubicBezTo>
                  <a:cubicBezTo>
                    <a:pt x="3756" y="1936"/>
                    <a:pt x="3717" y="1953"/>
                    <a:pt x="3697" y="1963"/>
                  </a:cubicBezTo>
                  <a:cubicBezTo>
                    <a:pt x="3679" y="1971"/>
                    <a:pt x="3629" y="1980"/>
                    <a:pt x="3625" y="2000"/>
                  </a:cubicBezTo>
                  <a:cubicBezTo>
                    <a:pt x="3622" y="2017"/>
                    <a:pt x="3656" y="2045"/>
                    <a:pt x="3672" y="2052"/>
                  </a:cubicBezTo>
                  <a:cubicBezTo>
                    <a:pt x="3691" y="2060"/>
                    <a:pt x="3734" y="2052"/>
                    <a:pt x="3754" y="2052"/>
                  </a:cubicBezTo>
                  <a:cubicBezTo>
                    <a:pt x="3781" y="2052"/>
                    <a:pt x="3837" y="2040"/>
                    <a:pt x="3861" y="2052"/>
                  </a:cubicBezTo>
                  <a:cubicBezTo>
                    <a:pt x="3881" y="2062"/>
                    <a:pt x="3897" y="2110"/>
                    <a:pt x="3915" y="2124"/>
                  </a:cubicBezTo>
                  <a:cubicBezTo>
                    <a:pt x="3928" y="2134"/>
                    <a:pt x="3959" y="2145"/>
                    <a:pt x="3975" y="2149"/>
                  </a:cubicBezTo>
                  <a:cubicBezTo>
                    <a:pt x="3987" y="2151"/>
                    <a:pt x="4015" y="2143"/>
                    <a:pt x="4027" y="2149"/>
                  </a:cubicBezTo>
                  <a:cubicBezTo>
                    <a:pt x="4036" y="2153"/>
                    <a:pt x="4046" y="2174"/>
                    <a:pt x="4051" y="2183"/>
                  </a:cubicBezTo>
                  <a:cubicBezTo>
                    <a:pt x="4058" y="2195"/>
                    <a:pt x="4065" y="2223"/>
                    <a:pt x="4071" y="2235"/>
                  </a:cubicBezTo>
                  <a:cubicBezTo>
                    <a:pt x="4080" y="2253"/>
                    <a:pt x="4095" y="2292"/>
                    <a:pt x="4111" y="2305"/>
                  </a:cubicBezTo>
                  <a:cubicBezTo>
                    <a:pt x="4124" y="2315"/>
                    <a:pt x="4163" y="2315"/>
                    <a:pt x="4175" y="2327"/>
                  </a:cubicBezTo>
                  <a:cubicBezTo>
                    <a:pt x="4186" y="2337"/>
                    <a:pt x="4187" y="2373"/>
                    <a:pt x="4200" y="2381"/>
                  </a:cubicBezTo>
                  <a:cubicBezTo>
                    <a:pt x="4216" y="2391"/>
                    <a:pt x="4257" y="2374"/>
                    <a:pt x="4274" y="2381"/>
                  </a:cubicBezTo>
                  <a:cubicBezTo>
                    <a:pt x="4292" y="2389"/>
                    <a:pt x="4319" y="2420"/>
                    <a:pt x="4326" y="2438"/>
                  </a:cubicBezTo>
                  <a:cubicBezTo>
                    <a:pt x="4336" y="2462"/>
                    <a:pt x="4328" y="2515"/>
                    <a:pt x="4326" y="2540"/>
                  </a:cubicBezTo>
                  <a:cubicBezTo>
                    <a:pt x="4325" y="2559"/>
                    <a:pt x="4309" y="2596"/>
                    <a:pt x="4314" y="2614"/>
                  </a:cubicBezTo>
                  <a:cubicBezTo>
                    <a:pt x="4318" y="2631"/>
                    <a:pt x="4350" y="2654"/>
                    <a:pt x="4359" y="2669"/>
                  </a:cubicBezTo>
                  <a:cubicBezTo>
                    <a:pt x="4366" y="2681"/>
                    <a:pt x="4365" y="2716"/>
                    <a:pt x="4378" y="2721"/>
                  </a:cubicBezTo>
                  <a:cubicBezTo>
                    <a:pt x="4388" y="2724"/>
                    <a:pt x="4404" y="2706"/>
                    <a:pt x="4413" y="2701"/>
                  </a:cubicBezTo>
                  <a:cubicBezTo>
                    <a:pt x="4428" y="2693"/>
                    <a:pt x="4456" y="2670"/>
                    <a:pt x="4473" y="2669"/>
                  </a:cubicBezTo>
                  <a:cubicBezTo>
                    <a:pt x="4482" y="2668"/>
                    <a:pt x="4500" y="2678"/>
                    <a:pt x="4507" y="2684"/>
                  </a:cubicBezTo>
                  <a:cubicBezTo>
                    <a:pt x="4521" y="2696"/>
                    <a:pt x="4537" y="2731"/>
                    <a:pt x="4548" y="2746"/>
                  </a:cubicBezTo>
                  <a:cubicBezTo>
                    <a:pt x="4565" y="2770"/>
                    <a:pt x="4601" y="2817"/>
                    <a:pt x="4624" y="2836"/>
                  </a:cubicBezTo>
                  <a:cubicBezTo>
                    <a:pt x="4651" y="2859"/>
                    <a:pt x="4711" y="2901"/>
                    <a:pt x="4746" y="2908"/>
                  </a:cubicBezTo>
                  <a:cubicBezTo>
                    <a:pt x="4771" y="2914"/>
                    <a:pt x="4825" y="2906"/>
                    <a:pt x="4848" y="2895"/>
                  </a:cubicBezTo>
                  <a:cubicBezTo>
                    <a:pt x="4869" y="2885"/>
                    <a:pt x="4904" y="2850"/>
                    <a:pt x="4914" y="2829"/>
                  </a:cubicBezTo>
                  <a:cubicBezTo>
                    <a:pt x="4925" y="2807"/>
                    <a:pt x="4938" y="2752"/>
                    <a:pt x="4928" y="2730"/>
                  </a:cubicBezTo>
                  <a:cubicBezTo>
                    <a:pt x="4921" y="2717"/>
                    <a:pt x="4887" y="2712"/>
                    <a:pt x="4878" y="2700"/>
                  </a:cubicBezTo>
                  <a:cubicBezTo>
                    <a:pt x="4869" y="2688"/>
                    <a:pt x="4858" y="2656"/>
                    <a:pt x="4862" y="2641"/>
                  </a:cubicBezTo>
                  <a:cubicBezTo>
                    <a:pt x="4867" y="2615"/>
                    <a:pt x="4904" y="2571"/>
                    <a:pt x="4928" y="2561"/>
                  </a:cubicBezTo>
                  <a:cubicBezTo>
                    <a:pt x="4951" y="2552"/>
                    <a:pt x="5004" y="2574"/>
                    <a:pt x="5030" y="2571"/>
                  </a:cubicBezTo>
                  <a:cubicBezTo>
                    <a:pt x="5050" y="2569"/>
                    <a:pt x="5087" y="2550"/>
                    <a:pt x="5106" y="2545"/>
                  </a:cubicBezTo>
                  <a:cubicBezTo>
                    <a:pt x="5127" y="2539"/>
                    <a:pt x="5170" y="2522"/>
                    <a:pt x="5192" y="2525"/>
                  </a:cubicBezTo>
                  <a:cubicBezTo>
                    <a:pt x="5216" y="2528"/>
                    <a:pt x="5256" y="2558"/>
                    <a:pt x="5278" y="2568"/>
                  </a:cubicBezTo>
                  <a:cubicBezTo>
                    <a:pt x="5293" y="2576"/>
                    <a:pt x="5325" y="2590"/>
                    <a:pt x="5340" y="2598"/>
                  </a:cubicBezTo>
                  <a:cubicBezTo>
                    <a:pt x="5369" y="2612"/>
                    <a:pt x="5421" y="2660"/>
                    <a:pt x="5453" y="2657"/>
                  </a:cubicBezTo>
                  <a:cubicBezTo>
                    <a:pt x="5479" y="2655"/>
                    <a:pt x="5515" y="2608"/>
                    <a:pt x="5535" y="2591"/>
                  </a:cubicBezTo>
                  <a:cubicBezTo>
                    <a:pt x="5563" y="2568"/>
                    <a:pt x="5613" y="2516"/>
                    <a:pt x="5644" y="2499"/>
                  </a:cubicBezTo>
                  <a:cubicBezTo>
                    <a:pt x="5668" y="2486"/>
                    <a:pt x="5722" y="2480"/>
                    <a:pt x="5747" y="2469"/>
                  </a:cubicBezTo>
                  <a:cubicBezTo>
                    <a:pt x="5763" y="2462"/>
                    <a:pt x="5790" y="2439"/>
                    <a:pt x="5806" y="2433"/>
                  </a:cubicBezTo>
                  <a:cubicBezTo>
                    <a:pt x="5824" y="2425"/>
                    <a:pt x="5863" y="2417"/>
                    <a:pt x="5882" y="2413"/>
                  </a:cubicBezTo>
                  <a:cubicBezTo>
                    <a:pt x="5920" y="2405"/>
                    <a:pt x="6005" y="2368"/>
                    <a:pt x="6034" y="2393"/>
                  </a:cubicBezTo>
                  <a:cubicBezTo>
                    <a:pt x="6050" y="2407"/>
                    <a:pt x="6030" y="2455"/>
                    <a:pt x="6034" y="2476"/>
                  </a:cubicBezTo>
                  <a:cubicBezTo>
                    <a:pt x="6041" y="2505"/>
                    <a:pt x="6069" y="2558"/>
                    <a:pt x="6084" y="2585"/>
                  </a:cubicBezTo>
                  <a:cubicBezTo>
                    <a:pt x="6095" y="2605"/>
                    <a:pt x="6130" y="2641"/>
                    <a:pt x="6137" y="2664"/>
                  </a:cubicBezTo>
                  <a:cubicBezTo>
                    <a:pt x="6143" y="2685"/>
                    <a:pt x="6145" y="2732"/>
                    <a:pt x="6137" y="2753"/>
                  </a:cubicBezTo>
                  <a:cubicBezTo>
                    <a:pt x="6124" y="2784"/>
                    <a:pt x="6065" y="2825"/>
                    <a:pt x="6041" y="2849"/>
                  </a:cubicBezTo>
                  <a:cubicBezTo>
                    <a:pt x="6019" y="2870"/>
                    <a:pt x="5976" y="2913"/>
                    <a:pt x="5952" y="2931"/>
                  </a:cubicBezTo>
                  <a:cubicBezTo>
                    <a:pt x="5928" y="2950"/>
                    <a:pt x="5876" y="2983"/>
                    <a:pt x="5849" y="2997"/>
                  </a:cubicBezTo>
                  <a:cubicBezTo>
                    <a:pt x="5828" y="3009"/>
                    <a:pt x="5781" y="3022"/>
                    <a:pt x="5760" y="3034"/>
                  </a:cubicBezTo>
                  <a:cubicBezTo>
                    <a:pt x="5738" y="3047"/>
                    <a:pt x="5686" y="3072"/>
                    <a:pt x="5681" y="3097"/>
                  </a:cubicBezTo>
                  <a:cubicBezTo>
                    <a:pt x="5677" y="3115"/>
                    <a:pt x="5711" y="3145"/>
                    <a:pt x="5717" y="3163"/>
                  </a:cubicBezTo>
                  <a:cubicBezTo>
                    <a:pt x="5724" y="3185"/>
                    <a:pt x="5733" y="3232"/>
                    <a:pt x="5730" y="3255"/>
                  </a:cubicBezTo>
                  <a:cubicBezTo>
                    <a:pt x="5729" y="3273"/>
                    <a:pt x="5715" y="3306"/>
                    <a:pt x="5707" y="3321"/>
                  </a:cubicBezTo>
                  <a:cubicBezTo>
                    <a:pt x="5699" y="3337"/>
                    <a:pt x="5669" y="3363"/>
                    <a:pt x="5668" y="3381"/>
                  </a:cubicBezTo>
                  <a:cubicBezTo>
                    <a:pt x="5666" y="3401"/>
                    <a:pt x="5689" y="3439"/>
                    <a:pt x="5701" y="3457"/>
                  </a:cubicBezTo>
                  <a:cubicBezTo>
                    <a:pt x="5715" y="3479"/>
                    <a:pt x="5753" y="3516"/>
                    <a:pt x="5773" y="3533"/>
                  </a:cubicBezTo>
                  <a:cubicBezTo>
                    <a:pt x="5794" y="3549"/>
                    <a:pt x="5842" y="3572"/>
                    <a:pt x="5862" y="3589"/>
                  </a:cubicBezTo>
                  <a:cubicBezTo>
                    <a:pt x="5895" y="3617"/>
                    <a:pt x="5946" y="3687"/>
                    <a:pt x="5975" y="3720"/>
                  </a:cubicBezTo>
                  <a:cubicBezTo>
                    <a:pt x="5984" y="3731"/>
                    <a:pt x="6001" y="3756"/>
                    <a:pt x="6014" y="3764"/>
                  </a:cubicBezTo>
                  <a:cubicBezTo>
                    <a:pt x="6045" y="3781"/>
                    <a:pt x="6113" y="3782"/>
                    <a:pt x="6155" y="3790"/>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8" name="Freeform 51"/>
            <p:cNvSpPr>
              <a:spLocks/>
            </p:cNvSpPr>
            <p:nvPr/>
          </p:nvSpPr>
          <p:spPr bwMode="auto">
            <a:xfrm>
              <a:off x="3916363" y="3116262"/>
              <a:ext cx="303213" cy="468313"/>
            </a:xfrm>
            <a:custGeom>
              <a:avLst/>
              <a:gdLst>
                <a:gd name="T0" fmla="*/ 1767 w 1790"/>
                <a:gd name="T1" fmla="*/ 1017 h 2765"/>
                <a:gd name="T2" fmla="*/ 1615 w 1790"/>
                <a:gd name="T3" fmla="*/ 1161 h 2765"/>
                <a:gd name="T4" fmla="*/ 1546 w 1790"/>
                <a:gd name="T5" fmla="*/ 1280 h 2765"/>
                <a:gd name="T6" fmla="*/ 1554 w 1790"/>
                <a:gd name="T7" fmla="*/ 1415 h 2765"/>
                <a:gd name="T8" fmla="*/ 1471 w 1790"/>
                <a:gd name="T9" fmla="*/ 1511 h 2765"/>
                <a:gd name="T10" fmla="*/ 1299 w 1790"/>
                <a:gd name="T11" fmla="*/ 1486 h 2765"/>
                <a:gd name="T12" fmla="*/ 1209 w 1790"/>
                <a:gd name="T13" fmla="*/ 1571 h 2765"/>
                <a:gd name="T14" fmla="*/ 1212 w 1790"/>
                <a:gd name="T15" fmla="*/ 1737 h 2765"/>
                <a:gd name="T16" fmla="*/ 1143 w 1790"/>
                <a:gd name="T17" fmla="*/ 1817 h 2765"/>
                <a:gd name="T18" fmla="*/ 1170 w 1790"/>
                <a:gd name="T19" fmla="*/ 2102 h 2765"/>
                <a:gd name="T20" fmla="*/ 1401 w 1790"/>
                <a:gd name="T21" fmla="*/ 2207 h 2765"/>
                <a:gd name="T22" fmla="*/ 1389 w 1790"/>
                <a:gd name="T23" fmla="*/ 2357 h 2765"/>
                <a:gd name="T24" fmla="*/ 1299 w 1790"/>
                <a:gd name="T25" fmla="*/ 2496 h 2765"/>
                <a:gd name="T26" fmla="*/ 1166 w 1790"/>
                <a:gd name="T27" fmla="*/ 2500 h 2765"/>
                <a:gd name="T28" fmla="*/ 1131 w 1790"/>
                <a:gd name="T29" fmla="*/ 2746 h 2765"/>
                <a:gd name="T30" fmla="*/ 963 w 1790"/>
                <a:gd name="T31" fmla="*/ 2692 h 2765"/>
                <a:gd name="T32" fmla="*/ 795 w 1790"/>
                <a:gd name="T33" fmla="*/ 2600 h 2765"/>
                <a:gd name="T34" fmla="*/ 580 w 1790"/>
                <a:gd name="T35" fmla="*/ 2469 h 2765"/>
                <a:gd name="T36" fmla="*/ 514 w 1790"/>
                <a:gd name="T37" fmla="*/ 2311 h 2765"/>
                <a:gd name="T38" fmla="*/ 584 w 1790"/>
                <a:gd name="T39" fmla="*/ 2099 h 2765"/>
                <a:gd name="T40" fmla="*/ 467 w 1790"/>
                <a:gd name="T41" fmla="*/ 1894 h 2765"/>
                <a:gd name="T42" fmla="*/ 408 w 1790"/>
                <a:gd name="T43" fmla="*/ 1667 h 2765"/>
                <a:gd name="T44" fmla="*/ 229 w 1790"/>
                <a:gd name="T45" fmla="*/ 1478 h 2765"/>
                <a:gd name="T46" fmla="*/ 151 w 1790"/>
                <a:gd name="T47" fmla="*/ 1405 h 2765"/>
                <a:gd name="T48" fmla="*/ 71 w 1790"/>
                <a:gd name="T49" fmla="*/ 1328 h 2765"/>
                <a:gd name="T50" fmla="*/ 0 w 1790"/>
                <a:gd name="T51" fmla="*/ 1301 h 2765"/>
                <a:gd name="T52" fmla="*/ 205 w 1790"/>
                <a:gd name="T53" fmla="*/ 1277 h 2765"/>
                <a:gd name="T54" fmla="*/ 411 w 1790"/>
                <a:gd name="T55" fmla="*/ 1166 h 2765"/>
                <a:gd name="T56" fmla="*/ 684 w 1790"/>
                <a:gd name="T57" fmla="*/ 1109 h 2765"/>
                <a:gd name="T58" fmla="*/ 745 w 1790"/>
                <a:gd name="T59" fmla="*/ 841 h 2765"/>
                <a:gd name="T60" fmla="*/ 790 w 1790"/>
                <a:gd name="T61" fmla="*/ 571 h 2765"/>
                <a:gd name="T62" fmla="*/ 882 w 1790"/>
                <a:gd name="T63" fmla="*/ 207 h 2765"/>
                <a:gd name="T64" fmla="*/ 1082 w 1790"/>
                <a:gd name="T65" fmla="*/ 58 h 2765"/>
                <a:gd name="T66" fmla="*/ 1226 w 1790"/>
                <a:gd name="T67" fmla="*/ 6 h 2765"/>
                <a:gd name="T68" fmla="*/ 1318 w 1790"/>
                <a:gd name="T69" fmla="*/ 172 h 2765"/>
                <a:gd name="T70" fmla="*/ 1345 w 1790"/>
                <a:gd name="T71" fmla="*/ 356 h 2765"/>
                <a:gd name="T72" fmla="*/ 1211 w 1790"/>
                <a:gd name="T73" fmla="*/ 529 h 2765"/>
                <a:gd name="T74" fmla="*/ 1226 w 1790"/>
                <a:gd name="T75" fmla="*/ 720 h 2765"/>
                <a:gd name="T76" fmla="*/ 1551 w 1790"/>
                <a:gd name="T77" fmla="*/ 869 h 2765"/>
                <a:gd name="T78" fmla="*/ 1727 w 1790"/>
                <a:gd name="T79" fmla="*/ 973 h 2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90" h="2765">
                  <a:moveTo>
                    <a:pt x="1790" y="989"/>
                  </a:moveTo>
                  <a:cubicBezTo>
                    <a:pt x="1782" y="999"/>
                    <a:pt x="1773" y="1012"/>
                    <a:pt x="1767" y="1017"/>
                  </a:cubicBezTo>
                  <a:cubicBezTo>
                    <a:pt x="1744" y="1037"/>
                    <a:pt x="1681" y="1052"/>
                    <a:pt x="1660" y="1073"/>
                  </a:cubicBezTo>
                  <a:cubicBezTo>
                    <a:pt x="1642" y="1091"/>
                    <a:pt x="1625" y="1138"/>
                    <a:pt x="1615" y="1161"/>
                  </a:cubicBezTo>
                  <a:cubicBezTo>
                    <a:pt x="1609" y="1175"/>
                    <a:pt x="1601" y="1205"/>
                    <a:pt x="1594" y="1219"/>
                  </a:cubicBezTo>
                  <a:cubicBezTo>
                    <a:pt x="1584" y="1236"/>
                    <a:pt x="1554" y="1262"/>
                    <a:pt x="1546" y="1280"/>
                  </a:cubicBezTo>
                  <a:cubicBezTo>
                    <a:pt x="1539" y="1294"/>
                    <a:pt x="1534" y="1324"/>
                    <a:pt x="1534" y="1339"/>
                  </a:cubicBezTo>
                  <a:cubicBezTo>
                    <a:pt x="1535" y="1359"/>
                    <a:pt x="1551" y="1396"/>
                    <a:pt x="1554" y="1415"/>
                  </a:cubicBezTo>
                  <a:cubicBezTo>
                    <a:pt x="1557" y="1437"/>
                    <a:pt x="1553" y="1476"/>
                    <a:pt x="1554" y="1504"/>
                  </a:cubicBezTo>
                  <a:cubicBezTo>
                    <a:pt x="1523" y="1506"/>
                    <a:pt x="1484" y="1509"/>
                    <a:pt x="1471" y="1511"/>
                  </a:cubicBezTo>
                  <a:cubicBezTo>
                    <a:pt x="1448" y="1515"/>
                    <a:pt x="1399" y="1534"/>
                    <a:pt x="1376" y="1529"/>
                  </a:cubicBezTo>
                  <a:cubicBezTo>
                    <a:pt x="1352" y="1524"/>
                    <a:pt x="1323" y="1494"/>
                    <a:pt x="1299" y="1486"/>
                  </a:cubicBezTo>
                  <a:cubicBezTo>
                    <a:pt x="1284" y="1480"/>
                    <a:pt x="1246" y="1476"/>
                    <a:pt x="1233" y="1486"/>
                  </a:cubicBezTo>
                  <a:cubicBezTo>
                    <a:pt x="1215" y="1499"/>
                    <a:pt x="1215" y="1549"/>
                    <a:pt x="1209" y="1571"/>
                  </a:cubicBezTo>
                  <a:cubicBezTo>
                    <a:pt x="1203" y="1595"/>
                    <a:pt x="1182" y="1645"/>
                    <a:pt x="1186" y="1671"/>
                  </a:cubicBezTo>
                  <a:cubicBezTo>
                    <a:pt x="1190" y="1694"/>
                    <a:pt x="1212" y="1713"/>
                    <a:pt x="1212" y="1737"/>
                  </a:cubicBezTo>
                  <a:cubicBezTo>
                    <a:pt x="1213" y="1748"/>
                    <a:pt x="1206" y="1778"/>
                    <a:pt x="1198" y="1785"/>
                  </a:cubicBezTo>
                  <a:cubicBezTo>
                    <a:pt x="1183" y="1797"/>
                    <a:pt x="1154" y="1802"/>
                    <a:pt x="1143" y="1817"/>
                  </a:cubicBezTo>
                  <a:cubicBezTo>
                    <a:pt x="1119" y="1849"/>
                    <a:pt x="1123" y="1936"/>
                    <a:pt x="1127" y="1975"/>
                  </a:cubicBezTo>
                  <a:cubicBezTo>
                    <a:pt x="1131" y="2009"/>
                    <a:pt x="1147" y="2078"/>
                    <a:pt x="1170" y="2102"/>
                  </a:cubicBezTo>
                  <a:cubicBezTo>
                    <a:pt x="1182" y="2114"/>
                    <a:pt x="1217" y="2119"/>
                    <a:pt x="1233" y="2126"/>
                  </a:cubicBezTo>
                  <a:cubicBezTo>
                    <a:pt x="1276" y="2144"/>
                    <a:pt x="1373" y="2170"/>
                    <a:pt x="1401" y="2207"/>
                  </a:cubicBezTo>
                  <a:cubicBezTo>
                    <a:pt x="1414" y="2225"/>
                    <a:pt x="1419" y="2273"/>
                    <a:pt x="1416" y="2295"/>
                  </a:cubicBezTo>
                  <a:cubicBezTo>
                    <a:pt x="1414" y="2312"/>
                    <a:pt x="1394" y="2341"/>
                    <a:pt x="1389" y="2357"/>
                  </a:cubicBezTo>
                  <a:cubicBezTo>
                    <a:pt x="1380" y="2384"/>
                    <a:pt x="1384" y="2447"/>
                    <a:pt x="1366" y="2469"/>
                  </a:cubicBezTo>
                  <a:cubicBezTo>
                    <a:pt x="1354" y="2482"/>
                    <a:pt x="1317" y="2495"/>
                    <a:pt x="1299" y="2496"/>
                  </a:cubicBezTo>
                  <a:cubicBezTo>
                    <a:pt x="1279" y="2497"/>
                    <a:pt x="1241" y="2471"/>
                    <a:pt x="1221" y="2473"/>
                  </a:cubicBezTo>
                  <a:cubicBezTo>
                    <a:pt x="1206" y="2474"/>
                    <a:pt x="1175" y="2487"/>
                    <a:pt x="1166" y="2500"/>
                  </a:cubicBezTo>
                  <a:cubicBezTo>
                    <a:pt x="1137" y="2545"/>
                    <a:pt x="1179" y="2665"/>
                    <a:pt x="1159" y="2715"/>
                  </a:cubicBezTo>
                  <a:cubicBezTo>
                    <a:pt x="1155" y="2725"/>
                    <a:pt x="1140" y="2741"/>
                    <a:pt x="1131" y="2746"/>
                  </a:cubicBezTo>
                  <a:cubicBezTo>
                    <a:pt x="1116" y="2755"/>
                    <a:pt x="1078" y="2765"/>
                    <a:pt x="1061" y="2762"/>
                  </a:cubicBezTo>
                  <a:cubicBezTo>
                    <a:pt x="1031" y="2756"/>
                    <a:pt x="992" y="2701"/>
                    <a:pt x="963" y="2692"/>
                  </a:cubicBezTo>
                  <a:cubicBezTo>
                    <a:pt x="934" y="2683"/>
                    <a:pt x="868" y="2708"/>
                    <a:pt x="842" y="2692"/>
                  </a:cubicBezTo>
                  <a:cubicBezTo>
                    <a:pt x="820" y="2679"/>
                    <a:pt x="804" y="2624"/>
                    <a:pt x="795" y="2600"/>
                  </a:cubicBezTo>
                  <a:cubicBezTo>
                    <a:pt x="788" y="2579"/>
                    <a:pt x="791" y="2531"/>
                    <a:pt x="776" y="2515"/>
                  </a:cubicBezTo>
                  <a:cubicBezTo>
                    <a:pt x="740" y="2480"/>
                    <a:pt x="622" y="2496"/>
                    <a:pt x="580" y="2469"/>
                  </a:cubicBezTo>
                  <a:cubicBezTo>
                    <a:pt x="555" y="2452"/>
                    <a:pt x="518" y="2401"/>
                    <a:pt x="510" y="2372"/>
                  </a:cubicBezTo>
                  <a:cubicBezTo>
                    <a:pt x="506" y="2358"/>
                    <a:pt x="509" y="2325"/>
                    <a:pt x="514" y="2311"/>
                  </a:cubicBezTo>
                  <a:cubicBezTo>
                    <a:pt x="523" y="2285"/>
                    <a:pt x="567" y="2248"/>
                    <a:pt x="576" y="2222"/>
                  </a:cubicBezTo>
                  <a:cubicBezTo>
                    <a:pt x="587" y="2193"/>
                    <a:pt x="595" y="2128"/>
                    <a:pt x="584" y="2099"/>
                  </a:cubicBezTo>
                  <a:cubicBezTo>
                    <a:pt x="575" y="2073"/>
                    <a:pt x="524" y="2041"/>
                    <a:pt x="510" y="2018"/>
                  </a:cubicBezTo>
                  <a:cubicBezTo>
                    <a:pt x="493" y="1990"/>
                    <a:pt x="474" y="1926"/>
                    <a:pt x="467" y="1894"/>
                  </a:cubicBezTo>
                  <a:cubicBezTo>
                    <a:pt x="458" y="1851"/>
                    <a:pt x="469" y="1758"/>
                    <a:pt x="451" y="1717"/>
                  </a:cubicBezTo>
                  <a:cubicBezTo>
                    <a:pt x="445" y="1702"/>
                    <a:pt x="421" y="1678"/>
                    <a:pt x="408" y="1667"/>
                  </a:cubicBezTo>
                  <a:cubicBezTo>
                    <a:pt x="380" y="1640"/>
                    <a:pt x="309" y="1603"/>
                    <a:pt x="283" y="1574"/>
                  </a:cubicBezTo>
                  <a:cubicBezTo>
                    <a:pt x="265" y="1554"/>
                    <a:pt x="253" y="1492"/>
                    <a:pt x="229" y="1478"/>
                  </a:cubicBezTo>
                  <a:cubicBezTo>
                    <a:pt x="210" y="1467"/>
                    <a:pt x="157" y="1494"/>
                    <a:pt x="143" y="1478"/>
                  </a:cubicBezTo>
                  <a:cubicBezTo>
                    <a:pt x="130" y="1464"/>
                    <a:pt x="156" y="1422"/>
                    <a:pt x="151" y="1405"/>
                  </a:cubicBezTo>
                  <a:cubicBezTo>
                    <a:pt x="145" y="1387"/>
                    <a:pt x="138" y="1374"/>
                    <a:pt x="122" y="1364"/>
                  </a:cubicBezTo>
                  <a:cubicBezTo>
                    <a:pt x="109" y="1354"/>
                    <a:pt x="84" y="1335"/>
                    <a:pt x="71" y="1328"/>
                  </a:cubicBezTo>
                  <a:cubicBezTo>
                    <a:pt x="58" y="1320"/>
                    <a:pt x="29" y="1309"/>
                    <a:pt x="15" y="1305"/>
                  </a:cubicBezTo>
                  <a:cubicBezTo>
                    <a:pt x="10" y="1303"/>
                    <a:pt x="5" y="1302"/>
                    <a:pt x="0" y="1301"/>
                  </a:cubicBezTo>
                  <a:cubicBezTo>
                    <a:pt x="22" y="1284"/>
                    <a:pt x="52" y="1270"/>
                    <a:pt x="69" y="1265"/>
                  </a:cubicBezTo>
                  <a:cubicBezTo>
                    <a:pt x="102" y="1255"/>
                    <a:pt x="172" y="1286"/>
                    <a:pt x="205" y="1277"/>
                  </a:cubicBezTo>
                  <a:cubicBezTo>
                    <a:pt x="236" y="1269"/>
                    <a:pt x="284" y="1220"/>
                    <a:pt x="312" y="1205"/>
                  </a:cubicBezTo>
                  <a:cubicBezTo>
                    <a:pt x="335" y="1193"/>
                    <a:pt x="385" y="1171"/>
                    <a:pt x="411" y="1166"/>
                  </a:cubicBezTo>
                  <a:cubicBezTo>
                    <a:pt x="436" y="1161"/>
                    <a:pt x="488" y="1170"/>
                    <a:pt x="513" y="1166"/>
                  </a:cubicBezTo>
                  <a:cubicBezTo>
                    <a:pt x="557" y="1159"/>
                    <a:pt x="651" y="1140"/>
                    <a:pt x="684" y="1109"/>
                  </a:cubicBezTo>
                  <a:cubicBezTo>
                    <a:pt x="703" y="1091"/>
                    <a:pt x="716" y="1036"/>
                    <a:pt x="723" y="1010"/>
                  </a:cubicBezTo>
                  <a:cubicBezTo>
                    <a:pt x="734" y="969"/>
                    <a:pt x="743" y="884"/>
                    <a:pt x="745" y="841"/>
                  </a:cubicBezTo>
                  <a:cubicBezTo>
                    <a:pt x="748" y="808"/>
                    <a:pt x="740" y="741"/>
                    <a:pt x="745" y="707"/>
                  </a:cubicBezTo>
                  <a:cubicBezTo>
                    <a:pt x="751" y="672"/>
                    <a:pt x="781" y="606"/>
                    <a:pt x="790" y="571"/>
                  </a:cubicBezTo>
                  <a:cubicBezTo>
                    <a:pt x="804" y="518"/>
                    <a:pt x="816" y="409"/>
                    <a:pt x="830" y="356"/>
                  </a:cubicBezTo>
                  <a:cubicBezTo>
                    <a:pt x="840" y="318"/>
                    <a:pt x="862" y="241"/>
                    <a:pt x="882" y="207"/>
                  </a:cubicBezTo>
                  <a:cubicBezTo>
                    <a:pt x="899" y="178"/>
                    <a:pt x="944" y="128"/>
                    <a:pt x="971" y="108"/>
                  </a:cubicBezTo>
                  <a:cubicBezTo>
                    <a:pt x="996" y="90"/>
                    <a:pt x="1055" y="72"/>
                    <a:pt x="1082" y="58"/>
                  </a:cubicBezTo>
                  <a:cubicBezTo>
                    <a:pt x="1105" y="47"/>
                    <a:pt x="1145" y="13"/>
                    <a:pt x="1169" y="6"/>
                  </a:cubicBezTo>
                  <a:cubicBezTo>
                    <a:pt x="1183" y="3"/>
                    <a:pt x="1213" y="0"/>
                    <a:pt x="1226" y="6"/>
                  </a:cubicBezTo>
                  <a:cubicBezTo>
                    <a:pt x="1248" y="17"/>
                    <a:pt x="1274" y="62"/>
                    <a:pt x="1286" y="83"/>
                  </a:cubicBezTo>
                  <a:cubicBezTo>
                    <a:pt x="1297" y="104"/>
                    <a:pt x="1306" y="152"/>
                    <a:pt x="1318" y="172"/>
                  </a:cubicBezTo>
                  <a:cubicBezTo>
                    <a:pt x="1326" y="188"/>
                    <a:pt x="1358" y="210"/>
                    <a:pt x="1362" y="227"/>
                  </a:cubicBezTo>
                  <a:cubicBezTo>
                    <a:pt x="1371" y="258"/>
                    <a:pt x="1359" y="326"/>
                    <a:pt x="1345" y="356"/>
                  </a:cubicBezTo>
                  <a:cubicBezTo>
                    <a:pt x="1335" y="376"/>
                    <a:pt x="1297" y="405"/>
                    <a:pt x="1283" y="423"/>
                  </a:cubicBezTo>
                  <a:cubicBezTo>
                    <a:pt x="1263" y="448"/>
                    <a:pt x="1224" y="499"/>
                    <a:pt x="1211" y="529"/>
                  </a:cubicBezTo>
                  <a:cubicBezTo>
                    <a:pt x="1200" y="555"/>
                    <a:pt x="1186" y="612"/>
                    <a:pt x="1189" y="641"/>
                  </a:cubicBezTo>
                  <a:cubicBezTo>
                    <a:pt x="1192" y="662"/>
                    <a:pt x="1211" y="704"/>
                    <a:pt x="1226" y="720"/>
                  </a:cubicBezTo>
                  <a:cubicBezTo>
                    <a:pt x="1263" y="757"/>
                    <a:pt x="1369" y="787"/>
                    <a:pt x="1417" y="809"/>
                  </a:cubicBezTo>
                  <a:cubicBezTo>
                    <a:pt x="1450" y="824"/>
                    <a:pt x="1522" y="846"/>
                    <a:pt x="1551" y="869"/>
                  </a:cubicBezTo>
                  <a:cubicBezTo>
                    <a:pt x="1569" y="883"/>
                    <a:pt x="1586" y="930"/>
                    <a:pt x="1605" y="943"/>
                  </a:cubicBezTo>
                  <a:cubicBezTo>
                    <a:pt x="1631" y="960"/>
                    <a:pt x="1696" y="965"/>
                    <a:pt x="1727" y="973"/>
                  </a:cubicBezTo>
                  <a:cubicBezTo>
                    <a:pt x="1742" y="977"/>
                    <a:pt x="1771" y="982"/>
                    <a:pt x="1790" y="989"/>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09" name="Freeform 52"/>
            <p:cNvSpPr>
              <a:spLocks/>
            </p:cNvSpPr>
            <p:nvPr/>
          </p:nvSpPr>
          <p:spPr bwMode="auto">
            <a:xfrm>
              <a:off x="3181349" y="4260850"/>
              <a:ext cx="928688" cy="957263"/>
            </a:xfrm>
            <a:custGeom>
              <a:avLst/>
              <a:gdLst>
                <a:gd name="T0" fmla="*/ 4647 w 5483"/>
                <a:gd name="T1" fmla="*/ 3365 h 5650"/>
                <a:gd name="T2" fmla="*/ 4926 w 5483"/>
                <a:gd name="T3" fmla="*/ 3597 h 5650"/>
                <a:gd name="T4" fmla="*/ 5231 w 5483"/>
                <a:gd name="T5" fmla="*/ 3522 h 5650"/>
                <a:gd name="T6" fmla="*/ 5452 w 5483"/>
                <a:gd name="T7" fmla="*/ 3991 h 5650"/>
                <a:gd name="T8" fmla="*/ 4950 w 5483"/>
                <a:gd name="T9" fmla="*/ 4120 h 5650"/>
                <a:gd name="T10" fmla="*/ 4584 w 5483"/>
                <a:gd name="T11" fmla="*/ 4373 h 5650"/>
                <a:gd name="T12" fmla="*/ 4225 w 5483"/>
                <a:gd name="T13" fmla="*/ 4504 h 5650"/>
                <a:gd name="T14" fmla="*/ 3967 w 5483"/>
                <a:gd name="T15" fmla="*/ 4626 h 5650"/>
                <a:gd name="T16" fmla="*/ 3619 w 5483"/>
                <a:gd name="T17" fmla="*/ 4576 h 5650"/>
                <a:gd name="T18" fmla="*/ 3173 w 5483"/>
                <a:gd name="T19" fmla="*/ 4505 h 5650"/>
                <a:gd name="T20" fmla="*/ 2791 w 5483"/>
                <a:gd name="T21" fmla="*/ 4768 h 5650"/>
                <a:gd name="T22" fmla="*/ 2522 w 5483"/>
                <a:gd name="T23" fmla="*/ 4900 h 5650"/>
                <a:gd name="T24" fmla="*/ 2661 w 5483"/>
                <a:gd name="T25" fmla="*/ 5544 h 5650"/>
                <a:gd name="T26" fmla="*/ 2265 w 5483"/>
                <a:gd name="T27" fmla="*/ 5516 h 5650"/>
                <a:gd name="T28" fmla="*/ 2144 w 5483"/>
                <a:gd name="T29" fmla="*/ 5232 h 5650"/>
                <a:gd name="T30" fmla="*/ 1731 w 5483"/>
                <a:gd name="T31" fmla="*/ 5334 h 5650"/>
                <a:gd name="T32" fmla="*/ 1518 w 5483"/>
                <a:gd name="T33" fmla="*/ 5044 h 5650"/>
                <a:gd name="T34" fmla="*/ 1011 w 5483"/>
                <a:gd name="T35" fmla="*/ 4846 h 5650"/>
                <a:gd name="T36" fmla="*/ 1163 w 5483"/>
                <a:gd name="T37" fmla="*/ 4429 h 5650"/>
                <a:gd name="T38" fmla="*/ 990 w 5483"/>
                <a:gd name="T39" fmla="*/ 4216 h 5650"/>
                <a:gd name="T40" fmla="*/ 811 w 5483"/>
                <a:gd name="T41" fmla="*/ 3921 h 5650"/>
                <a:gd name="T42" fmla="*/ 852 w 5483"/>
                <a:gd name="T43" fmla="*/ 3511 h 5650"/>
                <a:gd name="T44" fmla="*/ 238 w 5483"/>
                <a:gd name="T45" fmla="*/ 3514 h 5650"/>
                <a:gd name="T46" fmla="*/ 99 w 5483"/>
                <a:gd name="T47" fmla="*/ 3453 h 5650"/>
                <a:gd name="T48" fmla="*/ 50 w 5483"/>
                <a:gd name="T49" fmla="*/ 2996 h 5650"/>
                <a:gd name="T50" fmla="*/ 207 w 5483"/>
                <a:gd name="T51" fmla="*/ 2708 h 5650"/>
                <a:gd name="T52" fmla="*/ 514 w 5483"/>
                <a:gd name="T53" fmla="*/ 2423 h 5650"/>
                <a:gd name="T54" fmla="*/ 826 w 5483"/>
                <a:gd name="T55" fmla="*/ 2228 h 5650"/>
                <a:gd name="T56" fmla="*/ 839 w 5483"/>
                <a:gd name="T57" fmla="*/ 1952 h 5650"/>
                <a:gd name="T58" fmla="*/ 887 w 5483"/>
                <a:gd name="T59" fmla="*/ 1171 h 5650"/>
                <a:gd name="T60" fmla="*/ 615 w 5483"/>
                <a:gd name="T61" fmla="*/ 974 h 5650"/>
                <a:gd name="T62" fmla="*/ 638 w 5483"/>
                <a:gd name="T63" fmla="*/ 548 h 5650"/>
                <a:gd name="T64" fmla="*/ 902 w 5483"/>
                <a:gd name="T65" fmla="*/ 654 h 5650"/>
                <a:gd name="T66" fmla="*/ 905 w 5483"/>
                <a:gd name="T67" fmla="*/ 224 h 5650"/>
                <a:gd name="T68" fmla="*/ 1145 w 5483"/>
                <a:gd name="T69" fmla="*/ 135 h 5650"/>
                <a:gd name="T70" fmla="*/ 1207 w 5483"/>
                <a:gd name="T71" fmla="*/ 332 h 5650"/>
                <a:gd name="T72" fmla="*/ 1489 w 5483"/>
                <a:gd name="T73" fmla="*/ 345 h 5650"/>
                <a:gd name="T74" fmla="*/ 1715 w 5483"/>
                <a:gd name="T75" fmla="*/ 835 h 5650"/>
                <a:gd name="T76" fmla="*/ 2183 w 5483"/>
                <a:gd name="T77" fmla="*/ 1083 h 5650"/>
                <a:gd name="T78" fmla="*/ 2521 w 5483"/>
                <a:gd name="T79" fmla="*/ 1741 h 5650"/>
                <a:gd name="T80" fmla="*/ 2755 w 5483"/>
                <a:gd name="T81" fmla="*/ 2200 h 5650"/>
                <a:gd name="T82" fmla="*/ 3333 w 5483"/>
                <a:gd name="T83" fmla="*/ 2100 h 5650"/>
                <a:gd name="T84" fmla="*/ 3490 w 5483"/>
                <a:gd name="T85" fmla="*/ 1298 h 5650"/>
                <a:gd name="T86" fmla="*/ 3818 w 5483"/>
                <a:gd name="T87" fmla="*/ 747 h 5650"/>
                <a:gd name="T88" fmla="*/ 4278 w 5483"/>
                <a:gd name="T89" fmla="*/ 466 h 5650"/>
                <a:gd name="T90" fmla="*/ 4345 w 5483"/>
                <a:gd name="T91" fmla="*/ 905 h 5650"/>
                <a:gd name="T92" fmla="*/ 4820 w 5483"/>
                <a:gd name="T93" fmla="*/ 917 h 5650"/>
                <a:gd name="T94" fmla="*/ 4647 w 5483"/>
                <a:gd name="T95" fmla="*/ 1376 h 5650"/>
                <a:gd name="T96" fmla="*/ 4113 w 5483"/>
                <a:gd name="T97" fmla="*/ 1338 h 5650"/>
                <a:gd name="T98" fmla="*/ 3943 w 5483"/>
                <a:gd name="T99" fmla="*/ 1735 h 5650"/>
                <a:gd name="T100" fmla="*/ 4330 w 5483"/>
                <a:gd name="T101" fmla="*/ 1842 h 5650"/>
                <a:gd name="T102" fmla="*/ 4392 w 5483"/>
                <a:gd name="T103" fmla="*/ 2292 h 5650"/>
                <a:gd name="T104" fmla="*/ 4458 w 5483"/>
                <a:gd name="T105" fmla="*/ 2750 h 5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483" h="5650">
                  <a:moveTo>
                    <a:pt x="4408" y="3194"/>
                  </a:moveTo>
                  <a:cubicBezTo>
                    <a:pt x="4400" y="3219"/>
                    <a:pt x="4394" y="3244"/>
                    <a:pt x="4396" y="3262"/>
                  </a:cubicBezTo>
                  <a:cubicBezTo>
                    <a:pt x="4400" y="3303"/>
                    <a:pt x="4450" y="3375"/>
                    <a:pt x="4477" y="3407"/>
                  </a:cubicBezTo>
                  <a:cubicBezTo>
                    <a:pt x="4486" y="3417"/>
                    <a:pt x="4507" y="3445"/>
                    <a:pt x="4520" y="3441"/>
                  </a:cubicBezTo>
                  <a:cubicBezTo>
                    <a:pt x="4537" y="3436"/>
                    <a:pt x="4529" y="3383"/>
                    <a:pt x="4543" y="3372"/>
                  </a:cubicBezTo>
                  <a:cubicBezTo>
                    <a:pt x="4564" y="3356"/>
                    <a:pt x="4623" y="3356"/>
                    <a:pt x="4647" y="3365"/>
                  </a:cubicBezTo>
                  <a:cubicBezTo>
                    <a:pt x="4659" y="3369"/>
                    <a:pt x="4670" y="3398"/>
                    <a:pt x="4682" y="3399"/>
                  </a:cubicBezTo>
                  <a:cubicBezTo>
                    <a:pt x="4701" y="3401"/>
                    <a:pt x="4725" y="3357"/>
                    <a:pt x="4744" y="3357"/>
                  </a:cubicBezTo>
                  <a:cubicBezTo>
                    <a:pt x="4757" y="3357"/>
                    <a:pt x="4777" y="3378"/>
                    <a:pt x="4787" y="3388"/>
                  </a:cubicBezTo>
                  <a:cubicBezTo>
                    <a:pt x="4800" y="3401"/>
                    <a:pt x="4826" y="3431"/>
                    <a:pt x="4833" y="3449"/>
                  </a:cubicBezTo>
                  <a:cubicBezTo>
                    <a:pt x="4846" y="3480"/>
                    <a:pt x="4829" y="3558"/>
                    <a:pt x="4852" y="3582"/>
                  </a:cubicBezTo>
                  <a:cubicBezTo>
                    <a:pt x="4865" y="3596"/>
                    <a:pt x="4908" y="3591"/>
                    <a:pt x="4926" y="3597"/>
                  </a:cubicBezTo>
                  <a:cubicBezTo>
                    <a:pt x="4938" y="3602"/>
                    <a:pt x="4961" y="3614"/>
                    <a:pt x="4972" y="3620"/>
                  </a:cubicBezTo>
                  <a:cubicBezTo>
                    <a:pt x="4981" y="3626"/>
                    <a:pt x="4997" y="3645"/>
                    <a:pt x="5007" y="3643"/>
                  </a:cubicBezTo>
                  <a:cubicBezTo>
                    <a:pt x="5021" y="3642"/>
                    <a:pt x="5035" y="3610"/>
                    <a:pt x="5046" y="3601"/>
                  </a:cubicBezTo>
                  <a:cubicBezTo>
                    <a:pt x="5057" y="3592"/>
                    <a:pt x="5082" y="3576"/>
                    <a:pt x="5096" y="3571"/>
                  </a:cubicBezTo>
                  <a:cubicBezTo>
                    <a:pt x="5110" y="3565"/>
                    <a:pt x="5139" y="3561"/>
                    <a:pt x="5153" y="3556"/>
                  </a:cubicBezTo>
                  <a:cubicBezTo>
                    <a:pt x="5173" y="3549"/>
                    <a:pt x="5210" y="3521"/>
                    <a:pt x="5231" y="3522"/>
                  </a:cubicBezTo>
                  <a:cubicBezTo>
                    <a:pt x="5251" y="3524"/>
                    <a:pt x="5282" y="3554"/>
                    <a:pt x="5300" y="3564"/>
                  </a:cubicBezTo>
                  <a:cubicBezTo>
                    <a:pt x="5313" y="3572"/>
                    <a:pt x="5342" y="3585"/>
                    <a:pt x="5355" y="3594"/>
                  </a:cubicBezTo>
                  <a:cubicBezTo>
                    <a:pt x="5377" y="3608"/>
                    <a:pt x="5415" y="3643"/>
                    <a:pt x="5433" y="3662"/>
                  </a:cubicBezTo>
                  <a:cubicBezTo>
                    <a:pt x="5448" y="3680"/>
                    <a:pt x="5467" y="3718"/>
                    <a:pt x="5470" y="3741"/>
                  </a:cubicBezTo>
                  <a:cubicBezTo>
                    <a:pt x="5472" y="3755"/>
                    <a:pt x="5470" y="3778"/>
                    <a:pt x="5467" y="3792"/>
                  </a:cubicBezTo>
                  <a:cubicBezTo>
                    <a:pt x="5457" y="3841"/>
                    <a:pt x="5483" y="3952"/>
                    <a:pt x="5452" y="3991"/>
                  </a:cubicBezTo>
                  <a:cubicBezTo>
                    <a:pt x="5440" y="4005"/>
                    <a:pt x="5398" y="4013"/>
                    <a:pt x="5378" y="4013"/>
                  </a:cubicBezTo>
                  <a:cubicBezTo>
                    <a:pt x="5359" y="4014"/>
                    <a:pt x="5321" y="3990"/>
                    <a:pt x="5301" y="3994"/>
                  </a:cubicBezTo>
                  <a:cubicBezTo>
                    <a:pt x="5284" y="3998"/>
                    <a:pt x="5260" y="4025"/>
                    <a:pt x="5247" y="4036"/>
                  </a:cubicBezTo>
                  <a:cubicBezTo>
                    <a:pt x="5204" y="4075"/>
                    <a:pt x="5087" y="4147"/>
                    <a:pt x="5059" y="4250"/>
                  </a:cubicBezTo>
                  <a:cubicBezTo>
                    <a:pt x="5044" y="4226"/>
                    <a:pt x="5017" y="4176"/>
                    <a:pt x="4998" y="4155"/>
                  </a:cubicBezTo>
                  <a:cubicBezTo>
                    <a:pt x="4988" y="4144"/>
                    <a:pt x="4964" y="4127"/>
                    <a:pt x="4950" y="4120"/>
                  </a:cubicBezTo>
                  <a:cubicBezTo>
                    <a:pt x="4937" y="4114"/>
                    <a:pt x="4908" y="4103"/>
                    <a:pt x="4894" y="4106"/>
                  </a:cubicBezTo>
                  <a:cubicBezTo>
                    <a:pt x="4870" y="4110"/>
                    <a:pt x="4836" y="4149"/>
                    <a:pt x="4815" y="4160"/>
                  </a:cubicBezTo>
                  <a:cubicBezTo>
                    <a:pt x="4797" y="4170"/>
                    <a:pt x="4747" y="4188"/>
                    <a:pt x="4740" y="4188"/>
                  </a:cubicBezTo>
                  <a:cubicBezTo>
                    <a:pt x="4734" y="4188"/>
                    <a:pt x="4661" y="4239"/>
                    <a:pt x="4638" y="4259"/>
                  </a:cubicBezTo>
                  <a:cubicBezTo>
                    <a:pt x="4622" y="4273"/>
                    <a:pt x="4586" y="4300"/>
                    <a:pt x="4579" y="4320"/>
                  </a:cubicBezTo>
                  <a:cubicBezTo>
                    <a:pt x="4574" y="4333"/>
                    <a:pt x="4583" y="4360"/>
                    <a:pt x="4584" y="4373"/>
                  </a:cubicBezTo>
                  <a:cubicBezTo>
                    <a:pt x="4584" y="4385"/>
                    <a:pt x="4588" y="4410"/>
                    <a:pt x="4582" y="4419"/>
                  </a:cubicBezTo>
                  <a:cubicBezTo>
                    <a:pt x="4571" y="4438"/>
                    <a:pt x="4529" y="4455"/>
                    <a:pt x="4509" y="4462"/>
                  </a:cubicBezTo>
                  <a:cubicBezTo>
                    <a:pt x="4497" y="4467"/>
                    <a:pt x="4472" y="4470"/>
                    <a:pt x="4460" y="4474"/>
                  </a:cubicBezTo>
                  <a:cubicBezTo>
                    <a:pt x="4434" y="4482"/>
                    <a:pt x="4386" y="4506"/>
                    <a:pt x="4362" y="4517"/>
                  </a:cubicBezTo>
                  <a:cubicBezTo>
                    <a:pt x="4341" y="4527"/>
                    <a:pt x="4300" y="4561"/>
                    <a:pt x="4276" y="4557"/>
                  </a:cubicBezTo>
                  <a:cubicBezTo>
                    <a:pt x="4258" y="4553"/>
                    <a:pt x="4241" y="4512"/>
                    <a:pt x="4225" y="4504"/>
                  </a:cubicBezTo>
                  <a:cubicBezTo>
                    <a:pt x="4217" y="4499"/>
                    <a:pt x="4199" y="4495"/>
                    <a:pt x="4190" y="4497"/>
                  </a:cubicBezTo>
                  <a:cubicBezTo>
                    <a:pt x="4171" y="4501"/>
                    <a:pt x="4135" y="4523"/>
                    <a:pt x="4123" y="4538"/>
                  </a:cubicBezTo>
                  <a:cubicBezTo>
                    <a:pt x="4111" y="4552"/>
                    <a:pt x="4105" y="4589"/>
                    <a:pt x="4098" y="4606"/>
                  </a:cubicBezTo>
                  <a:cubicBezTo>
                    <a:pt x="4090" y="4626"/>
                    <a:pt x="4080" y="4672"/>
                    <a:pt x="4063" y="4685"/>
                  </a:cubicBezTo>
                  <a:cubicBezTo>
                    <a:pt x="4055" y="4692"/>
                    <a:pt x="4032" y="4696"/>
                    <a:pt x="4022" y="4692"/>
                  </a:cubicBezTo>
                  <a:cubicBezTo>
                    <a:pt x="4002" y="4684"/>
                    <a:pt x="3981" y="4643"/>
                    <a:pt x="3967" y="4626"/>
                  </a:cubicBezTo>
                  <a:cubicBezTo>
                    <a:pt x="3951" y="4605"/>
                    <a:pt x="3926" y="4555"/>
                    <a:pt x="3903" y="4542"/>
                  </a:cubicBezTo>
                  <a:cubicBezTo>
                    <a:pt x="3881" y="4529"/>
                    <a:pt x="3826" y="4523"/>
                    <a:pt x="3801" y="4528"/>
                  </a:cubicBezTo>
                  <a:cubicBezTo>
                    <a:pt x="3779" y="4533"/>
                    <a:pt x="3747" y="4578"/>
                    <a:pt x="3726" y="4573"/>
                  </a:cubicBezTo>
                  <a:cubicBezTo>
                    <a:pt x="3713" y="4570"/>
                    <a:pt x="3711" y="4527"/>
                    <a:pt x="3697" y="4525"/>
                  </a:cubicBezTo>
                  <a:cubicBezTo>
                    <a:pt x="3689" y="4524"/>
                    <a:pt x="3680" y="4542"/>
                    <a:pt x="3673" y="4547"/>
                  </a:cubicBezTo>
                  <a:cubicBezTo>
                    <a:pt x="3661" y="4556"/>
                    <a:pt x="3631" y="4567"/>
                    <a:pt x="3619" y="4576"/>
                  </a:cubicBezTo>
                  <a:cubicBezTo>
                    <a:pt x="3594" y="4595"/>
                    <a:pt x="3550" y="4639"/>
                    <a:pt x="3530" y="4662"/>
                  </a:cubicBezTo>
                  <a:cubicBezTo>
                    <a:pt x="3514" y="4680"/>
                    <a:pt x="3496" y="4731"/>
                    <a:pt x="3474" y="4738"/>
                  </a:cubicBezTo>
                  <a:cubicBezTo>
                    <a:pt x="3455" y="4744"/>
                    <a:pt x="3417" y="4722"/>
                    <a:pt x="3401" y="4712"/>
                  </a:cubicBezTo>
                  <a:cubicBezTo>
                    <a:pt x="3381" y="4699"/>
                    <a:pt x="3354" y="4659"/>
                    <a:pt x="3337" y="4642"/>
                  </a:cubicBezTo>
                  <a:cubicBezTo>
                    <a:pt x="3311" y="4618"/>
                    <a:pt x="3255" y="4573"/>
                    <a:pt x="3228" y="4550"/>
                  </a:cubicBezTo>
                  <a:cubicBezTo>
                    <a:pt x="3214" y="4539"/>
                    <a:pt x="3190" y="4511"/>
                    <a:pt x="3173" y="4505"/>
                  </a:cubicBezTo>
                  <a:cubicBezTo>
                    <a:pt x="3159" y="4500"/>
                    <a:pt x="3126" y="4502"/>
                    <a:pt x="3112" y="4507"/>
                  </a:cubicBezTo>
                  <a:cubicBezTo>
                    <a:pt x="3095" y="4513"/>
                    <a:pt x="3063" y="4534"/>
                    <a:pt x="3052" y="4548"/>
                  </a:cubicBezTo>
                  <a:cubicBezTo>
                    <a:pt x="3043" y="4560"/>
                    <a:pt x="3041" y="4592"/>
                    <a:pt x="3034" y="4606"/>
                  </a:cubicBezTo>
                  <a:cubicBezTo>
                    <a:pt x="3021" y="4635"/>
                    <a:pt x="2988" y="4691"/>
                    <a:pt x="2965" y="4712"/>
                  </a:cubicBezTo>
                  <a:cubicBezTo>
                    <a:pt x="2946" y="4729"/>
                    <a:pt x="2898" y="4751"/>
                    <a:pt x="2874" y="4758"/>
                  </a:cubicBezTo>
                  <a:cubicBezTo>
                    <a:pt x="2854" y="4764"/>
                    <a:pt x="2812" y="4770"/>
                    <a:pt x="2791" y="4768"/>
                  </a:cubicBezTo>
                  <a:cubicBezTo>
                    <a:pt x="2775" y="4767"/>
                    <a:pt x="2743" y="4754"/>
                    <a:pt x="2727" y="4750"/>
                  </a:cubicBezTo>
                  <a:cubicBezTo>
                    <a:pt x="2713" y="4746"/>
                    <a:pt x="2684" y="4744"/>
                    <a:pt x="2671" y="4738"/>
                  </a:cubicBezTo>
                  <a:cubicBezTo>
                    <a:pt x="2659" y="4733"/>
                    <a:pt x="2639" y="4711"/>
                    <a:pt x="2626" y="4708"/>
                  </a:cubicBezTo>
                  <a:cubicBezTo>
                    <a:pt x="2616" y="4707"/>
                    <a:pt x="2594" y="4710"/>
                    <a:pt x="2587" y="4717"/>
                  </a:cubicBezTo>
                  <a:cubicBezTo>
                    <a:pt x="2566" y="4736"/>
                    <a:pt x="2567" y="4801"/>
                    <a:pt x="2557" y="4827"/>
                  </a:cubicBezTo>
                  <a:cubicBezTo>
                    <a:pt x="2550" y="4846"/>
                    <a:pt x="2524" y="4880"/>
                    <a:pt x="2522" y="4900"/>
                  </a:cubicBezTo>
                  <a:cubicBezTo>
                    <a:pt x="2519" y="4937"/>
                    <a:pt x="2548" y="5008"/>
                    <a:pt x="2560" y="5042"/>
                  </a:cubicBezTo>
                  <a:cubicBezTo>
                    <a:pt x="2569" y="5065"/>
                    <a:pt x="2593" y="5107"/>
                    <a:pt x="2602" y="5130"/>
                  </a:cubicBezTo>
                  <a:cubicBezTo>
                    <a:pt x="2614" y="5163"/>
                    <a:pt x="2641" y="5231"/>
                    <a:pt x="2643" y="5267"/>
                  </a:cubicBezTo>
                  <a:cubicBezTo>
                    <a:pt x="2644" y="5300"/>
                    <a:pt x="2619" y="5364"/>
                    <a:pt x="2616" y="5397"/>
                  </a:cubicBezTo>
                  <a:cubicBezTo>
                    <a:pt x="2614" y="5426"/>
                    <a:pt x="2605" y="5487"/>
                    <a:pt x="2618" y="5513"/>
                  </a:cubicBezTo>
                  <a:cubicBezTo>
                    <a:pt x="2624" y="5525"/>
                    <a:pt x="2654" y="5533"/>
                    <a:pt x="2661" y="5544"/>
                  </a:cubicBezTo>
                  <a:cubicBezTo>
                    <a:pt x="2669" y="5557"/>
                    <a:pt x="2679" y="5589"/>
                    <a:pt x="2674" y="5604"/>
                  </a:cubicBezTo>
                  <a:cubicBezTo>
                    <a:pt x="2669" y="5620"/>
                    <a:pt x="2638" y="5644"/>
                    <a:pt x="2621" y="5647"/>
                  </a:cubicBezTo>
                  <a:cubicBezTo>
                    <a:pt x="2593" y="5650"/>
                    <a:pt x="2546" y="5603"/>
                    <a:pt x="2517" y="5599"/>
                  </a:cubicBezTo>
                  <a:cubicBezTo>
                    <a:pt x="2488" y="5594"/>
                    <a:pt x="2429" y="5613"/>
                    <a:pt x="2400" y="5610"/>
                  </a:cubicBezTo>
                  <a:cubicBezTo>
                    <a:pt x="2374" y="5608"/>
                    <a:pt x="2320" y="5599"/>
                    <a:pt x="2299" y="5582"/>
                  </a:cubicBezTo>
                  <a:cubicBezTo>
                    <a:pt x="2285" y="5570"/>
                    <a:pt x="2269" y="5534"/>
                    <a:pt x="2265" y="5516"/>
                  </a:cubicBezTo>
                  <a:cubicBezTo>
                    <a:pt x="2259" y="5495"/>
                    <a:pt x="2260" y="5451"/>
                    <a:pt x="2265" y="5430"/>
                  </a:cubicBezTo>
                  <a:cubicBezTo>
                    <a:pt x="2267" y="5419"/>
                    <a:pt x="2285" y="5402"/>
                    <a:pt x="2284" y="5391"/>
                  </a:cubicBezTo>
                  <a:cubicBezTo>
                    <a:pt x="2284" y="5377"/>
                    <a:pt x="2263" y="5355"/>
                    <a:pt x="2258" y="5343"/>
                  </a:cubicBezTo>
                  <a:cubicBezTo>
                    <a:pt x="2252" y="5327"/>
                    <a:pt x="2248" y="5294"/>
                    <a:pt x="2241" y="5278"/>
                  </a:cubicBezTo>
                  <a:cubicBezTo>
                    <a:pt x="2236" y="5266"/>
                    <a:pt x="2227" y="5237"/>
                    <a:pt x="2215" y="5230"/>
                  </a:cubicBezTo>
                  <a:cubicBezTo>
                    <a:pt x="2200" y="5222"/>
                    <a:pt x="2161" y="5228"/>
                    <a:pt x="2144" y="5232"/>
                  </a:cubicBezTo>
                  <a:cubicBezTo>
                    <a:pt x="2122" y="5237"/>
                    <a:pt x="2077" y="5254"/>
                    <a:pt x="2060" y="5270"/>
                  </a:cubicBezTo>
                  <a:cubicBezTo>
                    <a:pt x="2047" y="5283"/>
                    <a:pt x="2040" y="5322"/>
                    <a:pt x="2027" y="5334"/>
                  </a:cubicBezTo>
                  <a:cubicBezTo>
                    <a:pt x="2007" y="5354"/>
                    <a:pt x="1954" y="5373"/>
                    <a:pt x="1928" y="5382"/>
                  </a:cubicBezTo>
                  <a:cubicBezTo>
                    <a:pt x="1907" y="5389"/>
                    <a:pt x="1865" y="5402"/>
                    <a:pt x="1843" y="5401"/>
                  </a:cubicBezTo>
                  <a:cubicBezTo>
                    <a:pt x="1825" y="5399"/>
                    <a:pt x="1791" y="5384"/>
                    <a:pt x="1776" y="5374"/>
                  </a:cubicBezTo>
                  <a:cubicBezTo>
                    <a:pt x="1763" y="5366"/>
                    <a:pt x="1746" y="5338"/>
                    <a:pt x="1731" y="5334"/>
                  </a:cubicBezTo>
                  <a:cubicBezTo>
                    <a:pt x="1709" y="5329"/>
                    <a:pt x="1666" y="5357"/>
                    <a:pt x="1644" y="5354"/>
                  </a:cubicBezTo>
                  <a:cubicBezTo>
                    <a:pt x="1628" y="5352"/>
                    <a:pt x="1600" y="5337"/>
                    <a:pt x="1589" y="5326"/>
                  </a:cubicBezTo>
                  <a:cubicBezTo>
                    <a:pt x="1575" y="5311"/>
                    <a:pt x="1570" y="5265"/>
                    <a:pt x="1556" y="5250"/>
                  </a:cubicBezTo>
                  <a:cubicBezTo>
                    <a:pt x="1549" y="5243"/>
                    <a:pt x="1528" y="5240"/>
                    <a:pt x="1521" y="5232"/>
                  </a:cubicBezTo>
                  <a:cubicBezTo>
                    <a:pt x="1505" y="5212"/>
                    <a:pt x="1493" y="5160"/>
                    <a:pt x="1493" y="5135"/>
                  </a:cubicBezTo>
                  <a:cubicBezTo>
                    <a:pt x="1493" y="5111"/>
                    <a:pt x="1524" y="5067"/>
                    <a:pt x="1518" y="5044"/>
                  </a:cubicBezTo>
                  <a:cubicBezTo>
                    <a:pt x="1513" y="5025"/>
                    <a:pt x="1482" y="4998"/>
                    <a:pt x="1465" y="4988"/>
                  </a:cubicBezTo>
                  <a:cubicBezTo>
                    <a:pt x="1432" y="4967"/>
                    <a:pt x="1350" y="4962"/>
                    <a:pt x="1315" y="4945"/>
                  </a:cubicBezTo>
                  <a:cubicBezTo>
                    <a:pt x="1302" y="4938"/>
                    <a:pt x="1282" y="4914"/>
                    <a:pt x="1269" y="4910"/>
                  </a:cubicBezTo>
                  <a:cubicBezTo>
                    <a:pt x="1237" y="4900"/>
                    <a:pt x="1170" y="4916"/>
                    <a:pt x="1137" y="4915"/>
                  </a:cubicBezTo>
                  <a:cubicBezTo>
                    <a:pt x="1114" y="4915"/>
                    <a:pt x="1065" y="4921"/>
                    <a:pt x="1046" y="4908"/>
                  </a:cubicBezTo>
                  <a:cubicBezTo>
                    <a:pt x="1031" y="4899"/>
                    <a:pt x="1013" y="4863"/>
                    <a:pt x="1011" y="4846"/>
                  </a:cubicBezTo>
                  <a:cubicBezTo>
                    <a:pt x="1009" y="4827"/>
                    <a:pt x="1026" y="4791"/>
                    <a:pt x="1031" y="4773"/>
                  </a:cubicBezTo>
                  <a:cubicBezTo>
                    <a:pt x="1036" y="4757"/>
                    <a:pt x="1043" y="4723"/>
                    <a:pt x="1051" y="4708"/>
                  </a:cubicBezTo>
                  <a:cubicBezTo>
                    <a:pt x="1058" y="4693"/>
                    <a:pt x="1084" y="4669"/>
                    <a:pt x="1092" y="4654"/>
                  </a:cubicBezTo>
                  <a:cubicBezTo>
                    <a:pt x="1099" y="4641"/>
                    <a:pt x="1108" y="4612"/>
                    <a:pt x="1110" y="4598"/>
                  </a:cubicBezTo>
                  <a:cubicBezTo>
                    <a:pt x="1113" y="4577"/>
                    <a:pt x="1104" y="4535"/>
                    <a:pt x="1110" y="4515"/>
                  </a:cubicBezTo>
                  <a:cubicBezTo>
                    <a:pt x="1117" y="4491"/>
                    <a:pt x="1149" y="4451"/>
                    <a:pt x="1163" y="4429"/>
                  </a:cubicBezTo>
                  <a:cubicBezTo>
                    <a:pt x="1169" y="4421"/>
                    <a:pt x="1179" y="4402"/>
                    <a:pt x="1186" y="4395"/>
                  </a:cubicBezTo>
                  <a:cubicBezTo>
                    <a:pt x="1194" y="4386"/>
                    <a:pt x="1216" y="4373"/>
                    <a:pt x="1222" y="4363"/>
                  </a:cubicBezTo>
                  <a:cubicBezTo>
                    <a:pt x="1232" y="4348"/>
                    <a:pt x="1242" y="4312"/>
                    <a:pt x="1241" y="4294"/>
                  </a:cubicBezTo>
                  <a:cubicBezTo>
                    <a:pt x="1239" y="4274"/>
                    <a:pt x="1222" y="4235"/>
                    <a:pt x="1208" y="4221"/>
                  </a:cubicBezTo>
                  <a:cubicBezTo>
                    <a:pt x="1186" y="4202"/>
                    <a:pt x="1125" y="4185"/>
                    <a:pt x="1095" y="4185"/>
                  </a:cubicBezTo>
                  <a:cubicBezTo>
                    <a:pt x="1068" y="4185"/>
                    <a:pt x="1017" y="4217"/>
                    <a:pt x="990" y="4216"/>
                  </a:cubicBezTo>
                  <a:cubicBezTo>
                    <a:pt x="967" y="4216"/>
                    <a:pt x="926" y="4197"/>
                    <a:pt x="905" y="4188"/>
                  </a:cubicBezTo>
                  <a:cubicBezTo>
                    <a:pt x="889" y="4181"/>
                    <a:pt x="853" y="4168"/>
                    <a:pt x="843" y="4154"/>
                  </a:cubicBezTo>
                  <a:cubicBezTo>
                    <a:pt x="833" y="4140"/>
                    <a:pt x="832" y="4104"/>
                    <a:pt x="834" y="4087"/>
                  </a:cubicBezTo>
                  <a:cubicBezTo>
                    <a:pt x="837" y="4071"/>
                    <a:pt x="862" y="4044"/>
                    <a:pt x="864" y="4028"/>
                  </a:cubicBezTo>
                  <a:cubicBezTo>
                    <a:pt x="866" y="4013"/>
                    <a:pt x="858" y="3982"/>
                    <a:pt x="851" y="3969"/>
                  </a:cubicBezTo>
                  <a:cubicBezTo>
                    <a:pt x="844" y="3955"/>
                    <a:pt x="816" y="3936"/>
                    <a:pt x="811" y="3921"/>
                  </a:cubicBezTo>
                  <a:cubicBezTo>
                    <a:pt x="804" y="3897"/>
                    <a:pt x="825" y="3847"/>
                    <a:pt x="821" y="3823"/>
                  </a:cubicBezTo>
                  <a:cubicBezTo>
                    <a:pt x="818" y="3800"/>
                    <a:pt x="795" y="3759"/>
                    <a:pt x="786" y="3737"/>
                  </a:cubicBezTo>
                  <a:cubicBezTo>
                    <a:pt x="779" y="3719"/>
                    <a:pt x="758" y="3683"/>
                    <a:pt x="757" y="3663"/>
                  </a:cubicBezTo>
                  <a:cubicBezTo>
                    <a:pt x="756" y="3645"/>
                    <a:pt x="763" y="3607"/>
                    <a:pt x="775" y="3594"/>
                  </a:cubicBezTo>
                  <a:cubicBezTo>
                    <a:pt x="785" y="3582"/>
                    <a:pt x="822" y="3582"/>
                    <a:pt x="833" y="3570"/>
                  </a:cubicBezTo>
                  <a:cubicBezTo>
                    <a:pt x="843" y="3559"/>
                    <a:pt x="850" y="3527"/>
                    <a:pt x="852" y="3511"/>
                  </a:cubicBezTo>
                  <a:cubicBezTo>
                    <a:pt x="854" y="3498"/>
                    <a:pt x="860" y="3468"/>
                    <a:pt x="851" y="3458"/>
                  </a:cubicBezTo>
                  <a:cubicBezTo>
                    <a:pt x="841" y="3448"/>
                    <a:pt x="809" y="3453"/>
                    <a:pt x="795" y="3453"/>
                  </a:cubicBezTo>
                  <a:cubicBezTo>
                    <a:pt x="766" y="3454"/>
                    <a:pt x="708" y="3466"/>
                    <a:pt x="679" y="3468"/>
                  </a:cubicBezTo>
                  <a:cubicBezTo>
                    <a:pt x="637" y="3471"/>
                    <a:pt x="551" y="3473"/>
                    <a:pt x="509" y="3473"/>
                  </a:cubicBezTo>
                  <a:cubicBezTo>
                    <a:pt x="472" y="3473"/>
                    <a:pt x="398" y="3464"/>
                    <a:pt x="362" y="3470"/>
                  </a:cubicBezTo>
                  <a:cubicBezTo>
                    <a:pt x="329" y="3475"/>
                    <a:pt x="267" y="3498"/>
                    <a:pt x="238" y="3514"/>
                  </a:cubicBezTo>
                  <a:cubicBezTo>
                    <a:pt x="209" y="3531"/>
                    <a:pt x="161" y="3579"/>
                    <a:pt x="132" y="3597"/>
                  </a:cubicBezTo>
                  <a:cubicBezTo>
                    <a:pt x="114" y="3609"/>
                    <a:pt x="76" y="3638"/>
                    <a:pt x="55" y="3637"/>
                  </a:cubicBezTo>
                  <a:cubicBezTo>
                    <a:pt x="39" y="3635"/>
                    <a:pt x="12" y="3614"/>
                    <a:pt x="5" y="3600"/>
                  </a:cubicBezTo>
                  <a:cubicBezTo>
                    <a:pt x="0" y="3589"/>
                    <a:pt x="6" y="3563"/>
                    <a:pt x="8" y="3551"/>
                  </a:cubicBezTo>
                  <a:cubicBezTo>
                    <a:pt x="11" y="3535"/>
                    <a:pt x="17" y="3503"/>
                    <a:pt x="27" y="3491"/>
                  </a:cubicBezTo>
                  <a:cubicBezTo>
                    <a:pt x="40" y="3475"/>
                    <a:pt x="84" y="3467"/>
                    <a:pt x="99" y="3453"/>
                  </a:cubicBezTo>
                  <a:cubicBezTo>
                    <a:pt x="113" y="3441"/>
                    <a:pt x="137" y="3409"/>
                    <a:pt x="139" y="3390"/>
                  </a:cubicBezTo>
                  <a:cubicBezTo>
                    <a:pt x="142" y="3367"/>
                    <a:pt x="120" y="3322"/>
                    <a:pt x="111" y="3300"/>
                  </a:cubicBezTo>
                  <a:cubicBezTo>
                    <a:pt x="103" y="3280"/>
                    <a:pt x="83" y="3244"/>
                    <a:pt x="75" y="3225"/>
                  </a:cubicBezTo>
                  <a:cubicBezTo>
                    <a:pt x="66" y="3206"/>
                    <a:pt x="49" y="3167"/>
                    <a:pt x="45" y="3146"/>
                  </a:cubicBezTo>
                  <a:cubicBezTo>
                    <a:pt x="42" y="3128"/>
                    <a:pt x="44" y="3091"/>
                    <a:pt x="45" y="3073"/>
                  </a:cubicBezTo>
                  <a:cubicBezTo>
                    <a:pt x="45" y="3054"/>
                    <a:pt x="41" y="3013"/>
                    <a:pt x="50" y="2996"/>
                  </a:cubicBezTo>
                  <a:cubicBezTo>
                    <a:pt x="58" y="2981"/>
                    <a:pt x="87" y="2961"/>
                    <a:pt x="103" y="2954"/>
                  </a:cubicBezTo>
                  <a:cubicBezTo>
                    <a:pt x="117" y="2949"/>
                    <a:pt x="150" y="2957"/>
                    <a:pt x="164" y="2949"/>
                  </a:cubicBezTo>
                  <a:cubicBezTo>
                    <a:pt x="175" y="2943"/>
                    <a:pt x="191" y="2921"/>
                    <a:pt x="192" y="2908"/>
                  </a:cubicBezTo>
                  <a:cubicBezTo>
                    <a:pt x="192" y="2897"/>
                    <a:pt x="173" y="2881"/>
                    <a:pt x="170" y="2870"/>
                  </a:cubicBezTo>
                  <a:cubicBezTo>
                    <a:pt x="166" y="2851"/>
                    <a:pt x="174" y="2810"/>
                    <a:pt x="179" y="2791"/>
                  </a:cubicBezTo>
                  <a:cubicBezTo>
                    <a:pt x="183" y="2770"/>
                    <a:pt x="194" y="2726"/>
                    <a:pt x="207" y="2708"/>
                  </a:cubicBezTo>
                  <a:cubicBezTo>
                    <a:pt x="220" y="2688"/>
                    <a:pt x="259" y="2654"/>
                    <a:pt x="281" y="2644"/>
                  </a:cubicBezTo>
                  <a:cubicBezTo>
                    <a:pt x="298" y="2636"/>
                    <a:pt x="336" y="2638"/>
                    <a:pt x="354" y="2632"/>
                  </a:cubicBezTo>
                  <a:cubicBezTo>
                    <a:pt x="375" y="2625"/>
                    <a:pt x="415" y="2605"/>
                    <a:pt x="431" y="2589"/>
                  </a:cubicBezTo>
                  <a:cubicBezTo>
                    <a:pt x="445" y="2576"/>
                    <a:pt x="466" y="2541"/>
                    <a:pt x="471" y="2522"/>
                  </a:cubicBezTo>
                  <a:cubicBezTo>
                    <a:pt x="476" y="2502"/>
                    <a:pt x="459" y="2456"/>
                    <a:pt x="471" y="2439"/>
                  </a:cubicBezTo>
                  <a:cubicBezTo>
                    <a:pt x="477" y="2430"/>
                    <a:pt x="502" y="2421"/>
                    <a:pt x="514" y="2423"/>
                  </a:cubicBezTo>
                  <a:cubicBezTo>
                    <a:pt x="525" y="2424"/>
                    <a:pt x="540" y="2449"/>
                    <a:pt x="552" y="2449"/>
                  </a:cubicBezTo>
                  <a:cubicBezTo>
                    <a:pt x="569" y="2449"/>
                    <a:pt x="594" y="2421"/>
                    <a:pt x="606" y="2409"/>
                  </a:cubicBezTo>
                  <a:cubicBezTo>
                    <a:pt x="626" y="2391"/>
                    <a:pt x="657" y="2346"/>
                    <a:pt x="677" y="2328"/>
                  </a:cubicBezTo>
                  <a:cubicBezTo>
                    <a:pt x="690" y="2318"/>
                    <a:pt x="717" y="2297"/>
                    <a:pt x="734" y="2294"/>
                  </a:cubicBezTo>
                  <a:cubicBezTo>
                    <a:pt x="747" y="2291"/>
                    <a:pt x="776" y="2307"/>
                    <a:pt x="788" y="2300"/>
                  </a:cubicBezTo>
                  <a:cubicBezTo>
                    <a:pt x="806" y="2291"/>
                    <a:pt x="834" y="2247"/>
                    <a:pt x="826" y="2228"/>
                  </a:cubicBezTo>
                  <a:cubicBezTo>
                    <a:pt x="821" y="2215"/>
                    <a:pt x="784" y="2218"/>
                    <a:pt x="773" y="2210"/>
                  </a:cubicBezTo>
                  <a:cubicBezTo>
                    <a:pt x="760" y="2200"/>
                    <a:pt x="730" y="2172"/>
                    <a:pt x="735" y="2157"/>
                  </a:cubicBezTo>
                  <a:cubicBezTo>
                    <a:pt x="740" y="2141"/>
                    <a:pt x="782" y="2144"/>
                    <a:pt x="796" y="2137"/>
                  </a:cubicBezTo>
                  <a:cubicBezTo>
                    <a:pt x="813" y="2128"/>
                    <a:pt x="849" y="2106"/>
                    <a:pt x="857" y="2089"/>
                  </a:cubicBezTo>
                  <a:cubicBezTo>
                    <a:pt x="865" y="2073"/>
                    <a:pt x="861" y="2037"/>
                    <a:pt x="859" y="2020"/>
                  </a:cubicBezTo>
                  <a:cubicBezTo>
                    <a:pt x="857" y="2002"/>
                    <a:pt x="839" y="1970"/>
                    <a:pt x="839" y="1952"/>
                  </a:cubicBezTo>
                  <a:cubicBezTo>
                    <a:pt x="840" y="1936"/>
                    <a:pt x="857" y="1906"/>
                    <a:pt x="861" y="1891"/>
                  </a:cubicBezTo>
                  <a:cubicBezTo>
                    <a:pt x="867" y="1867"/>
                    <a:pt x="875" y="1818"/>
                    <a:pt x="877" y="1793"/>
                  </a:cubicBezTo>
                  <a:cubicBezTo>
                    <a:pt x="883" y="1744"/>
                    <a:pt x="886" y="1643"/>
                    <a:pt x="887" y="1593"/>
                  </a:cubicBezTo>
                  <a:cubicBezTo>
                    <a:pt x="888" y="1568"/>
                    <a:pt x="886" y="1517"/>
                    <a:pt x="886" y="1491"/>
                  </a:cubicBezTo>
                  <a:cubicBezTo>
                    <a:pt x="885" y="1444"/>
                    <a:pt x="882" y="1349"/>
                    <a:pt x="882" y="1301"/>
                  </a:cubicBezTo>
                  <a:cubicBezTo>
                    <a:pt x="883" y="1268"/>
                    <a:pt x="895" y="1202"/>
                    <a:pt x="887" y="1171"/>
                  </a:cubicBezTo>
                  <a:cubicBezTo>
                    <a:pt x="881" y="1146"/>
                    <a:pt x="857" y="1096"/>
                    <a:pt x="836" y="1081"/>
                  </a:cubicBezTo>
                  <a:cubicBezTo>
                    <a:pt x="821" y="1072"/>
                    <a:pt x="784" y="1069"/>
                    <a:pt x="767" y="1072"/>
                  </a:cubicBezTo>
                  <a:cubicBezTo>
                    <a:pt x="741" y="1075"/>
                    <a:pt x="698" y="1110"/>
                    <a:pt x="672" y="1111"/>
                  </a:cubicBezTo>
                  <a:cubicBezTo>
                    <a:pt x="652" y="1112"/>
                    <a:pt x="606" y="1101"/>
                    <a:pt x="593" y="1085"/>
                  </a:cubicBezTo>
                  <a:cubicBezTo>
                    <a:pt x="582" y="1071"/>
                    <a:pt x="582" y="1032"/>
                    <a:pt x="587" y="1015"/>
                  </a:cubicBezTo>
                  <a:cubicBezTo>
                    <a:pt x="590" y="1003"/>
                    <a:pt x="610" y="986"/>
                    <a:pt x="615" y="974"/>
                  </a:cubicBezTo>
                  <a:cubicBezTo>
                    <a:pt x="625" y="950"/>
                    <a:pt x="638" y="897"/>
                    <a:pt x="636" y="870"/>
                  </a:cubicBezTo>
                  <a:cubicBezTo>
                    <a:pt x="635" y="842"/>
                    <a:pt x="607" y="792"/>
                    <a:pt x="601" y="764"/>
                  </a:cubicBezTo>
                  <a:cubicBezTo>
                    <a:pt x="599" y="753"/>
                    <a:pt x="600" y="735"/>
                    <a:pt x="600" y="718"/>
                  </a:cubicBezTo>
                  <a:cubicBezTo>
                    <a:pt x="608" y="706"/>
                    <a:pt x="616" y="695"/>
                    <a:pt x="620" y="688"/>
                  </a:cubicBezTo>
                  <a:cubicBezTo>
                    <a:pt x="627" y="673"/>
                    <a:pt x="635" y="641"/>
                    <a:pt x="638" y="624"/>
                  </a:cubicBezTo>
                  <a:cubicBezTo>
                    <a:pt x="640" y="605"/>
                    <a:pt x="623" y="560"/>
                    <a:pt x="638" y="548"/>
                  </a:cubicBezTo>
                  <a:cubicBezTo>
                    <a:pt x="647" y="541"/>
                    <a:pt x="671" y="554"/>
                    <a:pt x="681" y="560"/>
                  </a:cubicBezTo>
                  <a:cubicBezTo>
                    <a:pt x="693" y="567"/>
                    <a:pt x="716" y="586"/>
                    <a:pt x="722" y="599"/>
                  </a:cubicBezTo>
                  <a:cubicBezTo>
                    <a:pt x="729" y="616"/>
                    <a:pt x="716" y="654"/>
                    <a:pt x="722" y="670"/>
                  </a:cubicBezTo>
                  <a:cubicBezTo>
                    <a:pt x="727" y="683"/>
                    <a:pt x="746" y="706"/>
                    <a:pt x="758" y="711"/>
                  </a:cubicBezTo>
                  <a:cubicBezTo>
                    <a:pt x="773" y="718"/>
                    <a:pt x="807" y="716"/>
                    <a:pt x="823" y="711"/>
                  </a:cubicBezTo>
                  <a:cubicBezTo>
                    <a:pt x="846" y="704"/>
                    <a:pt x="890" y="675"/>
                    <a:pt x="902" y="654"/>
                  </a:cubicBezTo>
                  <a:cubicBezTo>
                    <a:pt x="916" y="629"/>
                    <a:pt x="915" y="567"/>
                    <a:pt x="909" y="540"/>
                  </a:cubicBezTo>
                  <a:cubicBezTo>
                    <a:pt x="903" y="515"/>
                    <a:pt x="864" y="478"/>
                    <a:pt x="857" y="454"/>
                  </a:cubicBezTo>
                  <a:cubicBezTo>
                    <a:pt x="852" y="434"/>
                    <a:pt x="850" y="389"/>
                    <a:pt x="857" y="370"/>
                  </a:cubicBezTo>
                  <a:cubicBezTo>
                    <a:pt x="862" y="358"/>
                    <a:pt x="884" y="344"/>
                    <a:pt x="890" y="333"/>
                  </a:cubicBezTo>
                  <a:cubicBezTo>
                    <a:pt x="897" y="323"/>
                    <a:pt x="903" y="299"/>
                    <a:pt x="905" y="287"/>
                  </a:cubicBezTo>
                  <a:cubicBezTo>
                    <a:pt x="908" y="272"/>
                    <a:pt x="902" y="239"/>
                    <a:pt x="905" y="224"/>
                  </a:cubicBezTo>
                  <a:cubicBezTo>
                    <a:pt x="909" y="212"/>
                    <a:pt x="918" y="184"/>
                    <a:pt x="930" y="178"/>
                  </a:cubicBezTo>
                  <a:cubicBezTo>
                    <a:pt x="940" y="173"/>
                    <a:pt x="964" y="179"/>
                    <a:pt x="975" y="183"/>
                  </a:cubicBezTo>
                  <a:cubicBezTo>
                    <a:pt x="991" y="189"/>
                    <a:pt x="1016" y="219"/>
                    <a:pt x="1032" y="224"/>
                  </a:cubicBezTo>
                  <a:cubicBezTo>
                    <a:pt x="1047" y="229"/>
                    <a:pt x="1080" y="230"/>
                    <a:pt x="1094" y="224"/>
                  </a:cubicBezTo>
                  <a:cubicBezTo>
                    <a:pt x="1105" y="220"/>
                    <a:pt x="1120" y="200"/>
                    <a:pt x="1127" y="190"/>
                  </a:cubicBezTo>
                  <a:cubicBezTo>
                    <a:pt x="1134" y="177"/>
                    <a:pt x="1142" y="149"/>
                    <a:pt x="1145" y="135"/>
                  </a:cubicBezTo>
                  <a:cubicBezTo>
                    <a:pt x="1148" y="120"/>
                    <a:pt x="1148" y="89"/>
                    <a:pt x="1153" y="74"/>
                  </a:cubicBezTo>
                  <a:cubicBezTo>
                    <a:pt x="1158" y="60"/>
                    <a:pt x="1171" y="32"/>
                    <a:pt x="1181" y="21"/>
                  </a:cubicBezTo>
                  <a:cubicBezTo>
                    <a:pt x="1186" y="16"/>
                    <a:pt x="1196" y="8"/>
                    <a:pt x="1207" y="0"/>
                  </a:cubicBezTo>
                  <a:cubicBezTo>
                    <a:pt x="1207" y="20"/>
                    <a:pt x="1206" y="39"/>
                    <a:pt x="1207" y="52"/>
                  </a:cubicBezTo>
                  <a:cubicBezTo>
                    <a:pt x="1209" y="85"/>
                    <a:pt x="1221" y="149"/>
                    <a:pt x="1222" y="181"/>
                  </a:cubicBezTo>
                  <a:cubicBezTo>
                    <a:pt x="1222" y="219"/>
                    <a:pt x="1206" y="294"/>
                    <a:pt x="1207" y="332"/>
                  </a:cubicBezTo>
                  <a:cubicBezTo>
                    <a:pt x="1208" y="379"/>
                    <a:pt x="1218" y="472"/>
                    <a:pt x="1232" y="516"/>
                  </a:cubicBezTo>
                  <a:cubicBezTo>
                    <a:pt x="1239" y="541"/>
                    <a:pt x="1256" y="597"/>
                    <a:pt x="1279" y="610"/>
                  </a:cubicBezTo>
                  <a:cubicBezTo>
                    <a:pt x="1290" y="617"/>
                    <a:pt x="1321" y="616"/>
                    <a:pt x="1331" y="607"/>
                  </a:cubicBezTo>
                  <a:cubicBezTo>
                    <a:pt x="1349" y="591"/>
                    <a:pt x="1335" y="533"/>
                    <a:pt x="1345" y="511"/>
                  </a:cubicBezTo>
                  <a:cubicBezTo>
                    <a:pt x="1358" y="486"/>
                    <a:pt x="1404" y="452"/>
                    <a:pt x="1422" y="432"/>
                  </a:cubicBezTo>
                  <a:cubicBezTo>
                    <a:pt x="1440" y="411"/>
                    <a:pt x="1465" y="357"/>
                    <a:pt x="1489" y="345"/>
                  </a:cubicBezTo>
                  <a:cubicBezTo>
                    <a:pt x="1506" y="336"/>
                    <a:pt x="1548" y="339"/>
                    <a:pt x="1566" y="345"/>
                  </a:cubicBezTo>
                  <a:cubicBezTo>
                    <a:pt x="1594" y="355"/>
                    <a:pt x="1641" y="396"/>
                    <a:pt x="1660" y="419"/>
                  </a:cubicBezTo>
                  <a:cubicBezTo>
                    <a:pt x="1684" y="449"/>
                    <a:pt x="1710" y="522"/>
                    <a:pt x="1727" y="555"/>
                  </a:cubicBezTo>
                  <a:cubicBezTo>
                    <a:pt x="1739" y="579"/>
                    <a:pt x="1778" y="623"/>
                    <a:pt x="1777" y="650"/>
                  </a:cubicBezTo>
                  <a:cubicBezTo>
                    <a:pt x="1775" y="669"/>
                    <a:pt x="1737" y="695"/>
                    <a:pt x="1729" y="714"/>
                  </a:cubicBezTo>
                  <a:cubicBezTo>
                    <a:pt x="1718" y="742"/>
                    <a:pt x="1702" y="808"/>
                    <a:pt x="1715" y="835"/>
                  </a:cubicBezTo>
                  <a:cubicBezTo>
                    <a:pt x="1727" y="861"/>
                    <a:pt x="1792" y="876"/>
                    <a:pt x="1811" y="897"/>
                  </a:cubicBezTo>
                  <a:cubicBezTo>
                    <a:pt x="1834" y="923"/>
                    <a:pt x="1844" y="1001"/>
                    <a:pt x="1873" y="1019"/>
                  </a:cubicBezTo>
                  <a:cubicBezTo>
                    <a:pt x="1890" y="1029"/>
                    <a:pt x="1934" y="1025"/>
                    <a:pt x="1952" y="1019"/>
                  </a:cubicBezTo>
                  <a:cubicBezTo>
                    <a:pt x="1975" y="1011"/>
                    <a:pt x="2004" y="967"/>
                    <a:pt x="2027" y="959"/>
                  </a:cubicBezTo>
                  <a:cubicBezTo>
                    <a:pt x="2043" y="954"/>
                    <a:pt x="2079" y="952"/>
                    <a:pt x="2094" y="959"/>
                  </a:cubicBezTo>
                  <a:cubicBezTo>
                    <a:pt x="2128" y="977"/>
                    <a:pt x="2163" y="1050"/>
                    <a:pt x="2183" y="1083"/>
                  </a:cubicBezTo>
                  <a:cubicBezTo>
                    <a:pt x="2197" y="1107"/>
                    <a:pt x="2223" y="1156"/>
                    <a:pt x="2232" y="1182"/>
                  </a:cubicBezTo>
                  <a:cubicBezTo>
                    <a:pt x="2240" y="1207"/>
                    <a:pt x="2239" y="1263"/>
                    <a:pt x="2251" y="1286"/>
                  </a:cubicBezTo>
                  <a:cubicBezTo>
                    <a:pt x="2275" y="1331"/>
                    <a:pt x="2374" y="1383"/>
                    <a:pt x="2396" y="1429"/>
                  </a:cubicBezTo>
                  <a:cubicBezTo>
                    <a:pt x="2413" y="1467"/>
                    <a:pt x="2388" y="1561"/>
                    <a:pt x="2407" y="1598"/>
                  </a:cubicBezTo>
                  <a:cubicBezTo>
                    <a:pt x="2418" y="1620"/>
                    <a:pt x="2467" y="1641"/>
                    <a:pt x="2482" y="1660"/>
                  </a:cubicBezTo>
                  <a:cubicBezTo>
                    <a:pt x="2495" y="1678"/>
                    <a:pt x="2504" y="1725"/>
                    <a:pt x="2521" y="1741"/>
                  </a:cubicBezTo>
                  <a:cubicBezTo>
                    <a:pt x="2528" y="1748"/>
                    <a:pt x="2551" y="1748"/>
                    <a:pt x="2556" y="1756"/>
                  </a:cubicBezTo>
                  <a:cubicBezTo>
                    <a:pt x="2570" y="1783"/>
                    <a:pt x="2524" y="1848"/>
                    <a:pt x="2536" y="1876"/>
                  </a:cubicBezTo>
                  <a:cubicBezTo>
                    <a:pt x="2547" y="1899"/>
                    <a:pt x="2609" y="1908"/>
                    <a:pt x="2622" y="1930"/>
                  </a:cubicBezTo>
                  <a:cubicBezTo>
                    <a:pt x="2645" y="1967"/>
                    <a:pt x="2606" y="2070"/>
                    <a:pt x="2634" y="2103"/>
                  </a:cubicBezTo>
                  <a:cubicBezTo>
                    <a:pt x="2646" y="2118"/>
                    <a:pt x="2693" y="2111"/>
                    <a:pt x="2708" y="2123"/>
                  </a:cubicBezTo>
                  <a:cubicBezTo>
                    <a:pt x="2726" y="2136"/>
                    <a:pt x="2736" y="2188"/>
                    <a:pt x="2755" y="2200"/>
                  </a:cubicBezTo>
                  <a:cubicBezTo>
                    <a:pt x="2796" y="2224"/>
                    <a:pt x="2903" y="2228"/>
                    <a:pt x="2947" y="2208"/>
                  </a:cubicBezTo>
                  <a:cubicBezTo>
                    <a:pt x="2961" y="2200"/>
                    <a:pt x="2973" y="2165"/>
                    <a:pt x="2986" y="2154"/>
                  </a:cubicBezTo>
                  <a:cubicBezTo>
                    <a:pt x="3029" y="2114"/>
                    <a:pt x="3133" y="2053"/>
                    <a:pt x="3189" y="2034"/>
                  </a:cubicBezTo>
                  <a:cubicBezTo>
                    <a:pt x="3202" y="2030"/>
                    <a:pt x="3231" y="2020"/>
                    <a:pt x="3243" y="2026"/>
                  </a:cubicBezTo>
                  <a:cubicBezTo>
                    <a:pt x="3268" y="2039"/>
                    <a:pt x="3267" y="2120"/>
                    <a:pt x="3294" y="2127"/>
                  </a:cubicBezTo>
                  <a:cubicBezTo>
                    <a:pt x="3306" y="2129"/>
                    <a:pt x="3323" y="2106"/>
                    <a:pt x="3333" y="2100"/>
                  </a:cubicBezTo>
                  <a:cubicBezTo>
                    <a:pt x="3374" y="2073"/>
                    <a:pt x="3470" y="2036"/>
                    <a:pt x="3497" y="1996"/>
                  </a:cubicBezTo>
                  <a:cubicBezTo>
                    <a:pt x="3506" y="1983"/>
                    <a:pt x="3508" y="1952"/>
                    <a:pt x="3509" y="1938"/>
                  </a:cubicBezTo>
                  <a:cubicBezTo>
                    <a:pt x="3513" y="1898"/>
                    <a:pt x="3521" y="1817"/>
                    <a:pt x="3509" y="1780"/>
                  </a:cubicBezTo>
                  <a:cubicBezTo>
                    <a:pt x="3498" y="1744"/>
                    <a:pt x="3433" y="1693"/>
                    <a:pt x="3423" y="1656"/>
                  </a:cubicBezTo>
                  <a:cubicBezTo>
                    <a:pt x="3403" y="1580"/>
                    <a:pt x="3419" y="1413"/>
                    <a:pt x="3451" y="1340"/>
                  </a:cubicBezTo>
                  <a:cubicBezTo>
                    <a:pt x="3456" y="1327"/>
                    <a:pt x="3477" y="1304"/>
                    <a:pt x="3490" y="1298"/>
                  </a:cubicBezTo>
                  <a:cubicBezTo>
                    <a:pt x="3504" y="1291"/>
                    <a:pt x="3538" y="1301"/>
                    <a:pt x="3552" y="1294"/>
                  </a:cubicBezTo>
                  <a:cubicBezTo>
                    <a:pt x="3581" y="1279"/>
                    <a:pt x="3612" y="1217"/>
                    <a:pt x="3634" y="1194"/>
                  </a:cubicBezTo>
                  <a:cubicBezTo>
                    <a:pt x="3668" y="1157"/>
                    <a:pt x="3754" y="1099"/>
                    <a:pt x="3779" y="1055"/>
                  </a:cubicBezTo>
                  <a:cubicBezTo>
                    <a:pt x="3795" y="1026"/>
                    <a:pt x="3812" y="960"/>
                    <a:pt x="3806" y="928"/>
                  </a:cubicBezTo>
                  <a:cubicBezTo>
                    <a:pt x="3803" y="910"/>
                    <a:pt x="3768" y="884"/>
                    <a:pt x="3767" y="866"/>
                  </a:cubicBezTo>
                  <a:cubicBezTo>
                    <a:pt x="3764" y="834"/>
                    <a:pt x="3791" y="765"/>
                    <a:pt x="3818" y="747"/>
                  </a:cubicBezTo>
                  <a:cubicBezTo>
                    <a:pt x="3856" y="720"/>
                    <a:pt x="3963" y="757"/>
                    <a:pt x="4005" y="736"/>
                  </a:cubicBezTo>
                  <a:cubicBezTo>
                    <a:pt x="4018" y="729"/>
                    <a:pt x="4041" y="704"/>
                    <a:pt x="4044" y="689"/>
                  </a:cubicBezTo>
                  <a:cubicBezTo>
                    <a:pt x="4050" y="657"/>
                    <a:pt x="3998" y="599"/>
                    <a:pt x="4001" y="566"/>
                  </a:cubicBezTo>
                  <a:cubicBezTo>
                    <a:pt x="4003" y="542"/>
                    <a:pt x="4026" y="491"/>
                    <a:pt x="4048" y="481"/>
                  </a:cubicBezTo>
                  <a:cubicBezTo>
                    <a:pt x="4074" y="470"/>
                    <a:pt x="4129" y="510"/>
                    <a:pt x="4157" y="508"/>
                  </a:cubicBezTo>
                  <a:cubicBezTo>
                    <a:pt x="4189" y="507"/>
                    <a:pt x="4247" y="459"/>
                    <a:pt x="4278" y="466"/>
                  </a:cubicBezTo>
                  <a:cubicBezTo>
                    <a:pt x="4298" y="470"/>
                    <a:pt x="4337" y="500"/>
                    <a:pt x="4337" y="520"/>
                  </a:cubicBezTo>
                  <a:cubicBezTo>
                    <a:pt x="4337" y="538"/>
                    <a:pt x="4289" y="549"/>
                    <a:pt x="4282" y="566"/>
                  </a:cubicBezTo>
                  <a:cubicBezTo>
                    <a:pt x="4271" y="596"/>
                    <a:pt x="4284" y="667"/>
                    <a:pt x="4302" y="693"/>
                  </a:cubicBezTo>
                  <a:cubicBezTo>
                    <a:pt x="4315" y="712"/>
                    <a:pt x="4368" y="720"/>
                    <a:pt x="4380" y="740"/>
                  </a:cubicBezTo>
                  <a:cubicBezTo>
                    <a:pt x="4395" y="764"/>
                    <a:pt x="4397" y="828"/>
                    <a:pt x="4388" y="855"/>
                  </a:cubicBezTo>
                  <a:cubicBezTo>
                    <a:pt x="4383" y="871"/>
                    <a:pt x="4343" y="889"/>
                    <a:pt x="4345" y="905"/>
                  </a:cubicBezTo>
                  <a:cubicBezTo>
                    <a:pt x="4348" y="936"/>
                    <a:pt x="4414" y="970"/>
                    <a:pt x="4443" y="982"/>
                  </a:cubicBezTo>
                  <a:cubicBezTo>
                    <a:pt x="4467" y="993"/>
                    <a:pt x="4521" y="998"/>
                    <a:pt x="4548" y="998"/>
                  </a:cubicBezTo>
                  <a:cubicBezTo>
                    <a:pt x="4568" y="998"/>
                    <a:pt x="4612" y="998"/>
                    <a:pt x="4629" y="986"/>
                  </a:cubicBezTo>
                  <a:cubicBezTo>
                    <a:pt x="4657" y="966"/>
                    <a:pt x="4664" y="884"/>
                    <a:pt x="4691" y="863"/>
                  </a:cubicBezTo>
                  <a:cubicBezTo>
                    <a:pt x="4704" y="853"/>
                    <a:pt x="4739" y="843"/>
                    <a:pt x="4754" y="847"/>
                  </a:cubicBezTo>
                  <a:cubicBezTo>
                    <a:pt x="4777" y="854"/>
                    <a:pt x="4799" y="906"/>
                    <a:pt x="4820" y="917"/>
                  </a:cubicBezTo>
                  <a:cubicBezTo>
                    <a:pt x="4827" y="920"/>
                    <a:pt x="4847" y="914"/>
                    <a:pt x="4852" y="920"/>
                  </a:cubicBezTo>
                  <a:cubicBezTo>
                    <a:pt x="4870" y="943"/>
                    <a:pt x="4833" y="1008"/>
                    <a:pt x="4840" y="1036"/>
                  </a:cubicBezTo>
                  <a:cubicBezTo>
                    <a:pt x="4845" y="1055"/>
                    <a:pt x="4869" y="1085"/>
                    <a:pt x="4889" y="1100"/>
                  </a:cubicBezTo>
                  <a:cubicBezTo>
                    <a:pt x="4859" y="1164"/>
                    <a:pt x="4859" y="1289"/>
                    <a:pt x="4813" y="1323"/>
                  </a:cubicBezTo>
                  <a:cubicBezTo>
                    <a:pt x="4794" y="1337"/>
                    <a:pt x="4740" y="1323"/>
                    <a:pt x="4717" y="1331"/>
                  </a:cubicBezTo>
                  <a:cubicBezTo>
                    <a:pt x="4697" y="1337"/>
                    <a:pt x="4667" y="1372"/>
                    <a:pt x="4647" y="1376"/>
                  </a:cubicBezTo>
                  <a:cubicBezTo>
                    <a:pt x="4625" y="1381"/>
                    <a:pt x="4581" y="1363"/>
                    <a:pt x="4558" y="1361"/>
                  </a:cubicBezTo>
                  <a:cubicBezTo>
                    <a:pt x="4524" y="1359"/>
                    <a:pt x="4455" y="1378"/>
                    <a:pt x="4423" y="1369"/>
                  </a:cubicBezTo>
                  <a:cubicBezTo>
                    <a:pt x="4407" y="1364"/>
                    <a:pt x="4384" y="1337"/>
                    <a:pt x="4368" y="1331"/>
                  </a:cubicBezTo>
                  <a:cubicBezTo>
                    <a:pt x="4352" y="1324"/>
                    <a:pt x="4316" y="1314"/>
                    <a:pt x="4299" y="1319"/>
                  </a:cubicBezTo>
                  <a:cubicBezTo>
                    <a:pt x="4271" y="1328"/>
                    <a:pt x="4247" y="1400"/>
                    <a:pt x="4218" y="1403"/>
                  </a:cubicBezTo>
                  <a:cubicBezTo>
                    <a:pt x="4187" y="1407"/>
                    <a:pt x="4143" y="1347"/>
                    <a:pt x="4113" y="1338"/>
                  </a:cubicBezTo>
                  <a:cubicBezTo>
                    <a:pt x="4103" y="1335"/>
                    <a:pt x="4080" y="1334"/>
                    <a:pt x="4071" y="1338"/>
                  </a:cubicBezTo>
                  <a:cubicBezTo>
                    <a:pt x="4009" y="1365"/>
                    <a:pt x="3910" y="1471"/>
                    <a:pt x="3885" y="1533"/>
                  </a:cubicBezTo>
                  <a:cubicBezTo>
                    <a:pt x="3882" y="1541"/>
                    <a:pt x="3880" y="1560"/>
                    <a:pt x="3885" y="1567"/>
                  </a:cubicBezTo>
                  <a:cubicBezTo>
                    <a:pt x="3898" y="1586"/>
                    <a:pt x="3954" y="1582"/>
                    <a:pt x="3970" y="1598"/>
                  </a:cubicBezTo>
                  <a:cubicBezTo>
                    <a:pt x="3980" y="1607"/>
                    <a:pt x="3990" y="1634"/>
                    <a:pt x="3989" y="1647"/>
                  </a:cubicBezTo>
                  <a:cubicBezTo>
                    <a:pt x="3988" y="1672"/>
                    <a:pt x="3942" y="1711"/>
                    <a:pt x="3943" y="1735"/>
                  </a:cubicBezTo>
                  <a:cubicBezTo>
                    <a:pt x="3944" y="1756"/>
                    <a:pt x="3983" y="1784"/>
                    <a:pt x="3989" y="1804"/>
                  </a:cubicBezTo>
                  <a:cubicBezTo>
                    <a:pt x="3997" y="1828"/>
                    <a:pt x="3977" y="1884"/>
                    <a:pt x="3993" y="1903"/>
                  </a:cubicBezTo>
                  <a:cubicBezTo>
                    <a:pt x="4013" y="1926"/>
                    <a:pt x="4083" y="1928"/>
                    <a:pt x="4113" y="1926"/>
                  </a:cubicBezTo>
                  <a:cubicBezTo>
                    <a:pt x="4125" y="1925"/>
                    <a:pt x="4150" y="1918"/>
                    <a:pt x="4160" y="1911"/>
                  </a:cubicBezTo>
                  <a:cubicBezTo>
                    <a:pt x="4176" y="1898"/>
                    <a:pt x="4188" y="1852"/>
                    <a:pt x="4206" y="1842"/>
                  </a:cubicBezTo>
                  <a:cubicBezTo>
                    <a:pt x="4233" y="1828"/>
                    <a:pt x="4301" y="1852"/>
                    <a:pt x="4330" y="1842"/>
                  </a:cubicBezTo>
                  <a:cubicBezTo>
                    <a:pt x="4345" y="1837"/>
                    <a:pt x="4364" y="1803"/>
                    <a:pt x="4380" y="1804"/>
                  </a:cubicBezTo>
                  <a:cubicBezTo>
                    <a:pt x="4393" y="1805"/>
                    <a:pt x="4406" y="1832"/>
                    <a:pt x="4415" y="1842"/>
                  </a:cubicBezTo>
                  <a:cubicBezTo>
                    <a:pt x="4448" y="1880"/>
                    <a:pt x="4486" y="1987"/>
                    <a:pt x="4489" y="2037"/>
                  </a:cubicBezTo>
                  <a:cubicBezTo>
                    <a:pt x="4489" y="2047"/>
                    <a:pt x="4472" y="2063"/>
                    <a:pt x="4466" y="2071"/>
                  </a:cubicBezTo>
                  <a:cubicBezTo>
                    <a:pt x="4451" y="2090"/>
                    <a:pt x="4413" y="2122"/>
                    <a:pt x="4404" y="2143"/>
                  </a:cubicBezTo>
                  <a:cubicBezTo>
                    <a:pt x="4389" y="2178"/>
                    <a:pt x="4403" y="2256"/>
                    <a:pt x="4392" y="2292"/>
                  </a:cubicBezTo>
                  <a:cubicBezTo>
                    <a:pt x="4385" y="2316"/>
                    <a:pt x="4357" y="2358"/>
                    <a:pt x="4346" y="2380"/>
                  </a:cubicBezTo>
                  <a:cubicBezTo>
                    <a:pt x="4333" y="2406"/>
                    <a:pt x="4313" y="2461"/>
                    <a:pt x="4299" y="2487"/>
                  </a:cubicBezTo>
                  <a:cubicBezTo>
                    <a:pt x="4293" y="2498"/>
                    <a:pt x="4273" y="2517"/>
                    <a:pt x="4272" y="2529"/>
                  </a:cubicBezTo>
                  <a:cubicBezTo>
                    <a:pt x="4271" y="2553"/>
                    <a:pt x="4305" y="2595"/>
                    <a:pt x="4315" y="2617"/>
                  </a:cubicBezTo>
                  <a:cubicBezTo>
                    <a:pt x="4325" y="2638"/>
                    <a:pt x="4336" y="2687"/>
                    <a:pt x="4353" y="2704"/>
                  </a:cubicBezTo>
                  <a:cubicBezTo>
                    <a:pt x="4374" y="2724"/>
                    <a:pt x="4436" y="2733"/>
                    <a:pt x="4458" y="2750"/>
                  </a:cubicBezTo>
                  <a:cubicBezTo>
                    <a:pt x="4481" y="2768"/>
                    <a:pt x="4519" y="2814"/>
                    <a:pt x="4528" y="2842"/>
                  </a:cubicBezTo>
                  <a:cubicBezTo>
                    <a:pt x="4540" y="2883"/>
                    <a:pt x="4531" y="2973"/>
                    <a:pt x="4516" y="3014"/>
                  </a:cubicBezTo>
                  <a:cubicBezTo>
                    <a:pt x="4505" y="3042"/>
                    <a:pt x="4456" y="3085"/>
                    <a:pt x="4442" y="3113"/>
                  </a:cubicBezTo>
                  <a:cubicBezTo>
                    <a:pt x="4433" y="3132"/>
                    <a:pt x="4419" y="3163"/>
                    <a:pt x="4408" y="31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0" name="Freeform 53"/>
            <p:cNvSpPr>
              <a:spLocks/>
            </p:cNvSpPr>
            <p:nvPr/>
          </p:nvSpPr>
          <p:spPr bwMode="auto">
            <a:xfrm>
              <a:off x="2513012" y="3065462"/>
              <a:ext cx="1279525" cy="901700"/>
            </a:xfrm>
            <a:custGeom>
              <a:avLst/>
              <a:gdLst>
                <a:gd name="T0" fmla="*/ 2410 w 7554"/>
                <a:gd name="T1" fmla="*/ 140 h 5322"/>
                <a:gd name="T2" fmla="*/ 2764 w 7554"/>
                <a:gd name="T3" fmla="*/ 411 h 5322"/>
                <a:gd name="T4" fmla="*/ 3302 w 7554"/>
                <a:gd name="T5" fmla="*/ 662 h 5322"/>
                <a:gd name="T6" fmla="*/ 3774 w 7554"/>
                <a:gd name="T7" fmla="*/ 755 h 5322"/>
                <a:gd name="T8" fmla="*/ 4225 w 7554"/>
                <a:gd name="T9" fmla="*/ 781 h 5322"/>
                <a:gd name="T10" fmla="*/ 4386 w 7554"/>
                <a:gd name="T11" fmla="*/ 393 h 5322"/>
                <a:gd name="T12" fmla="*/ 4912 w 7554"/>
                <a:gd name="T13" fmla="*/ 517 h 5322"/>
                <a:gd name="T14" fmla="*/ 5234 w 7554"/>
                <a:gd name="T15" fmla="*/ 446 h 5322"/>
                <a:gd name="T16" fmla="*/ 5565 w 7554"/>
                <a:gd name="T17" fmla="*/ 581 h 5322"/>
                <a:gd name="T18" fmla="*/ 6065 w 7554"/>
                <a:gd name="T19" fmla="*/ 971 h 5322"/>
                <a:gd name="T20" fmla="*/ 6196 w 7554"/>
                <a:gd name="T21" fmla="*/ 950 h 5322"/>
                <a:gd name="T22" fmla="*/ 6610 w 7554"/>
                <a:gd name="T23" fmla="*/ 1286 h 5322"/>
                <a:gd name="T24" fmla="*/ 7032 w 7554"/>
                <a:gd name="T25" fmla="*/ 1369 h 5322"/>
                <a:gd name="T26" fmla="*/ 7410 w 7554"/>
                <a:gd name="T27" fmla="*/ 1853 h 5322"/>
                <a:gd name="T28" fmla="*/ 7340 w 7554"/>
                <a:gd name="T29" fmla="*/ 2078 h 5322"/>
                <a:gd name="T30" fmla="*/ 7548 w 7554"/>
                <a:gd name="T31" fmla="*/ 2420 h 5322"/>
                <a:gd name="T32" fmla="*/ 7405 w 7554"/>
                <a:gd name="T33" fmla="*/ 2791 h 5322"/>
                <a:gd name="T34" fmla="*/ 7144 w 7554"/>
                <a:gd name="T35" fmla="*/ 2988 h 5322"/>
                <a:gd name="T36" fmla="*/ 7025 w 7554"/>
                <a:gd name="T37" fmla="*/ 3594 h 5322"/>
                <a:gd name="T38" fmla="*/ 6668 w 7554"/>
                <a:gd name="T39" fmla="*/ 3742 h 5322"/>
                <a:gd name="T40" fmla="*/ 6401 w 7554"/>
                <a:gd name="T41" fmla="*/ 3949 h 5322"/>
                <a:gd name="T42" fmla="*/ 6846 w 7554"/>
                <a:gd name="T43" fmla="*/ 4142 h 5322"/>
                <a:gd name="T44" fmla="*/ 6690 w 7554"/>
                <a:gd name="T45" fmla="*/ 4466 h 5322"/>
                <a:gd name="T46" fmla="*/ 6477 w 7554"/>
                <a:gd name="T47" fmla="*/ 4608 h 5322"/>
                <a:gd name="T48" fmla="*/ 6179 w 7554"/>
                <a:gd name="T49" fmla="*/ 4788 h 5322"/>
                <a:gd name="T50" fmla="*/ 5872 w 7554"/>
                <a:gd name="T51" fmla="*/ 4753 h 5322"/>
                <a:gd name="T52" fmla="*/ 5651 w 7554"/>
                <a:gd name="T53" fmla="*/ 4648 h 5322"/>
                <a:gd name="T54" fmla="*/ 5116 w 7554"/>
                <a:gd name="T55" fmla="*/ 4349 h 5322"/>
                <a:gd name="T56" fmla="*/ 4822 w 7554"/>
                <a:gd name="T57" fmla="*/ 3759 h 5322"/>
                <a:gd name="T58" fmla="*/ 4422 w 7554"/>
                <a:gd name="T59" fmla="*/ 3827 h 5322"/>
                <a:gd name="T60" fmla="*/ 4457 w 7554"/>
                <a:gd name="T61" fmla="*/ 4263 h 5322"/>
                <a:gd name="T62" fmla="*/ 4300 w 7554"/>
                <a:gd name="T63" fmla="*/ 4624 h 5322"/>
                <a:gd name="T64" fmla="*/ 4412 w 7554"/>
                <a:gd name="T65" fmla="*/ 4813 h 5322"/>
                <a:gd name="T66" fmla="*/ 4232 w 7554"/>
                <a:gd name="T67" fmla="*/ 4927 h 5322"/>
                <a:gd name="T68" fmla="*/ 4039 w 7554"/>
                <a:gd name="T69" fmla="*/ 5030 h 5322"/>
                <a:gd name="T70" fmla="*/ 3860 w 7554"/>
                <a:gd name="T71" fmla="*/ 5088 h 5322"/>
                <a:gd name="T72" fmla="*/ 3701 w 7554"/>
                <a:gd name="T73" fmla="*/ 5223 h 5322"/>
                <a:gd name="T74" fmla="*/ 3472 w 7554"/>
                <a:gd name="T75" fmla="*/ 5281 h 5322"/>
                <a:gd name="T76" fmla="*/ 3163 w 7554"/>
                <a:gd name="T77" fmla="*/ 5205 h 5322"/>
                <a:gd name="T78" fmla="*/ 3043 w 7554"/>
                <a:gd name="T79" fmla="*/ 4926 h 5322"/>
                <a:gd name="T80" fmla="*/ 2933 w 7554"/>
                <a:gd name="T81" fmla="*/ 4745 h 5322"/>
                <a:gd name="T82" fmla="*/ 2487 w 7554"/>
                <a:gd name="T83" fmla="*/ 4603 h 5322"/>
                <a:gd name="T84" fmla="*/ 1999 w 7554"/>
                <a:gd name="T85" fmla="*/ 4525 h 5322"/>
                <a:gd name="T86" fmla="*/ 1259 w 7554"/>
                <a:gd name="T87" fmla="*/ 4258 h 5322"/>
                <a:gd name="T88" fmla="*/ 826 w 7554"/>
                <a:gd name="T89" fmla="*/ 3982 h 5322"/>
                <a:gd name="T90" fmla="*/ 151 w 7554"/>
                <a:gd name="T91" fmla="*/ 3514 h 5322"/>
                <a:gd name="T92" fmla="*/ 131 w 7554"/>
                <a:gd name="T93" fmla="*/ 2887 h 5322"/>
                <a:gd name="T94" fmla="*/ 42 w 7554"/>
                <a:gd name="T95" fmla="*/ 2523 h 5322"/>
                <a:gd name="T96" fmla="*/ 260 w 7554"/>
                <a:gd name="T97" fmla="*/ 2124 h 5322"/>
                <a:gd name="T98" fmla="*/ 250 w 7554"/>
                <a:gd name="T99" fmla="*/ 1799 h 5322"/>
                <a:gd name="T100" fmla="*/ 673 w 7554"/>
                <a:gd name="T101" fmla="*/ 1898 h 5322"/>
                <a:gd name="T102" fmla="*/ 991 w 7554"/>
                <a:gd name="T103" fmla="*/ 1807 h 5322"/>
                <a:gd name="T104" fmla="*/ 1199 w 7554"/>
                <a:gd name="T105" fmla="*/ 1348 h 5322"/>
                <a:gd name="T106" fmla="*/ 1020 w 7554"/>
                <a:gd name="T107" fmla="*/ 954 h 5322"/>
                <a:gd name="T108" fmla="*/ 894 w 7554"/>
                <a:gd name="T109" fmla="*/ 484 h 5322"/>
                <a:gd name="T110" fmla="*/ 877 w 7554"/>
                <a:gd name="T111" fmla="*/ 283 h 5322"/>
                <a:gd name="T112" fmla="*/ 1754 w 7554"/>
                <a:gd name="T113" fmla="*/ 115 h 5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54" h="5322">
                  <a:moveTo>
                    <a:pt x="2132" y="72"/>
                  </a:moveTo>
                  <a:cubicBezTo>
                    <a:pt x="2143" y="71"/>
                    <a:pt x="2153" y="69"/>
                    <a:pt x="2161" y="68"/>
                  </a:cubicBezTo>
                  <a:cubicBezTo>
                    <a:pt x="2177" y="64"/>
                    <a:pt x="2207" y="46"/>
                    <a:pt x="2224" y="44"/>
                  </a:cubicBezTo>
                  <a:cubicBezTo>
                    <a:pt x="2241" y="43"/>
                    <a:pt x="2274" y="59"/>
                    <a:pt x="2291" y="56"/>
                  </a:cubicBezTo>
                  <a:cubicBezTo>
                    <a:pt x="2315" y="52"/>
                    <a:pt x="2351" y="0"/>
                    <a:pt x="2374" y="6"/>
                  </a:cubicBezTo>
                  <a:cubicBezTo>
                    <a:pt x="2391" y="11"/>
                    <a:pt x="2405" y="52"/>
                    <a:pt x="2410" y="69"/>
                  </a:cubicBezTo>
                  <a:cubicBezTo>
                    <a:pt x="2415" y="86"/>
                    <a:pt x="2407" y="123"/>
                    <a:pt x="2410" y="140"/>
                  </a:cubicBezTo>
                  <a:cubicBezTo>
                    <a:pt x="2414" y="159"/>
                    <a:pt x="2426" y="199"/>
                    <a:pt x="2442" y="211"/>
                  </a:cubicBezTo>
                  <a:cubicBezTo>
                    <a:pt x="2462" y="227"/>
                    <a:pt x="2517" y="225"/>
                    <a:pt x="2542" y="228"/>
                  </a:cubicBezTo>
                  <a:cubicBezTo>
                    <a:pt x="2573" y="231"/>
                    <a:pt x="2637" y="222"/>
                    <a:pt x="2666" y="231"/>
                  </a:cubicBezTo>
                  <a:cubicBezTo>
                    <a:pt x="2693" y="239"/>
                    <a:pt x="2762" y="262"/>
                    <a:pt x="2762" y="291"/>
                  </a:cubicBezTo>
                  <a:cubicBezTo>
                    <a:pt x="2762" y="306"/>
                    <a:pt x="2717" y="310"/>
                    <a:pt x="2709" y="324"/>
                  </a:cubicBezTo>
                  <a:cubicBezTo>
                    <a:pt x="2703" y="334"/>
                    <a:pt x="2704" y="361"/>
                    <a:pt x="2709" y="371"/>
                  </a:cubicBezTo>
                  <a:cubicBezTo>
                    <a:pt x="2717" y="386"/>
                    <a:pt x="2747" y="407"/>
                    <a:pt x="2764" y="411"/>
                  </a:cubicBezTo>
                  <a:cubicBezTo>
                    <a:pt x="2793" y="418"/>
                    <a:pt x="2851" y="394"/>
                    <a:pt x="2881" y="391"/>
                  </a:cubicBezTo>
                  <a:cubicBezTo>
                    <a:pt x="2912" y="389"/>
                    <a:pt x="2980" y="373"/>
                    <a:pt x="3005" y="391"/>
                  </a:cubicBezTo>
                  <a:cubicBezTo>
                    <a:pt x="3026" y="406"/>
                    <a:pt x="3035" y="465"/>
                    <a:pt x="3039" y="490"/>
                  </a:cubicBezTo>
                  <a:cubicBezTo>
                    <a:pt x="3043" y="512"/>
                    <a:pt x="3034" y="558"/>
                    <a:pt x="3039" y="580"/>
                  </a:cubicBezTo>
                  <a:cubicBezTo>
                    <a:pt x="3045" y="600"/>
                    <a:pt x="3064" y="640"/>
                    <a:pt x="3081" y="652"/>
                  </a:cubicBezTo>
                  <a:cubicBezTo>
                    <a:pt x="3106" y="671"/>
                    <a:pt x="3171" y="683"/>
                    <a:pt x="3203" y="684"/>
                  </a:cubicBezTo>
                  <a:cubicBezTo>
                    <a:pt x="3228" y="684"/>
                    <a:pt x="3277" y="661"/>
                    <a:pt x="3302" y="662"/>
                  </a:cubicBezTo>
                  <a:cubicBezTo>
                    <a:pt x="3329" y="663"/>
                    <a:pt x="3382" y="677"/>
                    <a:pt x="3404" y="692"/>
                  </a:cubicBezTo>
                  <a:cubicBezTo>
                    <a:pt x="3414" y="698"/>
                    <a:pt x="3425" y="718"/>
                    <a:pt x="3433" y="725"/>
                  </a:cubicBezTo>
                  <a:cubicBezTo>
                    <a:pt x="3446" y="738"/>
                    <a:pt x="3476" y="763"/>
                    <a:pt x="3494" y="770"/>
                  </a:cubicBezTo>
                  <a:cubicBezTo>
                    <a:pt x="3519" y="778"/>
                    <a:pt x="3576" y="778"/>
                    <a:pt x="3603" y="773"/>
                  </a:cubicBezTo>
                  <a:cubicBezTo>
                    <a:pt x="3620" y="769"/>
                    <a:pt x="3651" y="751"/>
                    <a:pt x="3667" y="745"/>
                  </a:cubicBezTo>
                  <a:cubicBezTo>
                    <a:pt x="3681" y="739"/>
                    <a:pt x="3710" y="723"/>
                    <a:pt x="3725" y="725"/>
                  </a:cubicBezTo>
                  <a:cubicBezTo>
                    <a:pt x="3739" y="726"/>
                    <a:pt x="3765" y="744"/>
                    <a:pt x="3774" y="755"/>
                  </a:cubicBezTo>
                  <a:cubicBezTo>
                    <a:pt x="3788" y="770"/>
                    <a:pt x="3792" y="816"/>
                    <a:pt x="3806" y="831"/>
                  </a:cubicBezTo>
                  <a:cubicBezTo>
                    <a:pt x="3824" y="850"/>
                    <a:pt x="3876" y="869"/>
                    <a:pt x="3902" y="875"/>
                  </a:cubicBezTo>
                  <a:cubicBezTo>
                    <a:pt x="3924" y="881"/>
                    <a:pt x="3970" y="883"/>
                    <a:pt x="3992" y="879"/>
                  </a:cubicBezTo>
                  <a:cubicBezTo>
                    <a:pt x="4016" y="873"/>
                    <a:pt x="4054" y="833"/>
                    <a:pt x="4078" y="834"/>
                  </a:cubicBezTo>
                  <a:cubicBezTo>
                    <a:pt x="4089" y="834"/>
                    <a:pt x="4105" y="851"/>
                    <a:pt x="4115" y="855"/>
                  </a:cubicBezTo>
                  <a:cubicBezTo>
                    <a:pt x="4134" y="864"/>
                    <a:pt x="4179" y="889"/>
                    <a:pt x="4197" y="879"/>
                  </a:cubicBezTo>
                  <a:cubicBezTo>
                    <a:pt x="4219" y="866"/>
                    <a:pt x="4225" y="806"/>
                    <a:pt x="4225" y="781"/>
                  </a:cubicBezTo>
                  <a:cubicBezTo>
                    <a:pt x="4226" y="765"/>
                    <a:pt x="4208" y="734"/>
                    <a:pt x="4210" y="718"/>
                  </a:cubicBezTo>
                  <a:cubicBezTo>
                    <a:pt x="4213" y="702"/>
                    <a:pt x="4232" y="675"/>
                    <a:pt x="4242" y="662"/>
                  </a:cubicBezTo>
                  <a:cubicBezTo>
                    <a:pt x="4249" y="652"/>
                    <a:pt x="4263" y="630"/>
                    <a:pt x="4275" y="627"/>
                  </a:cubicBezTo>
                  <a:cubicBezTo>
                    <a:pt x="4294" y="623"/>
                    <a:pt x="4330" y="656"/>
                    <a:pt x="4349" y="654"/>
                  </a:cubicBezTo>
                  <a:cubicBezTo>
                    <a:pt x="4368" y="652"/>
                    <a:pt x="4404" y="632"/>
                    <a:pt x="4414" y="616"/>
                  </a:cubicBezTo>
                  <a:cubicBezTo>
                    <a:pt x="4429" y="591"/>
                    <a:pt x="4422" y="528"/>
                    <a:pt x="4419" y="499"/>
                  </a:cubicBezTo>
                  <a:cubicBezTo>
                    <a:pt x="4415" y="471"/>
                    <a:pt x="4387" y="421"/>
                    <a:pt x="4386" y="393"/>
                  </a:cubicBezTo>
                  <a:cubicBezTo>
                    <a:pt x="4385" y="365"/>
                    <a:pt x="4401" y="308"/>
                    <a:pt x="4412" y="282"/>
                  </a:cubicBezTo>
                  <a:cubicBezTo>
                    <a:pt x="4418" y="268"/>
                    <a:pt x="4434" y="238"/>
                    <a:pt x="4447" y="229"/>
                  </a:cubicBezTo>
                  <a:cubicBezTo>
                    <a:pt x="4466" y="216"/>
                    <a:pt x="4516" y="207"/>
                    <a:pt x="4539" y="211"/>
                  </a:cubicBezTo>
                  <a:cubicBezTo>
                    <a:pt x="4572" y="217"/>
                    <a:pt x="4630" y="258"/>
                    <a:pt x="4655" y="281"/>
                  </a:cubicBezTo>
                  <a:cubicBezTo>
                    <a:pt x="4673" y="297"/>
                    <a:pt x="4696" y="341"/>
                    <a:pt x="4713" y="358"/>
                  </a:cubicBezTo>
                  <a:cubicBezTo>
                    <a:pt x="4736" y="382"/>
                    <a:pt x="4791" y="419"/>
                    <a:pt x="4817" y="439"/>
                  </a:cubicBezTo>
                  <a:cubicBezTo>
                    <a:pt x="4841" y="458"/>
                    <a:pt x="4886" y="501"/>
                    <a:pt x="4912" y="517"/>
                  </a:cubicBezTo>
                  <a:cubicBezTo>
                    <a:pt x="4934" y="529"/>
                    <a:pt x="4979" y="558"/>
                    <a:pt x="5003" y="553"/>
                  </a:cubicBezTo>
                  <a:cubicBezTo>
                    <a:pt x="5020" y="549"/>
                    <a:pt x="5041" y="516"/>
                    <a:pt x="5051" y="502"/>
                  </a:cubicBezTo>
                  <a:cubicBezTo>
                    <a:pt x="5062" y="488"/>
                    <a:pt x="5080" y="457"/>
                    <a:pt x="5086" y="441"/>
                  </a:cubicBezTo>
                  <a:cubicBezTo>
                    <a:pt x="5092" y="424"/>
                    <a:pt x="5085" y="383"/>
                    <a:pt x="5097" y="370"/>
                  </a:cubicBezTo>
                  <a:cubicBezTo>
                    <a:pt x="5105" y="362"/>
                    <a:pt x="5130" y="354"/>
                    <a:pt x="5140" y="358"/>
                  </a:cubicBezTo>
                  <a:cubicBezTo>
                    <a:pt x="5153" y="363"/>
                    <a:pt x="5162" y="393"/>
                    <a:pt x="5172" y="403"/>
                  </a:cubicBezTo>
                  <a:cubicBezTo>
                    <a:pt x="5185" y="416"/>
                    <a:pt x="5216" y="440"/>
                    <a:pt x="5234" y="446"/>
                  </a:cubicBezTo>
                  <a:cubicBezTo>
                    <a:pt x="5246" y="449"/>
                    <a:pt x="5272" y="452"/>
                    <a:pt x="5282" y="446"/>
                  </a:cubicBezTo>
                  <a:cubicBezTo>
                    <a:pt x="5298" y="437"/>
                    <a:pt x="5305" y="394"/>
                    <a:pt x="5320" y="385"/>
                  </a:cubicBezTo>
                  <a:cubicBezTo>
                    <a:pt x="5335" y="375"/>
                    <a:pt x="5375" y="366"/>
                    <a:pt x="5390" y="375"/>
                  </a:cubicBezTo>
                  <a:cubicBezTo>
                    <a:pt x="5403" y="382"/>
                    <a:pt x="5400" y="421"/>
                    <a:pt x="5411" y="431"/>
                  </a:cubicBezTo>
                  <a:cubicBezTo>
                    <a:pt x="5428" y="446"/>
                    <a:pt x="5485" y="436"/>
                    <a:pt x="5499" y="454"/>
                  </a:cubicBezTo>
                  <a:cubicBezTo>
                    <a:pt x="5510" y="469"/>
                    <a:pt x="5490" y="513"/>
                    <a:pt x="5499" y="530"/>
                  </a:cubicBezTo>
                  <a:cubicBezTo>
                    <a:pt x="5508" y="549"/>
                    <a:pt x="5548" y="570"/>
                    <a:pt x="5565" y="581"/>
                  </a:cubicBezTo>
                  <a:cubicBezTo>
                    <a:pt x="5584" y="594"/>
                    <a:pt x="5626" y="614"/>
                    <a:pt x="5644" y="627"/>
                  </a:cubicBezTo>
                  <a:cubicBezTo>
                    <a:pt x="5665" y="644"/>
                    <a:pt x="5706" y="679"/>
                    <a:pt x="5720" y="702"/>
                  </a:cubicBezTo>
                  <a:cubicBezTo>
                    <a:pt x="5737" y="729"/>
                    <a:pt x="5741" y="799"/>
                    <a:pt x="5760" y="826"/>
                  </a:cubicBezTo>
                  <a:cubicBezTo>
                    <a:pt x="5773" y="844"/>
                    <a:pt x="5813" y="869"/>
                    <a:pt x="5832" y="882"/>
                  </a:cubicBezTo>
                  <a:cubicBezTo>
                    <a:pt x="5853" y="895"/>
                    <a:pt x="5899" y="915"/>
                    <a:pt x="5920" y="928"/>
                  </a:cubicBezTo>
                  <a:cubicBezTo>
                    <a:pt x="5942" y="942"/>
                    <a:pt x="5975" y="988"/>
                    <a:pt x="6001" y="993"/>
                  </a:cubicBezTo>
                  <a:cubicBezTo>
                    <a:pt x="6018" y="995"/>
                    <a:pt x="6056" y="985"/>
                    <a:pt x="6065" y="971"/>
                  </a:cubicBezTo>
                  <a:cubicBezTo>
                    <a:pt x="6073" y="960"/>
                    <a:pt x="6072" y="927"/>
                    <a:pt x="6064" y="916"/>
                  </a:cubicBezTo>
                  <a:cubicBezTo>
                    <a:pt x="6057" y="909"/>
                    <a:pt x="6033" y="914"/>
                    <a:pt x="6026" y="908"/>
                  </a:cubicBezTo>
                  <a:cubicBezTo>
                    <a:pt x="6014" y="899"/>
                    <a:pt x="5999" y="869"/>
                    <a:pt x="6001" y="854"/>
                  </a:cubicBezTo>
                  <a:cubicBezTo>
                    <a:pt x="6002" y="838"/>
                    <a:pt x="6023" y="811"/>
                    <a:pt x="6037" y="804"/>
                  </a:cubicBezTo>
                  <a:cubicBezTo>
                    <a:pt x="6046" y="800"/>
                    <a:pt x="6069" y="801"/>
                    <a:pt x="6078" y="804"/>
                  </a:cubicBezTo>
                  <a:cubicBezTo>
                    <a:pt x="6098" y="810"/>
                    <a:pt x="6133" y="836"/>
                    <a:pt x="6146" y="852"/>
                  </a:cubicBezTo>
                  <a:cubicBezTo>
                    <a:pt x="6164" y="873"/>
                    <a:pt x="6178" y="929"/>
                    <a:pt x="6196" y="950"/>
                  </a:cubicBezTo>
                  <a:cubicBezTo>
                    <a:pt x="6207" y="963"/>
                    <a:pt x="6235" y="987"/>
                    <a:pt x="6252" y="993"/>
                  </a:cubicBezTo>
                  <a:cubicBezTo>
                    <a:pt x="6279" y="1002"/>
                    <a:pt x="6340" y="982"/>
                    <a:pt x="6368" y="993"/>
                  </a:cubicBezTo>
                  <a:cubicBezTo>
                    <a:pt x="6394" y="1002"/>
                    <a:pt x="6437" y="1043"/>
                    <a:pt x="6452" y="1067"/>
                  </a:cubicBezTo>
                  <a:cubicBezTo>
                    <a:pt x="6460" y="1081"/>
                    <a:pt x="6461" y="1116"/>
                    <a:pt x="6467" y="1131"/>
                  </a:cubicBezTo>
                  <a:cubicBezTo>
                    <a:pt x="6471" y="1145"/>
                    <a:pt x="6481" y="1175"/>
                    <a:pt x="6491" y="1186"/>
                  </a:cubicBezTo>
                  <a:cubicBezTo>
                    <a:pt x="6505" y="1199"/>
                    <a:pt x="6546" y="1202"/>
                    <a:pt x="6561" y="1214"/>
                  </a:cubicBezTo>
                  <a:cubicBezTo>
                    <a:pt x="6578" y="1228"/>
                    <a:pt x="6592" y="1275"/>
                    <a:pt x="6610" y="1286"/>
                  </a:cubicBezTo>
                  <a:cubicBezTo>
                    <a:pt x="6622" y="1294"/>
                    <a:pt x="6651" y="1294"/>
                    <a:pt x="6665" y="1295"/>
                  </a:cubicBezTo>
                  <a:cubicBezTo>
                    <a:pt x="6690" y="1296"/>
                    <a:pt x="6740" y="1281"/>
                    <a:pt x="6764" y="1286"/>
                  </a:cubicBezTo>
                  <a:cubicBezTo>
                    <a:pt x="6778" y="1290"/>
                    <a:pt x="6800" y="1308"/>
                    <a:pt x="6812" y="1316"/>
                  </a:cubicBezTo>
                  <a:cubicBezTo>
                    <a:pt x="6834" y="1332"/>
                    <a:pt x="6874" y="1366"/>
                    <a:pt x="6896" y="1382"/>
                  </a:cubicBezTo>
                  <a:cubicBezTo>
                    <a:pt x="6908" y="1391"/>
                    <a:pt x="6929" y="1415"/>
                    <a:pt x="6944" y="1415"/>
                  </a:cubicBezTo>
                  <a:cubicBezTo>
                    <a:pt x="6960" y="1416"/>
                    <a:pt x="6986" y="1390"/>
                    <a:pt x="7000" y="1382"/>
                  </a:cubicBezTo>
                  <a:cubicBezTo>
                    <a:pt x="7008" y="1378"/>
                    <a:pt x="7023" y="1368"/>
                    <a:pt x="7032" y="1369"/>
                  </a:cubicBezTo>
                  <a:cubicBezTo>
                    <a:pt x="7054" y="1373"/>
                    <a:pt x="7088" y="1409"/>
                    <a:pt x="7099" y="1429"/>
                  </a:cubicBezTo>
                  <a:cubicBezTo>
                    <a:pt x="7113" y="1452"/>
                    <a:pt x="7115" y="1509"/>
                    <a:pt x="7124" y="1535"/>
                  </a:cubicBezTo>
                  <a:cubicBezTo>
                    <a:pt x="7132" y="1559"/>
                    <a:pt x="7150" y="1610"/>
                    <a:pt x="7167" y="1630"/>
                  </a:cubicBezTo>
                  <a:cubicBezTo>
                    <a:pt x="7180" y="1646"/>
                    <a:pt x="7218" y="1667"/>
                    <a:pt x="7236" y="1678"/>
                  </a:cubicBezTo>
                  <a:cubicBezTo>
                    <a:pt x="7262" y="1692"/>
                    <a:pt x="7318" y="1710"/>
                    <a:pt x="7342" y="1727"/>
                  </a:cubicBezTo>
                  <a:cubicBezTo>
                    <a:pt x="7364" y="1743"/>
                    <a:pt x="7408" y="1780"/>
                    <a:pt x="7416" y="1805"/>
                  </a:cubicBezTo>
                  <a:cubicBezTo>
                    <a:pt x="7420" y="1817"/>
                    <a:pt x="7420" y="1846"/>
                    <a:pt x="7410" y="1853"/>
                  </a:cubicBezTo>
                  <a:cubicBezTo>
                    <a:pt x="7391" y="1865"/>
                    <a:pt x="7347" y="1828"/>
                    <a:pt x="7325" y="1830"/>
                  </a:cubicBezTo>
                  <a:cubicBezTo>
                    <a:pt x="7317" y="1831"/>
                    <a:pt x="7298" y="1837"/>
                    <a:pt x="7294" y="1845"/>
                  </a:cubicBezTo>
                  <a:cubicBezTo>
                    <a:pt x="7285" y="1864"/>
                    <a:pt x="7305" y="1907"/>
                    <a:pt x="7312" y="1927"/>
                  </a:cubicBezTo>
                  <a:cubicBezTo>
                    <a:pt x="7316" y="1938"/>
                    <a:pt x="7325" y="1961"/>
                    <a:pt x="7334" y="1969"/>
                  </a:cubicBezTo>
                  <a:cubicBezTo>
                    <a:pt x="7346" y="1978"/>
                    <a:pt x="7385" y="1972"/>
                    <a:pt x="7393" y="1985"/>
                  </a:cubicBezTo>
                  <a:cubicBezTo>
                    <a:pt x="7401" y="1999"/>
                    <a:pt x="7388" y="2033"/>
                    <a:pt x="7380" y="2046"/>
                  </a:cubicBezTo>
                  <a:cubicBezTo>
                    <a:pt x="7373" y="2057"/>
                    <a:pt x="7346" y="2066"/>
                    <a:pt x="7340" y="2078"/>
                  </a:cubicBezTo>
                  <a:cubicBezTo>
                    <a:pt x="7335" y="2089"/>
                    <a:pt x="7334" y="2118"/>
                    <a:pt x="7340" y="2129"/>
                  </a:cubicBezTo>
                  <a:cubicBezTo>
                    <a:pt x="7350" y="2145"/>
                    <a:pt x="7395" y="2152"/>
                    <a:pt x="7408" y="2165"/>
                  </a:cubicBezTo>
                  <a:cubicBezTo>
                    <a:pt x="7419" y="2176"/>
                    <a:pt x="7432" y="2204"/>
                    <a:pt x="7436" y="2218"/>
                  </a:cubicBezTo>
                  <a:cubicBezTo>
                    <a:pt x="7441" y="2233"/>
                    <a:pt x="7440" y="2267"/>
                    <a:pt x="7444" y="2282"/>
                  </a:cubicBezTo>
                  <a:cubicBezTo>
                    <a:pt x="7448" y="2296"/>
                    <a:pt x="7461" y="2322"/>
                    <a:pt x="7469" y="2334"/>
                  </a:cubicBezTo>
                  <a:cubicBezTo>
                    <a:pt x="7478" y="2346"/>
                    <a:pt x="7502" y="2364"/>
                    <a:pt x="7512" y="2375"/>
                  </a:cubicBezTo>
                  <a:cubicBezTo>
                    <a:pt x="7522" y="2385"/>
                    <a:pt x="7545" y="2406"/>
                    <a:pt x="7548" y="2420"/>
                  </a:cubicBezTo>
                  <a:cubicBezTo>
                    <a:pt x="7554" y="2441"/>
                    <a:pt x="7538" y="2485"/>
                    <a:pt x="7537" y="2507"/>
                  </a:cubicBezTo>
                  <a:cubicBezTo>
                    <a:pt x="7535" y="2537"/>
                    <a:pt x="7544" y="2597"/>
                    <a:pt x="7537" y="2626"/>
                  </a:cubicBezTo>
                  <a:cubicBezTo>
                    <a:pt x="7533" y="2642"/>
                    <a:pt x="7517" y="2672"/>
                    <a:pt x="7505" y="2684"/>
                  </a:cubicBezTo>
                  <a:cubicBezTo>
                    <a:pt x="7499" y="2690"/>
                    <a:pt x="7483" y="2701"/>
                    <a:pt x="7474" y="2702"/>
                  </a:cubicBezTo>
                  <a:cubicBezTo>
                    <a:pt x="7458" y="2704"/>
                    <a:pt x="7425" y="2677"/>
                    <a:pt x="7410" y="2684"/>
                  </a:cubicBezTo>
                  <a:cubicBezTo>
                    <a:pt x="7397" y="2690"/>
                    <a:pt x="7386" y="2721"/>
                    <a:pt x="7385" y="2735"/>
                  </a:cubicBezTo>
                  <a:cubicBezTo>
                    <a:pt x="7384" y="2750"/>
                    <a:pt x="7398" y="2778"/>
                    <a:pt x="7405" y="2791"/>
                  </a:cubicBezTo>
                  <a:cubicBezTo>
                    <a:pt x="7412" y="2805"/>
                    <a:pt x="7441" y="2824"/>
                    <a:pt x="7443" y="2839"/>
                  </a:cubicBezTo>
                  <a:cubicBezTo>
                    <a:pt x="7445" y="2860"/>
                    <a:pt x="7427" y="2910"/>
                    <a:pt x="7406" y="2917"/>
                  </a:cubicBezTo>
                  <a:cubicBezTo>
                    <a:pt x="7393" y="2921"/>
                    <a:pt x="7370" y="2896"/>
                    <a:pt x="7357" y="2890"/>
                  </a:cubicBezTo>
                  <a:cubicBezTo>
                    <a:pt x="7342" y="2884"/>
                    <a:pt x="7312" y="2869"/>
                    <a:pt x="7296" y="2870"/>
                  </a:cubicBezTo>
                  <a:cubicBezTo>
                    <a:pt x="7285" y="2871"/>
                    <a:pt x="7264" y="2881"/>
                    <a:pt x="7256" y="2889"/>
                  </a:cubicBezTo>
                  <a:cubicBezTo>
                    <a:pt x="7240" y="2903"/>
                    <a:pt x="7230" y="2949"/>
                    <a:pt x="7213" y="2963"/>
                  </a:cubicBezTo>
                  <a:cubicBezTo>
                    <a:pt x="7199" y="2975"/>
                    <a:pt x="7150" y="2970"/>
                    <a:pt x="7144" y="2988"/>
                  </a:cubicBezTo>
                  <a:cubicBezTo>
                    <a:pt x="7135" y="3011"/>
                    <a:pt x="7194" y="3050"/>
                    <a:pt x="7193" y="3075"/>
                  </a:cubicBezTo>
                  <a:cubicBezTo>
                    <a:pt x="7192" y="3101"/>
                    <a:pt x="7152" y="3141"/>
                    <a:pt x="7136" y="3161"/>
                  </a:cubicBezTo>
                  <a:cubicBezTo>
                    <a:pt x="7122" y="3178"/>
                    <a:pt x="7091" y="3206"/>
                    <a:pt x="7078" y="3222"/>
                  </a:cubicBezTo>
                  <a:cubicBezTo>
                    <a:pt x="7061" y="3242"/>
                    <a:pt x="7030" y="3284"/>
                    <a:pt x="7013" y="3305"/>
                  </a:cubicBezTo>
                  <a:cubicBezTo>
                    <a:pt x="6996" y="3326"/>
                    <a:pt x="6951" y="3361"/>
                    <a:pt x="6944" y="3387"/>
                  </a:cubicBezTo>
                  <a:cubicBezTo>
                    <a:pt x="6936" y="3417"/>
                    <a:pt x="6951" y="3480"/>
                    <a:pt x="6962" y="3508"/>
                  </a:cubicBezTo>
                  <a:cubicBezTo>
                    <a:pt x="6972" y="3533"/>
                    <a:pt x="7008" y="3573"/>
                    <a:pt x="7025" y="3594"/>
                  </a:cubicBezTo>
                  <a:cubicBezTo>
                    <a:pt x="7037" y="3608"/>
                    <a:pt x="7073" y="3630"/>
                    <a:pt x="7078" y="3648"/>
                  </a:cubicBezTo>
                  <a:cubicBezTo>
                    <a:pt x="7082" y="3664"/>
                    <a:pt x="7071" y="3699"/>
                    <a:pt x="7063" y="3713"/>
                  </a:cubicBezTo>
                  <a:cubicBezTo>
                    <a:pt x="7050" y="3733"/>
                    <a:pt x="7010" y="3760"/>
                    <a:pt x="6990" y="3774"/>
                  </a:cubicBezTo>
                  <a:cubicBezTo>
                    <a:pt x="6970" y="3788"/>
                    <a:pt x="6928" y="3816"/>
                    <a:pt x="6904" y="3822"/>
                  </a:cubicBezTo>
                  <a:cubicBezTo>
                    <a:pt x="6887" y="3826"/>
                    <a:pt x="6850" y="3820"/>
                    <a:pt x="6832" y="3818"/>
                  </a:cubicBezTo>
                  <a:cubicBezTo>
                    <a:pt x="6813" y="3817"/>
                    <a:pt x="6773" y="3816"/>
                    <a:pt x="6756" y="3809"/>
                  </a:cubicBezTo>
                  <a:cubicBezTo>
                    <a:pt x="6730" y="3798"/>
                    <a:pt x="6692" y="3756"/>
                    <a:pt x="6668" y="3742"/>
                  </a:cubicBezTo>
                  <a:cubicBezTo>
                    <a:pt x="6645" y="3730"/>
                    <a:pt x="6593" y="3713"/>
                    <a:pt x="6567" y="3704"/>
                  </a:cubicBezTo>
                  <a:cubicBezTo>
                    <a:pt x="6532" y="3692"/>
                    <a:pt x="6462" y="3666"/>
                    <a:pt x="6425" y="3660"/>
                  </a:cubicBezTo>
                  <a:cubicBezTo>
                    <a:pt x="6395" y="3655"/>
                    <a:pt x="6329" y="3644"/>
                    <a:pt x="6303" y="3660"/>
                  </a:cubicBezTo>
                  <a:cubicBezTo>
                    <a:pt x="6285" y="3671"/>
                    <a:pt x="6266" y="3716"/>
                    <a:pt x="6265" y="3738"/>
                  </a:cubicBezTo>
                  <a:cubicBezTo>
                    <a:pt x="6264" y="3758"/>
                    <a:pt x="6284" y="3797"/>
                    <a:pt x="6296" y="3813"/>
                  </a:cubicBezTo>
                  <a:cubicBezTo>
                    <a:pt x="6309" y="3831"/>
                    <a:pt x="6348" y="3853"/>
                    <a:pt x="6361" y="3870"/>
                  </a:cubicBezTo>
                  <a:cubicBezTo>
                    <a:pt x="6374" y="3887"/>
                    <a:pt x="6392" y="3928"/>
                    <a:pt x="6401" y="3949"/>
                  </a:cubicBezTo>
                  <a:cubicBezTo>
                    <a:pt x="6409" y="3970"/>
                    <a:pt x="6416" y="4015"/>
                    <a:pt x="6427" y="4035"/>
                  </a:cubicBezTo>
                  <a:cubicBezTo>
                    <a:pt x="6445" y="4066"/>
                    <a:pt x="6493" y="4125"/>
                    <a:pt x="6526" y="4141"/>
                  </a:cubicBezTo>
                  <a:cubicBezTo>
                    <a:pt x="6546" y="4150"/>
                    <a:pt x="6592" y="4144"/>
                    <a:pt x="6614" y="4145"/>
                  </a:cubicBezTo>
                  <a:cubicBezTo>
                    <a:pt x="6628" y="4147"/>
                    <a:pt x="6657" y="4144"/>
                    <a:pt x="6670" y="4150"/>
                  </a:cubicBezTo>
                  <a:cubicBezTo>
                    <a:pt x="6686" y="4158"/>
                    <a:pt x="6700" y="4204"/>
                    <a:pt x="6718" y="4203"/>
                  </a:cubicBezTo>
                  <a:cubicBezTo>
                    <a:pt x="6741" y="4203"/>
                    <a:pt x="6757" y="4139"/>
                    <a:pt x="6779" y="4131"/>
                  </a:cubicBezTo>
                  <a:cubicBezTo>
                    <a:pt x="6795" y="4125"/>
                    <a:pt x="6833" y="4131"/>
                    <a:pt x="6846" y="4142"/>
                  </a:cubicBezTo>
                  <a:cubicBezTo>
                    <a:pt x="6859" y="4153"/>
                    <a:pt x="6869" y="4188"/>
                    <a:pt x="6870" y="4205"/>
                  </a:cubicBezTo>
                  <a:cubicBezTo>
                    <a:pt x="6870" y="4220"/>
                    <a:pt x="6860" y="4254"/>
                    <a:pt x="6853" y="4275"/>
                  </a:cubicBezTo>
                  <a:cubicBezTo>
                    <a:pt x="6846" y="4273"/>
                    <a:pt x="6838" y="4271"/>
                    <a:pt x="6833" y="4271"/>
                  </a:cubicBezTo>
                  <a:cubicBezTo>
                    <a:pt x="6816" y="4270"/>
                    <a:pt x="6781" y="4286"/>
                    <a:pt x="6769" y="4299"/>
                  </a:cubicBezTo>
                  <a:cubicBezTo>
                    <a:pt x="6756" y="4313"/>
                    <a:pt x="6749" y="4352"/>
                    <a:pt x="6746" y="4370"/>
                  </a:cubicBezTo>
                  <a:cubicBezTo>
                    <a:pt x="6744" y="4383"/>
                    <a:pt x="6751" y="4410"/>
                    <a:pt x="6746" y="4421"/>
                  </a:cubicBezTo>
                  <a:cubicBezTo>
                    <a:pt x="6738" y="4437"/>
                    <a:pt x="6707" y="4460"/>
                    <a:pt x="6690" y="4466"/>
                  </a:cubicBezTo>
                  <a:cubicBezTo>
                    <a:pt x="6672" y="4472"/>
                    <a:pt x="6630" y="4475"/>
                    <a:pt x="6614" y="4466"/>
                  </a:cubicBezTo>
                  <a:cubicBezTo>
                    <a:pt x="6601" y="4459"/>
                    <a:pt x="6594" y="4425"/>
                    <a:pt x="6582" y="4416"/>
                  </a:cubicBezTo>
                  <a:cubicBezTo>
                    <a:pt x="6566" y="4404"/>
                    <a:pt x="6524" y="4389"/>
                    <a:pt x="6505" y="4393"/>
                  </a:cubicBezTo>
                  <a:cubicBezTo>
                    <a:pt x="6489" y="4397"/>
                    <a:pt x="6463" y="4421"/>
                    <a:pt x="6457" y="4436"/>
                  </a:cubicBezTo>
                  <a:cubicBezTo>
                    <a:pt x="6453" y="4445"/>
                    <a:pt x="6457" y="4465"/>
                    <a:pt x="6457" y="4474"/>
                  </a:cubicBezTo>
                  <a:cubicBezTo>
                    <a:pt x="6455" y="4497"/>
                    <a:pt x="6441" y="4543"/>
                    <a:pt x="6447" y="4565"/>
                  </a:cubicBezTo>
                  <a:cubicBezTo>
                    <a:pt x="6450" y="4578"/>
                    <a:pt x="6474" y="4595"/>
                    <a:pt x="6477" y="4608"/>
                  </a:cubicBezTo>
                  <a:cubicBezTo>
                    <a:pt x="6478" y="4619"/>
                    <a:pt x="6465" y="4639"/>
                    <a:pt x="6465" y="4649"/>
                  </a:cubicBezTo>
                  <a:cubicBezTo>
                    <a:pt x="6465" y="4659"/>
                    <a:pt x="6477" y="4675"/>
                    <a:pt x="6478" y="4684"/>
                  </a:cubicBezTo>
                  <a:cubicBezTo>
                    <a:pt x="6481" y="4713"/>
                    <a:pt x="6483" y="4779"/>
                    <a:pt x="6462" y="4798"/>
                  </a:cubicBezTo>
                  <a:cubicBezTo>
                    <a:pt x="6447" y="4810"/>
                    <a:pt x="6402" y="4789"/>
                    <a:pt x="6386" y="4798"/>
                  </a:cubicBezTo>
                  <a:cubicBezTo>
                    <a:pt x="6373" y="4804"/>
                    <a:pt x="6368" y="4841"/>
                    <a:pt x="6354" y="4844"/>
                  </a:cubicBezTo>
                  <a:cubicBezTo>
                    <a:pt x="6337" y="4848"/>
                    <a:pt x="6309" y="4814"/>
                    <a:pt x="6292" y="4808"/>
                  </a:cubicBezTo>
                  <a:cubicBezTo>
                    <a:pt x="6265" y="4798"/>
                    <a:pt x="6203" y="4772"/>
                    <a:pt x="6179" y="4788"/>
                  </a:cubicBezTo>
                  <a:cubicBezTo>
                    <a:pt x="6168" y="4796"/>
                    <a:pt x="6180" y="4834"/>
                    <a:pt x="6169" y="4842"/>
                  </a:cubicBezTo>
                  <a:cubicBezTo>
                    <a:pt x="6156" y="4854"/>
                    <a:pt x="6114" y="4850"/>
                    <a:pt x="6098" y="4842"/>
                  </a:cubicBezTo>
                  <a:cubicBezTo>
                    <a:pt x="6084" y="4836"/>
                    <a:pt x="6073" y="4803"/>
                    <a:pt x="6060" y="4793"/>
                  </a:cubicBezTo>
                  <a:cubicBezTo>
                    <a:pt x="6050" y="4785"/>
                    <a:pt x="6026" y="4772"/>
                    <a:pt x="6012" y="4771"/>
                  </a:cubicBezTo>
                  <a:cubicBezTo>
                    <a:pt x="5996" y="4771"/>
                    <a:pt x="5969" y="4793"/>
                    <a:pt x="5953" y="4796"/>
                  </a:cubicBezTo>
                  <a:cubicBezTo>
                    <a:pt x="5937" y="4799"/>
                    <a:pt x="5902" y="4804"/>
                    <a:pt x="5889" y="4795"/>
                  </a:cubicBezTo>
                  <a:cubicBezTo>
                    <a:pt x="5879" y="4788"/>
                    <a:pt x="5873" y="4764"/>
                    <a:pt x="5872" y="4753"/>
                  </a:cubicBezTo>
                  <a:cubicBezTo>
                    <a:pt x="5870" y="4734"/>
                    <a:pt x="5890" y="4695"/>
                    <a:pt x="5887" y="4676"/>
                  </a:cubicBezTo>
                  <a:cubicBezTo>
                    <a:pt x="5884" y="4659"/>
                    <a:pt x="5866" y="4627"/>
                    <a:pt x="5854" y="4615"/>
                  </a:cubicBezTo>
                  <a:cubicBezTo>
                    <a:pt x="5843" y="4603"/>
                    <a:pt x="5812" y="4593"/>
                    <a:pt x="5799" y="4583"/>
                  </a:cubicBezTo>
                  <a:cubicBezTo>
                    <a:pt x="5786" y="4573"/>
                    <a:pt x="5769" y="4537"/>
                    <a:pt x="5753" y="4537"/>
                  </a:cubicBezTo>
                  <a:cubicBezTo>
                    <a:pt x="5739" y="4537"/>
                    <a:pt x="5727" y="4570"/>
                    <a:pt x="5715" y="4577"/>
                  </a:cubicBezTo>
                  <a:cubicBezTo>
                    <a:pt x="5701" y="4584"/>
                    <a:pt x="5663" y="4577"/>
                    <a:pt x="5652" y="4590"/>
                  </a:cubicBezTo>
                  <a:cubicBezTo>
                    <a:pt x="5643" y="4601"/>
                    <a:pt x="5655" y="4634"/>
                    <a:pt x="5651" y="4648"/>
                  </a:cubicBezTo>
                  <a:cubicBezTo>
                    <a:pt x="5647" y="4660"/>
                    <a:pt x="5638" y="4688"/>
                    <a:pt x="5626" y="4692"/>
                  </a:cubicBezTo>
                  <a:cubicBezTo>
                    <a:pt x="5605" y="4699"/>
                    <a:pt x="5567" y="4666"/>
                    <a:pt x="5547" y="4657"/>
                  </a:cubicBezTo>
                  <a:cubicBezTo>
                    <a:pt x="5521" y="4647"/>
                    <a:pt x="5466" y="4632"/>
                    <a:pt x="5443" y="4616"/>
                  </a:cubicBezTo>
                  <a:cubicBezTo>
                    <a:pt x="5423" y="4603"/>
                    <a:pt x="5393" y="4563"/>
                    <a:pt x="5377" y="4545"/>
                  </a:cubicBezTo>
                  <a:cubicBezTo>
                    <a:pt x="5359" y="4526"/>
                    <a:pt x="5325" y="4486"/>
                    <a:pt x="5304" y="4471"/>
                  </a:cubicBezTo>
                  <a:cubicBezTo>
                    <a:pt x="5282" y="4454"/>
                    <a:pt x="5230" y="4435"/>
                    <a:pt x="5206" y="4420"/>
                  </a:cubicBezTo>
                  <a:cubicBezTo>
                    <a:pt x="5182" y="4404"/>
                    <a:pt x="5132" y="4372"/>
                    <a:pt x="5116" y="4349"/>
                  </a:cubicBezTo>
                  <a:cubicBezTo>
                    <a:pt x="5100" y="4326"/>
                    <a:pt x="5090" y="4270"/>
                    <a:pt x="5084" y="4243"/>
                  </a:cubicBezTo>
                  <a:cubicBezTo>
                    <a:pt x="5078" y="4213"/>
                    <a:pt x="5078" y="4152"/>
                    <a:pt x="5069" y="4122"/>
                  </a:cubicBezTo>
                  <a:cubicBezTo>
                    <a:pt x="5060" y="4091"/>
                    <a:pt x="5031" y="4033"/>
                    <a:pt x="5015" y="4005"/>
                  </a:cubicBezTo>
                  <a:cubicBezTo>
                    <a:pt x="5006" y="3989"/>
                    <a:pt x="4978" y="3963"/>
                    <a:pt x="4972" y="3946"/>
                  </a:cubicBezTo>
                  <a:cubicBezTo>
                    <a:pt x="4966" y="3928"/>
                    <a:pt x="4976" y="3888"/>
                    <a:pt x="4972" y="3870"/>
                  </a:cubicBezTo>
                  <a:cubicBezTo>
                    <a:pt x="4966" y="3844"/>
                    <a:pt x="4950" y="3788"/>
                    <a:pt x="4929" y="3772"/>
                  </a:cubicBezTo>
                  <a:cubicBezTo>
                    <a:pt x="4907" y="3756"/>
                    <a:pt x="4848" y="3767"/>
                    <a:pt x="4822" y="3759"/>
                  </a:cubicBezTo>
                  <a:cubicBezTo>
                    <a:pt x="4796" y="3751"/>
                    <a:pt x="4749" y="3723"/>
                    <a:pt x="4724" y="3711"/>
                  </a:cubicBezTo>
                  <a:cubicBezTo>
                    <a:pt x="4704" y="3702"/>
                    <a:pt x="4666" y="3678"/>
                    <a:pt x="4645" y="3673"/>
                  </a:cubicBezTo>
                  <a:cubicBezTo>
                    <a:pt x="4626" y="3669"/>
                    <a:pt x="4587" y="3667"/>
                    <a:pt x="4569" y="3673"/>
                  </a:cubicBezTo>
                  <a:cubicBezTo>
                    <a:pt x="4552" y="3678"/>
                    <a:pt x="4518" y="3697"/>
                    <a:pt x="4511" y="3713"/>
                  </a:cubicBezTo>
                  <a:cubicBezTo>
                    <a:pt x="4506" y="3725"/>
                    <a:pt x="4522" y="3754"/>
                    <a:pt x="4519" y="3767"/>
                  </a:cubicBezTo>
                  <a:cubicBezTo>
                    <a:pt x="4517" y="3778"/>
                    <a:pt x="4504" y="3798"/>
                    <a:pt x="4495" y="3805"/>
                  </a:cubicBezTo>
                  <a:cubicBezTo>
                    <a:pt x="4479" y="3817"/>
                    <a:pt x="4439" y="3819"/>
                    <a:pt x="4422" y="3827"/>
                  </a:cubicBezTo>
                  <a:cubicBezTo>
                    <a:pt x="4407" y="3834"/>
                    <a:pt x="4376" y="3851"/>
                    <a:pt x="4367" y="3865"/>
                  </a:cubicBezTo>
                  <a:cubicBezTo>
                    <a:pt x="4350" y="3892"/>
                    <a:pt x="4343" y="3960"/>
                    <a:pt x="4348" y="3992"/>
                  </a:cubicBezTo>
                  <a:cubicBezTo>
                    <a:pt x="4350" y="4011"/>
                    <a:pt x="4369" y="4046"/>
                    <a:pt x="4379" y="4063"/>
                  </a:cubicBezTo>
                  <a:cubicBezTo>
                    <a:pt x="4392" y="4084"/>
                    <a:pt x="4421" y="4124"/>
                    <a:pt x="4440" y="4141"/>
                  </a:cubicBezTo>
                  <a:cubicBezTo>
                    <a:pt x="4453" y="4152"/>
                    <a:pt x="4494" y="4159"/>
                    <a:pt x="4501" y="4175"/>
                  </a:cubicBezTo>
                  <a:cubicBezTo>
                    <a:pt x="4507" y="4187"/>
                    <a:pt x="4497" y="4215"/>
                    <a:pt x="4491" y="4226"/>
                  </a:cubicBezTo>
                  <a:cubicBezTo>
                    <a:pt x="4486" y="4238"/>
                    <a:pt x="4466" y="4255"/>
                    <a:pt x="4457" y="4263"/>
                  </a:cubicBezTo>
                  <a:cubicBezTo>
                    <a:pt x="4444" y="4273"/>
                    <a:pt x="4413" y="4283"/>
                    <a:pt x="4404" y="4296"/>
                  </a:cubicBezTo>
                  <a:cubicBezTo>
                    <a:pt x="4396" y="4306"/>
                    <a:pt x="4392" y="4334"/>
                    <a:pt x="4389" y="4347"/>
                  </a:cubicBezTo>
                  <a:cubicBezTo>
                    <a:pt x="4384" y="4366"/>
                    <a:pt x="4380" y="4405"/>
                    <a:pt x="4372" y="4423"/>
                  </a:cubicBezTo>
                  <a:cubicBezTo>
                    <a:pt x="4366" y="4439"/>
                    <a:pt x="4350" y="4471"/>
                    <a:pt x="4336" y="4482"/>
                  </a:cubicBezTo>
                  <a:cubicBezTo>
                    <a:pt x="4326" y="4491"/>
                    <a:pt x="4295" y="4491"/>
                    <a:pt x="4287" y="4501"/>
                  </a:cubicBezTo>
                  <a:cubicBezTo>
                    <a:pt x="4277" y="4513"/>
                    <a:pt x="4274" y="4546"/>
                    <a:pt x="4276" y="4562"/>
                  </a:cubicBezTo>
                  <a:cubicBezTo>
                    <a:pt x="4277" y="4578"/>
                    <a:pt x="4290" y="4611"/>
                    <a:pt x="4300" y="4624"/>
                  </a:cubicBezTo>
                  <a:cubicBezTo>
                    <a:pt x="4312" y="4637"/>
                    <a:pt x="4346" y="4651"/>
                    <a:pt x="4359" y="4663"/>
                  </a:cubicBezTo>
                  <a:cubicBezTo>
                    <a:pt x="4370" y="4675"/>
                    <a:pt x="4380" y="4709"/>
                    <a:pt x="4393" y="4718"/>
                  </a:cubicBezTo>
                  <a:cubicBezTo>
                    <a:pt x="4404" y="4724"/>
                    <a:pt x="4431" y="4717"/>
                    <a:pt x="4442" y="4723"/>
                  </a:cubicBezTo>
                  <a:cubicBezTo>
                    <a:pt x="4451" y="4728"/>
                    <a:pt x="4466" y="4745"/>
                    <a:pt x="4469" y="4755"/>
                  </a:cubicBezTo>
                  <a:cubicBezTo>
                    <a:pt x="4470" y="4758"/>
                    <a:pt x="4470" y="4762"/>
                    <a:pt x="4469" y="4766"/>
                  </a:cubicBezTo>
                  <a:cubicBezTo>
                    <a:pt x="4468" y="4774"/>
                    <a:pt x="4466" y="4782"/>
                    <a:pt x="4463" y="4786"/>
                  </a:cubicBezTo>
                  <a:cubicBezTo>
                    <a:pt x="4454" y="4797"/>
                    <a:pt x="4426" y="4810"/>
                    <a:pt x="4412" y="4813"/>
                  </a:cubicBezTo>
                  <a:cubicBezTo>
                    <a:pt x="4397" y="4816"/>
                    <a:pt x="4365" y="4814"/>
                    <a:pt x="4350" y="4809"/>
                  </a:cubicBezTo>
                  <a:cubicBezTo>
                    <a:pt x="4333" y="4804"/>
                    <a:pt x="4309" y="4773"/>
                    <a:pt x="4292" y="4771"/>
                  </a:cubicBezTo>
                  <a:cubicBezTo>
                    <a:pt x="4279" y="4769"/>
                    <a:pt x="4251" y="4777"/>
                    <a:pt x="4245" y="4787"/>
                  </a:cubicBezTo>
                  <a:cubicBezTo>
                    <a:pt x="4240" y="4795"/>
                    <a:pt x="4245" y="4817"/>
                    <a:pt x="4248" y="4826"/>
                  </a:cubicBezTo>
                  <a:cubicBezTo>
                    <a:pt x="4252" y="4833"/>
                    <a:pt x="4267" y="4844"/>
                    <a:pt x="4270" y="4852"/>
                  </a:cubicBezTo>
                  <a:cubicBezTo>
                    <a:pt x="4273" y="4862"/>
                    <a:pt x="4274" y="4885"/>
                    <a:pt x="4270" y="4895"/>
                  </a:cubicBezTo>
                  <a:cubicBezTo>
                    <a:pt x="4264" y="4906"/>
                    <a:pt x="4240" y="4917"/>
                    <a:pt x="4232" y="4927"/>
                  </a:cubicBezTo>
                  <a:cubicBezTo>
                    <a:pt x="4223" y="4940"/>
                    <a:pt x="4211" y="4970"/>
                    <a:pt x="4208" y="4985"/>
                  </a:cubicBezTo>
                  <a:cubicBezTo>
                    <a:pt x="4205" y="4999"/>
                    <a:pt x="4211" y="5027"/>
                    <a:pt x="4208" y="5041"/>
                  </a:cubicBezTo>
                  <a:cubicBezTo>
                    <a:pt x="4205" y="5054"/>
                    <a:pt x="4196" y="5079"/>
                    <a:pt x="4187" y="5088"/>
                  </a:cubicBezTo>
                  <a:cubicBezTo>
                    <a:pt x="4179" y="5096"/>
                    <a:pt x="4157" y="5104"/>
                    <a:pt x="4146" y="5104"/>
                  </a:cubicBezTo>
                  <a:cubicBezTo>
                    <a:pt x="4134" y="5104"/>
                    <a:pt x="4111" y="5094"/>
                    <a:pt x="4102" y="5086"/>
                  </a:cubicBezTo>
                  <a:cubicBezTo>
                    <a:pt x="4093" y="5077"/>
                    <a:pt x="4086" y="5049"/>
                    <a:pt x="4076" y="5041"/>
                  </a:cubicBezTo>
                  <a:cubicBezTo>
                    <a:pt x="4069" y="5035"/>
                    <a:pt x="4049" y="5028"/>
                    <a:pt x="4039" y="5030"/>
                  </a:cubicBezTo>
                  <a:cubicBezTo>
                    <a:pt x="4031" y="5032"/>
                    <a:pt x="4017" y="5043"/>
                    <a:pt x="4013" y="5051"/>
                  </a:cubicBezTo>
                  <a:cubicBezTo>
                    <a:pt x="4009" y="5059"/>
                    <a:pt x="4011" y="5079"/>
                    <a:pt x="4013" y="5088"/>
                  </a:cubicBezTo>
                  <a:cubicBezTo>
                    <a:pt x="4016" y="5102"/>
                    <a:pt x="4041" y="5127"/>
                    <a:pt x="4034" y="5139"/>
                  </a:cubicBezTo>
                  <a:cubicBezTo>
                    <a:pt x="4029" y="5149"/>
                    <a:pt x="4001" y="5150"/>
                    <a:pt x="3990" y="5148"/>
                  </a:cubicBezTo>
                  <a:cubicBezTo>
                    <a:pt x="3973" y="5144"/>
                    <a:pt x="3947" y="5122"/>
                    <a:pt x="3935" y="5110"/>
                  </a:cubicBezTo>
                  <a:cubicBezTo>
                    <a:pt x="3926" y="5102"/>
                    <a:pt x="3916" y="5074"/>
                    <a:pt x="3904" y="5071"/>
                  </a:cubicBezTo>
                  <a:cubicBezTo>
                    <a:pt x="3893" y="5068"/>
                    <a:pt x="3866" y="5078"/>
                    <a:pt x="3860" y="5088"/>
                  </a:cubicBezTo>
                  <a:cubicBezTo>
                    <a:pt x="3852" y="5099"/>
                    <a:pt x="3855" y="5127"/>
                    <a:pt x="3860" y="5139"/>
                  </a:cubicBezTo>
                  <a:cubicBezTo>
                    <a:pt x="3864" y="5153"/>
                    <a:pt x="3889" y="5171"/>
                    <a:pt x="3894" y="5185"/>
                  </a:cubicBezTo>
                  <a:cubicBezTo>
                    <a:pt x="3901" y="5202"/>
                    <a:pt x="3904" y="5241"/>
                    <a:pt x="3902" y="5259"/>
                  </a:cubicBezTo>
                  <a:cubicBezTo>
                    <a:pt x="3900" y="5270"/>
                    <a:pt x="3895" y="5294"/>
                    <a:pt x="3886" y="5299"/>
                  </a:cubicBezTo>
                  <a:cubicBezTo>
                    <a:pt x="3870" y="5307"/>
                    <a:pt x="3833" y="5287"/>
                    <a:pt x="3815" y="5285"/>
                  </a:cubicBezTo>
                  <a:cubicBezTo>
                    <a:pt x="3795" y="5283"/>
                    <a:pt x="3752" y="5295"/>
                    <a:pt x="3734" y="5285"/>
                  </a:cubicBezTo>
                  <a:cubicBezTo>
                    <a:pt x="3719" y="5276"/>
                    <a:pt x="3709" y="5239"/>
                    <a:pt x="3701" y="5223"/>
                  </a:cubicBezTo>
                  <a:cubicBezTo>
                    <a:pt x="3691" y="5205"/>
                    <a:pt x="3676" y="5164"/>
                    <a:pt x="3660" y="5151"/>
                  </a:cubicBezTo>
                  <a:cubicBezTo>
                    <a:pt x="3648" y="5142"/>
                    <a:pt x="3618" y="5134"/>
                    <a:pt x="3603" y="5136"/>
                  </a:cubicBezTo>
                  <a:cubicBezTo>
                    <a:pt x="3587" y="5139"/>
                    <a:pt x="3553" y="5156"/>
                    <a:pt x="3546" y="5171"/>
                  </a:cubicBezTo>
                  <a:cubicBezTo>
                    <a:pt x="3540" y="5184"/>
                    <a:pt x="3551" y="5212"/>
                    <a:pt x="3554" y="5226"/>
                  </a:cubicBezTo>
                  <a:cubicBezTo>
                    <a:pt x="3556" y="5241"/>
                    <a:pt x="3570" y="5272"/>
                    <a:pt x="3563" y="5285"/>
                  </a:cubicBezTo>
                  <a:cubicBezTo>
                    <a:pt x="3556" y="5301"/>
                    <a:pt x="3520" y="5322"/>
                    <a:pt x="3503" y="5319"/>
                  </a:cubicBezTo>
                  <a:cubicBezTo>
                    <a:pt x="3491" y="5316"/>
                    <a:pt x="3478" y="5292"/>
                    <a:pt x="3472" y="5281"/>
                  </a:cubicBezTo>
                  <a:cubicBezTo>
                    <a:pt x="3463" y="5265"/>
                    <a:pt x="3461" y="5224"/>
                    <a:pt x="3448" y="5210"/>
                  </a:cubicBezTo>
                  <a:cubicBezTo>
                    <a:pt x="3438" y="5198"/>
                    <a:pt x="3407" y="5178"/>
                    <a:pt x="3392" y="5184"/>
                  </a:cubicBezTo>
                  <a:cubicBezTo>
                    <a:pt x="3380" y="5188"/>
                    <a:pt x="3384" y="5225"/>
                    <a:pt x="3373" y="5232"/>
                  </a:cubicBezTo>
                  <a:cubicBezTo>
                    <a:pt x="3357" y="5243"/>
                    <a:pt x="3313" y="5241"/>
                    <a:pt x="3296" y="5232"/>
                  </a:cubicBezTo>
                  <a:cubicBezTo>
                    <a:pt x="3286" y="5227"/>
                    <a:pt x="3280" y="5200"/>
                    <a:pt x="3270" y="5195"/>
                  </a:cubicBezTo>
                  <a:cubicBezTo>
                    <a:pt x="3257" y="5187"/>
                    <a:pt x="3226" y="5187"/>
                    <a:pt x="3212" y="5188"/>
                  </a:cubicBezTo>
                  <a:cubicBezTo>
                    <a:pt x="3199" y="5190"/>
                    <a:pt x="3176" y="5206"/>
                    <a:pt x="3163" y="5205"/>
                  </a:cubicBezTo>
                  <a:cubicBezTo>
                    <a:pt x="3149" y="5203"/>
                    <a:pt x="3123" y="5188"/>
                    <a:pt x="3114" y="5177"/>
                  </a:cubicBezTo>
                  <a:cubicBezTo>
                    <a:pt x="3104" y="5167"/>
                    <a:pt x="3092" y="5138"/>
                    <a:pt x="3089" y="5124"/>
                  </a:cubicBezTo>
                  <a:cubicBezTo>
                    <a:pt x="3084" y="5103"/>
                    <a:pt x="3074" y="5055"/>
                    <a:pt x="3085" y="5036"/>
                  </a:cubicBezTo>
                  <a:cubicBezTo>
                    <a:pt x="3091" y="5027"/>
                    <a:pt x="3118" y="5026"/>
                    <a:pt x="3124" y="5016"/>
                  </a:cubicBezTo>
                  <a:cubicBezTo>
                    <a:pt x="3131" y="5004"/>
                    <a:pt x="3127" y="4971"/>
                    <a:pt x="3124" y="4957"/>
                  </a:cubicBezTo>
                  <a:cubicBezTo>
                    <a:pt x="3122" y="4949"/>
                    <a:pt x="3118" y="4931"/>
                    <a:pt x="3111" y="4926"/>
                  </a:cubicBezTo>
                  <a:cubicBezTo>
                    <a:pt x="3097" y="4916"/>
                    <a:pt x="3058" y="4935"/>
                    <a:pt x="3043" y="4926"/>
                  </a:cubicBezTo>
                  <a:cubicBezTo>
                    <a:pt x="3032" y="4919"/>
                    <a:pt x="3027" y="4888"/>
                    <a:pt x="3020" y="4876"/>
                  </a:cubicBezTo>
                  <a:cubicBezTo>
                    <a:pt x="3011" y="4862"/>
                    <a:pt x="2979" y="4838"/>
                    <a:pt x="2979" y="4821"/>
                  </a:cubicBezTo>
                  <a:cubicBezTo>
                    <a:pt x="2979" y="4814"/>
                    <a:pt x="2989" y="4804"/>
                    <a:pt x="2994" y="4800"/>
                  </a:cubicBezTo>
                  <a:cubicBezTo>
                    <a:pt x="3000" y="4795"/>
                    <a:pt x="3015" y="4795"/>
                    <a:pt x="3019" y="4790"/>
                  </a:cubicBezTo>
                  <a:cubicBezTo>
                    <a:pt x="3025" y="4782"/>
                    <a:pt x="3030" y="4759"/>
                    <a:pt x="3025" y="4750"/>
                  </a:cubicBezTo>
                  <a:cubicBezTo>
                    <a:pt x="3020" y="4739"/>
                    <a:pt x="2994" y="4728"/>
                    <a:pt x="2981" y="4727"/>
                  </a:cubicBezTo>
                  <a:cubicBezTo>
                    <a:pt x="2968" y="4726"/>
                    <a:pt x="2946" y="4745"/>
                    <a:pt x="2933" y="4745"/>
                  </a:cubicBezTo>
                  <a:cubicBezTo>
                    <a:pt x="2919" y="4745"/>
                    <a:pt x="2892" y="4733"/>
                    <a:pt x="2880" y="4726"/>
                  </a:cubicBezTo>
                  <a:cubicBezTo>
                    <a:pt x="2865" y="4717"/>
                    <a:pt x="2841" y="4691"/>
                    <a:pt x="2830" y="4678"/>
                  </a:cubicBezTo>
                  <a:cubicBezTo>
                    <a:pt x="2816" y="4662"/>
                    <a:pt x="2795" y="4624"/>
                    <a:pt x="2779" y="4609"/>
                  </a:cubicBezTo>
                  <a:cubicBezTo>
                    <a:pt x="2769" y="4599"/>
                    <a:pt x="2744" y="4582"/>
                    <a:pt x="2730" y="4577"/>
                  </a:cubicBezTo>
                  <a:cubicBezTo>
                    <a:pt x="2717" y="4572"/>
                    <a:pt x="2688" y="4570"/>
                    <a:pt x="2674" y="4570"/>
                  </a:cubicBezTo>
                  <a:cubicBezTo>
                    <a:pt x="2653" y="4570"/>
                    <a:pt x="2613" y="4576"/>
                    <a:pt x="2592" y="4579"/>
                  </a:cubicBezTo>
                  <a:cubicBezTo>
                    <a:pt x="2566" y="4583"/>
                    <a:pt x="2513" y="4595"/>
                    <a:pt x="2487" y="4603"/>
                  </a:cubicBezTo>
                  <a:cubicBezTo>
                    <a:pt x="2470" y="4608"/>
                    <a:pt x="2438" y="4624"/>
                    <a:pt x="2421" y="4627"/>
                  </a:cubicBezTo>
                  <a:cubicBezTo>
                    <a:pt x="2401" y="4632"/>
                    <a:pt x="2359" y="4637"/>
                    <a:pt x="2338" y="4634"/>
                  </a:cubicBezTo>
                  <a:cubicBezTo>
                    <a:pt x="2312" y="4629"/>
                    <a:pt x="2264" y="4603"/>
                    <a:pt x="2239" y="4591"/>
                  </a:cubicBezTo>
                  <a:cubicBezTo>
                    <a:pt x="2225" y="4585"/>
                    <a:pt x="2200" y="4566"/>
                    <a:pt x="2185" y="4564"/>
                  </a:cubicBezTo>
                  <a:cubicBezTo>
                    <a:pt x="2168" y="4563"/>
                    <a:pt x="2138" y="4582"/>
                    <a:pt x="2122" y="4583"/>
                  </a:cubicBezTo>
                  <a:cubicBezTo>
                    <a:pt x="2102" y="4584"/>
                    <a:pt x="2061" y="4577"/>
                    <a:pt x="2044" y="4568"/>
                  </a:cubicBezTo>
                  <a:cubicBezTo>
                    <a:pt x="2030" y="4561"/>
                    <a:pt x="2012" y="4533"/>
                    <a:pt x="1999" y="4525"/>
                  </a:cubicBezTo>
                  <a:cubicBezTo>
                    <a:pt x="1972" y="4505"/>
                    <a:pt x="1910" y="4480"/>
                    <a:pt x="1880" y="4466"/>
                  </a:cubicBezTo>
                  <a:cubicBezTo>
                    <a:pt x="1854" y="4454"/>
                    <a:pt x="1802" y="4429"/>
                    <a:pt x="1775" y="4420"/>
                  </a:cubicBezTo>
                  <a:cubicBezTo>
                    <a:pt x="1745" y="4411"/>
                    <a:pt x="1685" y="4400"/>
                    <a:pt x="1655" y="4397"/>
                  </a:cubicBezTo>
                  <a:cubicBezTo>
                    <a:pt x="1623" y="4394"/>
                    <a:pt x="1558" y="4403"/>
                    <a:pt x="1527" y="4397"/>
                  </a:cubicBezTo>
                  <a:cubicBezTo>
                    <a:pt x="1494" y="4391"/>
                    <a:pt x="1431" y="4363"/>
                    <a:pt x="1401" y="4349"/>
                  </a:cubicBezTo>
                  <a:cubicBezTo>
                    <a:pt x="1377" y="4338"/>
                    <a:pt x="1333" y="4312"/>
                    <a:pt x="1311" y="4298"/>
                  </a:cubicBezTo>
                  <a:cubicBezTo>
                    <a:pt x="1298" y="4289"/>
                    <a:pt x="1275" y="4264"/>
                    <a:pt x="1259" y="4258"/>
                  </a:cubicBezTo>
                  <a:cubicBezTo>
                    <a:pt x="1243" y="4253"/>
                    <a:pt x="1205" y="4267"/>
                    <a:pt x="1191" y="4257"/>
                  </a:cubicBezTo>
                  <a:cubicBezTo>
                    <a:pt x="1174" y="4244"/>
                    <a:pt x="1181" y="4190"/>
                    <a:pt x="1166" y="4174"/>
                  </a:cubicBezTo>
                  <a:cubicBezTo>
                    <a:pt x="1154" y="4160"/>
                    <a:pt x="1115" y="4151"/>
                    <a:pt x="1097" y="4144"/>
                  </a:cubicBezTo>
                  <a:cubicBezTo>
                    <a:pt x="1084" y="4139"/>
                    <a:pt x="1054" y="4134"/>
                    <a:pt x="1043" y="4126"/>
                  </a:cubicBezTo>
                  <a:cubicBezTo>
                    <a:pt x="1032" y="4118"/>
                    <a:pt x="1020" y="4092"/>
                    <a:pt x="1010" y="4082"/>
                  </a:cubicBezTo>
                  <a:cubicBezTo>
                    <a:pt x="994" y="4064"/>
                    <a:pt x="959" y="4029"/>
                    <a:pt x="937" y="4017"/>
                  </a:cubicBezTo>
                  <a:cubicBezTo>
                    <a:pt x="912" y="4002"/>
                    <a:pt x="854" y="3990"/>
                    <a:pt x="826" y="3982"/>
                  </a:cubicBezTo>
                  <a:cubicBezTo>
                    <a:pt x="808" y="3977"/>
                    <a:pt x="773" y="3970"/>
                    <a:pt x="755" y="3965"/>
                  </a:cubicBezTo>
                  <a:cubicBezTo>
                    <a:pt x="733" y="3959"/>
                    <a:pt x="691" y="3943"/>
                    <a:pt x="669" y="3937"/>
                  </a:cubicBezTo>
                  <a:cubicBezTo>
                    <a:pt x="635" y="3929"/>
                    <a:pt x="564" y="3927"/>
                    <a:pt x="531" y="3916"/>
                  </a:cubicBezTo>
                  <a:cubicBezTo>
                    <a:pt x="497" y="3905"/>
                    <a:pt x="435" y="3867"/>
                    <a:pt x="405" y="3848"/>
                  </a:cubicBezTo>
                  <a:cubicBezTo>
                    <a:pt x="377" y="3831"/>
                    <a:pt x="322" y="3794"/>
                    <a:pt x="299" y="3770"/>
                  </a:cubicBezTo>
                  <a:cubicBezTo>
                    <a:pt x="277" y="3747"/>
                    <a:pt x="243" y="3692"/>
                    <a:pt x="226" y="3665"/>
                  </a:cubicBezTo>
                  <a:cubicBezTo>
                    <a:pt x="205" y="3629"/>
                    <a:pt x="163" y="3554"/>
                    <a:pt x="151" y="3514"/>
                  </a:cubicBezTo>
                  <a:cubicBezTo>
                    <a:pt x="143" y="3489"/>
                    <a:pt x="151" y="3433"/>
                    <a:pt x="136" y="3412"/>
                  </a:cubicBezTo>
                  <a:cubicBezTo>
                    <a:pt x="120" y="3390"/>
                    <a:pt x="56" y="3384"/>
                    <a:pt x="39" y="3363"/>
                  </a:cubicBezTo>
                  <a:cubicBezTo>
                    <a:pt x="19" y="3335"/>
                    <a:pt x="0" y="3261"/>
                    <a:pt x="12" y="3229"/>
                  </a:cubicBezTo>
                  <a:cubicBezTo>
                    <a:pt x="20" y="3206"/>
                    <a:pt x="67" y="3183"/>
                    <a:pt x="86" y="3169"/>
                  </a:cubicBezTo>
                  <a:cubicBezTo>
                    <a:pt x="102" y="3158"/>
                    <a:pt x="143" y="3146"/>
                    <a:pt x="153" y="3130"/>
                  </a:cubicBezTo>
                  <a:cubicBezTo>
                    <a:pt x="169" y="3103"/>
                    <a:pt x="164" y="3037"/>
                    <a:pt x="161" y="3006"/>
                  </a:cubicBezTo>
                  <a:cubicBezTo>
                    <a:pt x="158" y="2975"/>
                    <a:pt x="135" y="2917"/>
                    <a:pt x="131" y="2887"/>
                  </a:cubicBezTo>
                  <a:cubicBezTo>
                    <a:pt x="129" y="2875"/>
                    <a:pt x="125" y="2848"/>
                    <a:pt x="131" y="2837"/>
                  </a:cubicBezTo>
                  <a:cubicBezTo>
                    <a:pt x="140" y="2820"/>
                    <a:pt x="188" y="2811"/>
                    <a:pt x="198" y="2793"/>
                  </a:cubicBezTo>
                  <a:cubicBezTo>
                    <a:pt x="206" y="2777"/>
                    <a:pt x="204" y="2738"/>
                    <a:pt x="198" y="2721"/>
                  </a:cubicBezTo>
                  <a:cubicBezTo>
                    <a:pt x="194" y="2709"/>
                    <a:pt x="178" y="2689"/>
                    <a:pt x="168" y="2681"/>
                  </a:cubicBezTo>
                  <a:cubicBezTo>
                    <a:pt x="152" y="2669"/>
                    <a:pt x="104" y="2670"/>
                    <a:pt x="91" y="2654"/>
                  </a:cubicBezTo>
                  <a:cubicBezTo>
                    <a:pt x="80" y="2639"/>
                    <a:pt x="93" y="2597"/>
                    <a:pt x="86" y="2580"/>
                  </a:cubicBezTo>
                  <a:cubicBezTo>
                    <a:pt x="80" y="2563"/>
                    <a:pt x="50" y="2539"/>
                    <a:pt x="42" y="2523"/>
                  </a:cubicBezTo>
                  <a:cubicBezTo>
                    <a:pt x="34" y="2508"/>
                    <a:pt x="23" y="2475"/>
                    <a:pt x="24" y="2458"/>
                  </a:cubicBezTo>
                  <a:cubicBezTo>
                    <a:pt x="25" y="2447"/>
                    <a:pt x="38" y="2428"/>
                    <a:pt x="44" y="2419"/>
                  </a:cubicBezTo>
                  <a:cubicBezTo>
                    <a:pt x="58" y="2400"/>
                    <a:pt x="91" y="2366"/>
                    <a:pt x="111" y="2354"/>
                  </a:cubicBezTo>
                  <a:cubicBezTo>
                    <a:pt x="133" y="2341"/>
                    <a:pt x="190" y="2342"/>
                    <a:pt x="208" y="2325"/>
                  </a:cubicBezTo>
                  <a:cubicBezTo>
                    <a:pt x="219" y="2314"/>
                    <a:pt x="225" y="2282"/>
                    <a:pt x="228" y="2268"/>
                  </a:cubicBezTo>
                  <a:cubicBezTo>
                    <a:pt x="231" y="2243"/>
                    <a:pt x="217" y="2192"/>
                    <a:pt x="225" y="2168"/>
                  </a:cubicBezTo>
                  <a:cubicBezTo>
                    <a:pt x="229" y="2155"/>
                    <a:pt x="258" y="2138"/>
                    <a:pt x="260" y="2124"/>
                  </a:cubicBezTo>
                  <a:cubicBezTo>
                    <a:pt x="263" y="2099"/>
                    <a:pt x="242" y="2047"/>
                    <a:pt x="223" y="2032"/>
                  </a:cubicBezTo>
                  <a:cubicBezTo>
                    <a:pt x="201" y="2016"/>
                    <a:pt x="138" y="2033"/>
                    <a:pt x="116" y="2017"/>
                  </a:cubicBezTo>
                  <a:cubicBezTo>
                    <a:pt x="108" y="2012"/>
                    <a:pt x="101" y="1992"/>
                    <a:pt x="99" y="1983"/>
                  </a:cubicBezTo>
                  <a:cubicBezTo>
                    <a:pt x="95" y="1969"/>
                    <a:pt x="90" y="1937"/>
                    <a:pt x="99" y="1926"/>
                  </a:cubicBezTo>
                  <a:cubicBezTo>
                    <a:pt x="115" y="1906"/>
                    <a:pt x="179" y="1921"/>
                    <a:pt x="200" y="1906"/>
                  </a:cubicBezTo>
                  <a:cubicBezTo>
                    <a:pt x="213" y="1897"/>
                    <a:pt x="226" y="1866"/>
                    <a:pt x="232" y="1851"/>
                  </a:cubicBezTo>
                  <a:cubicBezTo>
                    <a:pt x="237" y="1841"/>
                    <a:pt x="245" y="1817"/>
                    <a:pt x="250" y="1799"/>
                  </a:cubicBezTo>
                  <a:cubicBezTo>
                    <a:pt x="264" y="1809"/>
                    <a:pt x="279" y="1819"/>
                    <a:pt x="289" y="1824"/>
                  </a:cubicBezTo>
                  <a:cubicBezTo>
                    <a:pt x="302" y="1830"/>
                    <a:pt x="328" y="1840"/>
                    <a:pt x="341" y="1841"/>
                  </a:cubicBezTo>
                  <a:cubicBezTo>
                    <a:pt x="370" y="1845"/>
                    <a:pt x="430" y="1842"/>
                    <a:pt x="455" y="1829"/>
                  </a:cubicBezTo>
                  <a:cubicBezTo>
                    <a:pt x="467" y="1823"/>
                    <a:pt x="478" y="1795"/>
                    <a:pt x="490" y="1792"/>
                  </a:cubicBezTo>
                  <a:cubicBezTo>
                    <a:pt x="508" y="1787"/>
                    <a:pt x="547" y="1801"/>
                    <a:pt x="562" y="1812"/>
                  </a:cubicBezTo>
                  <a:cubicBezTo>
                    <a:pt x="576" y="1822"/>
                    <a:pt x="586" y="1858"/>
                    <a:pt x="599" y="1869"/>
                  </a:cubicBezTo>
                  <a:cubicBezTo>
                    <a:pt x="615" y="1881"/>
                    <a:pt x="654" y="1893"/>
                    <a:pt x="673" y="1898"/>
                  </a:cubicBezTo>
                  <a:cubicBezTo>
                    <a:pt x="695" y="1904"/>
                    <a:pt x="739" y="1907"/>
                    <a:pt x="760" y="1913"/>
                  </a:cubicBezTo>
                  <a:cubicBezTo>
                    <a:pt x="777" y="1918"/>
                    <a:pt x="812" y="1928"/>
                    <a:pt x="825" y="1941"/>
                  </a:cubicBezTo>
                  <a:cubicBezTo>
                    <a:pt x="836" y="1951"/>
                    <a:pt x="839" y="1988"/>
                    <a:pt x="852" y="1998"/>
                  </a:cubicBezTo>
                  <a:cubicBezTo>
                    <a:pt x="873" y="2013"/>
                    <a:pt x="931" y="2017"/>
                    <a:pt x="956" y="2010"/>
                  </a:cubicBezTo>
                  <a:cubicBezTo>
                    <a:pt x="975" y="2004"/>
                    <a:pt x="1009" y="1978"/>
                    <a:pt x="1018" y="1960"/>
                  </a:cubicBezTo>
                  <a:cubicBezTo>
                    <a:pt x="1028" y="1940"/>
                    <a:pt x="1027" y="1893"/>
                    <a:pt x="1023" y="1871"/>
                  </a:cubicBezTo>
                  <a:cubicBezTo>
                    <a:pt x="1019" y="1854"/>
                    <a:pt x="994" y="1825"/>
                    <a:pt x="991" y="1807"/>
                  </a:cubicBezTo>
                  <a:cubicBezTo>
                    <a:pt x="987" y="1785"/>
                    <a:pt x="1010" y="1739"/>
                    <a:pt x="1003" y="1718"/>
                  </a:cubicBezTo>
                  <a:cubicBezTo>
                    <a:pt x="994" y="1691"/>
                    <a:pt x="943" y="1660"/>
                    <a:pt x="926" y="1638"/>
                  </a:cubicBezTo>
                  <a:cubicBezTo>
                    <a:pt x="915" y="1624"/>
                    <a:pt x="891" y="1594"/>
                    <a:pt x="889" y="1576"/>
                  </a:cubicBezTo>
                  <a:cubicBezTo>
                    <a:pt x="886" y="1550"/>
                    <a:pt x="904" y="1497"/>
                    <a:pt x="919" y="1475"/>
                  </a:cubicBezTo>
                  <a:cubicBezTo>
                    <a:pt x="931" y="1457"/>
                    <a:pt x="967" y="1432"/>
                    <a:pt x="986" y="1423"/>
                  </a:cubicBezTo>
                  <a:cubicBezTo>
                    <a:pt x="1008" y="1412"/>
                    <a:pt x="1059" y="1406"/>
                    <a:pt x="1082" y="1398"/>
                  </a:cubicBezTo>
                  <a:cubicBezTo>
                    <a:pt x="1112" y="1388"/>
                    <a:pt x="1177" y="1372"/>
                    <a:pt x="1199" y="1348"/>
                  </a:cubicBezTo>
                  <a:cubicBezTo>
                    <a:pt x="1212" y="1334"/>
                    <a:pt x="1221" y="1293"/>
                    <a:pt x="1223" y="1274"/>
                  </a:cubicBezTo>
                  <a:cubicBezTo>
                    <a:pt x="1225" y="1260"/>
                    <a:pt x="1227" y="1230"/>
                    <a:pt x="1221" y="1217"/>
                  </a:cubicBezTo>
                  <a:cubicBezTo>
                    <a:pt x="1212" y="1199"/>
                    <a:pt x="1170" y="1184"/>
                    <a:pt x="1159" y="1168"/>
                  </a:cubicBezTo>
                  <a:cubicBezTo>
                    <a:pt x="1150" y="1154"/>
                    <a:pt x="1147" y="1120"/>
                    <a:pt x="1139" y="1106"/>
                  </a:cubicBezTo>
                  <a:cubicBezTo>
                    <a:pt x="1131" y="1089"/>
                    <a:pt x="1109" y="1058"/>
                    <a:pt x="1095" y="1046"/>
                  </a:cubicBezTo>
                  <a:cubicBezTo>
                    <a:pt x="1083" y="1036"/>
                    <a:pt x="1050" y="1028"/>
                    <a:pt x="1040" y="1016"/>
                  </a:cubicBezTo>
                  <a:cubicBezTo>
                    <a:pt x="1030" y="1004"/>
                    <a:pt x="1028" y="969"/>
                    <a:pt x="1020" y="954"/>
                  </a:cubicBezTo>
                  <a:cubicBezTo>
                    <a:pt x="1014" y="941"/>
                    <a:pt x="996" y="918"/>
                    <a:pt x="986" y="907"/>
                  </a:cubicBezTo>
                  <a:cubicBezTo>
                    <a:pt x="977" y="899"/>
                    <a:pt x="958" y="885"/>
                    <a:pt x="948" y="878"/>
                  </a:cubicBezTo>
                  <a:cubicBezTo>
                    <a:pt x="933" y="866"/>
                    <a:pt x="897" y="850"/>
                    <a:pt x="884" y="836"/>
                  </a:cubicBezTo>
                  <a:cubicBezTo>
                    <a:pt x="875" y="825"/>
                    <a:pt x="862" y="800"/>
                    <a:pt x="859" y="786"/>
                  </a:cubicBezTo>
                  <a:cubicBezTo>
                    <a:pt x="854" y="764"/>
                    <a:pt x="855" y="719"/>
                    <a:pt x="859" y="697"/>
                  </a:cubicBezTo>
                  <a:cubicBezTo>
                    <a:pt x="864" y="671"/>
                    <a:pt x="894" y="626"/>
                    <a:pt x="899" y="600"/>
                  </a:cubicBezTo>
                  <a:cubicBezTo>
                    <a:pt x="904" y="572"/>
                    <a:pt x="894" y="513"/>
                    <a:pt x="894" y="484"/>
                  </a:cubicBezTo>
                  <a:cubicBezTo>
                    <a:pt x="894" y="471"/>
                    <a:pt x="905" y="443"/>
                    <a:pt x="896" y="434"/>
                  </a:cubicBezTo>
                  <a:cubicBezTo>
                    <a:pt x="885" y="423"/>
                    <a:pt x="847" y="431"/>
                    <a:pt x="832" y="437"/>
                  </a:cubicBezTo>
                  <a:cubicBezTo>
                    <a:pt x="818" y="442"/>
                    <a:pt x="799" y="476"/>
                    <a:pt x="785" y="471"/>
                  </a:cubicBezTo>
                  <a:cubicBezTo>
                    <a:pt x="771" y="466"/>
                    <a:pt x="772" y="427"/>
                    <a:pt x="770" y="412"/>
                  </a:cubicBezTo>
                  <a:cubicBezTo>
                    <a:pt x="769" y="400"/>
                    <a:pt x="767" y="374"/>
                    <a:pt x="770" y="362"/>
                  </a:cubicBezTo>
                  <a:cubicBezTo>
                    <a:pt x="773" y="350"/>
                    <a:pt x="783" y="326"/>
                    <a:pt x="792" y="318"/>
                  </a:cubicBezTo>
                  <a:cubicBezTo>
                    <a:pt x="809" y="302"/>
                    <a:pt x="855" y="289"/>
                    <a:pt x="877" y="283"/>
                  </a:cubicBezTo>
                  <a:cubicBezTo>
                    <a:pt x="901" y="276"/>
                    <a:pt x="953" y="278"/>
                    <a:pt x="976" y="268"/>
                  </a:cubicBezTo>
                  <a:cubicBezTo>
                    <a:pt x="996" y="260"/>
                    <a:pt x="1024" y="222"/>
                    <a:pt x="1045" y="216"/>
                  </a:cubicBezTo>
                  <a:cubicBezTo>
                    <a:pt x="1079" y="208"/>
                    <a:pt x="1149" y="237"/>
                    <a:pt x="1184" y="236"/>
                  </a:cubicBezTo>
                  <a:cubicBezTo>
                    <a:pt x="1234" y="235"/>
                    <a:pt x="1332" y="210"/>
                    <a:pt x="1382" y="201"/>
                  </a:cubicBezTo>
                  <a:cubicBezTo>
                    <a:pt x="1414" y="196"/>
                    <a:pt x="1477" y="187"/>
                    <a:pt x="1508" y="179"/>
                  </a:cubicBezTo>
                  <a:cubicBezTo>
                    <a:pt x="1543" y="171"/>
                    <a:pt x="1610" y="146"/>
                    <a:pt x="1645" y="137"/>
                  </a:cubicBezTo>
                  <a:cubicBezTo>
                    <a:pt x="1672" y="130"/>
                    <a:pt x="1726" y="117"/>
                    <a:pt x="1754" y="115"/>
                  </a:cubicBezTo>
                  <a:cubicBezTo>
                    <a:pt x="1798" y="111"/>
                    <a:pt x="1886" y="125"/>
                    <a:pt x="1930" y="120"/>
                  </a:cubicBezTo>
                  <a:cubicBezTo>
                    <a:pt x="1968" y="115"/>
                    <a:pt x="2040" y="85"/>
                    <a:pt x="2078" y="77"/>
                  </a:cubicBezTo>
                  <a:cubicBezTo>
                    <a:pt x="2091" y="75"/>
                    <a:pt x="2113" y="74"/>
                    <a:pt x="2132" y="72"/>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1" name="Freeform 54"/>
            <p:cNvSpPr>
              <a:spLocks/>
            </p:cNvSpPr>
            <p:nvPr/>
          </p:nvSpPr>
          <p:spPr bwMode="auto">
            <a:xfrm>
              <a:off x="1423988" y="3279775"/>
              <a:ext cx="1962150" cy="1200150"/>
            </a:xfrm>
            <a:custGeom>
              <a:avLst/>
              <a:gdLst>
                <a:gd name="T0" fmla="*/ 11477 w 11591"/>
                <a:gd name="T1" fmla="*/ 6014 h 7087"/>
                <a:gd name="T2" fmla="*/ 11240 w 11591"/>
                <a:gd name="T3" fmla="*/ 6160 h 7087"/>
                <a:gd name="T4" fmla="*/ 11105 w 11591"/>
                <a:gd name="T5" fmla="*/ 6389 h 7087"/>
                <a:gd name="T6" fmla="*/ 10915 w 11591"/>
                <a:gd name="T7" fmla="*/ 6422 h 7087"/>
                <a:gd name="T8" fmla="*/ 10484 w 11591"/>
                <a:gd name="T9" fmla="*/ 6430 h 7087"/>
                <a:gd name="T10" fmla="*/ 10134 w 11591"/>
                <a:gd name="T11" fmla="*/ 6538 h 7087"/>
                <a:gd name="T12" fmla="*/ 9288 w 11591"/>
                <a:gd name="T13" fmla="*/ 6384 h 7087"/>
                <a:gd name="T14" fmla="*/ 8378 w 11591"/>
                <a:gd name="T15" fmla="*/ 6792 h 7087"/>
                <a:gd name="T16" fmla="*/ 7653 w 11591"/>
                <a:gd name="T17" fmla="*/ 7033 h 7087"/>
                <a:gd name="T18" fmla="*/ 7234 w 11591"/>
                <a:gd name="T19" fmla="*/ 6756 h 7087"/>
                <a:gd name="T20" fmla="*/ 7011 w 11591"/>
                <a:gd name="T21" fmla="*/ 6297 h 7087"/>
                <a:gd name="T22" fmla="*/ 6294 w 11591"/>
                <a:gd name="T23" fmla="*/ 5993 h 7087"/>
                <a:gd name="T24" fmla="*/ 5567 w 11591"/>
                <a:gd name="T25" fmla="*/ 6120 h 7087"/>
                <a:gd name="T26" fmla="*/ 5308 w 11591"/>
                <a:gd name="T27" fmla="*/ 6331 h 7087"/>
                <a:gd name="T28" fmla="*/ 5321 w 11591"/>
                <a:gd name="T29" fmla="*/ 5885 h 7087"/>
                <a:gd name="T30" fmla="*/ 4796 w 11591"/>
                <a:gd name="T31" fmla="*/ 5887 h 7087"/>
                <a:gd name="T32" fmla="*/ 4223 w 11591"/>
                <a:gd name="T33" fmla="*/ 5715 h 7087"/>
                <a:gd name="T34" fmla="*/ 3714 w 11591"/>
                <a:gd name="T35" fmla="*/ 5667 h 7087"/>
                <a:gd name="T36" fmla="*/ 3471 w 11591"/>
                <a:gd name="T37" fmla="*/ 5377 h 7087"/>
                <a:gd name="T38" fmla="*/ 3177 w 11591"/>
                <a:gd name="T39" fmla="*/ 5028 h 7087"/>
                <a:gd name="T40" fmla="*/ 2764 w 11591"/>
                <a:gd name="T41" fmla="*/ 4675 h 7087"/>
                <a:gd name="T42" fmla="*/ 2356 w 11591"/>
                <a:gd name="T43" fmla="*/ 4485 h 7087"/>
                <a:gd name="T44" fmla="*/ 1796 w 11591"/>
                <a:gd name="T45" fmla="*/ 3717 h 7087"/>
                <a:gd name="T46" fmla="*/ 1370 w 11591"/>
                <a:gd name="T47" fmla="*/ 3403 h 7087"/>
                <a:gd name="T48" fmla="*/ 1042 w 11591"/>
                <a:gd name="T49" fmla="*/ 3423 h 7087"/>
                <a:gd name="T50" fmla="*/ 566 w 11591"/>
                <a:gd name="T51" fmla="*/ 2894 h 7087"/>
                <a:gd name="T52" fmla="*/ 117 w 11591"/>
                <a:gd name="T53" fmla="*/ 2633 h 7087"/>
                <a:gd name="T54" fmla="*/ 82 w 11591"/>
                <a:gd name="T55" fmla="*/ 2093 h 7087"/>
                <a:gd name="T56" fmla="*/ 107 w 11591"/>
                <a:gd name="T57" fmla="*/ 1580 h 7087"/>
                <a:gd name="T58" fmla="*/ 467 w 11591"/>
                <a:gd name="T59" fmla="*/ 1750 h 7087"/>
                <a:gd name="T60" fmla="*/ 420 w 11591"/>
                <a:gd name="T61" fmla="*/ 1059 h 7087"/>
                <a:gd name="T62" fmla="*/ 673 w 11591"/>
                <a:gd name="T63" fmla="*/ 529 h 7087"/>
                <a:gd name="T64" fmla="*/ 1224 w 11591"/>
                <a:gd name="T65" fmla="*/ 429 h 7087"/>
                <a:gd name="T66" fmla="*/ 1883 w 11591"/>
                <a:gd name="T67" fmla="*/ 129 h 7087"/>
                <a:gd name="T68" fmla="*/ 2445 w 11591"/>
                <a:gd name="T69" fmla="*/ 251 h 7087"/>
                <a:gd name="T70" fmla="*/ 3010 w 11591"/>
                <a:gd name="T71" fmla="*/ 105 h 7087"/>
                <a:gd name="T72" fmla="*/ 3669 w 11591"/>
                <a:gd name="T73" fmla="*/ 427 h 7087"/>
                <a:gd name="T74" fmla="*/ 4484 w 11591"/>
                <a:gd name="T75" fmla="*/ 365 h 7087"/>
                <a:gd name="T76" fmla="*/ 5185 w 11591"/>
                <a:gd name="T77" fmla="*/ 127 h 7087"/>
                <a:gd name="T78" fmla="*/ 6010 w 11591"/>
                <a:gd name="T79" fmla="*/ 157 h 7087"/>
                <a:gd name="T80" fmla="*/ 6652 w 11591"/>
                <a:gd name="T81" fmla="*/ 504 h 7087"/>
                <a:gd name="T82" fmla="*/ 6660 w 11591"/>
                <a:gd name="T83" fmla="*/ 761 h 7087"/>
                <a:gd name="T84" fmla="*/ 6461 w 11591"/>
                <a:gd name="T85" fmla="*/ 1187 h 7087"/>
                <a:gd name="T86" fmla="*/ 6568 w 11591"/>
                <a:gd name="T87" fmla="*/ 1566 h 7087"/>
                <a:gd name="T88" fmla="*/ 6573 w 11591"/>
                <a:gd name="T89" fmla="*/ 2141 h 7087"/>
                <a:gd name="T90" fmla="*/ 7192 w 11591"/>
                <a:gd name="T91" fmla="*/ 2694 h 7087"/>
                <a:gd name="T92" fmla="*/ 7628 w 11591"/>
                <a:gd name="T93" fmla="*/ 2986 h 7087"/>
                <a:gd name="T94" fmla="*/ 8317 w 11591"/>
                <a:gd name="T95" fmla="*/ 3195 h 7087"/>
                <a:gd name="T96" fmla="*/ 8858 w 11591"/>
                <a:gd name="T97" fmla="*/ 3356 h 7087"/>
                <a:gd name="T98" fmla="*/ 9317 w 11591"/>
                <a:gd name="T99" fmla="*/ 3455 h 7087"/>
                <a:gd name="T100" fmla="*/ 9457 w 11591"/>
                <a:gd name="T101" fmla="*/ 3605 h 7087"/>
                <a:gd name="T102" fmla="*/ 9551 w 11591"/>
                <a:gd name="T103" fmla="*/ 3906 h 7087"/>
                <a:gd name="T104" fmla="*/ 9885 w 11591"/>
                <a:gd name="T105" fmla="*/ 3939 h 7087"/>
                <a:gd name="T106" fmla="*/ 10097 w 11591"/>
                <a:gd name="T107" fmla="*/ 3880 h 7087"/>
                <a:gd name="T108" fmla="*/ 10297 w 11591"/>
                <a:gd name="T109" fmla="*/ 3868 h 7087"/>
                <a:gd name="T110" fmla="*/ 10450 w 11591"/>
                <a:gd name="T111" fmla="*/ 3780 h 7087"/>
                <a:gd name="T112" fmla="*/ 10645 w 11591"/>
                <a:gd name="T113" fmla="*/ 3714 h 7087"/>
                <a:gd name="T114" fmla="*/ 10787 w 11591"/>
                <a:gd name="T115" fmla="*/ 3538 h 7087"/>
                <a:gd name="T116" fmla="*/ 11258 w 11591"/>
                <a:gd name="T117" fmla="*/ 3712 h 7087"/>
                <a:gd name="T118" fmla="*/ 11389 w 11591"/>
                <a:gd name="T119" fmla="*/ 4406 h 7087"/>
                <a:gd name="T120" fmla="*/ 11508 w 11591"/>
                <a:gd name="T121" fmla="*/ 4985 h 7087"/>
                <a:gd name="T122" fmla="*/ 11567 w 11591"/>
                <a:gd name="T123" fmla="*/ 5634 h 7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91" h="7087">
                  <a:moveTo>
                    <a:pt x="11590" y="5733"/>
                  </a:moveTo>
                  <a:cubicBezTo>
                    <a:pt x="11591" y="5748"/>
                    <a:pt x="11591" y="5769"/>
                    <a:pt x="11590" y="5790"/>
                  </a:cubicBezTo>
                  <a:cubicBezTo>
                    <a:pt x="11579" y="5798"/>
                    <a:pt x="11569" y="5806"/>
                    <a:pt x="11564" y="5811"/>
                  </a:cubicBezTo>
                  <a:cubicBezTo>
                    <a:pt x="11554" y="5822"/>
                    <a:pt x="11541" y="5850"/>
                    <a:pt x="11536" y="5864"/>
                  </a:cubicBezTo>
                  <a:cubicBezTo>
                    <a:pt x="11531" y="5879"/>
                    <a:pt x="11531" y="5910"/>
                    <a:pt x="11528" y="5925"/>
                  </a:cubicBezTo>
                  <a:cubicBezTo>
                    <a:pt x="11525" y="5939"/>
                    <a:pt x="11517" y="5967"/>
                    <a:pt x="11510" y="5980"/>
                  </a:cubicBezTo>
                  <a:cubicBezTo>
                    <a:pt x="11503" y="5990"/>
                    <a:pt x="11488" y="6010"/>
                    <a:pt x="11477" y="6014"/>
                  </a:cubicBezTo>
                  <a:cubicBezTo>
                    <a:pt x="11463" y="6020"/>
                    <a:pt x="11430" y="6019"/>
                    <a:pt x="11415" y="6014"/>
                  </a:cubicBezTo>
                  <a:cubicBezTo>
                    <a:pt x="11399" y="6009"/>
                    <a:pt x="11374" y="5979"/>
                    <a:pt x="11358" y="5973"/>
                  </a:cubicBezTo>
                  <a:cubicBezTo>
                    <a:pt x="11347" y="5969"/>
                    <a:pt x="11323" y="5963"/>
                    <a:pt x="11313" y="5968"/>
                  </a:cubicBezTo>
                  <a:cubicBezTo>
                    <a:pt x="11301" y="5974"/>
                    <a:pt x="11292" y="6002"/>
                    <a:pt x="11288" y="6014"/>
                  </a:cubicBezTo>
                  <a:cubicBezTo>
                    <a:pt x="11285" y="6029"/>
                    <a:pt x="11291" y="6062"/>
                    <a:pt x="11288" y="6077"/>
                  </a:cubicBezTo>
                  <a:cubicBezTo>
                    <a:pt x="11286" y="6089"/>
                    <a:pt x="11280" y="6113"/>
                    <a:pt x="11273" y="6123"/>
                  </a:cubicBezTo>
                  <a:cubicBezTo>
                    <a:pt x="11267" y="6134"/>
                    <a:pt x="11245" y="6148"/>
                    <a:pt x="11240" y="6160"/>
                  </a:cubicBezTo>
                  <a:cubicBezTo>
                    <a:pt x="11233" y="6179"/>
                    <a:pt x="11235" y="6224"/>
                    <a:pt x="11240" y="6244"/>
                  </a:cubicBezTo>
                  <a:cubicBezTo>
                    <a:pt x="11247" y="6268"/>
                    <a:pt x="11286" y="6305"/>
                    <a:pt x="11292" y="6330"/>
                  </a:cubicBezTo>
                  <a:cubicBezTo>
                    <a:pt x="11298" y="6357"/>
                    <a:pt x="11299" y="6419"/>
                    <a:pt x="11285" y="6444"/>
                  </a:cubicBezTo>
                  <a:cubicBezTo>
                    <a:pt x="11273" y="6465"/>
                    <a:pt x="11229" y="6494"/>
                    <a:pt x="11206" y="6501"/>
                  </a:cubicBezTo>
                  <a:cubicBezTo>
                    <a:pt x="11190" y="6506"/>
                    <a:pt x="11156" y="6508"/>
                    <a:pt x="11141" y="6501"/>
                  </a:cubicBezTo>
                  <a:cubicBezTo>
                    <a:pt x="11129" y="6496"/>
                    <a:pt x="11110" y="6473"/>
                    <a:pt x="11105" y="6460"/>
                  </a:cubicBezTo>
                  <a:cubicBezTo>
                    <a:pt x="11099" y="6444"/>
                    <a:pt x="11112" y="6406"/>
                    <a:pt x="11105" y="6389"/>
                  </a:cubicBezTo>
                  <a:cubicBezTo>
                    <a:pt x="11099" y="6376"/>
                    <a:pt x="11076" y="6357"/>
                    <a:pt x="11064" y="6350"/>
                  </a:cubicBezTo>
                  <a:cubicBezTo>
                    <a:pt x="11054" y="6344"/>
                    <a:pt x="11030" y="6331"/>
                    <a:pt x="11021" y="6338"/>
                  </a:cubicBezTo>
                  <a:cubicBezTo>
                    <a:pt x="11006" y="6350"/>
                    <a:pt x="11023" y="6395"/>
                    <a:pt x="11021" y="6414"/>
                  </a:cubicBezTo>
                  <a:cubicBezTo>
                    <a:pt x="11018" y="6431"/>
                    <a:pt x="11010" y="6463"/>
                    <a:pt x="11003" y="6478"/>
                  </a:cubicBezTo>
                  <a:cubicBezTo>
                    <a:pt x="10999" y="6485"/>
                    <a:pt x="10991" y="6496"/>
                    <a:pt x="10983" y="6508"/>
                  </a:cubicBezTo>
                  <a:cubicBezTo>
                    <a:pt x="10983" y="6491"/>
                    <a:pt x="10982" y="6475"/>
                    <a:pt x="10976" y="6465"/>
                  </a:cubicBezTo>
                  <a:cubicBezTo>
                    <a:pt x="10967" y="6449"/>
                    <a:pt x="10930" y="6433"/>
                    <a:pt x="10915" y="6422"/>
                  </a:cubicBezTo>
                  <a:cubicBezTo>
                    <a:pt x="10895" y="6409"/>
                    <a:pt x="10852" y="6387"/>
                    <a:pt x="10836" y="6369"/>
                  </a:cubicBezTo>
                  <a:cubicBezTo>
                    <a:pt x="10818" y="6350"/>
                    <a:pt x="10800" y="6300"/>
                    <a:pt x="10785" y="6279"/>
                  </a:cubicBezTo>
                  <a:cubicBezTo>
                    <a:pt x="10770" y="6259"/>
                    <a:pt x="10740" y="6218"/>
                    <a:pt x="10719" y="6206"/>
                  </a:cubicBezTo>
                  <a:cubicBezTo>
                    <a:pt x="10701" y="6196"/>
                    <a:pt x="10659" y="6182"/>
                    <a:pt x="10641" y="6189"/>
                  </a:cubicBezTo>
                  <a:cubicBezTo>
                    <a:pt x="10622" y="6198"/>
                    <a:pt x="10606" y="6242"/>
                    <a:pt x="10596" y="6260"/>
                  </a:cubicBezTo>
                  <a:cubicBezTo>
                    <a:pt x="10584" y="6284"/>
                    <a:pt x="10568" y="6337"/>
                    <a:pt x="10553" y="6359"/>
                  </a:cubicBezTo>
                  <a:cubicBezTo>
                    <a:pt x="10539" y="6380"/>
                    <a:pt x="10491" y="6407"/>
                    <a:pt x="10484" y="6430"/>
                  </a:cubicBezTo>
                  <a:cubicBezTo>
                    <a:pt x="10477" y="6455"/>
                    <a:pt x="10505" y="6506"/>
                    <a:pt x="10504" y="6531"/>
                  </a:cubicBezTo>
                  <a:cubicBezTo>
                    <a:pt x="10503" y="6553"/>
                    <a:pt x="10488" y="6595"/>
                    <a:pt x="10477" y="6614"/>
                  </a:cubicBezTo>
                  <a:cubicBezTo>
                    <a:pt x="10464" y="6636"/>
                    <a:pt x="10429" y="6676"/>
                    <a:pt x="10406" y="6688"/>
                  </a:cubicBezTo>
                  <a:cubicBezTo>
                    <a:pt x="10391" y="6696"/>
                    <a:pt x="10355" y="6701"/>
                    <a:pt x="10339" y="6698"/>
                  </a:cubicBezTo>
                  <a:cubicBezTo>
                    <a:pt x="10318" y="6694"/>
                    <a:pt x="10282" y="6668"/>
                    <a:pt x="10264" y="6655"/>
                  </a:cubicBezTo>
                  <a:cubicBezTo>
                    <a:pt x="10251" y="6645"/>
                    <a:pt x="10227" y="6620"/>
                    <a:pt x="10215" y="6609"/>
                  </a:cubicBezTo>
                  <a:cubicBezTo>
                    <a:pt x="10195" y="6591"/>
                    <a:pt x="10156" y="6553"/>
                    <a:pt x="10134" y="6538"/>
                  </a:cubicBezTo>
                  <a:cubicBezTo>
                    <a:pt x="10099" y="6513"/>
                    <a:pt x="10022" y="6475"/>
                    <a:pt x="9985" y="6454"/>
                  </a:cubicBezTo>
                  <a:cubicBezTo>
                    <a:pt x="9956" y="6437"/>
                    <a:pt x="9900" y="6400"/>
                    <a:pt x="9870" y="6386"/>
                  </a:cubicBezTo>
                  <a:cubicBezTo>
                    <a:pt x="9843" y="6373"/>
                    <a:pt x="9787" y="6353"/>
                    <a:pt x="9759" y="6346"/>
                  </a:cubicBezTo>
                  <a:cubicBezTo>
                    <a:pt x="9724" y="6338"/>
                    <a:pt x="9652" y="6337"/>
                    <a:pt x="9619" y="6325"/>
                  </a:cubicBezTo>
                  <a:cubicBezTo>
                    <a:pt x="9598" y="6317"/>
                    <a:pt x="9565" y="6282"/>
                    <a:pt x="9543" y="6279"/>
                  </a:cubicBezTo>
                  <a:cubicBezTo>
                    <a:pt x="9507" y="6273"/>
                    <a:pt x="9437" y="6298"/>
                    <a:pt x="9404" y="6312"/>
                  </a:cubicBezTo>
                  <a:cubicBezTo>
                    <a:pt x="9372" y="6325"/>
                    <a:pt x="9316" y="6364"/>
                    <a:pt x="9288" y="6384"/>
                  </a:cubicBezTo>
                  <a:cubicBezTo>
                    <a:pt x="9260" y="6405"/>
                    <a:pt x="9209" y="6453"/>
                    <a:pt x="9179" y="6472"/>
                  </a:cubicBezTo>
                  <a:cubicBezTo>
                    <a:pt x="9154" y="6487"/>
                    <a:pt x="9099" y="6507"/>
                    <a:pt x="9073" y="6521"/>
                  </a:cubicBezTo>
                  <a:cubicBezTo>
                    <a:pt x="9039" y="6540"/>
                    <a:pt x="8975" y="6587"/>
                    <a:pt x="8940" y="6606"/>
                  </a:cubicBezTo>
                  <a:cubicBezTo>
                    <a:pt x="8906" y="6623"/>
                    <a:pt x="8838" y="6656"/>
                    <a:pt x="8801" y="6665"/>
                  </a:cubicBezTo>
                  <a:cubicBezTo>
                    <a:pt x="8756" y="6676"/>
                    <a:pt x="8663" y="6674"/>
                    <a:pt x="8618" y="6680"/>
                  </a:cubicBezTo>
                  <a:cubicBezTo>
                    <a:pt x="8591" y="6683"/>
                    <a:pt x="8537" y="6688"/>
                    <a:pt x="8512" y="6698"/>
                  </a:cubicBezTo>
                  <a:cubicBezTo>
                    <a:pt x="8474" y="6714"/>
                    <a:pt x="8409" y="6766"/>
                    <a:pt x="8378" y="6792"/>
                  </a:cubicBezTo>
                  <a:cubicBezTo>
                    <a:pt x="8354" y="6812"/>
                    <a:pt x="8307" y="6853"/>
                    <a:pt x="8291" y="6880"/>
                  </a:cubicBezTo>
                  <a:cubicBezTo>
                    <a:pt x="8270" y="6914"/>
                    <a:pt x="8268" y="7001"/>
                    <a:pt x="8243" y="7032"/>
                  </a:cubicBezTo>
                  <a:cubicBezTo>
                    <a:pt x="8226" y="7051"/>
                    <a:pt x="8177" y="7073"/>
                    <a:pt x="8152" y="7078"/>
                  </a:cubicBezTo>
                  <a:cubicBezTo>
                    <a:pt x="8130" y="7082"/>
                    <a:pt x="8086" y="7068"/>
                    <a:pt x="8064" y="7068"/>
                  </a:cubicBezTo>
                  <a:cubicBezTo>
                    <a:pt x="8020" y="7068"/>
                    <a:pt x="7933" y="7087"/>
                    <a:pt x="7889" y="7085"/>
                  </a:cubicBezTo>
                  <a:cubicBezTo>
                    <a:pt x="7851" y="7083"/>
                    <a:pt x="7776" y="7065"/>
                    <a:pt x="7739" y="7056"/>
                  </a:cubicBezTo>
                  <a:cubicBezTo>
                    <a:pt x="7717" y="7051"/>
                    <a:pt x="7674" y="7040"/>
                    <a:pt x="7653" y="7033"/>
                  </a:cubicBezTo>
                  <a:cubicBezTo>
                    <a:pt x="7626" y="7025"/>
                    <a:pt x="7574" y="7002"/>
                    <a:pt x="7546" y="6999"/>
                  </a:cubicBezTo>
                  <a:cubicBezTo>
                    <a:pt x="7503" y="6994"/>
                    <a:pt x="7416" y="7010"/>
                    <a:pt x="7372" y="7012"/>
                  </a:cubicBezTo>
                  <a:cubicBezTo>
                    <a:pt x="7344" y="7013"/>
                    <a:pt x="7286" y="7022"/>
                    <a:pt x="7260" y="7012"/>
                  </a:cubicBezTo>
                  <a:cubicBezTo>
                    <a:pt x="7244" y="7006"/>
                    <a:pt x="7217" y="6980"/>
                    <a:pt x="7207" y="6966"/>
                  </a:cubicBezTo>
                  <a:cubicBezTo>
                    <a:pt x="7199" y="6954"/>
                    <a:pt x="7188" y="6927"/>
                    <a:pt x="7187" y="6913"/>
                  </a:cubicBezTo>
                  <a:cubicBezTo>
                    <a:pt x="7186" y="6892"/>
                    <a:pt x="7198" y="6850"/>
                    <a:pt x="7204" y="6830"/>
                  </a:cubicBezTo>
                  <a:cubicBezTo>
                    <a:pt x="7209" y="6811"/>
                    <a:pt x="7229" y="6775"/>
                    <a:pt x="7234" y="6756"/>
                  </a:cubicBezTo>
                  <a:cubicBezTo>
                    <a:pt x="7240" y="6731"/>
                    <a:pt x="7251" y="6680"/>
                    <a:pt x="7245" y="6655"/>
                  </a:cubicBezTo>
                  <a:cubicBezTo>
                    <a:pt x="7239" y="6632"/>
                    <a:pt x="7211" y="6590"/>
                    <a:pt x="7191" y="6577"/>
                  </a:cubicBezTo>
                  <a:cubicBezTo>
                    <a:pt x="7173" y="6566"/>
                    <a:pt x="7129" y="6568"/>
                    <a:pt x="7110" y="6563"/>
                  </a:cubicBezTo>
                  <a:cubicBezTo>
                    <a:pt x="7090" y="6557"/>
                    <a:pt x="7048" y="6547"/>
                    <a:pt x="7034" y="6533"/>
                  </a:cubicBezTo>
                  <a:cubicBezTo>
                    <a:pt x="7019" y="6518"/>
                    <a:pt x="7003" y="6475"/>
                    <a:pt x="7002" y="6454"/>
                  </a:cubicBezTo>
                  <a:cubicBezTo>
                    <a:pt x="7001" y="6436"/>
                    <a:pt x="7021" y="6403"/>
                    <a:pt x="7022" y="6386"/>
                  </a:cubicBezTo>
                  <a:cubicBezTo>
                    <a:pt x="7024" y="6363"/>
                    <a:pt x="7019" y="6318"/>
                    <a:pt x="7011" y="6297"/>
                  </a:cubicBezTo>
                  <a:cubicBezTo>
                    <a:pt x="7001" y="6272"/>
                    <a:pt x="6969" y="6229"/>
                    <a:pt x="6949" y="6211"/>
                  </a:cubicBezTo>
                  <a:cubicBezTo>
                    <a:pt x="6929" y="6192"/>
                    <a:pt x="6880" y="6158"/>
                    <a:pt x="6852" y="6155"/>
                  </a:cubicBezTo>
                  <a:cubicBezTo>
                    <a:pt x="6823" y="6151"/>
                    <a:pt x="6767" y="6184"/>
                    <a:pt x="6738" y="6184"/>
                  </a:cubicBezTo>
                  <a:cubicBezTo>
                    <a:pt x="6701" y="6185"/>
                    <a:pt x="6626" y="6166"/>
                    <a:pt x="6593" y="6150"/>
                  </a:cubicBezTo>
                  <a:cubicBezTo>
                    <a:pt x="6565" y="6137"/>
                    <a:pt x="6524" y="6089"/>
                    <a:pt x="6497" y="6075"/>
                  </a:cubicBezTo>
                  <a:cubicBezTo>
                    <a:pt x="6471" y="6062"/>
                    <a:pt x="6413" y="6055"/>
                    <a:pt x="6386" y="6044"/>
                  </a:cubicBezTo>
                  <a:cubicBezTo>
                    <a:pt x="6362" y="6034"/>
                    <a:pt x="6317" y="6005"/>
                    <a:pt x="6294" y="5993"/>
                  </a:cubicBezTo>
                  <a:cubicBezTo>
                    <a:pt x="6266" y="5979"/>
                    <a:pt x="6212" y="5947"/>
                    <a:pt x="6181" y="5940"/>
                  </a:cubicBezTo>
                  <a:cubicBezTo>
                    <a:pt x="6156" y="5934"/>
                    <a:pt x="6104" y="5945"/>
                    <a:pt x="6079" y="5940"/>
                  </a:cubicBezTo>
                  <a:cubicBezTo>
                    <a:pt x="6047" y="5934"/>
                    <a:pt x="5990" y="5893"/>
                    <a:pt x="5957" y="5890"/>
                  </a:cubicBezTo>
                  <a:cubicBezTo>
                    <a:pt x="5920" y="5887"/>
                    <a:pt x="5848" y="5909"/>
                    <a:pt x="5813" y="5922"/>
                  </a:cubicBezTo>
                  <a:cubicBezTo>
                    <a:pt x="5789" y="5931"/>
                    <a:pt x="5744" y="5955"/>
                    <a:pt x="5722" y="5970"/>
                  </a:cubicBezTo>
                  <a:cubicBezTo>
                    <a:pt x="5702" y="5983"/>
                    <a:pt x="5664" y="6015"/>
                    <a:pt x="5646" y="6032"/>
                  </a:cubicBezTo>
                  <a:cubicBezTo>
                    <a:pt x="5625" y="6053"/>
                    <a:pt x="5587" y="6098"/>
                    <a:pt x="5567" y="6120"/>
                  </a:cubicBezTo>
                  <a:cubicBezTo>
                    <a:pt x="5550" y="6138"/>
                    <a:pt x="5511" y="6168"/>
                    <a:pt x="5499" y="6189"/>
                  </a:cubicBezTo>
                  <a:cubicBezTo>
                    <a:pt x="5484" y="6216"/>
                    <a:pt x="5475" y="6280"/>
                    <a:pt x="5465" y="6310"/>
                  </a:cubicBezTo>
                  <a:cubicBezTo>
                    <a:pt x="5455" y="6337"/>
                    <a:pt x="5438" y="6396"/>
                    <a:pt x="5418" y="6417"/>
                  </a:cubicBezTo>
                  <a:cubicBezTo>
                    <a:pt x="5402" y="6435"/>
                    <a:pt x="5358" y="6466"/>
                    <a:pt x="5334" y="6465"/>
                  </a:cubicBezTo>
                  <a:cubicBezTo>
                    <a:pt x="5321" y="6464"/>
                    <a:pt x="5298" y="6447"/>
                    <a:pt x="5293" y="6435"/>
                  </a:cubicBezTo>
                  <a:cubicBezTo>
                    <a:pt x="5288" y="6425"/>
                    <a:pt x="5295" y="6402"/>
                    <a:pt x="5296" y="6391"/>
                  </a:cubicBezTo>
                  <a:cubicBezTo>
                    <a:pt x="5298" y="6376"/>
                    <a:pt x="5301" y="6345"/>
                    <a:pt x="5308" y="6331"/>
                  </a:cubicBezTo>
                  <a:cubicBezTo>
                    <a:pt x="5311" y="6325"/>
                    <a:pt x="5328" y="6317"/>
                    <a:pt x="5329" y="6310"/>
                  </a:cubicBezTo>
                  <a:cubicBezTo>
                    <a:pt x="5332" y="6295"/>
                    <a:pt x="5306" y="6270"/>
                    <a:pt x="5304" y="6255"/>
                  </a:cubicBezTo>
                  <a:cubicBezTo>
                    <a:pt x="5303" y="6239"/>
                    <a:pt x="5312" y="6208"/>
                    <a:pt x="5318" y="6193"/>
                  </a:cubicBezTo>
                  <a:cubicBezTo>
                    <a:pt x="5325" y="6172"/>
                    <a:pt x="5351" y="6137"/>
                    <a:pt x="5357" y="6117"/>
                  </a:cubicBezTo>
                  <a:cubicBezTo>
                    <a:pt x="5361" y="6102"/>
                    <a:pt x="5362" y="6072"/>
                    <a:pt x="5362" y="6057"/>
                  </a:cubicBezTo>
                  <a:cubicBezTo>
                    <a:pt x="5362" y="6039"/>
                    <a:pt x="5360" y="6001"/>
                    <a:pt x="5356" y="5983"/>
                  </a:cubicBezTo>
                  <a:cubicBezTo>
                    <a:pt x="5350" y="5958"/>
                    <a:pt x="5332" y="5909"/>
                    <a:pt x="5321" y="5885"/>
                  </a:cubicBezTo>
                  <a:cubicBezTo>
                    <a:pt x="5313" y="5868"/>
                    <a:pt x="5301" y="5826"/>
                    <a:pt x="5283" y="5819"/>
                  </a:cubicBezTo>
                  <a:cubicBezTo>
                    <a:pt x="5264" y="5812"/>
                    <a:pt x="5225" y="5839"/>
                    <a:pt x="5207" y="5847"/>
                  </a:cubicBezTo>
                  <a:cubicBezTo>
                    <a:pt x="5172" y="5863"/>
                    <a:pt x="5105" y="5901"/>
                    <a:pt x="5072" y="5918"/>
                  </a:cubicBezTo>
                  <a:cubicBezTo>
                    <a:pt x="5045" y="5932"/>
                    <a:pt x="4995" y="5968"/>
                    <a:pt x="4966" y="5975"/>
                  </a:cubicBezTo>
                  <a:cubicBezTo>
                    <a:pt x="4944" y="5980"/>
                    <a:pt x="4897" y="5983"/>
                    <a:pt x="4877" y="5973"/>
                  </a:cubicBezTo>
                  <a:cubicBezTo>
                    <a:pt x="4863" y="5966"/>
                    <a:pt x="4849" y="5936"/>
                    <a:pt x="4839" y="5925"/>
                  </a:cubicBezTo>
                  <a:cubicBezTo>
                    <a:pt x="4829" y="5915"/>
                    <a:pt x="4809" y="5891"/>
                    <a:pt x="4796" y="5887"/>
                  </a:cubicBezTo>
                  <a:cubicBezTo>
                    <a:pt x="4772" y="5880"/>
                    <a:pt x="4723" y="5894"/>
                    <a:pt x="4700" y="5902"/>
                  </a:cubicBezTo>
                  <a:cubicBezTo>
                    <a:pt x="4680" y="5909"/>
                    <a:pt x="4650" y="5943"/>
                    <a:pt x="4629" y="5945"/>
                  </a:cubicBezTo>
                  <a:cubicBezTo>
                    <a:pt x="4603" y="5947"/>
                    <a:pt x="4558" y="5911"/>
                    <a:pt x="4533" y="5904"/>
                  </a:cubicBezTo>
                  <a:cubicBezTo>
                    <a:pt x="4511" y="5898"/>
                    <a:pt x="4466" y="5898"/>
                    <a:pt x="4444" y="5892"/>
                  </a:cubicBezTo>
                  <a:cubicBezTo>
                    <a:pt x="4415" y="5885"/>
                    <a:pt x="4357" y="5867"/>
                    <a:pt x="4333" y="5849"/>
                  </a:cubicBezTo>
                  <a:cubicBezTo>
                    <a:pt x="4316" y="5836"/>
                    <a:pt x="4296" y="5798"/>
                    <a:pt x="4282" y="5781"/>
                  </a:cubicBezTo>
                  <a:cubicBezTo>
                    <a:pt x="4268" y="5764"/>
                    <a:pt x="4240" y="5729"/>
                    <a:pt x="4223" y="5715"/>
                  </a:cubicBezTo>
                  <a:cubicBezTo>
                    <a:pt x="4194" y="5691"/>
                    <a:pt x="4129" y="5651"/>
                    <a:pt x="4094" y="5638"/>
                  </a:cubicBezTo>
                  <a:cubicBezTo>
                    <a:pt x="4079" y="5632"/>
                    <a:pt x="4047" y="5622"/>
                    <a:pt x="4033" y="5628"/>
                  </a:cubicBezTo>
                  <a:cubicBezTo>
                    <a:pt x="4012" y="5637"/>
                    <a:pt x="4000" y="5689"/>
                    <a:pt x="3981" y="5702"/>
                  </a:cubicBezTo>
                  <a:cubicBezTo>
                    <a:pt x="3963" y="5715"/>
                    <a:pt x="3915" y="5730"/>
                    <a:pt x="3894" y="5722"/>
                  </a:cubicBezTo>
                  <a:cubicBezTo>
                    <a:pt x="3871" y="5712"/>
                    <a:pt x="3858" y="5655"/>
                    <a:pt x="3839" y="5638"/>
                  </a:cubicBezTo>
                  <a:cubicBezTo>
                    <a:pt x="3827" y="5626"/>
                    <a:pt x="3795" y="5602"/>
                    <a:pt x="3778" y="5605"/>
                  </a:cubicBezTo>
                  <a:cubicBezTo>
                    <a:pt x="3756" y="5608"/>
                    <a:pt x="3735" y="5659"/>
                    <a:pt x="3714" y="5667"/>
                  </a:cubicBezTo>
                  <a:cubicBezTo>
                    <a:pt x="3699" y="5674"/>
                    <a:pt x="3663" y="5678"/>
                    <a:pt x="3649" y="5669"/>
                  </a:cubicBezTo>
                  <a:cubicBezTo>
                    <a:pt x="3630" y="5655"/>
                    <a:pt x="3620" y="5602"/>
                    <a:pt x="3618" y="5578"/>
                  </a:cubicBezTo>
                  <a:cubicBezTo>
                    <a:pt x="3617" y="5561"/>
                    <a:pt x="3634" y="5526"/>
                    <a:pt x="3630" y="5509"/>
                  </a:cubicBezTo>
                  <a:cubicBezTo>
                    <a:pt x="3625" y="5488"/>
                    <a:pt x="3586" y="5460"/>
                    <a:pt x="3578" y="5440"/>
                  </a:cubicBezTo>
                  <a:cubicBezTo>
                    <a:pt x="3572" y="5423"/>
                    <a:pt x="3579" y="5385"/>
                    <a:pt x="3570" y="5370"/>
                  </a:cubicBezTo>
                  <a:cubicBezTo>
                    <a:pt x="3563" y="5358"/>
                    <a:pt x="3539" y="5337"/>
                    <a:pt x="3526" y="5337"/>
                  </a:cubicBezTo>
                  <a:cubicBezTo>
                    <a:pt x="3509" y="5337"/>
                    <a:pt x="3487" y="5372"/>
                    <a:pt x="3471" y="5377"/>
                  </a:cubicBezTo>
                  <a:cubicBezTo>
                    <a:pt x="3452" y="5382"/>
                    <a:pt x="3410" y="5381"/>
                    <a:pt x="3392" y="5373"/>
                  </a:cubicBezTo>
                  <a:cubicBezTo>
                    <a:pt x="3376" y="5367"/>
                    <a:pt x="3358" y="5335"/>
                    <a:pt x="3344" y="5326"/>
                  </a:cubicBezTo>
                  <a:cubicBezTo>
                    <a:pt x="3325" y="5314"/>
                    <a:pt x="3278" y="5310"/>
                    <a:pt x="3261" y="5296"/>
                  </a:cubicBezTo>
                  <a:cubicBezTo>
                    <a:pt x="3249" y="5285"/>
                    <a:pt x="3233" y="5254"/>
                    <a:pt x="3232" y="5238"/>
                  </a:cubicBezTo>
                  <a:cubicBezTo>
                    <a:pt x="3230" y="5212"/>
                    <a:pt x="3264" y="5166"/>
                    <a:pt x="3268" y="5141"/>
                  </a:cubicBezTo>
                  <a:cubicBezTo>
                    <a:pt x="3272" y="5119"/>
                    <a:pt x="3280" y="5069"/>
                    <a:pt x="3266" y="5051"/>
                  </a:cubicBezTo>
                  <a:cubicBezTo>
                    <a:pt x="3252" y="5033"/>
                    <a:pt x="3200" y="5026"/>
                    <a:pt x="3177" y="5028"/>
                  </a:cubicBezTo>
                  <a:cubicBezTo>
                    <a:pt x="3155" y="5030"/>
                    <a:pt x="3119" y="5068"/>
                    <a:pt x="3096" y="5068"/>
                  </a:cubicBezTo>
                  <a:cubicBezTo>
                    <a:pt x="3070" y="5067"/>
                    <a:pt x="3024" y="5035"/>
                    <a:pt x="3004" y="5018"/>
                  </a:cubicBezTo>
                  <a:cubicBezTo>
                    <a:pt x="2984" y="5002"/>
                    <a:pt x="2954" y="4960"/>
                    <a:pt x="2939" y="4939"/>
                  </a:cubicBezTo>
                  <a:cubicBezTo>
                    <a:pt x="2929" y="4924"/>
                    <a:pt x="2914" y="4889"/>
                    <a:pt x="2901" y="4876"/>
                  </a:cubicBezTo>
                  <a:cubicBezTo>
                    <a:pt x="2885" y="4859"/>
                    <a:pt x="2839" y="4841"/>
                    <a:pt x="2822" y="4825"/>
                  </a:cubicBezTo>
                  <a:cubicBezTo>
                    <a:pt x="2805" y="4809"/>
                    <a:pt x="2773" y="4771"/>
                    <a:pt x="2766" y="4749"/>
                  </a:cubicBezTo>
                  <a:cubicBezTo>
                    <a:pt x="2760" y="4731"/>
                    <a:pt x="2768" y="4693"/>
                    <a:pt x="2764" y="4675"/>
                  </a:cubicBezTo>
                  <a:cubicBezTo>
                    <a:pt x="2760" y="4659"/>
                    <a:pt x="2739" y="4632"/>
                    <a:pt x="2736" y="4615"/>
                  </a:cubicBezTo>
                  <a:cubicBezTo>
                    <a:pt x="2733" y="4594"/>
                    <a:pt x="2759" y="4549"/>
                    <a:pt x="2748" y="4531"/>
                  </a:cubicBezTo>
                  <a:cubicBezTo>
                    <a:pt x="2737" y="4514"/>
                    <a:pt x="2689" y="4511"/>
                    <a:pt x="2670" y="4505"/>
                  </a:cubicBezTo>
                  <a:cubicBezTo>
                    <a:pt x="2658" y="4501"/>
                    <a:pt x="2635" y="4489"/>
                    <a:pt x="2622" y="4488"/>
                  </a:cubicBezTo>
                  <a:cubicBezTo>
                    <a:pt x="2606" y="4487"/>
                    <a:pt x="2575" y="4499"/>
                    <a:pt x="2559" y="4501"/>
                  </a:cubicBezTo>
                  <a:cubicBezTo>
                    <a:pt x="2525" y="4505"/>
                    <a:pt x="2456" y="4511"/>
                    <a:pt x="2422" y="4506"/>
                  </a:cubicBezTo>
                  <a:cubicBezTo>
                    <a:pt x="2405" y="4504"/>
                    <a:pt x="2368" y="4498"/>
                    <a:pt x="2356" y="4485"/>
                  </a:cubicBezTo>
                  <a:cubicBezTo>
                    <a:pt x="2326" y="4451"/>
                    <a:pt x="2338" y="4350"/>
                    <a:pt x="2322" y="4308"/>
                  </a:cubicBezTo>
                  <a:cubicBezTo>
                    <a:pt x="2307" y="4271"/>
                    <a:pt x="2266" y="4201"/>
                    <a:pt x="2237" y="4173"/>
                  </a:cubicBezTo>
                  <a:cubicBezTo>
                    <a:pt x="2215" y="4151"/>
                    <a:pt x="2154" y="4128"/>
                    <a:pt x="2130" y="4108"/>
                  </a:cubicBezTo>
                  <a:cubicBezTo>
                    <a:pt x="2097" y="4081"/>
                    <a:pt x="2039" y="4017"/>
                    <a:pt x="2018" y="3979"/>
                  </a:cubicBezTo>
                  <a:cubicBezTo>
                    <a:pt x="2001" y="3951"/>
                    <a:pt x="1996" y="3881"/>
                    <a:pt x="1976" y="3854"/>
                  </a:cubicBezTo>
                  <a:cubicBezTo>
                    <a:pt x="1957" y="3828"/>
                    <a:pt x="1898" y="3799"/>
                    <a:pt x="1872" y="3780"/>
                  </a:cubicBezTo>
                  <a:cubicBezTo>
                    <a:pt x="1853" y="3765"/>
                    <a:pt x="1809" y="3738"/>
                    <a:pt x="1796" y="3717"/>
                  </a:cubicBezTo>
                  <a:cubicBezTo>
                    <a:pt x="1782" y="3693"/>
                    <a:pt x="1780" y="3635"/>
                    <a:pt x="1772" y="3608"/>
                  </a:cubicBezTo>
                  <a:cubicBezTo>
                    <a:pt x="1765" y="3587"/>
                    <a:pt x="1759" y="3538"/>
                    <a:pt x="1740" y="3527"/>
                  </a:cubicBezTo>
                  <a:cubicBezTo>
                    <a:pt x="1715" y="3511"/>
                    <a:pt x="1649" y="3552"/>
                    <a:pt x="1623" y="3538"/>
                  </a:cubicBezTo>
                  <a:cubicBezTo>
                    <a:pt x="1603" y="3528"/>
                    <a:pt x="1598" y="3472"/>
                    <a:pt x="1578" y="3461"/>
                  </a:cubicBezTo>
                  <a:cubicBezTo>
                    <a:pt x="1560" y="3450"/>
                    <a:pt x="1514" y="3467"/>
                    <a:pt x="1494" y="3459"/>
                  </a:cubicBezTo>
                  <a:cubicBezTo>
                    <a:pt x="1476" y="3452"/>
                    <a:pt x="1454" y="3415"/>
                    <a:pt x="1436" y="3408"/>
                  </a:cubicBezTo>
                  <a:cubicBezTo>
                    <a:pt x="1421" y="3402"/>
                    <a:pt x="1385" y="3396"/>
                    <a:pt x="1370" y="3403"/>
                  </a:cubicBezTo>
                  <a:cubicBezTo>
                    <a:pt x="1352" y="3411"/>
                    <a:pt x="1331" y="3449"/>
                    <a:pt x="1321" y="3466"/>
                  </a:cubicBezTo>
                  <a:cubicBezTo>
                    <a:pt x="1309" y="3486"/>
                    <a:pt x="1299" y="3535"/>
                    <a:pt x="1284" y="3553"/>
                  </a:cubicBezTo>
                  <a:cubicBezTo>
                    <a:pt x="1270" y="3572"/>
                    <a:pt x="1231" y="3603"/>
                    <a:pt x="1208" y="3611"/>
                  </a:cubicBezTo>
                  <a:cubicBezTo>
                    <a:pt x="1186" y="3619"/>
                    <a:pt x="1136" y="3618"/>
                    <a:pt x="1113" y="3611"/>
                  </a:cubicBezTo>
                  <a:cubicBezTo>
                    <a:pt x="1093" y="3605"/>
                    <a:pt x="1056" y="3582"/>
                    <a:pt x="1043" y="3567"/>
                  </a:cubicBezTo>
                  <a:cubicBezTo>
                    <a:pt x="1032" y="3554"/>
                    <a:pt x="1019" y="3521"/>
                    <a:pt x="1018" y="3504"/>
                  </a:cubicBezTo>
                  <a:cubicBezTo>
                    <a:pt x="1017" y="3483"/>
                    <a:pt x="1038" y="3444"/>
                    <a:pt x="1042" y="3423"/>
                  </a:cubicBezTo>
                  <a:cubicBezTo>
                    <a:pt x="1043" y="3412"/>
                    <a:pt x="1048" y="3389"/>
                    <a:pt x="1045" y="3378"/>
                  </a:cubicBezTo>
                  <a:cubicBezTo>
                    <a:pt x="1037" y="3354"/>
                    <a:pt x="997" y="3317"/>
                    <a:pt x="977" y="3301"/>
                  </a:cubicBezTo>
                  <a:cubicBezTo>
                    <a:pt x="947" y="3277"/>
                    <a:pt x="872" y="3250"/>
                    <a:pt x="840" y="3228"/>
                  </a:cubicBezTo>
                  <a:cubicBezTo>
                    <a:pt x="816" y="3211"/>
                    <a:pt x="774" y="3169"/>
                    <a:pt x="751" y="3150"/>
                  </a:cubicBezTo>
                  <a:cubicBezTo>
                    <a:pt x="724" y="3129"/>
                    <a:pt x="665" y="3092"/>
                    <a:pt x="640" y="3068"/>
                  </a:cubicBezTo>
                  <a:cubicBezTo>
                    <a:pt x="622" y="3050"/>
                    <a:pt x="587" y="3010"/>
                    <a:pt x="577" y="2987"/>
                  </a:cubicBezTo>
                  <a:cubicBezTo>
                    <a:pt x="568" y="2965"/>
                    <a:pt x="572" y="2917"/>
                    <a:pt x="566" y="2894"/>
                  </a:cubicBezTo>
                  <a:cubicBezTo>
                    <a:pt x="560" y="2874"/>
                    <a:pt x="547" y="2831"/>
                    <a:pt x="531" y="2817"/>
                  </a:cubicBezTo>
                  <a:cubicBezTo>
                    <a:pt x="504" y="2792"/>
                    <a:pt x="421" y="2794"/>
                    <a:pt x="392" y="2772"/>
                  </a:cubicBezTo>
                  <a:cubicBezTo>
                    <a:pt x="375" y="2759"/>
                    <a:pt x="363" y="2713"/>
                    <a:pt x="346" y="2699"/>
                  </a:cubicBezTo>
                  <a:cubicBezTo>
                    <a:pt x="333" y="2689"/>
                    <a:pt x="299" y="2676"/>
                    <a:pt x="282" y="2678"/>
                  </a:cubicBezTo>
                  <a:cubicBezTo>
                    <a:pt x="267" y="2679"/>
                    <a:pt x="244" y="2709"/>
                    <a:pt x="229" y="2708"/>
                  </a:cubicBezTo>
                  <a:cubicBezTo>
                    <a:pt x="211" y="2705"/>
                    <a:pt x="191" y="2668"/>
                    <a:pt x="176" y="2658"/>
                  </a:cubicBezTo>
                  <a:cubicBezTo>
                    <a:pt x="163" y="2649"/>
                    <a:pt x="128" y="2645"/>
                    <a:pt x="117" y="2633"/>
                  </a:cubicBezTo>
                  <a:cubicBezTo>
                    <a:pt x="106" y="2622"/>
                    <a:pt x="97" y="2591"/>
                    <a:pt x="93" y="2576"/>
                  </a:cubicBezTo>
                  <a:cubicBezTo>
                    <a:pt x="87" y="2552"/>
                    <a:pt x="86" y="2502"/>
                    <a:pt x="80" y="2478"/>
                  </a:cubicBezTo>
                  <a:cubicBezTo>
                    <a:pt x="76" y="2461"/>
                    <a:pt x="60" y="2428"/>
                    <a:pt x="55" y="2410"/>
                  </a:cubicBezTo>
                  <a:cubicBezTo>
                    <a:pt x="50" y="2389"/>
                    <a:pt x="31" y="2344"/>
                    <a:pt x="39" y="2323"/>
                  </a:cubicBezTo>
                  <a:cubicBezTo>
                    <a:pt x="47" y="2300"/>
                    <a:pt x="104" y="2285"/>
                    <a:pt x="113" y="2263"/>
                  </a:cubicBezTo>
                  <a:cubicBezTo>
                    <a:pt x="123" y="2240"/>
                    <a:pt x="105" y="2189"/>
                    <a:pt x="100" y="2164"/>
                  </a:cubicBezTo>
                  <a:cubicBezTo>
                    <a:pt x="97" y="2146"/>
                    <a:pt x="79" y="2111"/>
                    <a:pt x="82" y="2093"/>
                  </a:cubicBezTo>
                  <a:cubicBezTo>
                    <a:pt x="85" y="2072"/>
                    <a:pt x="134" y="2041"/>
                    <a:pt x="128" y="2021"/>
                  </a:cubicBezTo>
                  <a:cubicBezTo>
                    <a:pt x="123" y="2002"/>
                    <a:pt x="71" y="2000"/>
                    <a:pt x="57" y="1986"/>
                  </a:cubicBezTo>
                  <a:cubicBezTo>
                    <a:pt x="36" y="1965"/>
                    <a:pt x="11" y="1910"/>
                    <a:pt x="4" y="1882"/>
                  </a:cubicBezTo>
                  <a:cubicBezTo>
                    <a:pt x="0" y="1863"/>
                    <a:pt x="0" y="1822"/>
                    <a:pt x="4" y="1803"/>
                  </a:cubicBezTo>
                  <a:cubicBezTo>
                    <a:pt x="9" y="1779"/>
                    <a:pt x="39" y="1737"/>
                    <a:pt x="44" y="1713"/>
                  </a:cubicBezTo>
                  <a:cubicBezTo>
                    <a:pt x="47" y="1698"/>
                    <a:pt x="38" y="1665"/>
                    <a:pt x="44" y="1651"/>
                  </a:cubicBezTo>
                  <a:cubicBezTo>
                    <a:pt x="52" y="1628"/>
                    <a:pt x="90" y="1596"/>
                    <a:pt x="107" y="1580"/>
                  </a:cubicBezTo>
                  <a:cubicBezTo>
                    <a:pt x="118" y="1568"/>
                    <a:pt x="141" y="1545"/>
                    <a:pt x="156" y="1538"/>
                  </a:cubicBezTo>
                  <a:cubicBezTo>
                    <a:pt x="165" y="1534"/>
                    <a:pt x="187" y="1529"/>
                    <a:pt x="196" y="1533"/>
                  </a:cubicBezTo>
                  <a:cubicBezTo>
                    <a:pt x="210" y="1540"/>
                    <a:pt x="226" y="1570"/>
                    <a:pt x="231" y="1585"/>
                  </a:cubicBezTo>
                  <a:cubicBezTo>
                    <a:pt x="236" y="1605"/>
                    <a:pt x="223" y="1649"/>
                    <a:pt x="227" y="1670"/>
                  </a:cubicBezTo>
                  <a:cubicBezTo>
                    <a:pt x="231" y="1691"/>
                    <a:pt x="249" y="1731"/>
                    <a:pt x="264" y="1746"/>
                  </a:cubicBezTo>
                  <a:cubicBezTo>
                    <a:pt x="279" y="1764"/>
                    <a:pt x="321" y="1794"/>
                    <a:pt x="345" y="1796"/>
                  </a:cubicBezTo>
                  <a:cubicBezTo>
                    <a:pt x="377" y="1799"/>
                    <a:pt x="441" y="1770"/>
                    <a:pt x="467" y="1750"/>
                  </a:cubicBezTo>
                  <a:cubicBezTo>
                    <a:pt x="477" y="1742"/>
                    <a:pt x="490" y="1718"/>
                    <a:pt x="496" y="1707"/>
                  </a:cubicBezTo>
                  <a:cubicBezTo>
                    <a:pt x="507" y="1686"/>
                    <a:pt x="524" y="1641"/>
                    <a:pt x="529" y="1618"/>
                  </a:cubicBezTo>
                  <a:cubicBezTo>
                    <a:pt x="535" y="1590"/>
                    <a:pt x="537" y="1533"/>
                    <a:pt x="538" y="1505"/>
                  </a:cubicBezTo>
                  <a:cubicBezTo>
                    <a:pt x="539" y="1479"/>
                    <a:pt x="538" y="1427"/>
                    <a:pt x="538" y="1401"/>
                  </a:cubicBezTo>
                  <a:cubicBezTo>
                    <a:pt x="538" y="1362"/>
                    <a:pt x="549" y="1281"/>
                    <a:pt x="538" y="1243"/>
                  </a:cubicBezTo>
                  <a:cubicBezTo>
                    <a:pt x="528" y="1211"/>
                    <a:pt x="483" y="1161"/>
                    <a:pt x="465" y="1134"/>
                  </a:cubicBezTo>
                  <a:cubicBezTo>
                    <a:pt x="454" y="1115"/>
                    <a:pt x="427" y="1080"/>
                    <a:pt x="420" y="1059"/>
                  </a:cubicBezTo>
                  <a:cubicBezTo>
                    <a:pt x="412" y="1033"/>
                    <a:pt x="405" y="977"/>
                    <a:pt x="409" y="950"/>
                  </a:cubicBezTo>
                  <a:cubicBezTo>
                    <a:pt x="412" y="930"/>
                    <a:pt x="436" y="894"/>
                    <a:pt x="444" y="874"/>
                  </a:cubicBezTo>
                  <a:cubicBezTo>
                    <a:pt x="452" y="853"/>
                    <a:pt x="464" y="808"/>
                    <a:pt x="470" y="785"/>
                  </a:cubicBezTo>
                  <a:cubicBezTo>
                    <a:pt x="480" y="749"/>
                    <a:pt x="479" y="667"/>
                    <a:pt x="503" y="638"/>
                  </a:cubicBezTo>
                  <a:cubicBezTo>
                    <a:pt x="515" y="624"/>
                    <a:pt x="556" y="620"/>
                    <a:pt x="571" y="610"/>
                  </a:cubicBezTo>
                  <a:cubicBezTo>
                    <a:pt x="581" y="603"/>
                    <a:pt x="595" y="583"/>
                    <a:pt x="604" y="575"/>
                  </a:cubicBezTo>
                  <a:cubicBezTo>
                    <a:pt x="620" y="562"/>
                    <a:pt x="664" y="548"/>
                    <a:pt x="673" y="529"/>
                  </a:cubicBezTo>
                  <a:cubicBezTo>
                    <a:pt x="678" y="519"/>
                    <a:pt x="680" y="502"/>
                    <a:pt x="680" y="485"/>
                  </a:cubicBezTo>
                  <a:cubicBezTo>
                    <a:pt x="696" y="480"/>
                    <a:pt x="717" y="475"/>
                    <a:pt x="726" y="471"/>
                  </a:cubicBezTo>
                  <a:cubicBezTo>
                    <a:pt x="741" y="466"/>
                    <a:pt x="769" y="445"/>
                    <a:pt x="785" y="444"/>
                  </a:cubicBezTo>
                  <a:cubicBezTo>
                    <a:pt x="812" y="443"/>
                    <a:pt x="861" y="471"/>
                    <a:pt x="887" y="479"/>
                  </a:cubicBezTo>
                  <a:cubicBezTo>
                    <a:pt x="925" y="490"/>
                    <a:pt x="999" y="521"/>
                    <a:pt x="1038" y="521"/>
                  </a:cubicBezTo>
                  <a:cubicBezTo>
                    <a:pt x="1069" y="521"/>
                    <a:pt x="1130" y="501"/>
                    <a:pt x="1157" y="486"/>
                  </a:cubicBezTo>
                  <a:cubicBezTo>
                    <a:pt x="1176" y="476"/>
                    <a:pt x="1211" y="447"/>
                    <a:pt x="1224" y="429"/>
                  </a:cubicBezTo>
                  <a:cubicBezTo>
                    <a:pt x="1245" y="401"/>
                    <a:pt x="1262" y="330"/>
                    <a:pt x="1281" y="300"/>
                  </a:cubicBezTo>
                  <a:cubicBezTo>
                    <a:pt x="1303" y="266"/>
                    <a:pt x="1358" y="207"/>
                    <a:pt x="1388" y="179"/>
                  </a:cubicBezTo>
                  <a:cubicBezTo>
                    <a:pt x="1428" y="140"/>
                    <a:pt x="1516" y="71"/>
                    <a:pt x="1563" y="40"/>
                  </a:cubicBezTo>
                  <a:cubicBezTo>
                    <a:pt x="1576" y="32"/>
                    <a:pt x="1601" y="17"/>
                    <a:pt x="1615" y="13"/>
                  </a:cubicBezTo>
                  <a:cubicBezTo>
                    <a:pt x="1646" y="6"/>
                    <a:pt x="1711" y="0"/>
                    <a:pt x="1739" y="13"/>
                  </a:cubicBezTo>
                  <a:cubicBezTo>
                    <a:pt x="1760" y="23"/>
                    <a:pt x="1781" y="68"/>
                    <a:pt x="1799" y="82"/>
                  </a:cubicBezTo>
                  <a:cubicBezTo>
                    <a:pt x="1817" y="98"/>
                    <a:pt x="1860" y="124"/>
                    <a:pt x="1883" y="129"/>
                  </a:cubicBezTo>
                  <a:cubicBezTo>
                    <a:pt x="1900" y="134"/>
                    <a:pt x="1935" y="128"/>
                    <a:pt x="1952" y="127"/>
                  </a:cubicBezTo>
                  <a:cubicBezTo>
                    <a:pt x="1970" y="126"/>
                    <a:pt x="2005" y="116"/>
                    <a:pt x="2022" y="122"/>
                  </a:cubicBezTo>
                  <a:cubicBezTo>
                    <a:pt x="2038" y="128"/>
                    <a:pt x="2058" y="162"/>
                    <a:pt x="2074" y="169"/>
                  </a:cubicBezTo>
                  <a:cubicBezTo>
                    <a:pt x="2092" y="178"/>
                    <a:pt x="2135" y="174"/>
                    <a:pt x="2153" y="181"/>
                  </a:cubicBezTo>
                  <a:cubicBezTo>
                    <a:pt x="2178" y="192"/>
                    <a:pt x="2215" y="235"/>
                    <a:pt x="2240" y="246"/>
                  </a:cubicBezTo>
                  <a:cubicBezTo>
                    <a:pt x="2257" y="253"/>
                    <a:pt x="2295" y="257"/>
                    <a:pt x="2314" y="258"/>
                  </a:cubicBezTo>
                  <a:cubicBezTo>
                    <a:pt x="2347" y="260"/>
                    <a:pt x="2414" y="259"/>
                    <a:pt x="2445" y="251"/>
                  </a:cubicBezTo>
                  <a:cubicBezTo>
                    <a:pt x="2479" y="242"/>
                    <a:pt x="2537" y="200"/>
                    <a:pt x="2569" y="189"/>
                  </a:cubicBezTo>
                  <a:cubicBezTo>
                    <a:pt x="2586" y="183"/>
                    <a:pt x="2623" y="183"/>
                    <a:pt x="2639" y="174"/>
                  </a:cubicBezTo>
                  <a:cubicBezTo>
                    <a:pt x="2660" y="162"/>
                    <a:pt x="2689" y="118"/>
                    <a:pt x="2708" y="102"/>
                  </a:cubicBezTo>
                  <a:cubicBezTo>
                    <a:pt x="2723" y="90"/>
                    <a:pt x="2756" y="66"/>
                    <a:pt x="2775" y="60"/>
                  </a:cubicBezTo>
                  <a:cubicBezTo>
                    <a:pt x="2798" y="54"/>
                    <a:pt x="2846" y="58"/>
                    <a:pt x="2869" y="60"/>
                  </a:cubicBezTo>
                  <a:cubicBezTo>
                    <a:pt x="2885" y="62"/>
                    <a:pt x="2916" y="68"/>
                    <a:pt x="2931" y="72"/>
                  </a:cubicBezTo>
                  <a:cubicBezTo>
                    <a:pt x="2952" y="79"/>
                    <a:pt x="2995" y="90"/>
                    <a:pt x="3010" y="105"/>
                  </a:cubicBezTo>
                  <a:cubicBezTo>
                    <a:pt x="3029" y="122"/>
                    <a:pt x="3041" y="174"/>
                    <a:pt x="3052" y="196"/>
                  </a:cubicBezTo>
                  <a:cubicBezTo>
                    <a:pt x="3063" y="216"/>
                    <a:pt x="3081" y="257"/>
                    <a:pt x="3097" y="273"/>
                  </a:cubicBezTo>
                  <a:cubicBezTo>
                    <a:pt x="3113" y="289"/>
                    <a:pt x="3153" y="312"/>
                    <a:pt x="3174" y="320"/>
                  </a:cubicBezTo>
                  <a:cubicBezTo>
                    <a:pt x="3197" y="330"/>
                    <a:pt x="3247" y="334"/>
                    <a:pt x="3270" y="343"/>
                  </a:cubicBezTo>
                  <a:cubicBezTo>
                    <a:pt x="3294" y="351"/>
                    <a:pt x="3336" y="379"/>
                    <a:pt x="3360" y="385"/>
                  </a:cubicBezTo>
                  <a:cubicBezTo>
                    <a:pt x="3395" y="393"/>
                    <a:pt x="3468" y="383"/>
                    <a:pt x="3503" y="387"/>
                  </a:cubicBezTo>
                  <a:cubicBezTo>
                    <a:pt x="3546" y="392"/>
                    <a:pt x="3627" y="423"/>
                    <a:pt x="3669" y="427"/>
                  </a:cubicBezTo>
                  <a:cubicBezTo>
                    <a:pt x="3698" y="429"/>
                    <a:pt x="3757" y="426"/>
                    <a:pt x="3786" y="419"/>
                  </a:cubicBezTo>
                  <a:cubicBezTo>
                    <a:pt x="3817" y="412"/>
                    <a:pt x="3875" y="380"/>
                    <a:pt x="3905" y="367"/>
                  </a:cubicBezTo>
                  <a:cubicBezTo>
                    <a:pt x="3933" y="356"/>
                    <a:pt x="3989" y="331"/>
                    <a:pt x="4019" y="323"/>
                  </a:cubicBezTo>
                  <a:cubicBezTo>
                    <a:pt x="4065" y="310"/>
                    <a:pt x="4159" y="290"/>
                    <a:pt x="4207" y="288"/>
                  </a:cubicBezTo>
                  <a:cubicBezTo>
                    <a:pt x="4230" y="287"/>
                    <a:pt x="4276" y="289"/>
                    <a:pt x="4299" y="295"/>
                  </a:cubicBezTo>
                  <a:cubicBezTo>
                    <a:pt x="4322" y="302"/>
                    <a:pt x="4362" y="331"/>
                    <a:pt x="4385" y="340"/>
                  </a:cubicBezTo>
                  <a:cubicBezTo>
                    <a:pt x="4409" y="349"/>
                    <a:pt x="4459" y="361"/>
                    <a:pt x="4484" y="365"/>
                  </a:cubicBezTo>
                  <a:cubicBezTo>
                    <a:pt x="4511" y="368"/>
                    <a:pt x="4566" y="370"/>
                    <a:pt x="4593" y="367"/>
                  </a:cubicBezTo>
                  <a:cubicBezTo>
                    <a:pt x="4626" y="364"/>
                    <a:pt x="4691" y="353"/>
                    <a:pt x="4720" y="338"/>
                  </a:cubicBezTo>
                  <a:cubicBezTo>
                    <a:pt x="4738" y="328"/>
                    <a:pt x="4767" y="299"/>
                    <a:pt x="4779" y="283"/>
                  </a:cubicBezTo>
                  <a:cubicBezTo>
                    <a:pt x="4791" y="267"/>
                    <a:pt x="4804" y="227"/>
                    <a:pt x="4816" y="211"/>
                  </a:cubicBezTo>
                  <a:cubicBezTo>
                    <a:pt x="4833" y="188"/>
                    <a:pt x="4872" y="143"/>
                    <a:pt x="4898" y="132"/>
                  </a:cubicBezTo>
                  <a:cubicBezTo>
                    <a:pt x="4935" y="117"/>
                    <a:pt x="5019" y="133"/>
                    <a:pt x="5059" y="132"/>
                  </a:cubicBezTo>
                  <a:cubicBezTo>
                    <a:pt x="5091" y="131"/>
                    <a:pt x="5154" y="126"/>
                    <a:pt x="5185" y="127"/>
                  </a:cubicBezTo>
                  <a:cubicBezTo>
                    <a:pt x="5223" y="128"/>
                    <a:pt x="5299" y="143"/>
                    <a:pt x="5337" y="139"/>
                  </a:cubicBezTo>
                  <a:cubicBezTo>
                    <a:pt x="5373" y="136"/>
                    <a:pt x="5441" y="103"/>
                    <a:pt x="5478" y="100"/>
                  </a:cubicBezTo>
                  <a:cubicBezTo>
                    <a:pt x="5499" y="98"/>
                    <a:pt x="5542" y="102"/>
                    <a:pt x="5562" y="110"/>
                  </a:cubicBezTo>
                  <a:cubicBezTo>
                    <a:pt x="5585" y="118"/>
                    <a:pt x="5619" y="157"/>
                    <a:pt x="5641" y="167"/>
                  </a:cubicBezTo>
                  <a:cubicBezTo>
                    <a:pt x="5667" y="177"/>
                    <a:pt x="5723" y="188"/>
                    <a:pt x="5750" y="186"/>
                  </a:cubicBezTo>
                  <a:cubicBezTo>
                    <a:pt x="5776" y="185"/>
                    <a:pt x="5824" y="158"/>
                    <a:pt x="5849" y="154"/>
                  </a:cubicBezTo>
                  <a:cubicBezTo>
                    <a:pt x="5889" y="148"/>
                    <a:pt x="5971" y="149"/>
                    <a:pt x="6010" y="157"/>
                  </a:cubicBezTo>
                  <a:cubicBezTo>
                    <a:pt x="6038" y="162"/>
                    <a:pt x="6093" y="180"/>
                    <a:pt x="6117" y="196"/>
                  </a:cubicBezTo>
                  <a:cubicBezTo>
                    <a:pt x="6134" y="208"/>
                    <a:pt x="6156" y="243"/>
                    <a:pt x="6172" y="256"/>
                  </a:cubicBezTo>
                  <a:cubicBezTo>
                    <a:pt x="6188" y="268"/>
                    <a:pt x="6224" y="289"/>
                    <a:pt x="6243" y="295"/>
                  </a:cubicBezTo>
                  <a:cubicBezTo>
                    <a:pt x="6268" y="304"/>
                    <a:pt x="6324" y="301"/>
                    <a:pt x="6347" y="313"/>
                  </a:cubicBezTo>
                  <a:cubicBezTo>
                    <a:pt x="6378" y="328"/>
                    <a:pt x="6417" y="388"/>
                    <a:pt x="6445" y="407"/>
                  </a:cubicBezTo>
                  <a:cubicBezTo>
                    <a:pt x="6470" y="424"/>
                    <a:pt x="6526" y="444"/>
                    <a:pt x="6553" y="456"/>
                  </a:cubicBezTo>
                  <a:cubicBezTo>
                    <a:pt x="6578" y="468"/>
                    <a:pt x="6628" y="490"/>
                    <a:pt x="6652" y="504"/>
                  </a:cubicBezTo>
                  <a:cubicBezTo>
                    <a:pt x="6661" y="509"/>
                    <a:pt x="6674" y="518"/>
                    <a:pt x="6687" y="528"/>
                  </a:cubicBezTo>
                  <a:cubicBezTo>
                    <a:pt x="6682" y="546"/>
                    <a:pt x="6674" y="570"/>
                    <a:pt x="6669" y="580"/>
                  </a:cubicBezTo>
                  <a:cubicBezTo>
                    <a:pt x="6663" y="595"/>
                    <a:pt x="6650" y="626"/>
                    <a:pt x="6637" y="635"/>
                  </a:cubicBezTo>
                  <a:cubicBezTo>
                    <a:pt x="6616" y="650"/>
                    <a:pt x="6552" y="635"/>
                    <a:pt x="6536" y="655"/>
                  </a:cubicBezTo>
                  <a:cubicBezTo>
                    <a:pt x="6527" y="666"/>
                    <a:pt x="6532" y="698"/>
                    <a:pt x="6536" y="712"/>
                  </a:cubicBezTo>
                  <a:cubicBezTo>
                    <a:pt x="6538" y="721"/>
                    <a:pt x="6545" y="741"/>
                    <a:pt x="6553" y="746"/>
                  </a:cubicBezTo>
                  <a:cubicBezTo>
                    <a:pt x="6575" y="762"/>
                    <a:pt x="6638" y="745"/>
                    <a:pt x="6660" y="761"/>
                  </a:cubicBezTo>
                  <a:cubicBezTo>
                    <a:pt x="6679" y="776"/>
                    <a:pt x="6700" y="828"/>
                    <a:pt x="6697" y="853"/>
                  </a:cubicBezTo>
                  <a:cubicBezTo>
                    <a:pt x="6695" y="867"/>
                    <a:pt x="6666" y="884"/>
                    <a:pt x="6662" y="897"/>
                  </a:cubicBezTo>
                  <a:cubicBezTo>
                    <a:pt x="6654" y="921"/>
                    <a:pt x="6668" y="972"/>
                    <a:pt x="6665" y="997"/>
                  </a:cubicBezTo>
                  <a:cubicBezTo>
                    <a:pt x="6662" y="1011"/>
                    <a:pt x="6656" y="1043"/>
                    <a:pt x="6645" y="1054"/>
                  </a:cubicBezTo>
                  <a:cubicBezTo>
                    <a:pt x="6627" y="1071"/>
                    <a:pt x="6570" y="1070"/>
                    <a:pt x="6548" y="1083"/>
                  </a:cubicBezTo>
                  <a:cubicBezTo>
                    <a:pt x="6528" y="1095"/>
                    <a:pt x="6495" y="1129"/>
                    <a:pt x="6481" y="1148"/>
                  </a:cubicBezTo>
                  <a:cubicBezTo>
                    <a:pt x="6475" y="1157"/>
                    <a:pt x="6462" y="1176"/>
                    <a:pt x="6461" y="1187"/>
                  </a:cubicBezTo>
                  <a:cubicBezTo>
                    <a:pt x="6460" y="1204"/>
                    <a:pt x="6471" y="1237"/>
                    <a:pt x="6479" y="1252"/>
                  </a:cubicBezTo>
                  <a:cubicBezTo>
                    <a:pt x="6487" y="1268"/>
                    <a:pt x="6517" y="1292"/>
                    <a:pt x="6523" y="1309"/>
                  </a:cubicBezTo>
                  <a:cubicBezTo>
                    <a:pt x="6530" y="1326"/>
                    <a:pt x="6517" y="1368"/>
                    <a:pt x="6528" y="1383"/>
                  </a:cubicBezTo>
                  <a:cubicBezTo>
                    <a:pt x="6541" y="1399"/>
                    <a:pt x="6589" y="1398"/>
                    <a:pt x="6605" y="1410"/>
                  </a:cubicBezTo>
                  <a:cubicBezTo>
                    <a:pt x="6615" y="1418"/>
                    <a:pt x="6631" y="1438"/>
                    <a:pt x="6635" y="1450"/>
                  </a:cubicBezTo>
                  <a:cubicBezTo>
                    <a:pt x="6641" y="1467"/>
                    <a:pt x="6643" y="1506"/>
                    <a:pt x="6635" y="1522"/>
                  </a:cubicBezTo>
                  <a:cubicBezTo>
                    <a:pt x="6625" y="1540"/>
                    <a:pt x="6577" y="1549"/>
                    <a:pt x="6568" y="1566"/>
                  </a:cubicBezTo>
                  <a:cubicBezTo>
                    <a:pt x="6562" y="1577"/>
                    <a:pt x="6566" y="1604"/>
                    <a:pt x="6568" y="1616"/>
                  </a:cubicBezTo>
                  <a:cubicBezTo>
                    <a:pt x="6572" y="1646"/>
                    <a:pt x="6595" y="1704"/>
                    <a:pt x="6598" y="1735"/>
                  </a:cubicBezTo>
                  <a:cubicBezTo>
                    <a:pt x="6601" y="1766"/>
                    <a:pt x="6606" y="1832"/>
                    <a:pt x="6590" y="1859"/>
                  </a:cubicBezTo>
                  <a:cubicBezTo>
                    <a:pt x="6580" y="1875"/>
                    <a:pt x="6539" y="1887"/>
                    <a:pt x="6523" y="1898"/>
                  </a:cubicBezTo>
                  <a:cubicBezTo>
                    <a:pt x="6504" y="1912"/>
                    <a:pt x="6457" y="1935"/>
                    <a:pt x="6449" y="1958"/>
                  </a:cubicBezTo>
                  <a:cubicBezTo>
                    <a:pt x="6437" y="1990"/>
                    <a:pt x="6456" y="2064"/>
                    <a:pt x="6476" y="2092"/>
                  </a:cubicBezTo>
                  <a:cubicBezTo>
                    <a:pt x="6493" y="2113"/>
                    <a:pt x="6557" y="2119"/>
                    <a:pt x="6573" y="2141"/>
                  </a:cubicBezTo>
                  <a:cubicBezTo>
                    <a:pt x="6588" y="2162"/>
                    <a:pt x="6580" y="2218"/>
                    <a:pt x="6588" y="2243"/>
                  </a:cubicBezTo>
                  <a:cubicBezTo>
                    <a:pt x="6600" y="2283"/>
                    <a:pt x="6642" y="2358"/>
                    <a:pt x="6663" y="2394"/>
                  </a:cubicBezTo>
                  <a:cubicBezTo>
                    <a:pt x="6680" y="2421"/>
                    <a:pt x="6714" y="2476"/>
                    <a:pt x="6736" y="2499"/>
                  </a:cubicBezTo>
                  <a:cubicBezTo>
                    <a:pt x="6759" y="2523"/>
                    <a:pt x="6814" y="2560"/>
                    <a:pt x="6842" y="2577"/>
                  </a:cubicBezTo>
                  <a:cubicBezTo>
                    <a:pt x="6872" y="2596"/>
                    <a:pt x="6934" y="2634"/>
                    <a:pt x="6968" y="2645"/>
                  </a:cubicBezTo>
                  <a:cubicBezTo>
                    <a:pt x="7001" y="2656"/>
                    <a:pt x="7072" y="2658"/>
                    <a:pt x="7106" y="2666"/>
                  </a:cubicBezTo>
                  <a:cubicBezTo>
                    <a:pt x="7128" y="2672"/>
                    <a:pt x="7170" y="2688"/>
                    <a:pt x="7192" y="2694"/>
                  </a:cubicBezTo>
                  <a:cubicBezTo>
                    <a:pt x="7210" y="2699"/>
                    <a:pt x="7245" y="2706"/>
                    <a:pt x="7263" y="2711"/>
                  </a:cubicBezTo>
                  <a:cubicBezTo>
                    <a:pt x="7291" y="2719"/>
                    <a:pt x="7349" y="2731"/>
                    <a:pt x="7374" y="2746"/>
                  </a:cubicBezTo>
                  <a:cubicBezTo>
                    <a:pt x="7396" y="2758"/>
                    <a:pt x="7431" y="2793"/>
                    <a:pt x="7447" y="2811"/>
                  </a:cubicBezTo>
                  <a:cubicBezTo>
                    <a:pt x="7457" y="2821"/>
                    <a:pt x="7469" y="2847"/>
                    <a:pt x="7480" y="2855"/>
                  </a:cubicBezTo>
                  <a:cubicBezTo>
                    <a:pt x="7491" y="2863"/>
                    <a:pt x="7521" y="2868"/>
                    <a:pt x="7534" y="2873"/>
                  </a:cubicBezTo>
                  <a:cubicBezTo>
                    <a:pt x="7552" y="2880"/>
                    <a:pt x="7591" y="2889"/>
                    <a:pt x="7603" y="2903"/>
                  </a:cubicBezTo>
                  <a:cubicBezTo>
                    <a:pt x="7618" y="2919"/>
                    <a:pt x="7611" y="2973"/>
                    <a:pt x="7628" y="2986"/>
                  </a:cubicBezTo>
                  <a:cubicBezTo>
                    <a:pt x="7642" y="2996"/>
                    <a:pt x="7680" y="2982"/>
                    <a:pt x="7696" y="2987"/>
                  </a:cubicBezTo>
                  <a:cubicBezTo>
                    <a:pt x="7712" y="2993"/>
                    <a:pt x="7735" y="3018"/>
                    <a:pt x="7748" y="3027"/>
                  </a:cubicBezTo>
                  <a:cubicBezTo>
                    <a:pt x="7770" y="3041"/>
                    <a:pt x="7814" y="3067"/>
                    <a:pt x="7838" y="3078"/>
                  </a:cubicBezTo>
                  <a:cubicBezTo>
                    <a:pt x="7868" y="3092"/>
                    <a:pt x="7931" y="3120"/>
                    <a:pt x="7964" y="3126"/>
                  </a:cubicBezTo>
                  <a:cubicBezTo>
                    <a:pt x="7995" y="3132"/>
                    <a:pt x="8060" y="3123"/>
                    <a:pt x="8092" y="3126"/>
                  </a:cubicBezTo>
                  <a:cubicBezTo>
                    <a:pt x="8122" y="3129"/>
                    <a:pt x="8182" y="3140"/>
                    <a:pt x="8212" y="3149"/>
                  </a:cubicBezTo>
                  <a:cubicBezTo>
                    <a:pt x="8239" y="3158"/>
                    <a:pt x="8291" y="3183"/>
                    <a:pt x="8317" y="3195"/>
                  </a:cubicBezTo>
                  <a:cubicBezTo>
                    <a:pt x="8347" y="3209"/>
                    <a:pt x="8409" y="3234"/>
                    <a:pt x="8436" y="3254"/>
                  </a:cubicBezTo>
                  <a:cubicBezTo>
                    <a:pt x="8449" y="3262"/>
                    <a:pt x="8467" y="3290"/>
                    <a:pt x="8481" y="3297"/>
                  </a:cubicBezTo>
                  <a:cubicBezTo>
                    <a:pt x="8498" y="3306"/>
                    <a:pt x="8539" y="3313"/>
                    <a:pt x="8559" y="3312"/>
                  </a:cubicBezTo>
                  <a:cubicBezTo>
                    <a:pt x="8575" y="3311"/>
                    <a:pt x="8605" y="3292"/>
                    <a:pt x="8622" y="3293"/>
                  </a:cubicBezTo>
                  <a:cubicBezTo>
                    <a:pt x="8637" y="3295"/>
                    <a:pt x="8662" y="3314"/>
                    <a:pt x="8676" y="3320"/>
                  </a:cubicBezTo>
                  <a:cubicBezTo>
                    <a:pt x="8701" y="3332"/>
                    <a:pt x="8749" y="3358"/>
                    <a:pt x="8775" y="3363"/>
                  </a:cubicBezTo>
                  <a:cubicBezTo>
                    <a:pt x="8796" y="3366"/>
                    <a:pt x="8838" y="3361"/>
                    <a:pt x="8858" y="3356"/>
                  </a:cubicBezTo>
                  <a:cubicBezTo>
                    <a:pt x="8875" y="3353"/>
                    <a:pt x="8907" y="3337"/>
                    <a:pt x="8924" y="3332"/>
                  </a:cubicBezTo>
                  <a:cubicBezTo>
                    <a:pt x="8950" y="3324"/>
                    <a:pt x="9003" y="3312"/>
                    <a:pt x="9029" y="3308"/>
                  </a:cubicBezTo>
                  <a:cubicBezTo>
                    <a:pt x="9050" y="3305"/>
                    <a:pt x="9090" y="3299"/>
                    <a:pt x="9111" y="3299"/>
                  </a:cubicBezTo>
                  <a:cubicBezTo>
                    <a:pt x="9125" y="3299"/>
                    <a:pt x="9154" y="3301"/>
                    <a:pt x="9167" y="3306"/>
                  </a:cubicBezTo>
                  <a:cubicBezTo>
                    <a:pt x="9181" y="3311"/>
                    <a:pt x="9206" y="3328"/>
                    <a:pt x="9216" y="3338"/>
                  </a:cubicBezTo>
                  <a:cubicBezTo>
                    <a:pt x="9232" y="3353"/>
                    <a:pt x="9253" y="3391"/>
                    <a:pt x="9267" y="3407"/>
                  </a:cubicBezTo>
                  <a:cubicBezTo>
                    <a:pt x="9278" y="3420"/>
                    <a:pt x="9302" y="3446"/>
                    <a:pt x="9317" y="3455"/>
                  </a:cubicBezTo>
                  <a:cubicBezTo>
                    <a:pt x="9329" y="3462"/>
                    <a:pt x="9356" y="3474"/>
                    <a:pt x="9370" y="3474"/>
                  </a:cubicBezTo>
                  <a:cubicBezTo>
                    <a:pt x="9383" y="3474"/>
                    <a:pt x="9405" y="3455"/>
                    <a:pt x="9418" y="3456"/>
                  </a:cubicBezTo>
                  <a:cubicBezTo>
                    <a:pt x="9431" y="3457"/>
                    <a:pt x="9457" y="3468"/>
                    <a:pt x="9462" y="3479"/>
                  </a:cubicBezTo>
                  <a:cubicBezTo>
                    <a:pt x="9467" y="3488"/>
                    <a:pt x="9462" y="3511"/>
                    <a:pt x="9456" y="3519"/>
                  </a:cubicBezTo>
                  <a:cubicBezTo>
                    <a:pt x="9452" y="3524"/>
                    <a:pt x="9437" y="3524"/>
                    <a:pt x="9431" y="3529"/>
                  </a:cubicBezTo>
                  <a:cubicBezTo>
                    <a:pt x="9426" y="3533"/>
                    <a:pt x="9416" y="3543"/>
                    <a:pt x="9416" y="3550"/>
                  </a:cubicBezTo>
                  <a:cubicBezTo>
                    <a:pt x="9416" y="3567"/>
                    <a:pt x="9448" y="3591"/>
                    <a:pt x="9457" y="3605"/>
                  </a:cubicBezTo>
                  <a:cubicBezTo>
                    <a:pt x="9464" y="3617"/>
                    <a:pt x="9469" y="3648"/>
                    <a:pt x="9480" y="3655"/>
                  </a:cubicBezTo>
                  <a:cubicBezTo>
                    <a:pt x="9495" y="3664"/>
                    <a:pt x="9534" y="3645"/>
                    <a:pt x="9548" y="3655"/>
                  </a:cubicBezTo>
                  <a:cubicBezTo>
                    <a:pt x="9555" y="3660"/>
                    <a:pt x="9559" y="3678"/>
                    <a:pt x="9561" y="3686"/>
                  </a:cubicBezTo>
                  <a:cubicBezTo>
                    <a:pt x="9564" y="3700"/>
                    <a:pt x="9568" y="3733"/>
                    <a:pt x="9561" y="3745"/>
                  </a:cubicBezTo>
                  <a:cubicBezTo>
                    <a:pt x="9555" y="3755"/>
                    <a:pt x="9528" y="3756"/>
                    <a:pt x="9522" y="3765"/>
                  </a:cubicBezTo>
                  <a:cubicBezTo>
                    <a:pt x="9511" y="3784"/>
                    <a:pt x="9521" y="3832"/>
                    <a:pt x="9526" y="3853"/>
                  </a:cubicBezTo>
                  <a:cubicBezTo>
                    <a:pt x="9529" y="3867"/>
                    <a:pt x="9541" y="3896"/>
                    <a:pt x="9551" y="3906"/>
                  </a:cubicBezTo>
                  <a:cubicBezTo>
                    <a:pt x="9560" y="3917"/>
                    <a:pt x="9586" y="3932"/>
                    <a:pt x="9600" y="3934"/>
                  </a:cubicBezTo>
                  <a:cubicBezTo>
                    <a:pt x="9613" y="3935"/>
                    <a:pt x="9636" y="3919"/>
                    <a:pt x="9649" y="3917"/>
                  </a:cubicBezTo>
                  <a:cubicBezTo>
                    <a:pt x="9663" y="3916"/>
                    <a:pt x="9694" y="3916"/>
                    <a:pt x="9707" y="3924"/>
                  </a:cubicBezTo>
                  <a:cubicBezTo>
                    <a:pt x="9717" y="3929"/>
                    <a:pt x="9723" y="3956"/>
                    <a:pt x="9733" y="3961"/>
                  </a:cubicBezTo>
                  <a:cubicBezTo>
                    <a:pt x="9750" y="3970"/>
                    <a:pt x="9794" y="3972"/>
                    <a:pt x="9810" y="3961"/>
                  </a:cubicBezTo>
                  <a:cubicBezTo>
                    <a:pt x="9821" y="3954"/>
                    <a:pt x="9817" y="3917"/>
                    <a:pt x="9829" y="3913"/>
                  </a:cubicBezTo>
                  <a:cubicBezTo>
                    <a:pt x="9844" y="3907"/>
                    <a:pt x="9875" y="3927"/>
                    <a:pt x="9885" y="3939"/>
                  </a:cubicBezTo>
                  <a:cubicBezTo>
                    <a:pt x="9898" y="3953"/>
                    <a:pt x="9900" y="3994"/>
                    <a:pt x="9909" y="4010"/>
                  </a:cubicBezTo>
                  <a:cubicBezTo>
                    <a:pt x="9915" y="4021"/>
                    <a:pt x="9928" y="4045"/>
                    <a:pt x="9940" y="4048"/>
                  </a:cubicBezTo>
                  <a:cubicBezTo>
                    <a:pt x="9957" y="4051"/>
                    <a:pt x="9993" y="4030"/>
                    <a:pt x="10000" y="4014"/>
                  </a:cubicBezTo>
                  <a:cubicBezTo>
                    <a:pt x="10007" y="4001"/>
                    <a:pt x="9993" y="3970"/>
                    <a:pt x="9991" y="3955"/>
                  </a:cubicBezTo>
                  <a:cubicBezTo>
                    <a:pt x="9988" y="3941"/>
                    <a:pt x="9977" y="3913"/>
                    <a:pt x="9983" y="3900"/>
                  </a:cubicBezTo>
                  <a:cubicBezTo>
                    <a:pt x="9990" y="3885"/>
                    <a:pt x="10024" y="3868"/>
                    <a:pt x="10040" y="3865"/>
                  </a:cubicBezTo>
                  <a:cubicBezTo>
                    <a:pt x="10055" y="3863"/>
                    <a:pt x="10085" y="3871"/>
                    <a:pt x="10097" y="3880"/>
                  </a:cubicBezTo>
                  <a:cubicBezTo>
                    <a:pt x="10113" y="3893"/>
                    <a:pt x="10128" y="3934"/>
                    <a:pt x="10138" y="3952"/>
                  </a:cubicBezTo>
                  <a:cubicBezTo>
                    <a:pt x="10146" y="3968"/>
                    <a:pt x="10156" y="4005"/>
                    <a:pt x="10171" y="4014"/>
                  </a:cubicBezTo>
                  <a:cubicBezTo>
                    <a:pt x="10189" y="4024"/>
                    <a:pt x="10232" y="4012"/>
                    <a:pt x="10252" y="4014"/>
                  </a:cubicBezTo>
                  <a:cubicBezTo>
                    <a:pt x="10270" y="4016"/>
                    <a:pt x="10307" y="4036"/>
                    <a:pt x="10323" y="4028"/>
                  </a:cubicBezTo>
                  <a:cubicBezTo>
                    <a:pt x="10332" y="4023"/>
                    <a:pt x="10337" y="3999"/>
                    <a:pt x="10339" y="3988"/>
                  </a:cubicBezTo>
                  <a:cubicBezTo>
                    <a:pt x="10341" y="3970"/>
                    <a:pt x="10338" y="3931"/>
                    <a:pt x="10331" y="3914"/>
                  </a:cubicBezTo>
                  <a:cubicBezTo>
                    <a:pt x="10326" y="3900"/>
                    <a:pt x="10301" y="3882"/>
                    <a:pt x="10297" y="3868"/>
                  </a:cubicBezTo>
                  <a:cubicBezTo>
                    <a:pt x="10292" y="3856"/>
                    <a:pt x="10289" y="3828"/>
                    <a:pt x="10297" y="3817"/>
                  </a:cubicBezTo>
                  <a:cubicBezTo>
                    <a:pt x="10303" y="3807"/>
                    <a:pt x="10330" y="3797"/>
                    <a:pt x="10341" y="3800"/>
                  </a:cubicBezTo>
                  <a:cubicBezTo>
                    <a:pt x="10353" y="3803"/>
                    <a:pt x="10363" y="3831"/>
                    <a:pt x="10372" y="3839"/>
                  </a:cubicBezTo>
                  <a:cubicBezTo>
                    <a:pt x="10384" y="3851"/>
                    <a:pt x="10410" y="3873"/>
                    <a:pt x="10427" y="3877"/>
                  </a:cubicBezTo>
                  <a:cubicBezTo>
                    <a:pt x="10438" y="3879"/>
                    <a:pt x="10466" y="3878"/>
                    <a:pt x="10471" y="3868"/>
                  </a:cubicBezTo>
                  <a:cubicBezTo>
                    <a:pt x="10478" y="3856"/>
                    <a:pt x="10453" y="3831"/>
                    <a:pt x="10450" y="3817"/>
                  </a:cubicBezTo>
                  <a:cubicBezTo>
                    <a:pt x="10448" y="3808"/>
                    <a:pt x="10446" y="3788"/>
                    <a:pt x="10450" y="3780"/>
                  </a:cubicBezTo>
                  <a:cubicBezTo>
                    <a:pt x="10454" y="3772"/>
                    <a:pt x="10468" y="3761"/>
                    <a:pt x="10476" y="3759"/>
                  </a:cubicBezTo>
                  <a:cubicBezTo>
                    <a:pt x="10486" y="3757"/>
                    <a:pt x="10506" y="3764"/>
                    <a:pt x="10513" y="3770"/>
                  </a:cubicBezTo>
                  <a:cubicBezTo>
                    <a:pt x="10523" y="3778"/>
                    <a:pt x="10530" y="3806"/>
                    <a:pt x="10539" y="3815"/>
                  </a:cubicBezTo>
                  <a:cubicBezTo>
                    <a:pt x="10548" y="3823"/>
                    <a:pt x="10571" y="3833"/>
                    <a:pt x="10583" y="3833"/>
                  </a:cubicBezTo>
                  <a:cubicBezTo>
                    <a:pt x="10594" y="3833"/>
                    <a:pt x="10616" y="3825"/>
                    <a:pt x="10624" y="3817"/>
                  </a:cubicBezTo>
                  <a:cubicBezTo>
                    <a:pt x="10633" y="3808"/>
                    <a:pt x="10642" y="3783"/>
                    <a:pt x="10645" y="3770"/>
                  </a:cubicBezTo>
                  <a:cubicBezTo>
                    <a:pt x="10648" y="3756"/>
                    <a:pt x="10642" y="3728"/>
                    <a:pt x="10645" y="3714"/>
                  </a:cubicBezTo>
                  <a:cubicBezTo>
                    <a:pt x="10648" y="3699"/>
                    <a:pt x="10660" y="3669"/>
                    <a:pt x="10669" y="3656"/>
                  </a:cubicBezTo>
                  <a:cubicBezTo>
                    <a:pt x="10677" y="3646"/>
                    <a:pt x="10701" y="3635"/>
                    <a:pt x="10707" y="3624"/>
                  </a:cubicBezTo>
                  <a:cubicBezTo>
                    <a:pt x="10711" y="3614"/>
                    <a:pt x="10710" y="3591"/>
                    <a:pt x="10707" y="3581"/>
                  </a:cubicBezTo>
                  <a:cubicBezTo>
                    <a:pt x="10704" y="3573"/>
                    <a:pt x="10689" y="3562"/>
                    <a:pt x="10685" y="3555"/>
                  </a:cubicBezTo>
                  <a:cubicBezTo>
                    <a:pt x="10682" y="3546"/>
                    <a:pt x="10677" y="3524"/>
                    <a:pt x="10682" y="3516"/>
                  </a:cubicBezTo>
                  <a:cubicBezTo>
                    <a:pt x="10688" y="3506"/>
                    <a:pt x="10716" y="3498"/>
                    <a:pt x="10729" y="3500"/>
                  </a:cubicBezTo>
                  <a:cubicBezTo>
                    <a:pt x="10746" y="3502"/>
                    <a:pt x="10770" y="3533"/>
                    <a:pt x="10787" y="3538"/>
                  </a:cubicBezTo>
                  <a:cubicBezTo>
                    <a:pt x="10802" y="3543"/>
                    <a:pt x="10834" y="3545"/>
                    <a:pt x="10849" y="3542"/>
                  </a:cubicBezTo>
                  <a:cubicBezTo>
                    <a:pt x="10863" y="3539"/>
                    <a:pt x="10891" y="3526"/>
                    <a:pt x="10900" y="3515"/>
                  </a:cubicBezTo>
                  <a:cubicBezTo>
                    <a:pt x="10903" y="3511"/>
                    <a:pt x="10905" y="3503"/>
                    <a:pt x="10906" y="3495"/>
                  </a:cubicBezTo>
                  <a:cubicBezTo>
                    <a:pt x="10918" y="3497"/>
                    <a:pt x="10928" y="3499"/>
                    <a:pt x="10936" y="3501"/>
                  </a:cubicBezTo>
                  <a:cubicBezTo>
                    <a:pt x="10969" y="3510"/>
                    <a:pt x="11038" y="3529"/>
                    <a:pt x="11067" y="3548"/>
                  </a:cubicBezTo>
                  <a:cubicBezTo>
                    <a:pt x="11089" y="3562"/>
                    <a:pt x="11119" y="3606"/>
                    <a:pt x="11139" y="3623"/>
                  </a:cubicBezTo>
                  <a:cubicBezTo>
                    <a:pt x="11167" y="3647"/>
                    <a:pt x="11236" y="3682"/>
                    <a:pt x="11258" y="3712"/>
                  </a:cubicBezTo>
                  <a:cubicBezTo>
                    <a:pt x="11287" y="3752"/>
                    <a:pt x="11308" y="3852"/>
                    <a:pt x="11327" y="3898"/>
                  </a:cubicBezTo>
                  <a:cubicBezTo>
                    <a:pt x="11337" y="3921"/>
                    <a:pt x="11361" y="3966"/>
                    <a:pt x="11372" y="3989"/>
                  </a:cubicBezTo>
                  <a:cubicBezTo>
                    <a:pt x="11383" y="4015"/>
                    <a:pt x="11408" y="4065"/>
                    <a:pt x="11416" y="4091"/>
                  </a:cubicBezTo>
                  <a:cubicBezTo>
                    <a:pt x="11427" y="4123"/>
                    <a:pt x="11440" y="4189"/>
                    <a:pt x="11446" y="4222"/>
                  </a:cubicBezTo>
                  <a:cubicBezTo>
                    <a:pt x="11450" y="4241"/>
                    <a:pt x="11459" y="4280"/>
                    <a:pt x="11458" y="4299"/>
                  </a:cubicBezTo>
                  <a:cubicBezTo>
                    <a:pt x="11458" y="4322"/>
                    <a:pt x="11454" y="4371"/>
                    <a:pt x="11439" y="4388"/>
                  </a:cubicBezTo>
                  <a:cubicBezTo>
                    <a:pt x="11430" y="4398"/>
                    <a:pt x="11402" y="4403"/>
                    <a:pt x="11389" y="4406"/>
                  </a:cubicBezTo>
                  <a:cubicBezTo>
                    <a:pt x="11385" y="4406"/>
                    <a:pt x="11374" y="4402"/>
                    <a:pt x="11372" y="4406"/>
                  </a:cubicBezTo>
                  <a:cubicBezTo>
                    <a:pt x="11359" y="4423"/>
                    <a:pt x="11389" y="4468"/>
                    <a:pt x="11399" y="4487"/>
                  </a:cubicBezTo>
                  <a:cubicBezTo>
                    <a:pt x="11410" y="4508"/>
                    <a:pt x="11446" y="4540"/>
                    <a:pt x="11453" y="4562"/>
                  </a:cubicBezTo>
                  <a:cubicBezTo>
                    <a:pt x="11462" y="4588"/>
                    <a:pt x="11446" y="4644"/>
                    <a:pt x="11453" y="4671"/>
                  </a:cubicBezTo>
                  <a:cubicBezTo>
                    <a:pt x="11459" y="4691"/>
                    <a:pt x="11490" y="4723"/>
                    <a:pt x="11496" y="4742"/>
                  </a:cubicBezTo>
                  <a:cubicBezTo>
                    <a:pt x="11505" y="4774"/>
                    <a:pt x="11501" y="4841"/>
                    <a:pt x="11503" y="4874"/>
                  </a:cubicBezTo>
                  <a:cubicBezTo>
                    <a:pt x="11504" y="4902"/>
                    <a:pt x="11514" y="4958"/>
                    <a:pt x="11508" y="4985"/>
                  </a:cubicBezTo>
                  <a:cubicBezTo>
                    <a:pt x="11503" y="5008"/>
                    <a:pt x="11470" y="5044"/>
                    <a:pt x="11468" y="5067"/>
                  </a:cubicBezTo>
                  <a:cubicBezTo>
                    <a:pt x="11466" y="5103"/>
                    <a:pt x="11505" y="5170"/>
                    <a:pt x="11510" y="5206"/>
                  </a:cubicBezTo>
                  <a:cubicBezTo>
                    <a:pt x="11515" y="5234"/>
                    <a:pt x="11510" y="5291"/>
                    <a:pt x="11510" y="5320"/>
                  </a:cubicBezTo>
                  <a:cubicBezTo>
                    <a:pt x="11510" y="5347"/>
                    <a:pt x="11503" y="5403"/>
                    <a:pt x="11510" y="5429"/>
                  </a:cubicBezTo>
                  <a:cubicBezTo>
                    <a:pt x="11516" y="5449"/>
                    <a:pt x="11552" y="5480"/>
                    <a:pt x="11554" y="5501"/>
                  </a:cubicBezTo>
                  <a:cubicBezTo>
                    <a:pt x="11556" y="5523"/>
                    <a:pt x="11519" y="5563"/>
                    <a:pt x="11523" y="5585"/>
                  </a:cubicBezTo>
                  <a:cubicBezTo>
                    <a:pt x="11526" y="5601"/>
                    <a:pt x="11560" y="5620"/>
                    <a:pt x="11567" y="5634"/>
                  </a:cubicBezTo>
                  <a:cubicBezTo>
                    <a:pt x="11579" y="5657"/>
                    <a:pt x="11587" y="5708"/>
                    <a:pt x="11590" y="5733"/>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2" name="Freeform 55"/>
            <p:cNvSpPr>
              <a:spLocks/>
            </p:cNvSpPr>
            <p:nvPr/>
          </p:nvSpPr>
          <p:spPr bwMode="auto">
            <a:xfrm>
              <a:off x="1216025" y="1847850"/>
              <a:ext cx="2038350" cy="1558925"/>
            </a:xfrm>
            <a:custGeom>
              <a:avLst/>
              <a:gdLst>
                <a:gd name="T0" fmla="*/ 7404 w 12046"/>
                <a:gd name="T1" fmla="*/ 8719 h 9209"/>
                <a:gd name="T2" fmla="*/ 6710 w 12046"/>
                <a:gd name="T3" fmla="*/ 8563 h 9209"/>
                <a:gd name="T4" fmla="*/ 5952 w 12046"/>
                <a:gd name="T5" fmla="*/ 8801 h 9209"/>
                <a:gd name="T6" fmla="*/ 5137 w 12046"/>
                <a:gd name="T7" fmla="*/ 8830 h 9209"/>
                <a:gd name="T8" fmla="*/ 4329 w 12046"/>
                <a:gd name="T9" fmla="*/ 8736 h 9209"/>
                <a:gd name="T10" fmla="*/ 3871 w 12046"/>
                <a:gd name="T11" fmla="*/ 8637 h 9209"/>
                <a:gd name="T12" fmla="*/ 3254 w 12046"/>
                <a:gd name="T13" fmla="*/ 8585 h 9209"/>
                <a:gd name="T14" fmla="*/ 2620 w 12046"/>
                <a:gd name="T15" fmla="*/ 8642 h 9209"/>
                <a:gd name="T16" fmla="*/ 1958 w 12046"/>
                <a:gd name="T17" fmla="*/ 8934 h 9209"/>
                <a:gd name="T18" fmla="*/ 1600 w 12046"/>
                <a:gd name="T19" fmla="*/ 8328 h 9209"/>
                <a:gd name="T20" fmla="*/ 1061 w 12046"/>
                <a:gd name="T21" fmla="*/ 7854 h 9209"/>
                <a:gd name="T22" fmla="*/ 653 w 12046"/>
                <a:gd name="T23" fmla="*/ 7504 h 9209"/>
                <a:gd name="T24" fmla="*/ 614 w 12046"/>
                <a:gd name="T25" fmla="*/ 6919 h 9209"/>
                <a:gd name="T26" fmla="*/ 26 w 12046"/>
                <a:gd name="T27" fmla="*/ 6477 h 9209"/>
                <a:gd name="T28" fmla="*/ 434 w 12046"/>
                <a:gd name="T29" fmla="*/ 6328 h 9209"/>
                <a:gd name="T30" fmla="*/ 361 w 12046"/>
                <a:gd name="T31" fmla="*/ 5482 h 9209"/>
                <a:gd name="T32" fmla="*/ 6 w 12046"/>
                <a:gd name="T33" fmla="*/ 5215 h 9209"/>
                <a:gd name="T34" fmla="*/ 217 w 12046"/>
                <a:gd name="T35" fmla="*/ 4790 h 9209"/>
                <a:gd name="T36" fmla="*/ 627 w 12046"/>
                <a:gd name="T37" fmla="*/ 4462 h 9209"/>
                <a:gd name="T38" fmla="*/ 1079 w 12046"/>
                <a:gd name="T39" fmla="*/ 4410 h 9209"/>
                <a:gd name="T40" fmla="*/ 1372 w 12046"/>
                <a:gd name="T41" fmla="*/ 4619 h 9209"/>
                <a:gd name="T42" fmla="*/ 1908 w 12046"/>
                <a:gd name="T43" fmla="*/ 4394 h 9209"/>
                <a:gd name="T44" fmla="*/ 2544 w 12046"/>
                <a:gd name="T45" fmla="*/ 4320 h 9209"/>
                <a:gd name="T46" fmla="*/ 3620 w 12046"/>
                <a:gd name="T47" fmla="*/ 4087 h 9209"/>
                <a:gd name="T48" fmla="*/ 4021 w 12046"/>
                <a:gd name="T49" fmla="*/ 3598 h 9209"/>
                <a:gd name="T50" fmla="*/ 4365 w 12046"/>
                <a:gd name="T51" fmla="*/ 3112 h 9209"/>
                <a:gd name="T52" fmla="*/ 4297 w 12046"/>
                <a:gd name="T53" fmla="*/ 2255 h 9209"/>
                <a:gd name="T54" fmla="*/ 4858 w 12046"/>
                <a:gd name="T55" fmla="*/ 2095 h 9209"/>
                <a:gd name="T56" fmla="*/ 5529 w 12046"/>
                <a:gd name="T57" fmla="*/ 2227 h 9209"/>
                <a:gd name="T58" fmla="*/ 5752 w 12046"/>
                <a:gd name="T59" fmla="*/ 1456 h 9209"/>
                <a:gd name="T60" fmla="*/ 6272 w 12046"/>
                <a:gd name="T61" fmla="*/ 1135 h 9209"/>
                <a:gd name="T62" fmla="*/ 6870 w 12046"/>
                <a:gd name="T63" fmla="*/ 1380 h 9209"/>
                <a:gd name="T64" fmla="*/ 7290 w 12046"/>
                <a:gd name="T65" fmla="*/ 802 h 9209"/>
                <a:gd name="T66" fmla="*/ 7693 w 12046"/>
                <a:gd name="T67" fmla="*/ 451 h 9209"/>
                <a:gd name="T68" fmla="*/ 8191 w 12046"/>
                <a:gd name="T69" fmla="*/ 45 h 9209"/>
                <a:gd name="T70" fmla="*/ 8411 w 12046"/>
                <a:gd name="T71" fmla="*/ 260 h 9209"/>
                <a:gd name="T72" fmla="*/ 8735 w 12046"/>
                <a:gd name="T73" fmla="*/ 742 h 9209"/>
                <a:gd name="T74" fmla="*/ 9399 w 12046"/>
                <a:gd name="T75" fmla="*/ 1239 h 9209"/>
                <a:gd name="T76" fmla="*/ 9625 w 12046"/>
                <a:gd name="T77" fmla="*/ 2210 h 9209"/>
                <a:gd name="T78" fmla="*/ 9420 w 12046"/>
                <a:gd name="T79" fmla="*/ 2919 h 9209"/>
                <a:gd name="T80" fmla="*/ 10150 w 12046"/>
                <a:gd name="T81" fmla="*/ 3276 h 9209"/>
                <a:gd name="T82" fmla="*/ 11171 w 12046"/>
                <a:gd name="T83" fmla="*/ 3735 h 9209"/>
                <a:gd name="T84" fmla="*/ 11592 w 12046"/>
                <a:gd name="T85" fmla="*/ 4108 h 9209"/>
                <a:gd name="T86" fmla="*/ 11970 w 12046"/>
                <a:gd name="T87" fmla="*/ 4876 h 9209"/>
                <a:gd name="T88" fmla="*/ 11759 w 12046"/>
                <a:gd name="T89" fmla="*/ 5419 h 9209"/>
                <a:gd name="T90" fmla="*/ 11088 w 12046"/>
                <a:gd name="T91" fmla="*/ 5686 h 9209"/>
                <a:gd name="T92" fmla="*/ 10324 w 12046"/>
                <a:gd name="T93" fmla="*/ 6375 h 9209"/>
                <a:gd name="T94" fmla="*/ 9893 w 12046"/>
                <a:gd name="T95" fmla="*/ 6878 h 9209"/>
                <a:gd name="T96" fmla="*/ 9177 w 12046"/>
                <a:gd name="T97" fmla="*/ 7371 h 9209"/>
                <a:gd name="T98" fmla="*/ 8439 w 12046"/>
                <a:gd name="T99" fmla="*/ 7554 h 9209"/>
                <a:gd name="T100" fmla="*/ 8528 w 12046"/>
                <a:gd name="T101" fmla="*/ 7889 h 9209"/>
                <a:gd name="T102" fmla="*/ 8764 w 12046"/>
                <a:gd name="T103" fmla="*/ 8238 h 9209"/>
                <a:gd name="T104" fmla="*/ 8655 w 12046"/>
                <a:gd name="T105" fmla="*/ 8615 h 9209"/>
                <a:gd name="T106" fmla="*/ 8687 w 12046"/>
                <a:gd name="T107" fmla="*/ 9152 h 9209"/>
                <a:gd name="T108" fmla="*/ 8231 w 12046"/>
                <a:gd name="T109" fmla="*/ 9004 h 9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046" h="9209">
                  <a:moveTo>
                    <a:pt x="7919" y="8991"/>
                  </a:moveTo>
                  <a:cubicBezTo>
                    <a:pt x="7906" y="8981"/>
                    <a:pt x="7893" y="8972"/>
                    <a:pt x="7884" y="8967"/>
                  </a:cubicBezTo>
                  <a:cubicBezTo>
                    <a:pt x="7860" y="8953"/>
                    <a:pt x="7810" y="8931"/>
                    <a:pt x="7785" y="8919"/>
                  </a:cubicBezTo>
                  <a:cubicBezTo>
                    <a:pt x="7758" y="8907"/>
                    <a:pt x="7702" y="8887"/>
                    <a:pt x="7677" y="8870"/>
                  </a:cubicBezTo>
                  <a:cubicBezTo>
                    <a:pt x="7649" y="8851"/>
                    <a:pt x="7610" y="8791"/>
                    <a:pt x="7579" y="8776"/>
                  </a:cubicBezTo>
                  <a:cubicBezTo>
                    <a:pt x="7556" y="8764"/>
                    <a:pt x="7500" y="8767"/>
                    <a:pt x="7475" y="8758"/>
                  </a:cubicBezTo>
                  <a:cubicBezTo>
                    <a:pt x="7456" y="8752"/>
                    <a:pt x="7420" y="8731"/>
                    <a:pt x="7404" y="8719"/>
                  </a:cubicBezTo>
                  <a:cubicBezTo>
                    <a:pt x="7388" y="8706"/>
                    <a:pt x="7366" y="8671"/>
                    <a:pt x="7349" y="8659"/>
                  </a:cubicBezTo>
                  <a:cubicBezTo>
                    <a:pt x="7325" y="8643"/>
                    <a:pt x="7270" y="8625"/>
                    <a:pt x="7242" y="8620"/>
                  </a:cubicBezTo>
                  <a:cubicBezTo>
                    <a:pt x="7203" y="8612"/>
                    <a:pt x="7121" y="8611"/>
                    <a:pt x="7081" y="8617"/>
                  </a:cubicBezTo>
                  <a:cubicBezTo>
                    <a:pt x="7056" y="8621"/>
                    <a:pt x="7008" y="8648"/>
                    <a:pt x="6982" y="8649"/>
                  </a:cubicBezTo>
                  <a:cubicBezTo>
                    <a:pt x="6955" y="8651"/>
                    <a:pt x="6899" y="8640"/>
                    <a:pt x="6873" y="8630"/>
                  </a:cubicBezTo>
                  <a:cubicBezTo>
                    <a:pt x="6851" y="8620"/>
                    <a:pt x="6817" y="8581"/>
                    <a:pt x="6794" y="8573"/>
                  </a:cubicBezTo>
                  <a:cubicBezTo>
                    <a:pt x="6774" y="8565"/>
                    <a:pt x="6731" y="8561"/>
                    <a:pt x="6710" y="8563"/>
                  </a:cubicBezTo>
                  <a:cubicBezTo>
                    <a:pt x="6673" y="8566"/>
                    <a:pt x="6605" y="8599"/>
                    <a:pt x="6569" y="8602"/>
                  </a:cubicBezTo>
                  <a:cubicBezTo>
                    <a:pt x="6531" y="8606"/>
                    <a:pt x="6455" y="8591"/>
                    <a:pt x="6417" y="8590"/>
                  </a:cubicBezTo>
                  <a:cubicBezTo>
                    <a:pt x="6386" y="8589"/>
                    <a:pt x="6323" y="8594"/>
                    <a:pt x="6291" y="8595"/>
                  </a:cubicBezTo>
                  <a:cubicBezTo>
                    <a:pt x="6251" y="8596"/>
                    <a:pt x="6167" y="8580"/>
                    <a:pt x="6130" y="8595"/>
                  </a:cubicBezTo>
                  <a:cubicBezTo>
                    <a:pt x="6104" y="8606"/>
                    <a:pt x="6065" y="8651"/>
                    <a:pt x="6048" y="8674"/>
                  </a:cubicBezTo>
                  <a:cubicBezTo>
                    <a:pt x="6036" y="8690"/>
                    <a:pt x="6023" y="8730"/>
                    <a:pt x="6011" y="8746"/>
                  </a:cubicBezTo>
                  <a:cubicBezTo>
                    <a:pt x="5999" y="8762"/>
                    <a:pt x="5970" y="8791"/>
                    <a:pt x="5952" y="8801"/>
                  </a:cubicBezTo>
                  <a:cubicBezTo>
                    <a:pt x="5923" y="8816"/>
                    <a:pt x="5858" y="8827"/>
                    <a:pt x="5825" y="8830"/>
                  </a:cubicBezTo>
                  <a:cubicBezTo>
                    <a:pt x="5798" y="8833"/>
                    <a:pt x="5743" y="8831"/>
                    <a:pt x="5716" y="8828"/>
                  </a:cubicBezTo>
                  <a:cubicBezTo>
                    <a:pt x="5691" y="8824"/>
                    <a:pt x="5641" y="8812"/>
                    <a:pt x="5617" y="8803"/>
                  </a:cubicBezTo>
                  <a:cubicBezTo>
                    <a:pt x="5594" y="8794"/>
                    <a:pt x="5554" y="8765"/>
                    <a:pt x="5531" y="8758"/>
                  </a:cubicBezTo>
                  <a:cubicBezTo>
                    <a:pt x="5508" y="8752"/>
                    <a:pt x="5462" y="8750"/>
                    <a:pt x="5439" y="8751"/>
                  </a:cubicBezTo>
                  <a:cubicBezTo>
                    <a:pt x="5391" y="8753"/>
                    <a:pt x="5297" y="8773"/>
                    <a:pt x="5251" y="8786"/>
                  </a:cubicBezTo>
                  <a:cubicBezTo>
                    <a:pt x="5221" y="8794"/>
                    <a:pt x="5165" y="8819"/>
                    <a:pt x="5137" y="8830"/>
                  </a:cubicBezTo>
                  <a:cubicBezTo>
                    <a:pt x="5107" y="8843"/>
                    <a:pt x="5049" y="8875"/>
                    <a:pt x="5018" y="8882"/>
                  </a:cubicBezTo>
                  <a:cubicBezTo>
                    <a:pt x="4989" y="8889"/>
                    <a:pt x="4930" y="8892"/>
                    <a:pt x="4901" y="8890"/>
                  </a:cubicBezTo>
                  <a:cubicBezTo>
                    <a:pt x="4859" y="8886"/>
                    <a:pt x="4778" y="8855"/>
                    <a:pt x="4735" y="8850"/>
                  </a:cubicBezTo>
                  <a:cubicBezTo>
                    <a:pt x="4700" y="8846"/>
                    <a:pt x="4627" y="8856"/>
                    <a:pt x="4592" y="8848"/>
                  </a:cubicBezTo>
                  <a:cubicBezTo>
                    <a:pt x="4568" y="8842"/>
                    <a:pt x="4526" y="8814"/>
                    <a:pt x="4502" y="8806"/>
                  </a:cubicBezTo>
                  <a:cubicBezTo>
                    <a:pt x="4479" y="8797"/>
                    <a:pt x="4429" y="8793"/>
                    <a:pt x="4406" y="8783"/>
                  </a:cubicBezTo>
                  <a:cubicBezTo>
                    <a:pt x="4385" y="8775"/>
                    <a:pt x="4345" y="8752"/>
                    <a:pt x="4329" y="8736"/>
                  </a:cubicBezTo>
                  <a:cubicBezTo>
                    <a:pt x="4313" y="8720"/>
                    <a:pt x="4295" y="8679"/>
                    <a:pt x="4284" y="8659"/>
                  </a:cubicBezTo>
                  <a:cubicBezTo>
                    <a:pt x="4273" y="8637"/>
                    <a:pt x="4261" y="8585"/>
                    <a:pt x="4242" y="8568"/>
                  </a:cubicBezTo>
                  <a:cubicBezTo>
                    <a:pt x="4227" y="8553"/>
                    <a:pt x="4184" y="8542"/>
                    <a:pt x="4163" y="8535"/>
                  </a:cubicBezTo>
                  <a:cubicBezTo>
                    <a:pt x="4148" y="8531"/>
                    <a:pt x="4117" y="8525"/>
                    <a:pt x="4101" y="8523"/>
                  </a:cubicBezTo>
                  <a:cubicBezTo>
                    <a:pt x="4078" y="8521"/>
                    <a:pt x="4030" y="8517"/>
                    <a:pt x="4007" y="8523"/>
                  </a:cubicBezTo>
                  <a:cubicBezTo>
                    <a:pt x="3988" y="8529"/>
                    <a:pt x="3955" y="8553"/>
                    <a:pt x="3940" y="8565"/>
                  </a:cubicBezTo>
                  <a:cubicBezTo>
                    <a:pt x="3921" y="8581"/>
                    <a:pt x="3892" y="8625"/>
                    <a:pt x="3871" y="8637"/>
                  </a:cubicBezTo>
                  <a:cubicBezTo>
                    <a:pt x="3855" y="8646"/>
                    <a:pt x="3818" y="8646"/>
                    <a:pt x="3801" y="8652"/>
                  </a:cubicBezTo>
                  <a:cubicBezTo>
                    <a:pt x="3769" y="8663"/>
                    <a:pt x="3711" y="8705"/>
                    <a:pt x="3677" y="8714"/>
                  </a:cubicBezTo>
                  <a:cubicBezTo>
                    <a:pt x="3646" y="8722"/>
                    <a:pt x="3579" y="8723"/>
                    <a:pt x="3546" y="8721"/>
                  </a:cubicBezTo>
                  <a:cubicBezTo>
                    <a:pt x="3527" y="8720"/>
                    <a:pt x="3489" y="8716"/>
                    <a:pt x="3472" y="8709"/>
                  </a:cubicBezTo>
                  <a:cubicBezTo>
                    <a:pt x="3447" y="8698"/>
                    <a:pt x="3410" y="8655"/>
                    <a:pt x="3385" y="8644"/>
                  </a:cubicBezTo>
                  <a:cubicBezTo>
                    <a:pt x="3367" y="8637"/>
                    <a:pt x="3324" y="8641"/>
                    <a:pt x="3306" y="8632"/>
                  </a:cubicBezTo>
                  <a:cubicBezTo>
                    <a:pt x="3290" y="8625"/>
                    <a:pt x="3270" y="8591"/>
                    <a:pt x="3254" y="8585"/>
                  </a:cubicBezTo>
                  <a:cubicBezTo>
                    <a:pt x="3237" y="8579"/>
                    <a:pt x="3202" y="8589"/>
                    <a:pt x="3184" y="8590"/>
                  </a:cubicBezTo>
                  <a:cubicBezTo>
                    <a:pt x="3167" y="8591"/>
                    <a:pt x="3132" y="8597"/>
                    <a:pt x="3115" y="8592"/>
                  </a:cubicBezTo>
                  <a:cubicBezTo>
                    <a:pt x="3092" y="8587"/>
                    <a:pt x="3049" y="8561"/>
                    <a:pt x="3031" y="8545"/>
                  </a:cubicBezTo>
                  <a:cubicBezTo>
                    <a:pt x="3013" y="8531"/>
                    <a:pt x="2992" y="8486"/>
                    <a:pt x="2971" y="8476"/>
                  </a:cubicBezTo>
                  <a:cubicBezTo>
                    <a:pt x="2943" y="8463"/>
                    <a:pt x="2878" y="8469"/>
                    <a:pt x="2847" y="8476"/>
                  </a:cubicBezTo>
                  <a:cubicBezTo>
                    <a:pt x="2833" y="8480"/>
                    <a:pt x="2808" y="8495"/>
                    <a:pt x="2795" y="8503"/>
                  </a:cubicBezTo>
                  <a:cubicBezTo>
                    <a:pt x="2748" y="8534"/>
                    <a:pt x="2660" y="8603"/>
                    <a:pt x="2620" y="8642"/>
                  </a:cubicBezTo>
                  <a:cubicBezTo>
                    <a:pt x="2590" y="8670"/>
                    <a:pt x="2535" y="8729"/>
                    <a:pt x="2513" y="8763"/>
                  </a:cubicBezTo>
                  <a:cubicBezTo>
                    <a:pt x="2494" y="8793"/>
                    <a:pt x="2477" y="8864"/>
                    <a:pt x="2456" y="8892"/>
                  </a:cubicBezTo>
                  <a:cubicBezTo>
                    <a:pt x="2443" y="8910"/>
                    <a:pt x="2408" y="8939"/>
                    <a:pt x="2389" y="8949"/>
                  </a:cubicBezTo>
                  <a:cubicBezTo>
                    <a:pt x="2362" y="8964"/>
                    <a:pt x="2301" y="8984"/>
                    <a:pt x="2270" y="8984"/>
                  </a:cubicBezTo>
                  <a:cubicBezTo>
                    <a:pt x="2231" y="8984"/>
                    <a:pt x="2157" y="8953"/>
                    <a:pt x="2119" y="8942"/>
                  </a:cubicBezTo>
                  <a:cubicBezTo>
                    <a:pt x="2093" y="8934"/>
                    <a:pt x="2044" y="8906"/>
                    <a:pt x="2017" y="8907"/>
                  </a:cubicBezTo>
                  <a:cubicBezTo>
                    <a:pt x="2001" y="8908"/>
                    <a:pt x="1973" y="8929"/>
                    <a:pt x="1958" y="8934"/>
                  </a:cubicBezTo>
                  <a:cubicBezTo>
                    <a:pt x="1949" y="8938"/>
                    <a:pt x="1928" y="8943"/>
                    <a:pt x="1912" y="8948"/>
                  </a:cubicBezTo>
                  <a:cubicBezTo>
                    <a:pt x="1911" y="8930"/>
                    <a:pt x="1907" y="8913"/>
                    <a:pt x="1902" y="8903"/>
                  </a:cubicBezTo>
                  <a:cubicBezTo>
                    <a:pt x="1887" y="8876"/>
                    <a:pt x="1822" y="8856"/>
                    <a:pt x="1798" y="8837"/>
                  </a:cubicBezTo>
                  <a:cubicBezTo>
                    <a:pt x="1754" y="8802"/>
                    <a:pt x="1668" y="8726"/>
                    <a:pt x="1638" y="8678"/>
                  </a:cubicBezTo>
                  <a:cubicBezTo>
                    <a:pt x="1619" y="8650"/>
                    <a:pt x="1597" y="8585"/>
                    <a:pt x="1591" y="8551"/>
                  </a:cubicBezTo>
                  <a:cubicBezTo>
                    <a:pt x="1586" y="8516"/>
                    <a:pt x="1595" y="8445"/>
                    <a:pt x="1596" y="8409"/>
                  </a:cubicBezTo>
                  <a:cubicBezTo>
                    <a:pt x="1597" y="8389"/>
                    <a:pt x="1603" y="8348"/>
                    <a:pt x="1600" y="8328"/>
                  </a:cubicBezTo>
                  <a:cubicBezTo>
                    <a:pt x="1595" y="8301"/>
                    <a:pt x="1562" y="8252"/>
                    <a:pt x="1562" y="8224"/>
                  </a:cubicBezTo>
                  <a:cubicBezTo>
                    <a:pt x="1561" y="8203"/>
                    <a:pt x="1580" y="8164"/>
                    <a:pt x="1588" y="8145"/>
                  </a:cubicBezTo>
                  <a:cubicBezTo>
                    <a:pt x="1596" y="8126"/>
                    <a:pt x="1632" y="8091"/>
                    <a:pt x="1626" y="8071"/>
                  </a:cubicBezTo>
                  <a:cubicBezTo>
                    <a:pt x="1623" y="8059"/>
                    <a:pt x="1595" y="8050"/>
                    <a:pt x="1583" y="8046"/>
                  </a:cubicBezTo>
                  <a:cubicBezTo>
                    <a:pt x="1546" y="8034"/>
                    <a:pt x="1467" y="8037"/>
                    <a:pt x="1429" y="8028"/>
                  </a:cubicBezTo>
                  <a:cubicBezTo>
                    <a:pt x="1383" y="8016"/>
                    <a:pt x="1295" y="7978"/>
                    <a:pt x="1251" y="7958"/>
                  </a:cubicBezTo>
                  <a:cubicBezTo>
                    <a:pt x="1202" y="7935"/>
                    <a:pt x="1104" y="7888"/>
                    <a:pt x="1061" y="7854"/>
                  </a:cubicBezTo>
                  <a:cubicBezTo>
                    <a:pt x="1030" y="7829"/>
                    <a:pt x="975" y="7770"/>
                    <a:pt x="956" y="7735"/>
                  </a:cubicBezTo>
                  <a:cubicBezTo>
                    <a:pt x="939" y="7706"/>
                    <a:pt x="932" y="7634"/>
                    <a:pt x="914" y="7605"/>
                  </a:cubicBezTo>
                  <a:cubicBezTo>
                    <a:pt x="906" y="7591"/>
                    <a:pt x="884" y="7564"/>
                    <a:pt x="868" y="7560"/>
                  </a:cubicBezTo>
                  <a:cubicBezTo>
                    <a:pt x="842" y="7554"/>
                    <a:pt x="792" y="7591"/>
                    <a:pt x="766" y="7590"/>
                  </a:cubicBezTo>
                  <a:cubicBezTo>
                    <a:pt x="744" y="7589"/>
                    <a:pt x="706" y="7565"/>
                    <a:pt x="685" y="7562"/>
                  </a:cubicBezTo>
                  <a:cubicBezTo>
                    <a:pt x="674" y="7560"/>
                    <a:pt x="647" y="7571"/>
                    <a:pt x="640" y="7562"/>
                  </a:cubicBezTo>
                  <a:cubicBezTo>
                    <a:pt x="631" y="7550"/>
                    <a:pt x="653" y="7519"/>
                    <a:pt x="653" y="7504"/>
                  </a:cubicBezTo>
                  <a:cubicBezTo>
                    <a:pt x="655" y="7468"/>
                    <a:pt x="631" y="7396"/>
                    <a:pt x="633" y="7360"/>
                  </a:cubicBezTo>
                  <a:cubicBezTo>
                    <a:pt x="635" y="7344"/>
                    <a:pt x="647" y="7311"/>
                    <a:pt x="653" y="7296"/>
                  </a:cubicBezTo>
                  <a:cubicBezTo>
                    <a:pt x="659" y="7281"/>
                    <a:pt x="676" y="7254"/>
                    <a:pt x="683" y="7240"/>
                  </a:cubicBezTo>
                  <a:cubicBezTo>
                    <a:pt x="691" y="7222"/>
                    <a:pt x="709" y="7186"/>
                    <a:pt x="713" y="7167"/>
                  </a:cubicBezTo>
                  <a:cubicBezTo>
                    <a:pt x="717" y="7142"/>
                    <a:pt x="714" y="7090"/>
                    <a:pt x="709" y="7065"/>
                  </a:cubicBezTo>
                  <a:cubicBezTo>
                    <a:pt x="705" y="7039"/>
                    <a:pt x="695" y="6987"/>
                    <a:pt x="680" y="6966"/>
                  </a:cubicBezTo>
                  <a:cubicBezTo>
                    <a:pt x="668" y="6949"/>
                    <a:pt x="629" y="6932"/>
                    <a:pt x="614" y="6919"/>
                  </a:cubicBezTo>
                  <a:cubicBezTo>
                    <a:pt x="583" y="6894"/>
                    <a:pt x="522" y="6841"/>
                    <a:pt x="501" y="6807"/>
                  </a:cubicBezTo>
                  <a:cubicBezTo>
                    <a:pt x="490" y="6789"/>
                    <a:pt x="484" y="6746"/>
                    <a:pt x="477" y="6726"/>
                  </a:cubicBezTo>
                  <a:cubicBezTo>
                    <a:pt x="468" y="6704"/>
                    <a:pt x="456" y="6657"/>
                    <a:pt x="439" y="6642"/>
                  </a:cubicBezTo>
                  <a:cubicBezTo>
                    <a:pt x="413" y="6620"/>
                    <a:pt x="341" y="6614"/>
                    <a:pt x="308" y="6610"/>
                  </a:cubicBezTo>
                  <a:cubicBezTo>
                    <a:pt x="281" y="6607"/>
                    <a:pt x="226" y="6619"/>
                    <a:pt x="201" y="6610"/>
                  </a:cubicBezTo>
                  <a:cubicBezTo>
                    <a:pt x="173" y="6601"/>
                    <a:pt x="132" y="6554"/>
                    <a:pt x="108" y="6536"/>
                  </a:cubicBezTo>
                  <a:cubicBezTo>
                    <a:pt x="88" y="6521"/>
                    <a:pt x="34" y="6501"/>
                    <a:pt x="26" y="6477"/>
                  </a:cubicBezTo>
                  <a:cubicBezTo>
                    <a:pt x="18" y="6456"/>
                    <a:pt x="35" y="6407"/>
                    <a:pt x="50" y="6391"/>
                  </a:cubicBezTo>
                  <a:cubicBezTo>
                    <a:pt x="77" y="6363"/>
                    <a:pt x="158" y="6351"/>
                    <a:pt x="196" y="6343"/>
                  </a:cubicBezTo>
                  <a:cubicBezTo>
                    <a:pt x="213" y="6339"/>
                    <a:pt x="250" y="6327"/>
                    <a:pt x="267" y="6335"/>
                  </a:cubicBezTo>
                  <a:cubicBezTo>
                    <a:pt x="286" y="6343"/>
                    <a:pt x="298" y="6389"/>
                    <a:pt x="315" y="6402"/>
                  </a:cubicBezTo>
                  <a:cubicBezTo>
                    <a:pt x="325" y="6411"/>
                    <a:pt x="352" y="6421"/>
                    <a:pt x="366" y="6424"/>
                  </a:cubicBezTo>
                  <a:cubicBezTo>
                    <a:pt x="381" y="6427"/>
                    <a:pt x="417" y="6435"/>
                    <a:pt x="429" y="6424"/>
                  </a:cubicBezTo>
                  <a:cubicBezTo>
                    <a:pt x="446" y="6407"/>
                    <a:pt x="443" y="6350"/>
                    <a:pt x="434" y="6328"/>
                  </a:cubicBezTo>
                  <a:cubicBezTo>
                    <a:pt x="426" y="6311"/>
                    <a:pt x="386" y="6298"/>
                    <a:pt x="377" y="6282"/>
                  </a:cubicBezTo>
                  <a:cubicBezTo>
                    <a:pt x="367" y="6263"/>
                    <a:pt x="364" y="6217"/>
                    <a:pt x="366" y="6196"/>
                  </a:cubicBezTo>
                  <a:cubicBezTo>
                    <a:pt x="368" y="6172"/>
                    <a:pt x="391" y="6130"/>
                    <a:pt x="397" y="6107"/>
                  </a:cubicBezTo>
                  <a:cubicBezTo>
                    <a:pt x="414" y="6043"/>
                    <a:pt x="434" y="5914"/>
                    <a:pt x="443" y="5849"/>
                  </a:cubicBezTo>
                  <a:cubicBezTo>
                    <a:pt x="448" y="5822"/>
                    <a:pt x="451" y="5768"/>
                    <a:pt x="457" y="5742"/>
                  </a:cubicBezTo>
                  <a:cubicBezTo>
                    <a:pt x="461" y="5719"/>
                    <a:pt x="486" y="5674"/>
                    <a:pt x="481" y="5651"/>
                  </a:cubicBezTo>
                  <a:cubicBezTo>
                    <a:pt x="472" y="5600"/>
                    <a:pt x="400" y="5516"/>
                    <a:pt x="361" y="5482"/>
                  </a:cubicBezTo>
                  <a:cubicBezTo>
                    <a:pt x="337" y="5461"/>
                    <a:pt x="277" y="5435"/>
                    <a:pt x="247" y="5423"/>
                  </a:cubicBezTo>
                  <a:cubicBezTo>
                    <a:pt x="224" y="5414"/>
                    <a:pt x="176" y="5386"/>
                    <a:pt x="153" y="5395"/>
                  </a:cubicBezTo>
                  <a:cubicBezTo>
                    <a:pt x="137" y="5401"/>
                    <a:pt x="134" y="5449"/>
                    <a:pt x="118" y="5454"/>
                  </a:cubicBezTo>
                  <a:cubicBezTo>
                    <a:pt x="100" y="5460"/>
                    <a:pt x="59" y="5439"/>
                    <a:pt x="47" y="5425"/>
                  </a:cubicBezTo>
                  <a:cubicBezTo>
                    <a:pt x="32" y="5406"/>
                    <a:pt x="33" y="5354"/>
                    <a:pt x="27" y="5330"/>
                  </a:cubicBezTo>
                  <a:cubicBezTo>
                    <a:pt x="23" y="5312"/>
                    <a:pt x="9" y="5275"/>
                    <a:pt x="6" y="5256"/>
                  </a:cubicBezTo>
                  <a:cubicBezTo>
                    <a:pt x="4" y="5246"/>
                    <a:pt x="0" y="5224"/>
                    <a:pt x="6" y="5215"/>
                  </a:cubicBezTo>
                  <a:cubicBezTo>
                    <a:pt x="13" y="5204"/>
                    <a:pt x="43" y="5199"/>
                    <a:pt x="54" y="5192"/>
                  </a:cubicBezTo>
                  <a:cubicBezTo>
                    <a:pt x="67" y="5183"/>
                    <a:pt x="95" y="5163"/>
                    <a:pt x="102" y="5149"/>
                  </a:cubicBezTo>
                  <a:cubicBezTo>
                    <a:pt x="110" y="5131"/>
                    <a:pt x="106" y="5090"/>
                    <a:pt x="103" y="5071"/>
                  </a:cubicBezTo>
                  <a:cubicBezTo>
                    <a:pt x="98" y="5043"/>
                    <a:pt x="67" y="4991"/>
                    <a:pt x="64" y="4962"/>
                  </a:cubicBezTo>
                  <a:cubicBezTo>
                    <a:pt x="61" y="4947"/>
                    <a:pt x="61" y="4913"/>
                    <a:pt x="69" y="4899"/>
                  </a:cubicBezTo>
                  <a:cubicBezTo>
                    <a:pt x="77" y="4883"/>
                    <a:pt x="111" y="4863"/>
                    <a:pt x="126" y="4851"/>
                  </a:cubicBezTo>
                  <a:cubicBezTo>
                    <a:pt x="148" y="4835"/>
                    <a:pt x="197" y="4809"/>
                    <a:pt x="217" y="4790"/>
                  </a:cubicBezTo>
                  <a:cubicBezTo>
                    <a:pt x="234" y="4774"/>
                    <a:pt x="264" y="4737"/>
                    <a:pt x="275" y="4716"/>
                  </a:cubicBezTo>
                  <a:cubicBezTo>
                    <a:pt x="289" y="4690"/>
                    <a:pt x="295" y="4627"/>
                    <a:pt x="311" y="4602"/>
                  </a:cubicBezTo>
                  <a:cubicBezTo>
                    <a:pt x="320" y="4589"/>
                    <a:pt x="348" y="4571"/>
                    <a:pt x="358" y="4559"/>
                  </a:cubicBezTo>
                  <a:cubicBezTo>
                    <a:pt x="367" y="4547"/>
                    <a:pt x="377" y="4515"/>
                    <a:pt x="389" y="4505"/>
                  </a:cubicBezTo>
                  <a:cubicBezTo>
                    <a:pt x="413" y="4482"/>
                    <a:pt x="476" y="4451"/>
                    <a:pt x="510" y="4448"/>
                  </a:cubicBezTo>
                  <a:cubicBezTo>
                    <a:pt x="526" y="4447"/>
                    <a:pt x="556" y="4467"/>
                    <a:pt x="572" y="4468"/>
                  </a:cubicBezTo>
                  <a:cubicBezTo>
                    <a:pt x="586" y="4470"/>
                    <a:pt x="614" y="4466"/>
                    <a:pt x="627" y="4462"/>
                  </a:cubicBezTo>
                  <a:cubicBezTo>
                    <a:pt x="645" y="4456"/>
                    <a:pt x="676" y="4430"/>
                    <a:pt x="695" y="4429"/>
                  </a:cubicBezTo>
                  <a:cubicBezTo>
                    <a:pt x="719" y="4427"/>
                    <a:pt x="763" y="4453"/>
                    <a:pt x="787" y="4457"/>
                  </a:cubicBezTo>
                  <a:cubicBezTo>
                    <a:pt x="811" y="4460"/>
                    <a:pt x="859" y="4461"/>
                    <a:pt x="883" y="4457"/>
                  </a:cubicBezTo>
                  <a:cubicBezTo>
                    <a:pt x="902" y="4453"/>
                    <a:pt x="941" y="4443"/>
                    <a:pt x="954" y="4429"/>
                  </a:cubicBezTo>
                  <a:cubicBezTo>
                    <a:pt x="962" y="4420"/>
                    <a:pt x="954" y="4389"/>
                    <a:pt x="964" y="4382"/>
                  </a:cubicBezTo>
                  <a:cubicBezTo>
                    <a:pt x="973" y="4376"/>
                    <a:pt x="997" y="4383"/>
                    <a:pt x="1008" y="4386"/>
                  </a:cubicBezTo>
                  <a:cubicBezTo>
                    <a:pt x="1027" y="4390"/>
                    <a:pt x="1061" y="4409"/>
                    <a:pt x="1079" y="4410"/>
                  </a:cubicBezTo>
                  <a:cubicBezTo>
                    <a:pt x="1099" y="4412"/>
                    <a:pt x="1136" y="4402"/>
                    <a:pt x="1155" y="4399"/>
                  </a:cubicBezTo>
                  <a:cubicBezTo>
                    <a:pt x="1173" y="4396"/>
                    <a:pt x="1209" y="4392"/>
                    <a:pt x="1226" y="4387"/>
                  </a:cubicBezTo>
                  <a:cubicBezTo>
                    <a:pt x="1237" y="4385"/>
                    <a:pt x="1258" y="4372"/>
                    <a:pt x="1269" y="4372"/>
                  </a:cubicBezTo>
                  <a:cubicBezTo>
                    <a:pt x="1283" y="4373"/>
                    <a:pt x="1314" y="4381"/>
                    <a:pt x="1322" y="4392"/>
                  </a:cubicBezTo>
                  <a:cubicBezTo>
                    <a:pt x="1335" y="4410"/>
                    <a:pt x="1323" y="4458"/>
                    <a:pt x="1324" y="4480"/>
                  </a:cubicBezTo>
                  <a:cubicBezTo>
                    <a:pt x="1325" y="4503"/>
                    <a:pt x="1320" y="4550"/>
                    <a:pt x="1329" y="4571"/>
                  </a:cubicBezTo>
                  <a:cubicBezTo>
                    <a:pt x="1335" y="4586"/>
                    <a:pt x="1358" y="4611"/>
                    <a:pt x="1372" y="4619"/>
                  </a:cubicBezTo>
                  <a:cubicBezTo>
                    <a:pt x="1398" y="4634"/>
                    <a:pt x="1460" y="4644"/>
                    <a:pt x="1491" y="4642"/>
                  </a:cubicBezTo>
                  <a:cubicBezTo>
                    <a:pt x="1519" y="4640"/>
                    <a:pt x="1570" y="4604"/>
                    <a:pt x="1598" y="4605"/>
                  </a:cubicBezTo>
                  <a:cubicBezTo>
                    <a:pt x="1616" y="4606"/>
                    <a:pt x="1645" y="4631"/>
                    <a:pt x="1662" y="4633"/>
                  </a:cubicBezTo>
                  <a:cubicBezTo>
                    <a:pt x="1684" y="4637"/>
                    <a:pt x="1730" y="4636"/>
                    <a:pt x="1750" y="4627"/>
                  </a:cubicBezTo>
                  <a:cubicBezTo>
                    <a:pt x="1773" y="4617"/>
                    <a:pt x="1806" y="4577"/>
                    <a:pt x="1821" y="4557"/>
                  </a:cubicBezTo>
                  <a:cubicBezTo>
                    <a:pt x="1834" y="4540"/>
                    <a:pt x="1855" y="4502"/>
                    <a:pt x="1866" y="4483"/>
                  </a:cubicBezTo>
                  <a:cubicBezTo>
                    <a:pt x="1877" y="4461"/>
                    <a:pt x="1895" y="4415"/>
                    <a:pt x="1908" y="4394"/>
                  </a:cubicBezTo>
                  <a:cubicBezTo>
                    <a:pt x="1918" y="4379"/>
                    <a:pt x="1940" y="4351"/>
                    <a:pt x="1955" y="4341"/>
                  </a:cubicBezTo>
                  <a:cubicBezTo>
                    <a:pt x="1983" y="4322"/>
                    <a:pt x="2048" y="4299"/>
                    <a:pt x="2082" y="4298"/>
                  </a:cubicBezTo>
                  <a:cubicBezTo>
                    <a:pt x="2093" y="4298"/>
                    <a:pt x="2116" y="4304"/>
                    <a:pt x="2127" y="4310"/>
                  </a:cubicBezTo>
                  <a:cubicBezTo>
                    <a:pt x="2143" y="4318"/>
                    <a:pt x="2167" y="4348"/>
                    <a:pt x="2183" y="4358"/>
                  </a:cubicBezTo>
                  <a:cubicBezTo>
                    <a:pt x="2195" y="4365"/>
                    <a:pt x="2223" y="4376"/>
                    <a:pt x="2237" y="4377"/>
                  </a:cubicBezTo>
                  <a:cubicBezTo>
                    <a:pt x="2278" y="4382"/>
                    <a:pt x="2359" y="4365"/>
                    <a:pt x="2399" y="4358"/>
                  </a:cubicBezTo>
                  <a:cubicBezTo>
                    <a:pt x="2436" y="4351"/>
                    <a:pt x="2509" y="4332"/>
                    <a:pt x="2544" y="4320"/>
                  </a:cubicBezTo>
                  <a:cubicBezTo>
                    <a:pt x="2570" y="4311"/>
                    <a:pt x="2616" y="4282"/>
                    <a:pt x="2642" y="4277"/>
                  </a:cubicBezTo>
                  <a:cubicBezTo>
                    <a:pt x="2690" y="4267"/>
                    <a:pt x="2790" y="4286"/>
                    <a:pt x="2838" y="4278"/>
                  </a:cubicBezTo>
                  <a:cubicBezTo>
                    <a:pt x="2889" y="4271"/>
                    <a:pt x="2984" y="4230"/>
                    <a:pt x="3033" y="4216"/>
                  </a:cubicBezTo>
                  <a:cubicBezTo>
                    <a:pt x="3084" y="4200"/>
                    <a:pt x="3186" y="4175"/>
                    <a:pt x="3236" y="4159"/>
                  </a:cubicBezTo>
                  <a:cubicBezTo>
                    <a:pt x="3267" y="4150"/>
                    <a:pt x="3326" y="4122"/>
                    <a:pt x="3357" y="4116"/>
                  </a:cubicBezTo>
                  <a:cubicBezTo>
                    <a:pt x="3382" y="4112"/>
                    <a:pt x="3434" y="4116"/>
                    <a:pt x="3459" y="4113"/>
                  </a:cubicBezTo>
                  <a:cubicBezTo>
                    <a:pt x="3500" y="4109"/>
                    <a:pt x="3579" y="4084"/>
                    <a:pt x="3620" y="4087"/>
                  </a:cubicBezTo>
                  <a:cubicBezTo>
                    <a:pt x="3645" y="4088"/>
                    <a:pt x="3692" y="4113"/>
                    <a:pt x="3717" y="4116"/>
                  </a:cubicBezTo>
                  <a:cubicBezTo>
                    <a:pt x="3741" y="4120"/>
                    <a:pt x="3791" y="4123"/>
                    <a:pt x="3813" y="4113"/>
                  </a:cubicBezTo>
                  <a:cubicBezTo>
                    <a:pt x="3831" y="4105"/>
                    <a:pt x="3858" y="4073"/>
                    <a:pt x="3867" y="4055"/>
                  </a:cubicBezTo>
                  <a:cubicBezTo>
                    <a:pt x="3880" y="4033"/>
                    <a:pt x="3886" y="3982"/>
                    <a:pt x="3894" y="3958"/>
                  </a:cubicBezTo>
                  <a:cubicBezTo>
                    <a:pt x="3902" y="3933"/>
                    <a:pt x="3929" y="3885"/>
                    <a:pt x="3935" y="3859"/>
                  </a:cubicBezTo>
                  <a:cubicBezTo>
                    <a:pt x="3941" y="3830"/>
                    <a:pt x="3932" y="3770"/>
                    <a:pt x="3940" y="3742"/>
                  </a:cubicBezTo>
                  <a:cubicBezTo>
                    <a:pt x="3951" y="3702"/>
                    <a:pt x="3988" y="3623"/>
                    <a:pt x="4021" y="3598"/>
                  </a:cubicBezTo>
                  <a:cubicBezTo>
                    <a:pt x="4039" y="3584"/>
                    <a:pt x="4088" y="3581"/>
                    <a:pt x="4110" y="3575"/>
                  </a:cubicBezTo>
                  <a:cubicBezTo>
                    <a:pt x="4130" y="3569"/>
                    <a:pt x="4177" y="3566"/>
                    <a:pt x="4191" y="3550"/>
                  </a:cubicBezTo>
                  <a:cubicBezTo>
                    <a:pt x="4204" y="3536"/>
                    <a:pt x="4196" y="3490"/>
                    <a:pt x="4206" y="3474"/>
                  </a:cubicBezTo>
                  <a:cubicBezTo>
                    <a:pt x="4220" y="3451"/>
                    <a:pt x="4271" y="3424"/>
                    <a:pt x="4293" y="3410"/>
                  </a:cubicBezTo>
                  <a:cubicBezTo>
                    <a:pt x="4306" y="3402"/>
                    <a:pt x="4336" y="3394"/>
                    <a:pt x="4345" y="3381"/>
                  </a:cubicBezTo>
                  <a:cubicBezTo>
                    <a:pt x="4364" y="3353"/>
                    <a:pt x="4360" y="3278"/>
                    <a:pt x="4363" y="3243"/>
                  </a:cubicBezTo>
                  <a:cubicBezTo>
                    <a:pt x="4365" y="3210"/>
                    <a:pt x="4372" y="3144"/>
                    <a:pt x="4365" y="3112"/>
                  </a:cubicBezTo>
                  <a:cubicBezTo>
                    <a:pt x="4359" y="3088"/>
                    <a:pt x="4326" y="3047"/>
                    <a:pt x="4318" y="3023"/>
                  </a:cubicBezTo>
                  <a:cubicBezTo>
                    <a:pt x="4307" y="2987"/>
                    <a:pt x="4298" y="2912"/>
                    <a:pt x="4297" y="2874"/>
                  </a:cubicBezTo>
                  <a:cubicBezTo>
                    <a:pt x="4296" y="2830"/>
                    <a:pt x="4308" y="2742"/>
                    <a:pt x="4313" y="2698"/>
                  </a:cubicBezTo>
                  <a:cubicBezTo>
                    <a:pt x="4317" y="2671"/>
                    <a:pt x="4326" y="2618"/>
                    <a:pt x="4330" y="2592"/>
                  </a:cubicBezTo>
                  <a:cubicBezTo>
                    <a:pt x="4334" y="2566"/>
                    <a:pt x="4344" y="2515"/>
                    <a:pt x="4345" y="2490"/>
                  </a:cubicBezTo>
                  <a:cubicBezTo>
                    <a:pt x="4346" y="2454"/>
                    <a:pt x="4345" y="2381"/>
                    <a:pt x="4336" y="2346"/>
                  </a:cubicBezTo>
                  <a:cubicBezTo>
                    <a:pt x="4331" y="2322"/>
                    <a:pt x="4311" y="2275"/>
                    <a:pt x="4297" y="2255"/>
                  </a:cubicBezTo>
                  <a:cubicBezTo>
                    <a:pt x="4284" y="2237"/>
                    <a:pt x="4239" y="2215"/>
                    <a:pt x="4232" y="2194"/>
                  </a:cubicBezTo>
                  <a:cubicBezTo>
                    <a:pt x="4226" y="2173"/>
                    <a:pt x="4237" y="2126"/>
                    <a:pt x="4252" y="2110"/>
                  </a:cubicBezTo>
                  <a:cubicBezTo>
                    <a:pt x="4267" y="2094"/>
                    <a:pt x="4313" y="2086"/>
                    <a:pt x="4335" y="2085"/>
                  </a:cubicBezTo>
                  <a:cubicBezTo>
                    <a:pt x="4355" y="2084"/>
                    <a:pt x="4395" y="2097"/>
                    <a:pt x="4416" y="2100"/>
                  </a:cubicBezTo>
                  <a:cubicBezTo>
                    <a:pt x="4451" y="2105"/>
                    <a:pt x="4521" y="2117"/>
                    <a:pt x="4556" y="2120"/>
                  </a:cubicBezTo>
                  <a:cubicBezTo>
                    <a:pt x="4599" y="2123"/>
                    <a:pt x="4686" y="2124"/>
                    <a:pt x="4729" y="2120"/>
                  </a:cubicBezTo>
                  <a:cubicBezTo>
                    <a:pt x="4762" y="2117"/>
                    <a:pt x="4826" y="2098"/>
                    <a:pt x="4858" y="2095"/>
                  </a:cubicBezTo>
                  <a:cubicBezTo>
                    <a:pt x="4887" y="2092"/>
                    <a:pt x="4947" y="2087"/>
                    <a:pt x="4976" y="2092"/>
                  </a:cubicBezTo>
                  <a:cubicBezTo>
                    <a:pt x="5004" y="2096"/>
                    <a:pt x="5057" y="2117"/>
                    <a:pt x="5083" y="2128"/>
                  </a:cubicBezTo>
                  <a:cubicBezTo>
                    <a:pt x="5108" y="2138"/>
                    <a:pt x="5153" y="2167"/>
                    <a:pt x="5179" y="2174"/>
                  </a:cubicBezTo>
                  <a:cubicBezTo>
                    <a:pt x="5205" y="2182"/>
                    <a:pt x="5261" y="2180"/>
                    <a:pt x="5288" y="2186"/>
                  </a:cubicBezTo>
                  <a:cubicBezTo>
                    <a:pt x="5311" y="2191"/>
                    <a:pt x="5358" y="2205"/>
                    <a:pt x="5380" y="2214"/>
                  </a:cubicBezTo>
                  <a:cubicBezTo>
                    <a:pt x="5404" y="2223"/>
                    <a:pt x="5449" y="2256"/>
                    <a:pt x="5474" y="2255"/>
                  </a:cubicBezTo>
                  <a:cubicBezTo>
                    <a:pt x="5490" y="2255"/>
                    <a:pt x="5521" y="2240"/>
                    <a:pt x="5529" y="2227"/>
                  </a:cubicBezTo>
                  <a:cubicBezTo>
                    <a:pt x="5538" y="2212"/>
                    <a:pt x="5534" y="2173"/>
                    <a:pt x="5531" y="2156"/>
                  </a:cubicBezTo>
                  <a:cubicBezTo>
                    <a:pt x="5523" y="2118"/>
                    <a:pt x="5483" y="2050"/>
                    <a:pt x="5469" y="2014"/>
                  </a:cubicBezTo>
                  <a:cubicBezTo>
                    <a:pt x="5462" y="1994"/>
                    <a:pt x="5442" y="1954"/>
                    <a:pt x="5443" y="1933"/>
                  </a:cubicBezTo>
                  <a:cubicBezTo>
                    <a:pt x="5445" y="1909"/>
                    <a:pt x="5474" y="1867"/>
                    <a:pt x="5486" y="1845"/>
                  </a:cubicBezTo>
                  <a:cubicBezTo>
                    <a:pt x="5501" y="1819"/>
                    <a:pt x="5534" y="1770"/>
                    <a:pt x="5550" y="1745"/>
                  </a:cubicBezTo>
                  <a:cubicBezTo>
                    <a:pt x="5574" y="1709"/>
                    <a:pt x="5620" y="1636"/>
                    <a:pt x="5645" y="1601"/>
                  </a:cubicBezTo>
                  <a:cubicBezTo>
                    <a:pt x="5670" y="1564"/>
                    <a:pt x="5729" y="1495"/>
                    <a:pt x="5752" y="1456"/>
                  </a:cubicBezTo>
                  <a:cubicBezTo>
                    <a:pt x="5772" y="1422"/>
                    <a:pt x="5800" y="1350"/>
                    <a:pt x="5816" y="1315"/>
                  </a:cubicBezTo>
                  <a:cubicBezTo>
                    <a:pt x="5831" y="1284"/>
                    <a:pt x="5861" y="1220"/>
                    <a:pt x="5879" y="1190"/>
                  </a:cubicBezTo>
                  <a:cubicBezTo>
                    <a:pt x="5898" y="1159"/>
                    <a:pt x="5940" y="1100"/>
                    <a:pt x="5963" y="1072"/>
                  </a:cubicBezTo>
                  <a:cubicBezTo>
                    <a:pt x="5983" y="1050"/>
                    <a:pt x="6024" y="1006"/>
                    <a:pt x="6047" y="988"/>
                  </a:cubicBezTo>
                  <a:cubicBezTo>
                    <a:pt x="6061" y="978"/>
                    <a:pt x="6090" y="953"/>
                    <a:pt x="6107" y="955"/>
                  </a:cubicBezTo>
                  <a:cubicBezTo>
                    <a:pt x="6128" y="957"/>
                    <a:pt x="6157" y="996"/>
                    <a:pt x="6171" y="1011"/>
                  </a:cubicBezTo>
                  <a:cubicBezTo>
                    <a:pt x="6199" y="1040"/>
                    <a:pt x="6243" y="1108"/>
                    <a:pt x="6272" y="1135"/>
                  </a:cubicBezTo>
                  <a:cubicBezTo>
                    <a:pt x="6302" y="1162"/>
                    <a:pt x="6366" y="1213"/>
                    <a:pt x="6404" y="1224"/>
                  </a:cubicBezTo>
                  <a:cubicBezTo>
                    <a:pt x="6432" y="1233"/>
                    <a:pt x="6490" y="1229"/>
                    <a:pt x="6518" y="1224"/>
                  </a:cubicBezTo>
                  <a:cubicBezTo>
                    <a:pt x="6533" y="1222"/>
                    <a:pt x="6560" y="1208"/>
                    <a:pt x="6574" y="1208"/>
                  </a:cubicBezTo>
                  <a:cubicBezTo>
                    <a:pt x="6591" y="1208"/>
                    <a:pt x="6622" y="1221"/>
                    <a:pt x="6636" y="1229"/>
                  </a:cubicBezTo>
                  <a:cubicBezTo>
                    <a:pt x="6657" y="1242"/>
                    <a:pt x="6691" y="1280"/>
                    <a:pt x="6710" y="1295"/>
                  </a:cubicBezTo>
                  <a:cubicBezTo>
                    <a:pt x="6730" y="1312"/>
                    <a:pt x="6768" y="1347"/>
                    <a:pt x="6791" y="1358"/>
                  </a:cubicBezTo>
                  <a:cubicBezTo>
                    <a:pt x="6809" y="1367"/>
                    <a:pt x="6850" y="1380"/>
                    <a:pt x="6870" y="1380"/>
                  </a:cubicBezTo>
                  <a:cubicBezTo>
                    <a:pt x="6894" y="1379"/>
                    <a:pt x="6937" y="1356"/>
                    <a:pt x="6959" y="1348"/>
                  </a:cubicBezTo>
                  <a:cubicBezTo>
                    <a:pt x="6981" y="1341"/>
                    <a:pt x="7024" y="1322"/>
                    <a:pt x="7047" y="1317"/>
                  </a:cubicBezTo>
                  <a:cubicBezTo>
                    <a:pt x="7077" y="1310"/>
                    <a:pt x="7141" y="1317"/>
                    <a:pt x="7171" y="1307"/>
                  </a:cubicBezTo>
                  <a:cubicBezTo>
                    <a:pt x="7198" y="1298"/>
                    <a:pt x="7253" y="1268"/>
                    <a:pt x="7266" y="1243"/>
                  </a:cubicBezTo>
                  <a:cubicBezTo>
                    <a:pt x="7282" y="1215"/>
                    <a:pt x="7269" y="1147"/>
                    <a:pt x="7270" y="1115"/>
                  </a:cubicBezTo>
                  <a:cubicBezTo>
                    <a:pt x="7271" y="1085"/>
                    <a:pt x="7271" y="1025"/>
                    <a:pt x="7273" y="995"/>
                  </a:cubicBezTo>
                  <a:cubicBezTo>
                    <a:pt x="7276" y="946"/>
                    <a:pt x="7284" y="850"/>
                    <a:pt x="7290" y="802"/>
                  </a:cubicBezTo>
                  <a:cubicBezTo>
                    <a:pt x="7293" y="769"/>
                    <a:pt x="7299" y="704"/>
                    <a:pt x="7308" y="673"/>
                  </a:cubicBezTo>
                  <a:cubicBezTo>
                    <a:pt x="7317" y="640"/>
                    <a:pt x="7340" y="576"/>
                    <a:pt x="7359" y="549"/>
                  </a:cubicBezTo>
                  <a:cubicBezTo>
                    <a:pt x="7370" y="533"/>
                    <a:pt x="7406" y="512"/>
                    <a:pt x="7417" y="496"/>
                  </a:cubicBezTo>
                  <a:cubicBezTo>
                    <a:pt x="7424" y="485"/>
                    <a:pt x="7424" y="457"/>
                    <a:pt x="7433" y="448"/>
                  </a:cubicBezTo>
                  <a:cubicBezTo>
                    <a:pt x="7446" y="434"/>
                    <a:pt x="7485" y="421"/>
                    <a:pt x="7504" y="420"/>
                  </a:cubicBezTo>
                  <a:cubicBezTo>
                    <a:pt x="7526" y="420"/>
                    <a:pt x="7565" y="444"/>
                    <a:pt x="7587" y="448"/>
                  </a:cubicBezTo>
                  <a:cubicBezTo>
                    <a:pt x="7613" y="453"/>
                    <a:pt x="7666" y="455"/>
                    <a:pt x="7693" y="451"/>
                  </a:cubicBezTo>
                  <a:cubicBezTo>
                    <a:pt x="7722" y="448"/>
                    <a:pt x="7781" y="432"/>
                    <a:pt x="7808" y="418"/>
                  </a:cubicBezTo>
                  <a:cubicBezTo>
                    <a:pt x="7838" y="404"/>
                    <a:pt x="7895" y="364"/>
                    <a:pt x="7917" y="339"/>
                  </a:cubicBezTo>
                  <a:cubicBezTo>
                    <a:pt x="7936" y="319"/>
                    <a:pt x="7965" y="270"/>
                    <a:pt x="7973" y="243"/>
                  </a:cubicBezTo>
                  <a:cubicBezTo>
                    <a:pt x="7982" y="214"/>
                    <a:pt x="7975" y="150"/>
                    <a:pt x="7980" y="119"/>
                  </a:cubicBezTo>
                  <a:cubicBezTo>
                    <a:pt x="7984" y="93"/>
                    <a:pt x="7985" y="33"/>
                    <a:pt x="8006" y="17"/>
                  </a:cubicBezTo>
                  <a:cubicBezTo>
                    <a:pt x="8029" y="0"/>
                    <a:pt x="8091" y="12"/>
                    <a:pt x="8119" y="17"/>
                  </a:cubicBezTo>
                  <a:cubicBezTo>
                    <a:pt x="8138" y="21"/>
                    <a:pt x="8173" y="38"/>
                    <a:pt x="8191" y="45"/>
                  </a:cubicBezTo>
                  <a:cubicBezTo>
                    <a:pt x="8215" y="55"/>
                    <a:pt x="8260" y="80"/>
                    <a:pt x="8285" y="85"/>
                  </a:cubicBezTo>
                  <a:cubicBezTo>
                    <a:pt x="8304" y="89"/>
                    <a:pt x="8343" y="89"/>
                    <a:pt x="8361" y="85"/>
                  </a:cubicBezTo>
                  <a:cubicBezTo>
                    <a:pt x="8377" y="81"/>
                    <a:pt x="8403" y="54"/>
                    <a:pt x="8419" y="53"/>
                  </a:cubicBezTo>
                  <a:cubicBezTo>
                    <a:pt x="8431" y="53"/>
                    <a:pt x="8456" y="62"/>
                    <a:pt x="8464" y="72"/>
                  </a:cubicBezTo>
                  <a:cubicBezTo>
                    <a:pt x="8480" y="91"/>
                    <a:pt x="8486" y="146"/>
                    <a:pt x="8480" y="171"/>
                  </a:cubicBezTo>
                  <a:cubicBezTo>
                    <a:pt x="8478" y="181"/>
                    <a:pt x="8462" y="198"/>
                    <a:pt x="8456" y="207"/>
                  </a:cubicBezTo>
                  <a:cubicBezTo>
                    <a:pt x="8445" y="221"/>
                    <a:pt x="8417" y="244"/>
                    <a:pt x="8411" y="260"/>
                  </a:cubicBezTo>
                  <a:cubicBezTo>
                    <a:pt x="8407" y="270"/>
                    <a:pt x="8408" y="294"/>
                    <a:pt x="8413" y="304"/>
                  </a:cubicBezTo>
                  <a:cubicBezTo>
                    <a:pt x="8421" y="325"/>
                    <a:pt x="8462" y="349"/>
                    <a:pt x="8470" y="369"/>
                  </a:cubicBezTo>
                  <a:cubicBezTo>
                    <a:pt x="8483" y="397"/>
                    <a:pt x="8471" y="462"/>
                    <a:pt x="8484" y="489"/>
                  </a:cubicBezTo>
                  <a:cubicBezTo>
                    <a:pt x="8496" y="515"/>
                    <a:pt x="8539" y="555"/>
                    <a:pt x="8561" y="572"/>
                  </a:cubicBezTo>
                  <a:cubicBezTo>
                    <a:pt x="8575" y="582"/>
                    <a:pt x="8606" y="597"/>
                    <a:pt x="8621" y="605"/>
                  </a:cubicBezTo>
                  <a:cubicBezTo>
                    <a:pt x="8639" y="616"/>
                    <a:pt x="8679" y="632"/>
                    <a:pt x="8693" y="648"/>
                  </a:cubicBezTo>
                  <a:cubicBezTo>
                    <a:pt x="8710" y="667"/>
                    <a:pt x="8723" y="719"/>
                    <a:pt x="8735" y="742"/>
                  </a:cubicBezTo>
                  <a:cubicBezTo>
                    <a:pt x="8752" y="775"/>
                    <a:pt x="8791" y="841"/>
                    <a:pt x="8816" y="869"/>
                  </a:cubicBezTo>
                  <a:cubicBezTo>
                    <a:pt x="8841" y="898"/>
                    <a:pt x="8896" y="955"/>
                    <a:pt x="8931" y="970"/>
                  </a:cubicBezTo>
                  <a:cubicBezTo>
                    <a:pt x="8956" y="981"/>
                    <a:pt x="9012" y="974"/>
                    <a:pt x="9039" y="980"/>
                  </a:cubicBezTo>
                  <a:cubicBezTo>
                    <a:pt x="9067" y="987"/>
                    <a:pt x="9126" y="1003"/>
                    <a:pt x="9148" y="1023"/>
                  </a:cubicBezTo>
                  <a:cubicBezTo>
                    <a:pt x="9166" y="1040"/>
                    <a:pt x="9179" y="1092"/>
                    <a:pt x="9194" y="1112"/>
                  </a:cubicBezTo>
                  <a:cubicBezTo>
                    <a:pt x="9204" y="1126"/>
                    <a:pt x="9228" y="1150"/>
                    <a:pt x="9242" y="1160"/>
                  </a:cubicBezTo>
                  <a:cubicBezTo>
                    <a:pt x="9277" y="1186"/>
                    <a:pt x="9365" y="1211"/>
                    <a:pt x="9399" y="1239"/>
                  </a:cubicBezTo>
                  <a:cubicBezTo>
                    <a:pt x="9417" y="1255"/>
                    <a:pt x="9445" y="1294"/>
                    <a:pt x="9455" y="1315"/>
                  </a:cubicBezTo>
                  <a:cubicBezTo>
                    <a:pt x="9468" y="1344"/>
                    <a:pt x="9480" y="1406"/>
                    <a:pt x="9485" y="1438"/>
                  </a:cubicBezTo>
                  <a:cubicBezTo>
                    <a:pt x="9491" y="1482"/>
                    <a:pt x="9479" y="1573"/>
                    <a:pt x="9490" y="1616"/>
                  </a:cubicBezTo>
                  <a:cubicBezTo>
                    <a:pt x="9499" y="1655"/>
                    <a:pt x="9541" y="1725"/>
                    <a:pt x="9562" y="1760"/>
                  </a:cubicBezTo>
                  <a:cubicBezTo>
                    <a:pt x="9582" y="1793"/>
                    <a:pt x="9638" y="1849"/>
                    <a:pt x="9651" y="1885"/>
                  </a:cubicBezTo>
                  <a:cubicBezTo>
                    <a:pt x="9667" y="1925"/>
                    <a:pt x="9673" y="2014"/>
                    <a:pt x="9670" y="2057"/>
                  </a:cubicBezTo>
                  <a:cubicBezTo>
                    <a:pt x="9666" y="2097"/>
                    <a:pt x="9640" y="2173"/>
                    <a:pt x="9625" y="2210"/>
                  </a:cubicBezTo>
                  <a:cubicBezTo>
                    <a:pt x="9616" y="2234"/>
                    <a:pt x="9585" y="2275"/>
                    <a:pt x="9579" y="2300"/>
                  </a:cubicBezTo>
                  <a:cubicBezTo>
                    <a:pt x="9573" y="2322"/>
                    <a:pt x="9575" y="2369"/>
                    <a:pt x="9574" y="2392"/>
                  </a:cubicBezTo>
                  <a:cubicBezTo>
                    <a:pt x="9572" y="2420"/>
                    <a:pt x="9577" y="2480"/>
                    <a:pt x="9564" y="2504"/>
                  </a:cubicBezTo>
                  <a:cubicBezTo>
                    <a:pt x="9553" y="2524"/>
                    <a:pt x="9508" y="2544"/>
                    <a:pt x="9493" y="2561"/>
                  </a:cubicBezTo>
                  <a:cubicBezTo>
                    <a:pt x="9469" y="2588"/>
                    <a:pt x="9433" y="2651"/>
                    <a:pt x="9420" y="2685"/>
                  </a:cubicBezTo>
                  <a:cubicBezTo>
                    <a:pt x="9411" y="2708"/>
                    <a:pt x="9399" y="2757"/>
                    <a:pt x="9399" y="2782"/>
                  </a:cubicBezTo>
                  <a:cubicBezTo>
                    <a:pt x="9398" y="2817"/>
                    <a:pt x="9408" y="2887"/>
                    <a:pt x="9420" y="2919"/>
                  </a:cubicBezTo>
                  <a:cubicBezTo>
                    <a:pt x="9430" y="2944"/>
                    <a:pt x="9458" y="2992"/>
                    <a:pt x="9478" y="3010"/>
                  </a:cubicBezTo>
                  <a:cubicBezTo>
                    <a:pt x="9499" y="3028"/>
                    <a:pt x="9555" y="3042"/>
                    <a:pt x="9580" y="3054"/>
                  </a:cubicBezTo>
                  <a:cubicBezTo>
                    <a:pt x="9603" y="3066"/>
                    <a:pt x="9643" y="3095"/>
                    <a:pt x="9666" y="3104"/>
                  </a:cubicBezTo>
                  <a:cubicBezTo>
                    <a:pt x="9694" y="3114"/>
                    <a:pt x="9753" y="3123"/>
                    <a:pt x="9782" y="3126"/>
                  </a:cubicBezTo>
                  <a:cubicBezTo>
                    <a:pt x="9810" y="3128"/>
                    <a:pt x="9868" y="3121"/>
                    <a:pt x="9896" y="3126"/>
                  </a:cubicBezTo>
                  <a:cubicBezTo>
                    <a:pt x="9937" y="3133"/>
                    <a:pt x="10017" y="3161"/>
                    <a:pt x="10053" y="3183"/>
                  </a:cubicBezTo>
                  <a:cubicBezTo>
                    <a:pt x="10081" y="3201"/>
                    <a:pt x="10119" y="3263"/>
                    <a:pt x="10150" y="3276"/>
                  </a:cubicBezTo>
                  <a:cubicBezTo>
                    <a:pt x="10214" y="3301"/>
                    <a:pt x="10357" y="3269"/>
                    <a:pt x="10426" y="3276"/>
                  </a:cubicBezTo>
                  <a:cubicBezTo>
                    <a:pt x="10450" y="3278"/>
                    <a:pt x="10496" y="3289"/>
                    <a:pt x="10519" y="3296"/>
                  </a:cubicBezTo>
                  <a:cubicBezTo>
                    <a:pt x="10544" y="3303"/>
                    <a:pt x="10595" y="3319"/>
                    <a:pt x="10619" y="3330"/>
                  </a:cubicBezTo>
                  <a:cubicBezTo>
                    <a:pt x="10660" y="3349"/>
                    <a:pt x="10738" y="3395"/>
                    <a:pt x="10776" y="3418"/>
                  </a:cubicBezTo>
                  <a:cubicBezTo>
                    <a:pt x="10815" y="3441"/>
                    <a:pt x="10893" y="3486"/>
                    <a:pt x="10928" y="3514"/>
                  </a:cubicBezTo>
                  <a:cubicBezTo>
                    <a:pt x="10976" y="3552"/>
                    <a:pt x="11056" y="3646"/>
                    <a:pt x="11103" y="3685"/>
                  </a:cubicBezTo>
                  <a:cubicBezTo>
                    <a:pt x="11119" y="3699"/>
                    <a:pt x="11156" y="3721"/>
                    <a:pt x="11171" y="3735"/>
                  </a:cubicBezTo>
                  <a:cubicBezTo>
                    <a:pt x="11191" y="3754"/>
                    <a:pt x="11221" y="3804"/>
                    <a:pt x="11242" y="3822"/>
                  </a:cubicBezTo>
                  <a:cubicBezTo>
                    <a:pt x="11270" y="3847"/>
                    <a:pt x="11335" y="3887"/>
                    <a:pt x="11371" y="3898"/>
                  </a:cubicBezTo>
                  <a:cubicBezTo>
                    <a:pt x="11398" y="3908"/>
                    <a:pt x="11457" y="3909"/>
                    <a:pt x="11486" y="3910"/>
                  </a:cubicBezTo>
                  <a:cubicBezTo>
                    <a:pt x="11500" y="3910"/>
                    <a:pt x="11529" y="3904"/>
                    <a:pt x="11543" y="3907"/>
                  </a:cubicBezTo>
                  <a:cubicBezTo>
                    <a:pt x="11559" y="3910"/>
                    <a:pt x="11597" y="3919"/>
                    <a:pt x="11604" y="3935"/>
                  </a:cubicBezTo>
                  <a:cubicBezTo>
                    <a:pt x="11613" y="3958"/>
                    <a:pt x="11567" y="4002"/>
                    <a:pt x="11566" y="4027"/>
                  </a:cubicBezTo>
                  <a:cubicBezTo>
                    <a:pt x="11565" y="4049"/>
                    <a:pt x="11583" y="4089"/>
                    <a:pt x="11592" y="4108"/>
                  </a:cubicBezTo>
                  <a:cubicBezTo>
                    <a:pt x="11603" y="4133"/>
                    <a:pt x="11633" y="4177"/>
                    <a:pt x="11645" y="4201"/>
                  </a:cubicBezTo>
                  <a:cubicBezTo>
                    <a:pt x="11658" y="4229"/>
                    <a:pt x="11681" y="4287"/>
                    <a:pt x="11691" y="4316"/>
                  </a:cubicBezTo>
                  <a:cubicBezTo>
                    <a:pt x="11704" y="4354"/>
                    <a:pt x="11726" y="4432"/>
                    <a:pt x="11734" y="4472"/>
                  </a:cubicBezTo>
                  <a:cubicBezTo>
                    <a:pt x="11741" y="4505"/>
                    <a:pt x="11740" y="4574"/>
                    <a:pt x="11751" y="4607"/>
                  </a:cubicBezTo>
                  <a:cubicBezTo>
                    <a:pt x="11759" y="4632"/>
                    <a:pt x="11785" y="4678"/>
                    <a:pt x="11800" y="4699"/>
                  </a:cubicBezTo>
                  <a:cubicBezTo>
                    <a:pt x="11826" y="4736"/>
                    <a:pt x="11888" y="4799"/>
                    <a:pt x="11919" y="4830"/>
                  </a:cubicBezTo>
                  <a:cubicBezTo>
                    <a:pt x="11931" y="4842"/>
                    <a:pt x="11961" y="4862"/>
                    <a:pt x="11970" y="4876"/>
                  </a:cubicBezTo>
                  <a:cubicBezTo>
                    <a:pt x="11985" y="4900"/>
                    <a:pt x="11982" y="4963"/>
                    <a:pt x="12002" y="4984"/>
                  </a:cubicBezTo>
                  <a:cubicBezTo>
                    <a:pt x="12011" y="4993"/>
                    <a:pt x="12027" y="5001"/>
                    <a:pt x="12046" y="5007"/>
                  </a:cubicBezTo>
                  <a:cubicBezTo>
                    <a:pt x="12021" y="5013"/>
                    <a:pt x="11989" y="5019"/>
                    <a:pt x="11974" y="5022"/>
                  </a:cubicBezTo>
                  <a:cubicBezTo>
                    <a:pt x="11942" y="5029"/>
                    <a:pt x="11871" y="5031"/>
                    <a:pt x="11843" y="5050"/>
                  </a:cubicBezTo>
                  <a:cubicBezTo>
                    <a:pt x="11811" y="5071"/>
                    <a:pt x="11770" y="5142"/>
                    <a:pt x="11759" y="5178"/>
                  </a:cubicBezTo>
                  <a:cubicBezTo>
                    <a:pt x="11750" y="5207"/>
                    <a:pt x="11759" y="5268"/>
                    <a:pt x="11759" y="5297"/>
                  </a:cubicBezTo>
                  <a:cubicBezTo>
                    <a:pt x="11759" y="5328"/>
                    <a:pt x="11763" y="5389"/>
                    <a:pt x="11759" y="5419"/>
                  </a:cubicBezTo>
                  <a:cubicBezTo>
                    <a:pt x="11753" y="5463"/>
                    <a:pt x="11738" y="5557"/>
                    <a:pt x="11709" y="5592"/>
                  </a:cubicBezTo>
                  <a:cubicBezTo>
                    <a:pt x="11697" y="5607"/>
                    <a:pt x="11661" y="5623"/>
                    <a:pt x="11642" y="5627"/>
                  </a:cubicBezTo>
                  <a:cubicBezTo>
                    <a:pt x="11618" y="5632"/>
                    <a:pt x="11568" y="5627"/>
                    <a:pt x="11543" y="5622"/>
                  </a:cubicBezTo>
                  <a:cubicBezTo>
                    <a:pt x="11523" y="5618"/>
                    <a:pt x="11487" y="5594"/>
                    <a:pt x="11467" y="5592"/>
                  </a:cubicBezTo>
                  <a:cubicBezTo>
                    <a:pt x="11447" y="5591"/>
                    <a:pt x="11408" y="5603"/>
                    <a:pt x="11390" y="5610"/>
                  </a:cubicBezTo>
                  <a:cubicBezTo>
                    <a:pt x="11363" y="5619"/>
                    <a:pt x="11313" y="5651"/>
                    <a:pt x="11286" y="5659"/>
                  </a:cubicBezTo>
                  <a:cubicBezTo>
                    <a:pt x="11238" y="5673"/>
                    <a:pt x="11136" y="5673"/>
                    <a:pt x="11088" y="5686"/>
                  </a:cubicBezTo>
                  <a:cubicBezTo>
                    <a:pt x="11065" y="5693"/>
                    <a:pt x="11020" y="5710"/>
                    <a:pt x="11001" y="5724"/>
                  </a:cubicBezTo>
                  <a:cubicBezTo>
                    <a:pt x="10980" y="5737"/>
                    <a:pt x="10949" y="5776"/>
                    <a:pt x="10931" y="5793"/>
                  </a:cubicBezTo>
                  <a:cubicBezTo>
                    <a:pt x="10910" y="5813"/>
                    <a:pt x="10870" y="5857"/>
                    <a:pt x="10845" y="5872"/>
                  </a:cubicBezTo>
                  <a:cubicBezTo>
                    <a:pt x="10818" y="5889"/>
                    <a:pt x="10755" y="5900"/>
                    <a:pt x="10728" y="5917"/>
                  </a:cubicBezTo>
                  <a:cubicBezTo>
                    <a:pt x="10681" y="5947"/>
                    <a:pt x="10599" y="6025"/>
                    <a:pt x="10567" y="6070"/>
                  </a:cubicBezTo>
                  <a:cubicBezTo>
                    <a:pt x="10540" y="6109"/>
                    <a:pt x="10517" y="6206"/>
                    <a:pt x="10488" y="6244"/>
                  </a:cubicBezTo>
                  <a:cubicBezTo>
                    <a:pt x="10456" y="6285"/>
                    <a:pt x="10373" y="6355"/>
                    <a:pt x="10324" y="6375"/>
                  </a:cubicBezTo>
                  <a:cubicBezTo>
                    <a:pt x="10284" y="6392"/>
                    <a:pt x="10195" y="6399"/>
                    <a:pt x="10151" y="6397"/>
                  </a:cubicBezTo>
                  <a:cubicBezTo>
                    <a:pt x="10122" y="6396"/>
                    <a:pt x="10064" y="6365"/>
                    <a:pt x="10037" y="6375"/>
                  </a:cubicBezTo>
                  <a:cubicBezTo>
                    <a:pt x="10021" y="6381"/>
                    <a:pt x="10001" y="6411"/>
                    <a:pt x="9995" y="6427"/>
                  </a:cubicBezTo>
                  <a:cubicBezTo>
                    <a:pt x="9986" y="6453"/>
                    <a:pt x="9997" y="6509"/>
                    <a:pt x="9995" y="6536"/>
                  </a:cubicBezTo>
                  <a:cubicBezTo>
                    <a:pt x="9993" y="6559"/>
                    <a:pt x="9988" y="6607"/>
                    <a:pt x="9978" y="6628"/>
                  </a:cubicBezTo>
                  <a:cubicBezTo>
                    <a:pt x="9964" y="6655"/>
                    <a:pt x="9905" y="6687"/>
                    <a:pt x="9893" y="6715"/>
                  </a:cubicBezTo>
                  <a:cubicBezTo>
                    <a:pt x="9878" y="6752"/>
                    <a:pt x="9900" y="6838"/>
                    <a:pt x="9893" y="6878"/>
                  </a:cubicBezTo>
                  <a:cubicBezTo>
                    <a:pt x="9884" y="6940"/>
                    <a:pt x="9840" y="7058"/>
                    <a:pt x="9817" y="7116"/>
                  </a:cubicBezTo>
                  <a:cubicBezTo>
                    <a:pt x="9804" y="7148"/>
                    <a:pt x="9801" y="7221"/>
                    <a:pt x="9801" y="7264"/>
                  </a:cubicBezTo>
                  <a:cubicBezTo>
                    <a:pt x="9782" y="7266"/>
                    <a:pt x="9760" y="7267"/>
                    <a:pt x="9747" y="7269"/>
                  </a:cubicBezTo>
                  <a:cubicBezTo>
                    <a:pt x="9709" y="7277"/>
                    <a:pt x="9637" y="7307"/>
                    <a:pt x="9599" y="7312"/>
                  </a:cubicBezTo>
                  <a:cubicBezTo>
                    <a:pt x="9555" y="7317"/>
                    <a:pt x="9467" y="7303"/>
                    <a:pt x="9423" y="7307"/>
                  </a:cubicBezTo>
                  <a:cubicBezTo>
                    <a:pt x="9395" y="7309"/>
                    <a:pt x="9341" y="7322"/>
                    <a:pt x="9314" y="7329"/>
                  </a:cubicBezTo>
                  <a:cubicBezTo>
                    <a:pt x="9279" y="7338"/>
                    <a:pt x="9212" y="7363"/>
                    <a:pt x="9177" y="7371"/>
                  </a:cubicBezTo>
                  <a:cubicBezTo>
                    <a:pt x="9146" y="7379"/>
                    <a:pt x="9083" y="7388"/>
                    <a:pt x="9051" y="7393"/>
                  </a:cubicBezTo>
                  <a:cubicBezTo>
                    <a:pt x="9001" y="7402"/>
                    <a:pt x="8903" y="7427"/>
                    <a:pt x="8853" y="7428"/>
                  </a:cubicBezTo>
                  <a:cubicBezTo>
                    <a:pt x="8818" y="7429"/>
                    <a:pt x="8748" y="7400"/>
                    <a:pt x="8714" y="7408"/>
                  </a:cubicBezTo>
                  <a:cubicBezTo>
                    <a:pt x="8693" y="7414"/>
                    <a:pt x="8665" y="7452"/>
                    <a:pt x="8645" y="7460"/>
                  </a:cubicBezTo>
                  <a:cubicBezTo>
                    <a:pt x="8622" y="7470"/>
                    <a:pt x="8570" y="7468"/>
                    <a:pt x="8546" y="7475"/>
                  </a:cubicBezTo>
                  <a:cubicBezTo>
                    <a:pt x="8524" y="7481"/>
                    <a:pt x="8478" y="7494"/>
                    <a:pt x="8461" y="7510"/>
                  </a:cubicBezTo>
                  <a:cubicBezTo>
                    <a:pt x="8452" y="7518"/>
                    <a:pt x="8442" y="7542"/>
                    <a:pt x="8439" y="7554"/>
                  </a:cubicBezTo>
                  <a:cubicBezTo>
                    <a:pt x="8436" y="7566"/>
                    <a:pt x="8438" y="7592"/>
                    <a:pt x="8439" y="7604"/>
                  </a:cubicBezTo>
                  <a:cubicBezTo>
                    <a:pt x="8441" y="7619"/>
                    <a:pt x="8440" y="7658"/>
                    <a:pt x="8454" y="7663"/>
                  </a:cubicBezTo>
                  <a:cubicBezTo>
                    <a:pt x="8468" y="7668"/>
                    <a:pt x="8487" y="7634"/>
                    <a:pt x="8501" y="7629"/>
                  </a:cubicBezTo>
                  <a:cubicBezTo>
                    <a:pt x="8516" y="7623"/>
                    <a:pt x="8554" y="7615"/>
                    <a:pt x="8565" y="7626"/>
                  </a:cubicBezTo>
                  <a:cubicBezTo>
                    <a:pt x="8574" y="7635"/>
                    <a:pt x="8563" y="7663"/>
                    <a:pt x="8563" y="7676"/>
                  </a:cubicBezTo>
                  <a:cubicBezTo>
                    <a:pt x="8563" y="7705"/>
                    <a:pt x="8573" y="7764"/>
                    <a:pt x="8568" y="7792"/>
                  </a:cubicBezTo>
                  <a:cubicBezTo>
                    <a:pt x="8563" y="7818"/>
                    <a:pt x="8533" y="7863"/>
                    <a:pt x="8528" y="7889"/>
                  </a:cubicBezTo>
                  <a:cubicBezTo>
                    <a:pt x="8524" y="7911"/>
                    <a:pt x="8523" y="7956"/>
                    <a:pt x="8528" y="7978"/>
                  </a:cubicBezTo>
                  <a:cubicBezTo>
                    <a:pt x="8531" y="7992"/>
                    <a:pt x="8544" y="8017"/>
                    <a:pt x="8553" y="8028"/>
                  </a:cubicBezTo>
                  <a:cubicBezTo>
                    <a:pt x="8566" y="8042"/>
                    <a:pt x="8602" y="8058"/>
                    <a:pt x="8617" y="8070"/>
                  </a:cubicBezTo>
                  <a:cubicBezTo>
                    <a:pt x="8627" y="8077"/>
                    <a:pt x="8646" y="8091"/>
                    <a:pt x="8655" y="8099"/>
                  </a:cubicBezTo>
                  <a:cubicBezTo>
                    <a:pt x="8665" y="8110"/>
                    <a:pt x="8683" y="8133"/>
                    <a:pt x="8689" y="8146"/>
                  </a:cubicBezTo>
                  <a:cubicBezTo>
                    <a:pt x="8697" y="8161"/>
                    <a:pt x="8699" y="8196"/>
                    <a:pt x="8709" y="8208"/>
                  </a:cubicBezTo>
                  <a:cubicBezTo>
                    <a:pt x="8719" y="8220"/>
                    <a:pt x="8752" y="8228"/>
                    <a:pt x="8764" y="8238"/>
                  </a:cubicBezTo>
                  <a:cubicBezTo>
                    <a:pt x="8778" y="8250"/>
                    <a:pt x="8800" y="8281"/>
                    <a:pt x="8808" y="8298"/>
                  </a:cubicBezTo>
                  <a:cubicBezTo>
                    <a:pt x="8816" y="8312"/>
                    <a:pt x="8819" y="8346"/>
                    <a:pt x="8828" y="8360"/>
                  </a:cubicBezTo>
                  <a:cubicBezTo>
                    <a:pt x="8839" y="8376"/>
                    <a:pt x="8881" y="8391"/>
                    <a:pt x="8890" y="8409"/>
                  </a:cubicBezTo>
                  <a:cubicBezTo>
                    <a:pt x="8896" y="8422"/>
                    <a:pt x="8894" y="8452"/>
                    <a:pt x="8892" y="8466"/>
                  </a:cubicBezTo>
                  <a:cubicBezTo>
                    <a:pt x="8890" y="8485"/>
                    <a:pt x="8881" y="8526"/>
                    <a:pt x="8868" y="8540"/>
                  </a:cubicBezTo>
                  <a:cubicBezTo>
                    <a:pt x="8846" y="8564"/>
                    <a:pt x="8781" y="8580"/>
                    <a:pt x="8751" y="8590"/>
                  </a:cubicBezTo>
                  <a:cubicBezTo>
                    <a:pt x="8728" y="8598"/>
                    <a:pt x="8677" y="8604"/>
                    <a:pt x="8655" y="8615"/>
                  </a:cubicBezTo>
                  <a:cubicBezTo>
                    <a:pt x="8636" y="8624"/>
                    <a:pt x="8600" y="8649"/>
                    <a:pt x="8588" y="8667"/>
                  </a:cubicBezTo>
                  <a:cubicBezTo>
                    <a:pt x="8573" y="8689"/>
                    <a:pt x="8555" y="8742"/>
                    <a:pt x="8558" y="8768"/>
                  </a:cubicBezTo>
                  <a:cubicBezTo>
                    <a:pt x="8560" y="8786"/>
                    <a:pt x="8584" y="8816"/>
                    <a:pt x="8595" y="8830"/>
                  </a:cubicBezTo>
                  <a:cubicBezTo>
                    <a:pt x="8612" y="8852"/>
                    <a:pt x="8663" y="8883"/>
                    <a:pt x="8672" y="8910"/>
                  </a:cubicBezTo>
                  <a:cubicBezTo>
                    <a:pt x="8679" y="8931"/>
                    <a:pt x="8656" y="8977"/>
                    <a:pt x="8660" y="8999"/>
                  </a:cubicBezTo>
                  <a:cubicBezTo>
                    <a:pt x="8663" y="9017"/>
                    <a:pt x="8688" y="9046"/>
                    <a:pt x="8692" y="9063"/>
                  </a:cubicBezTo>
                  <a:cubicBezTo>
                    <a:pt x="8696" y="9085"/>
                    <a:pt x="8697" y="9132"/>
                    <a:pt x="8687" y="9152"/>
                  </a:cubicBezTo>
                  <a:cubicBezTo>
                    <a:pt x="8678" y="9170"/>
                    <a:pt x="8644" y="9196"/>
                    <a:pt x="8625" y="9202"/>
                  </a:cubicBezTo>
                  <a:cubicBezTo>
                    <a:pt x="8600" y="9209"/>
                    <a:pt x="8542" y="9205"/>
                    <a:pt x="8521" y="9190"/>
                  </a:cubicBezTo>
                  <a:cubicBezTo>
                    <a:pt x="8508" y="9180"/>
                    <a:pt x="8505" y="9143"/>
                    <a:pt x="8494" y="9133"/>
                  </a:cubicBezTo>
                  <a:cubicBezTo>
                    <a:pt x="8481" y="9120"/>
                    <a:pt x="8446" y="9110"/>
                    <a:pt x="8429" y="9105"/>
                  </a:cubicBezTo>
                  <a:cubicBezTo>
                    <a:pt x="8408" y="9099"/>
                    <a:pt x="8364" y="9096"/>
                    <a:pt x="8342" y="9090"/>
                  </a:cubicBezTo>
                  <a:cubicBezTo>
                    <a:pt x="8323" y="9085"/>
                    <a:pt x="8284" y="9073"/>
                    <a:pt x="8268" y="9061"/>
                  </a:cubicBezTo>
                  <a:cubicBezTo>
                    <a:pt x="8255" y="9050"/>
                    <a:pt x="8245" y="9014"/>
                    <a:pt x="8231" y="9004"/>
                  </a:cubicBezTo>
                  <a:cubicBezTo>
                    <a:pt x="8216" y="8993"/>
                    <a:pt x="8177" y="8979"/>
                    <a:pt x="8159" y="8984"/>
                  </a:cubicBezTo>
                  <a:cubicBezTo>
                    <a:pt x="8147" y="8987"/>
                    <a:pt x="8136" y="9015"/>
                    <a:pt x="8124" y="9021"/>
                  </a:cubicBezTo>
                  <a:cubicBezTo>
                    <a:pt x="8099" y="9034"/>
                    <a:pt x="8039" y="9037"/>
                    <a:pt x="8010" y="9033"/>
                  </a:cubicBezTo>
                  <a:cubicBezTo>
                    <a:pt x="7997" y="9032"/>
                    <a:pt x="7971" y="9022"/>
                    <a:pt x="7958" y="9016"/>
                  </a:cubicBezTo>
                  <a:cubicBezTo>
                    <a:pt x="7948" y="9011"/>
                    <a:pt x="7933" y="9001"/>
                    <a:pt x="7919" y="899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3" name="Freeform 56"/>
            <p:cNvSpPr>
              <a:spLocks/>
            </p:cNvSpPr>
            <p:nvPr/>
          </p:nvSpPr>
          <p:spPr bwMode="auto">
            <a:xfrm>
              <a:off x="4589462" y="5284787"/>
              <a:ext cx="11113" cy="11113"/>
            </a:xfrm>
            <a:custGeom>
              <a:avLst/>
              <a:gdLst>
                <a:gd name="T0" fmla="*/ 63 w 65"/>
                <a:gd name="T1" fmla="*/ 41 h 67"/>
                <a:gd name="T2" fmla="*/ 47 w 65"/>
                <a:gd name="T3" fmla="*/ 2 h 67"/>
                <a:gd name="T4" fmla="*/ 17 w 65"/>
                <a:gd name="T5" fmla="*/ 21 h 67"/>
                <a:gd name="T6" fmla="*/ 6 w 65"/>
                <a:gd name="T7" fmla="*/ 60 h 67"/>
                <a:gd name="T8" fmla="*/ 39 w 65"/>
                <a:gd name="T9" fmla="*/ 60 h 67"/>
                <a:gd name="T10" fmla="*/ 63 w 65"/>
                <a:gd name="T11" fmla="*/ 41 h 67"/>
              </a:gdLst>
              <a:ahLst/>
              <a:cxnLst>
                <a:cxn ang="0">
                  <a:pos x="T0" y="T1"/>
                </a:cxn>
                <a:cxn ang="0">
                  <a:pos x="T2" y="T3"/>
                </a:cxn>
                <a:cxn ang="0">
                  <a:pos x="T4" y="T5"/>
                </a:cxn>
                <a:cxn ang="0">
                  <a:pos x="T6" y="T7"/>
                </a:cxn>
                <a:cxn ang="0">
                  <a:pos x="T8" y="T9"/>
                </a:cxn>
                <a:cxn ang="0">
                  <a:pos x="T10" y="T11"/>
                </a:cxn>
              </a:cxnLst>
              <a:rect l="0" t="0" r="r" b="b"/>
              <a:pathLst>
                <a:path w="65" h="67">
                  <a:moveTo>
                    <a:pt x="63" y="41"/>
                  </a:moveTo>
                  <a:cubicBezTo>
                    <a:pt x="65" y="30"/>
                    <a:pt x="57" y="5"/>
                    <a:pt x="47" y="2"/>
                  </a:cubicBezTo>
                  <a:cubicBezTo>
                    <a:pt x="38" y="0"/>
                    <a:pt x="22" y="14"/>
                    <a:pt x="17" y="21"/>
                  </a:cubicBezTo>
                  <a:cubicBezTo>
                    <a:pt x="11" y="30"/>
                    <a:pt x="0" y="52"/>
                    <a:pt x="6" y="60"/>
                  </a:cubicBezTo>
                  <a:cubicBezTo>
                    <a:pt x="11" y="67"/>
                    <a:pt x="32" y="63"/>
                    <a:pt x="39" y="60"/>
                  </a:cubicBezTo>
                  <a:cubicBezTo>
                    <a:pt x="47" y="58"/>
                    <a:pt x="61" y="48"/>
                    <a:pt x="63" y="4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4" name="Freeform 57"/>
            <p:cNvSpPr>
              <a:spLocks/>
            </p:cNvSpPr>
            <p:nvPr/>
          </p:nvSpPr>
          <p:spPr bwMode="auto">
            <a:xfrm>
              <a:off x="4586287" y="5221287"/>
              <a:ext cx="17463" cy="17463"/>
            </a:xfrm>
            <a:custGeom>
              <a:avLst/>
              <a:gdLst>
                <a:gd name="T0" fmla="*/ 68 w 103"/>
                <a:gd name="T1" fmla="*/ 94 h 104"/>
                <a:gd name="T2" fmla="*/ 102 w 103"/>
                <a:gd name="T3" fmla="*/ 49 h 104"/>
                <a:gd name="T4" fmla="*/ 83 w 103"/>
                <a:gd name="T5" fmla="*/ 7 h 104"/>
                <a:gd name="T6" fmla="*/ 46 w 103"/>
                <a:gd name="T7" fmla="*/ 7 h 104"/>
                <a:gd name="T8" fmla="*/ 46 w 103"/>
                <a:gd name="T9" fmla="*/ 44 h 104"/>
                <a:gd name="T10" fmla="*/ 4 w 103"/>
                <a:gd name="T11" fmla="*/ 60 h 104"/>
                <a:gd name="T12" fmla="*/ 11 w 103"/>
                <a:gd name="T13" fmla="*/ 94 h 104"/>
                <a:gd name="T14" fmla="*/ 37 w 103"/>
                <a:gd name="T15" fmla="*/ 104 h 104"/>
                <a:gd name="T16" fmla="*/ 68 w 103"/>
                <a:gd name="T17"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04">
                  <a:moveTo>
                    <a:pt x="68" y="94"/>
                  </a:moveTo>
                  <a:cubicBezTo>
                    <a:pt x="80" y="86"/>
                    <a:pt x="100" y="63"/>
                    <a:pt x="102" y="49"/>
                  </a:cubicBezTo>
                  <a:cubicBezTo>
                    <a:pt x="103" y="38"/>
                    <a:pt x="93" y="13"/>
                    <a:pt x="83" y="7"/>
                  </a:cubicBezTo>
                  <a:cubicBezTo>
                    <a:pt x="75" y="2"/>
                    <a:pt x="52" y="0"/>
                    <a:pt x="46" y="7"/>
                  </a:cubicBezTo>
                  <a:cubicBezTo>
                    <a:pt x="39" y="14"/>
                    <a:pt x="51" y="37"/>
                    <a:pt x="46" y="44"/>
                  </a:cubicBezTo>
                  <a:cubicBezTo>
                    <a:pt x="39" y="54"/>
                    <a:pt x="9" y="50"/>
                    <a:pt x="4" y="60"/>
                  </a:cubicBezTo>
                  <a:cubicBezTo>
                    <a:pt x="0" y="68"/>
                    <a:pt x="6" y="87"/>
                    <a:pt x="11" y="94"/>
                  </a:cubicBezTo>
                  <a:cubicBezTo>
                    <a:pt x="16" y="99"/>
                    <a:pt x="30" y="103"/>
                    <a:pt x="37" y="104"/>
                  </a:cubicBezTo>
                  <a:cubicBezTo>
                    <a:pt x="45" y="104"/>
                    <a:pt x="62" y="98"/>
                    <a:pt x="68" y="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5" name="Freeform 58"/>
            <p:cNvSpPr>
              <a:spLocks/>
            </p:cNvSpPr>
            <p:nvPr/>
          </p:nvSpPr>
          <p:spPr bwMode="auto">
            <a:xfrm>
              <a:off x="5256213" y="4859337"/>
              <a:ext cx="23813" cy="15875"/>
            </a:xfrm>
            <a:custGeom>
              <a:avLst/>
              <a:gdLst>
                <a:gd name="T0" fmla="*/ 135 w 141"/>
                <a:gd name="T1" fmla="*/ 55 h 90"/>
                <a:gd name="T2" fmla="*/ 96 w 141"/>
                <a:gd name="T3" fmla="*/ 65 h 90"/>
                <a:gd name="T4" fmla="*/ 75 w 141"/>
                <a:gd name="T5" fmla="*/ 83 h 90"/>
                <a:gd name="T6" fmla="*/ 14 w 141"/>
                <a:gd name="T7" fmla="*/ 83 h 90"/>
                <a:gd name="T8" fmla="*/ 0 w 141"/>
                <a:gd name="T9" fmla="*/ 62 h 90"/>
                <a:gd name="T10" fmla="*/ 16 w 141"/>
                <a:gd name="T11" fmla="*/ 27 h 90"/>
                <a:gd name="T12" fmla="*/ 57 w 141"/>
                <a:gd name="T13" fmla="*/ 5 h 90"/>
                <a:gd name="T14" fmla="*/ 113 w 141"/>
                <a:gd name="T15" fmla="*/ 5 h 90"/>
                <a:gd name="T16" fmla="*/ 135 w 141"/>
                <a:gd name="T17" fmla="*/ 21 h 90"/>
                <a:gd name="T18" fmla="*/ 135 w 141"/>
                <a:gd name="T1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90">
                  <a:moveTo>
                    <a:pt x="135" y="55"/>
                  </a:moveTo>
                  <a:cubicBezTo>
                    <a:pt x="129" y="63"/>
                    <a:pt x="105" y="61"/>
                    <a:pt x="96" y="65"/>
                  </a:cubicBezTo>
                  <a:cubicBezTo>
                    <a:pt x="90" y="68"/>
                    <a:pt x="81" y="80"/>
                    <a:pt x="75" y="83"/>
                  </a:cubicBezTo>
                  <a:cubicBezTo>
                    <a:pt x="60" y="88"/>
                    <a:pt x="27" y="90"/>
                    <a:pt x="14" y="83"/>
                  </a:cubicBezTo>
                  <a:cubicBezTo>
                    <a:pt x="8" y="80"/>
                    <a:pt x="1" y="68"/>
                    <a:pt x="0" y="62"/>
                  </a:cubicBezTo>
                  <a:cubicBezTo>
                    <a:pt x="0" y="52"/>
                    <a:pt x="10" y="34"/>
                    <a:pt x="16" y="27"/>
                  </a:cubicBezTo>
                  <a:cubicBezTo>
                    <a:pt x="24" y="18"/>
                    <a:pt x="46" y="7"/>
                    <a:pt x="57" y="5"/>
                  </a:cubicBezTo>
                  <a:cubicBezTo>
                    <a:pt x="71" y="1"/>
                    <a:pt x="100" y="0"/>
                    <a:pt x="113" y="5"/>
                  </a:cubicBezTo>
                  <a:cubicBezTo>
                    <a:pt x="120" y="7"/>
                    <a:pt x="132" y="15"/>
                    <a:pt x="135" y="21"/>
                  </a:cubicBezTo>
                  <a:cubicBezTo>
                    <a:pt x="139" y="28"/>
                    <a:pt x="141" y="48"/>
                    <a:pt x="135" y="55"/>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6" name="Freeform 59"/>
            <p:cNvSpPr>
              <a:spLocks/>
            </p:cNvSpPr>
            <p:nvPr/>
          </p:nvSpPr>
          <p:spPr bwMode="auto">
            <a:xfrm>
              <a:off x="5183188" y="5119687"/>
              <a:ext cx="28575" cy="25400"/>
            </a:xfrm>
            <a:custGeom>
              <a:avLst/>
              <a:gdLst>
                <a:gd name="T0" fmla="*/ 96 w 173"/>
                <a:gd name="T1" fmla="*/ 134 h 153"/>
                <a:gd name="T2" fmla="*/ 65 w 173"/>
                <a:gd name="T3" fmla="*/ 152 h 153"/>
                <a:gd name="T4" fmla="*/ 33 w 173"/>
                <a:gd name="T5" fmla="*/ 125 h 153"/>
                <a:gd name="T6" fmla="*/ 4 w 173"/>
                <a:gd name="T7" fmla="*/ 108 h 153"/>
                <a:gd name="T8" fmla="*/ 26 w 173"/>
                <a:gd name="T9" fmla="*/ 58 h 153"/>
                <a:gd name="T10" fmla="*/ 58 w 173"/>
                <a:gd name="T11" fmla="*/ 41 h 153"/>
                <a:gd name="T12" fmla="*/ 88 w 173"/>
                <a:gd name="T13" fmla="*/ 9 h 153"/>
                <a:gd name="T14" fmla="*/ 151 w 173"/>
                <a:gd name="T15" fmla="*/ 9 h 153"/>
                <a:gd name="T16" fmla="*/ 170 w 173"/>
                <a:gd name="T17" fmla="*/ 52 h 153"/>
                <a:gd name="T18" fmla="*/ 170 w 173"/>
                <a:gd name="T19" fmla="*/ 91 h 153"/>
                <a:gd name="T20" fmla="*/ 138 w 173"/>
                <a:gd name="T21" fmla="*/ 120 h 153"/>
                <a:gd name="T22" fmla="*/ 96 w 173"/>
                <a:gd name="T23" fmla="*/ 13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3" h="153">
                  <a:moveTo>
                    <a:pt x="96" y="134"/>
                  </a:moveTo>
                  <a:cubicBezTo>
                    <a:pt x="88" y="138"/>
                    <a:pt x="74" y="153"/>
                    <a:pt x="65" y="152"/>
                  </a:cubicBezTo>
                  <a:cubicBezTo>
                    <a:pt x="54" y="151"/>
                    <a:pt x="41" y="131"/>
                    <a:pt x="33" y="125"/>
                  </a:cubicBezTo>
                  <a:cubicBezTo>
                    <a:pt x="26" y="121"/>
                    <a:pt x="6" y="116"/>
                    <a:pt x="4" y="108"/>
                  </a:cubicBezTo>
                  <a:cubicBezTo>
                    <a:pt x="0" y="95"/>
                    <a:pt x="17" y="68"/>
                    <a:pt x="26" y="58"/>
                  </a:cubicBezTo>
                  <a:cubicBezTo>
                    <a:pt x="32" y="52"/>
                    <a:pt x="51" y="47"/>
                    <a:pt x="58" y="41"/>
                  </a:cubicBezTo>
                  <a:cubicBezTo>
                    <a:pt x="67" y="34"/>
                    <a:pt x="78" y="13"/>
                    <a:pt x="88" y="9"/>
                  </a:cubicBezTo>
                  <a:cubicBezTo>
                    <a:pt x="102" y="3"/>
                    <a:pt x="138" y="0"/>
                    <a:pt x="151" y="9"/>
                  </a:cubicBezTo>
                  <a:cubicBezTo>
                    <a:pt x="160" y="15"/>
                    <a:pt x="167" y="40"/>
                    <a:pt x="170" y="52"/>
                  </a:cubicBezTo>
                  <a:cubicBezTo>
                    <a:pt x="172" y="61"/>
                    <a:pt x="173" y="82"/>
                    <a:pt x="170" y="91"/>
                  </a:cubicBezTo>
                  <a:cubicBezTo>
                    <a:pt x="165" y="101"/>
                    <a:pt x="148" y="115"/>
                    <a:pt x="138" y="120"/>
                  </a:cubicBezTo>
                  <a:cubicBezTo>
                    <a:pt x="129" y="126"/>
                    <a:pt x="106" y="130"/>
                    <a:pt x="96" y="13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7" name="Freeform 60"/>
            <p:cNvSpPr>
              <a:spLocks/>
            </p:cNvSpPr>
            <p:nvPr/>
          </p:nvSpPr>
          <p:spPr bwMode="auto">
            <a:xfrm>
              <a:off x="5170487" y="5156200"/>
              <a:ext cx="23813" cy="26988"/>
            </a:xfrm>
            <a:custGeom>
              <a:avLst/>
              <a:gdLst>
                <a:gd name="T0" fmla="*/ 99 w 137"/>
                <a:gd name="T1" fmla="*/ 21 h 158"/>
                <a:gd name="T2" fmla="*/ 48 w 137"/>
                <a:gd name="T3" fmla="*/ 5 h 158"/>
                <a:gd name="T4" fmla="*/ 34 w 137"/>
                <a:gd name="T5" fmla="*/ 29 h 158"/>
                <a:gd name="T6" fmla="*/ 11 w 137"/>
                <a:gd name="T7" fmla="*/ 57 h 158"/>
                <a:gd name="T8" fmla="*/ 0 w 137"/>
                <a:gd name="T9" fmla="*/ 88 h 158"/>
                <a:gd name="T10" fmla="*/ 18 w 137"/>
                <a:gd name="T11" fmla="*/ 133 h 158"/>
                <a:gd name="T12" fmla="*/ 46 w 137"/>
                <a:gd name="T13" fmla="*/ 140 h 158"/>
                <a:gd name="T14" fmla="*/ 59 w 137"/>
                <a:gd name="T15" fmla="*/ 150 h 158"/>
                <a:gd name="T16" fmla="*/ 104 w 137"/>
                <a:gd name="T17" fmla="*/ 150 h 158"/>
                <a:gd name="T18" fmla="*/ 111 w 137"/>
                <a:gd name="T19" fmla="*/ 111 h 158"/>
                <a:gd name="T20" fmla="*/ 128 w 137"/>
                <a:gd name="T21" fmla="*/ 83 h 158"/>
                <a:gd name="T22" fmla="*/ 128 w 137"/>
                <a:gd name="T23" fmla="*/ 26 h 158"/>
                <a:gd name="T24" fmla="*/ 99 w 137"/>
                <a:gd name="T25" fmla="*/ 21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 h="158">
                  <a:moveTo>
                    <a:pt x="99" y="21"/>
                  </a:moveTo>
                  <a:cubicBezTo>
                    <a:pt x="86" y="17"/>
                    <a:pt x="61" y="0"/>
                    <a:pt x="48" y="5"/>
                  </a:cubicBezTo>
                  <a:cubicBezTo>
                    <a:pt x="42" y="7"/>
                    <a:pt x="38" y="23"/>
                    <a:pt x="34" y="29"/>
                  </a:cubicBezTo>
                  <a:cubicBezTo>
                    <a:pt x="29" y="36"/>
                    <a:pt x="15" y="49"/>
                    <a:pt x="11" y="57"/>
                  </a:cubicBezTo>
                  <a:cubicBezTo>
                    <a:pt x="7" y="64"/>
                    <a:pt x="0" y="80"/>
                    <a:pt x="0" y="88"/>
                  </a:cubicBezTo>
                  <a:cubicBezTo>
                    <a:pt x="1" y="100"/>
                    <a:pt x="9" y="125"/>
                    <a:pt x="18" y="133"/>
                  </a:cubicBezTo>
                  <a:cubicBezTo>
                    <a:pt x="24" y="138"/>
                    <a:pt x="40" y="137"/>
                    <a:pt x="46" y="140"/>
                  </a:cubicBezTo>
                  <a:cubicBezTo>
                    <a:pt x="50" y="142"/>
                    <a:pt x="55" y="149"/>
                    <a:pt x="59" y="150"/>
                  </a:cubicBezTo>
                  <a:cubicBezTo>
                    <a:pt x="70" y="154"/>
                    <a:pt x="96" y="158"/>
                    <a:pt x="104" y="150"/>
                  </a:cubicBezTo>
                  <a:cubicBezTo>
                    <a:pt x="112" y="144"/>
                    <a:pt x="107" y="121"/>
                    <a:pt x="111" y="111"/>
                  </a:cubicBezTo>
                  <a:cubicBezTo>
                    <a:pt x="114" y="104"/>
                    <a:pt x="126" y="91"/>
                    <a:pt x="128" y="83"/>
                  </a:cubicBezTo>
                  <a:cubicBezTo>
                    <a:pt x="132" y="70"/>
                    <a:pt x="137" y="37"/>
                    <a:pt x="128" y="26"/>
                  </a:cubicBezTo>
                  <a:cubicBezTo>
                    <a:pt x="123" y="21"/>
                    <a:pt x="106" y="22"/>
                    <a:pt x="99" y="21"/>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8" name="Freeform 61"/>
            <p:cNvSpPr>
              <a:spLocks/>
            </p:cNvSpPr>
            <p:nvPr/>
          </p:nvSpPr>
          <p:spPr bwMode="auto">
            <a:xfrm>
              <a:off x="4486275" y="4668837"/>
              <a:ext cx="793750" cy="642938"/>
            </a:xfrm>
            <a:custGeom>
              <a:avLst/>
              <a:gdLst>
                <a:gd name="T0" fmla="*/ 1733 w 4690"/>
                <a:gd name="T1" fmla="*/ 277 h 3800"/>
                <a:gd name="T2" fmla="*/ 2110 w 4690"/>
                <a:gd name="T3" fmla="*/ 16 h 3800"/>
                <a:gd name="T4" fmla="*/ 2583 w 4690"/>
                <a:gd name="T5" fmla="*/ 58 h 3800"/>
                <a:gd name="T6" fmla="*/ 3004 w 4690"/>
                <a:gd name="T7" fmla="*/ 134 h 3800"/>
                <a:gd name="T8" fmla="*/ 2810 w 4690"/>
                <a:gd name="T9" fmla="*/ 574 h 3800"/>
                <a:gd name="T10" fmla="*/ 3493 w 4690"/>
                <a:gd name="T11" fmla="*/ 369 h 3800"/>
                <a:gd name="T12" fmla="*/ 3726 w 4690"/>
                <a:gd name="T13" fmla="*/ 271 h 3800"/>
                <a:gd name="T14" fmla="*/ 4102 w 4690"/>
                <a:gd name="T15" fmla="*/ 286 h 3800"/>
                <a:gd name="T16" fmla="*/ 4494 w 4690"/>
                <a:gd name="T17" fmla="*/ 590 h 3800"/>
                <a:gd name="T18" fmla="*/ 4690 w 4690"/>
                <a:gd name="T19" fmla="*/ 1067 h 3800"/>
                <a:gd name="T20" fmla="*/ 4478 w 4690"/>
                <a:gd name="T21" fmla="*/ 1130 h 3800"/>
                <a:gd name="T22" fmla="*/ 4308 w 4690"/>
                <a:gd name="T23" fmla="*/ 1219 h 3800"/>
                <a:gd name="T24" fmla="*/ 4439 w 4690"/>
                <a:gd name="T25" fmla="*/ 1283 h 3800"/>
                <a:gd name="T26" fmla="*/ 4297 w 4690"/>
                <a:gd name="T27" fmla="*/ 1394 h 3800"/>
                <a:gd name="T28" fmla="*/ 4132 w 4690"/>
                <a:gd name="T29" fmla="*/ 1584 h 3800"/>
                <a:gd name="T30" fmla="*/ 3860 w 4690"/>
                <a:gd name="T31" fmla="*/ 1734 h 3800"/>
                <a:gd name="T32" fmla="*/ 3700 w 4690"/>
                <a:gd name="T33" fmla="*/ 1852 h 3800"/>
                <a:gd name="T34" fmla="*/ 3504 w 4690"/>
                <a:gd name="T35" fmla="*/ 1701 h 3800"/>
                <a:gd name="T36" fmla="*/ 3332 w 4690"/>
                <a:gd name="T37" fmla="*/ 1867 h 3800"/>
                <a:gd name="T38" fmla="*/ 3193 w 4690"/>
                <a:gd name="T39" fmla="*/ 1874 h 3800"/>
                <a:gd name="T40" fmla="*/ 3103 w 4690"/>
                <a:gd name="T41" fmla="*/ 1963 h 3800"/>
                <a:gd name="T42" fmla="*/ 2920 w 4690"/>
                <a:gd name="T43" fmla="*/ 2275 h 3800"/>
                <a:gd name="T44" fmla="*/ 2615 w 4690"/>
                <a:gd name="T45" fmla="*/ 1975 h 3800"/>
                <a:gd name="T46" fmla="*/ 2357 w 4690"/>
                <a:gd name="T47" fmla="*/ 1866 h 3800"/>
                <a:gd name="T48" fmla="*/ 2563 w 4690"/>
                <a:gd name="T49" fmla="*/ 2146 h 3800"/>
                <a:gd name="T50" fmla="*/ 2517 w 4690"/>
                <a:gd name="T51" fmla="*/ 2363 h 3800"/>
                <a:gd name="T52" fmla="*/ 2306 w 4690"/>
                <a:gd name="T53" fmla="*/ 2342 h 3800"/>
                <a:gd name="T54" fmla="*/ 2231 w 4690"/>
                <a:gd name="T55" fmla="*/ 2383 h 3800"/>
                <a:gd name="T56" fmla="*/ 2135 w 4690"/>
                <a:gd name="T57" fmla="*/ 2378 h 3800"/>
                <a:gd name="T58" fmla="*/ 2083 w 4690"/>
                <a:gd name="T59" fmla="*/ 2547 h 3800"/>
                <a:gd name="T60" fmla="*/ 1837 w 4690"/>
                <a:gd name="T61" fmla="*/ 2608 h 3800"/>
                <a:gd name="T62" fmla="*/ 1663 w 4690"/>
                <a:gd name="T63" fmla="*/ 2682 h 3800"/>
                <a:gd name="T64" fmla="*/ 1377 w 4690"/>
                <a:gd name="T65" fmla="*/ 2663 h 3800"/>
                <a:gd name="T66" fmla="*/ 1322 w 4690"/>
                <a:gd name="T67" fmla="*/ 2801 h 3800"/>
                <a:gd name="T68" fmla="*/ 1032 w 4690"/>
                <a:gd name="T69" fmla="*/ 2948 h 3800"/>
                <a:gd name="T70" fmla="*/ 795 w 4690"/>
                <a:gd name="T71" fmla="*/ 2967 h 3800"/>
                <a:gd name="T72" fmla="*/ 555 w 4690"/>
                <a:gd name="T73" fmla="*/ 3115 h 3800"/>
                <a:gd name="T74" fmla="*/ 593 w 4690"/>
                <a:gd name="T75" fmla="*/ 3190 h 3800"/>
                <a:gd name="T76" fmla="*/ 468 w 4690"/>
                <a:gd name="T77" fmla="*/ 3281 h 3800"/>
                <a:gd name="T78" fmla="*/ 435 w 4690"/>
                <a:gd name="T79" fmla="*/ 3215 h 3800"/>
                <a:gd name="T80" fmla="*/ 314 w 4690"/>
                <a:gd name="T81" fmla="*/ 3393 h 3800"/>
                <a:gd name="T82" fmla="*/ 425 w 4690"/>
                <a:gd name="T83" fmla="*/ 3506 h 3800"/>
                <a:gd name="T84" fmla="*/ 552 w 4690"/>
                <a:gd name="T85" fmla="*/ 3646 h 3800"/>
                <a:gd name="T86" fmla="*/ 189 w 4690"/>
                <a:gd name="T87" fmla="*/ 3786 h 3800"/>
                <a:gd name="T88" fmla="*/ 131 w 4690"/>
                <a:gd name="T89" fmla="*/ 3634 h 3800"/>
                <a:gd name="T90" fmla="*/ 18 w 4690"/>
                <a:gd name="T91" fmla="*/ 3395 h 3800"/>
                <a:gd name="T92" fmla="*/ 70 w 4690"/>
                <a:gd name="T93" fmla="*/ 3075 h 3800"/>
                <a:gd name="T94" fmla="*/ 93 w 4690"/>
                <a:gd name="T95" fmla="*/ 2838 h 3800"/>
                <a:gd name="T96" fmla="*/ 429 w 4690"/>
                <a:gd name="T97" fmla="*/ 2570 h 3800"/>
                <a:gd name="T98" fmla="*/ 664 w 4690"/>
                <a:gd name="T99" fmla="*/ 2155 h 3800"/>
                <a:gd name="T100" fmla="*/ 1033 w 4690"/>
                <a:gd name="T101" fmla="*/ 1564 h 3800"/>
                <a:gd name="T102" fmla="*/ 1363 w 4690"/>
                <a:gd name="T103" fmla="*/ 1036 h 3800"/>
                <a:gd name="T104" fmla="*/ 1369 w 4690"/>
                <a:gd name="T105" fmla="*/ 666 h 3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90" h="3800">
                  <a:moveTo>
                    <a:pt x="1365" y="594"/>
                  </a:moveTo>
                  <a:cubicBezTo>
                    <a:pt x="1380" y="575"/>
                    <a:pt x="1440" y="579"/>
                    <a:pt x="1459" y="563"/>
                  </a:cubicBezTo>
                  <a:cubicBezTo>
                    <a:pt x="1475" y="551"/>
                    <a:pt x="1498" y="513"/>
                    <a:pt x="1500" y="493"/>
                  </a:cubicBezTo>
                  <a:cubicBezTo>
                    <a:pt x="1502" y="473"/>
                    <a:pt x="1474" y="438"/>
                    <a:pt x="1473" y="418"/>
                  </a:cubicBezTo>
                  <a:cubicBezTo>
                    <a:pt x="1470" y="385"/>
                    <a:pt x="1473" y="312"/>
                    <a:pt x="1497" y="291"/>
                  </a:cubicBezTo>
                  <a:cubicBezTo>
                    <a:pt x="1542" y="253"/>
                    <a:pt x="1677" y="258"/>
                    <a:pt x="1733" y="277"/>
                  </a:cubicBezTo>
                  <a:cubicBezTo>
                    <a:pt x="1780" y="294"/>
                    <a:pt x="1835" y="394"/>
                    <a:pt x="1883" y="410"/>
                  </a:cubicBezTo>
                  <a:cubicBezTo>
                    <a:pt x="1907" y="418"/>
                    <a:pt x="1967" y="419"/>
                    <a:pt x="1984" y="401"/>
                  </a:cubicBezTo>
                  <a:cubicBezTo>
                    <a:pt x="2011" y="375"/>
                    <a:pt x="2002" y="289"/>
                    <a:pt x="1993" y="253"/>
                  </a:cubicBezTo>
                  <a:cubicBezTo>
                    <a:pt x="1986" y="230"/>
                    <a:pt x="1942" y="198"/>
                    <a:pt x="1941" y="175"/>
                  </a:cubicBezTo>
                  <a:cubicBezTo>
                    <a:pt x="1940" y="163"/>
                    <a:pt x="1952" y="141"/>
                    <a:pt x="1960" y="132"/>
                  </a:cubicBezTo>
                  <a:cubicBezTo>
                    <a:pt x="1989" y="94"/>
                    <a:pt x="2068" y="38"/>
                    <a:pt x="2110" y="16"/>
                  </a:cubicBezTo>
                  <a:cubicBezTo>
                    <a:pt x="2120" y="11"/>
                    <a:pt x="2140" y="0"/>
                    <a:pt x="2151" y="2"/>
                  </a:cubicBezTo>
                  <a:cubicBezTo>
                    <a:pt x="2183" y="7"/>
                    <a:pt x="2225" y="65"/>
                    <a:pt x="2255" y="75"/>
                  </a:cubicBezTo>
                  <a:cubicBezTo>
                    <a:pt x="2280" y="83"/>
                    <a:pt x="2335" y="78"/>
                    <a:pt x="2362" y="78"/>
                  </a:cubicBezTo>
                  <a:cubicBezTo>
                    <a:pt x="2393" y="77"/>
                    <a:pt x="2458" y="81"/>
                    <a:pt x="2485" y="67"/>
                  </a:cubicBezTo>
                  <a:cubicBezTo>
                    <a:pt x="2498" y="60"/>
                    <a:pt x="2512" y="33"/>
                    <a:pt x="2524" y="18"/>
                  </a:cubicBezTo>
                  <a:cubicBezTo>
                    <a:pt x="2542" y="28"/>
                    <a:pt x="2576" y="48"/>
                    <a:pt x="2583" y="58"/>
                  </a:cubicBezTo>
                  <a:cubicBezTo>
                    <a:pt x="2588" y="68"/>
                    <a:pt x="2585" y="94"/>
                    <a:pt x="2594" y="101"/>
                  </a:cubicBezTo>
                  <a:cubicBezTo>
                    <a:pt x="2617" y="121"/>
                    <a:pt x="2687" y="114"/>
                    <a:pt x="2717" y="107"/>
                  </a:cubicBezTo>
                  <a:cubicBezTo>
                    <a:pt x="2744" y="101"/>
                    <a:pt x="2789" y="64"/>
                    <a:pt x="2815" y="53"/>
                  </a:cubicBezTo>
                  <a:cubicBezTo>
                    <a:pt x="2836" y="44"/>
                    <a:pt x="2880" y="24"/>
                    <a:pt x="2903" y="26"/>
                  </a:cubicBezTo>
                  <a:cubicBezTo>
                    <a:pt x="2919" y="27"/>
                    <a:pt x="2951" y="44"/>
                    <a:pt x="2963" y="56"/>
                  </a:cubicBezTo>
                  <a:cubicBezTo>
                    <a:pt x="2979" y="71"/>
                    <a:pt x="3001" y="112"/>
                    <a:pt x="3004" y="134"/>
                  </a:cubicBezTo>
                  <a:cubicBezTo>
                    <a:pt x="3006" y="154"/>
                    <a:pt x="2997" y="198"/>
                    <a:pt x="2985" y="215"/>
                  </a:cubicBezTo>
                  <a:cubicBezTo>
                    <a:pt x="2964" y="245"/>
                    <a:pt x="2883" y="266"/>
                    <a:pt x="2862" y="296"/>
                  </a:cubicBezTo>
                  <a:cubicBezTo>
                    <a:pt x="2844" y="320"/>
                    <a:pt x="2843" y="385"/>
                    <a:pt x="2829" y="412"/>
                  </a:cubicBezTo>
                  <a:cubicBezTo>
                    <a:pt x="2817" y="434"/>
                    <a:pt x="2780" y="470"/>
                    <a:pt x="2766" y="490"/>
                  </a:cubicBezTo>
                  <a:cubicBezTo>
                    <a:pt x="2760" y="498"/>
                    <a:pt x="2742" y="515"/>
                    <a:pt x="2744" y="525"/>
                  </a:cubicBezTo>
                  <a:cubicBezTo>
                    <a:pt x="2748" y="545"/>
                    <a:pt x="2793" y="562"/>
                    <a:pt x="2810" y="574"/>
                  </a:cubicBezTo>
                  <a:cubicBezTo>
                    <a:pt x="2826" y="585"/>
                    <a:pt x="2858" y="614"/>
                    <a:pt x="2878" y="617"/>
                  </a:cubicBezTo>
                  <a:cubicBezTo>
                    <a:pt x="2895" y="619"/>
                    <a:pt x="2927" y="604"/>
                    <a:pt x="2944" y="598"/>
                  </a:cubicBezTo>
                  <a:cubicBezTo>
                    <a:pt x="2973" y="588"/>
                    <a:pt x="3030" y="561"/>
                    <a:pt x="3058" y="549"/>
                  </a:cubicBezTo>
                  <a:cubicBezTo>
                    <a:pt x="3122" y="524"/>
                    <a:pt x="3251" y="481"/>
                    <a:pt x="3313" y="452"/>
                  </a:cubicBezTo>
                  <a:cubicBezTo>
                    <a:pt x="3347" y="436"/>
                    <a:pt x="3408" y="389"/>
                    <a:pt x="3444" y="377"/>
                  </a:cubicBezTo>
                  <a:cubicBezTo>
                    <a:pt x="3456" y="373"/>
                    <a:pt x="3481" y="366"/>
                    <a:pt x="3493" y="369"/>
                  </a:cubicBezTo>
                  <a:cubicBezTo>
                    <a:pt x="3520" y="375"/>
                    <a:pt x="3562" y="413"/>
                    <a:pt x="3584" y="431"/>
                  </a:cubicBezTo>
                  <a:cubicBezTo>
                    <a:pt x="3599" y="443"/>
                    <a:pt x="3622" y="479"/>
                    <a:pt x="3641" y="485"/>
                  </a:cubicBezTo>
                  <a:cubicBezTo>
                    <a:pt x="3660" y="491"/>
                    <a:pt x="3704" y="486"/>
                    <a:pt x="3720" y="474"/>
                  </a:cubicBezTo>
                  <a:cubicBezTo>
                    <a:pt x="3733" y="464"/>
                    <a:pt x="3745" y="433"/>
                    <a:pt x="3745" y="417"/>
                  </a:cubicBezTo>
                  <a:cubicBezTo>
                    <a:pt x="3745" y="390"/>
                    <a:pt x="3697" y="345"/>
                    <a:pt x="3698" y="317"/>
                  </a:cubicBezTo>
                  <a:cubicBezTo>
                    <a:pt x="3699" y="304"/>
                    <a:pt x="3716" y="281"/>
                    <a:pt x="3726" y="271"/>
                  </a:cubicBezTo>
                  <a:cubicBezTo>
                    <a:pt x="3740" y="258"/>
                    <a:pt x="3776" y="242"/>
                    <a:pt x="3794" y="236"/>
                  </a:cubicBezTo>
                  <a:cubicBezTo>
                    <a:pt x="3800" y="235"/>
                    <a:pt x="3808" y="233"/>
                    <a:pt x="3817" y="232"/>
                  </a:cubicBezTo>
                  <a:cubicBezTo>
                    <a:pt x="3835" y="229"/>
                    <a:pt x="3856" y="229"/>
                    <a:pt x="3868" y="231"/>
                  </a:cubicBezTo>
                  <a:cubicBezTo>
                    <a:pt x="3883" y="235"/>
                    <a:pt x="3908" y="260"/>
                    <a:pt x="3924" y="262"/>
                  </a:cubicBezTo>
                  <a:cubicBezTo>
                    <a:pt x="3948" y="265"/>
                    <a:pt x="3994" y="235"/>
                    <a:pt x="4019" y="239"/>
                  </a:cubicBezTo>
                  <a:cubicBezTo>
                    <a:pt x="4042" y="242"/>
                    <a:pt x="4083" y="271"/>
                    <a:pt x="4102" y="286"/>
                  </a:cubicBezTo>
                  <a:cubicBezTo>
                    <a:pt x="4126" y="306"/>
                    <a:pt x="4150" y="376"/>
                    <a:pt x="4181" y="382"/>
                  </a:cubicBezTo>
                  <a:cubicBezTo>
                    <a:pt x="4207" y="387"/>
                    <a:pt x="4246" y="336"/>
                    <a:pt x="4272" y="332"/>
                  </a:cubicBezTo>
                  <a:cubicBezTo>
                    <a:pt x="4284" y="330"/>
                    <a:pt x="4311" y="334"/>
                    <a:pt x="4320" y="342"/>
                  </a:cubicBezTo>
                  <a:cubicBezTo>
                    <a:pt x="4337" y="356"/>
                    <a:pt x="4335" y="406"/>
                    <a:pt x="4347" y="424"/>
                  </a:cubicBezTo>
                  <a:cubicBezTo>
                    <a:pt x="4357" y="437"/>
                    <a:pt x="4386" y="452"/>
                    <a:pt x="4398" y="464"/>
                  </a:cubicBezTo>
                  <a:cubicBezTo>
                    <a:pt x="4426" y="492"/>
                    <a:pt x="4479" y="553"/>
                    <a:pt x="4494" y="590"/>
                  </a:cubicBezTo>
                  <a:cubicBezTo>
                    <a:pt x="4509" y="626"/>
                    <a:pt x="4503" y="707"/>
                    <a:pt x="4514" y="744"/>
                  </a:cubicBezTo>
                  <a:cubicBezTo>
                    <a:pt x="4520" y="765"/>
                    <a:pt x="4497" y="806"/>
                    <a:pt x="4501" y="827"/>
                  </a:cubicBezTo>
                  <a:cubicBezTo>
                    <a:pt x="4507" y="851"/>
                    <a:pt x="4562" y="876"/>
                    <a:pt x="4568" y="900"/>
                  </a:cubicBezTo>
                  <a:cubicBezTo>
                    <a:pt x="4571" y="910"/>
                    <a:pt x="4556" y="931"/>
                    <a:pt x="4560" y="941"/>
                  </a:cubicBezTo>
                  <a:cubicBezTo>
                    <a:pt x="4567" y="960"/>
                    <a:pt x="4612" y="973"/>
                    <a:pt x="4628" y="985"/>
                  </a:cubicBezTo>
                  <a:cubicBezTo>
                    <a:pt x="4648" y="1001"/>
                    <a:pt x="4679" y="1046"/>
                    <a:pt x="4690" y="1067"/>
                  </a:cubicBezTo>
                  <a:cubicBezTo>
                    <a:pt x="4679" y="1072"/>
                    <a:pt x="4663" y="1077"/>
                    <a:pt x="4654" y="1078"/>
                  </a:cubicBezTo>
                  <a:cubicBezTo>
                    <a:pt x="4638" y="1080"/>
                    <a:pt x="4605" y="1078"/>
                    <a:pt x="4591" y="1072"/>
                  </a:cubicBezTo>
                  <a:cubicBezTo>
                    <a:pt x="4584" y="1069"/>
                    <a:pt x="4574" y="1058"/>
                    <a:pt x="4567" y="1055"/>
                  </a:cubicBezTo>
                  <a:cubicBezTo>
                    <a:pt x="4559" y="1051"/>
                    <a:pt x="4540" y="1042"/>
                    <a:pt x="4531" y="1045"/>
                  </a:cubicBezTo>
                  <a:cubicBezTo>
                    <a:pt x="4519" y="1048"/>
                    <a:pt x="4504" y="1071"/>
                    <a:pt x="4498" y="1082"/>
                  </a:cubicBezTo>
                  <a:cubicBezTo>
                    <a:pt x="4491" y="1093"/>
                    <a:pt x="4478" y="1117"/>
                    <a:pt x="4478" y="1130"/>
                  </a:cubicBezTo>
                  <a:cubicBezTo>
                    <a:pt x="4477" y="1142"/>
                    <a:pt x="4492" y="1162"/>
                    <a:pt x="4492" y="1174"/>
                  </a:cubicBezTo>
                  <a:cubicBezTo>
                    <a:pt x="4491" y="1186"/>
                    <a:pt x="4480" y="1213"/>
                    <a:pt x="4469" y="1219"/>
                  </a:cubicBezTo>
                  <a:cubicBezTo>
                    <a:pt x="4459" y="1226"/>
                    <a:pt x="4431" y="1215"/>
                    <a:pt x="4420" y="1219"/>
                  </a:cubicBezTo>
                  <a:cubicBezTo>
                    <a:pt x="4410" y="1223"/>
                    <a:pt x="4399" y="1243"/>
                    <a:pt x="4390" y="1247"/>
                  </a:cubicBezTo>
                  <a:cubicBezTo>
                    <a:pt x="4379" y="1251"/>
                    <a:pt x="4356" y="1249"/>
                    <a:pt x="4345" y="1245"/>
                  </a:cubicBezTo>
                  <a:cubicBezTo>
                    <a:pt x="4335" y="1242"/>
                    <a:pt x="4319" y="1221"/>
                    <a:pt x="4308" y="1219"/>
                  </a:cubicBezTo>
                  <a:cubicBezTo>
                    <a:pt x="4299" y="1218"/>
                    <a:pt x="4278" y="1223"/>
                    <a:pt x="4272" y="1231"/>
                  </a:cubicBezTo>
                  <a:cubicBezTo>
                    <a:pt x="4267" y="1238"/>
                    <a:pt x="4268" y="1259"/>
                    <a:pt x="4272" y="1267"/>
                  </a:cubicBezTo>
                  <a:cubicBezTo>
                    <a:pt x="4278" y="1277"/>
                    <a:pt x="4299" y="1291"/>
                    <a:pt x="4311" y="1295"/>
                  </a:cubicBezTo>
                  <a:cubicBezTo>
                    <a:pt x="4321" y="1298"/>
                    <a:pt x="4342" y="1297"/>
                    <a:pt x="4353" y="1295"/>
                  </a:cubicBezTo>
                  <a:cubicBezTo>
                    <a:pt x="4364" y="1293"/>
                    <a:pt x="4384" y="1284"/>
                    <a:pt x="4395" y="1283"/>
                  </a:cubicBezTo>
                  <a:cubicBezTo>
                    <a:pt x="4406" y="1281"/>
                    <a:pt x="4429" y="1279"/>
                    <a:pt x="4439" y="1283"/>
                  </a:cubicBezTo>
                  <a:cubicBezTo>
                    <a:pt x="4456" y="1288"/>
                    <a:pt x="4492" y="1305"/>
                    <a:pt x="4498" y="1321"/>
                  </a:cubicBezTo>
                  <a:cubicBezTo>
                    <a:pt x="4501" y="1330"/>
                    <a:pt x="4495" y="1355"/>
                    <a:pt x="4487" y="1359"/>
                  </a:cubicBezTo>
                  <a:cubicBezTo>
                    <a:pt x="4471" y="1368"/>
                    <a:pt x="4436" y="1335"/>
                    <a:pt x="4420" y="1341"/>
                  </a:cubicBezTo>
                  <a:cubicBezTo>
                    <a:pt x="4406" y="1345"/>
                    <a:pt x="4398" y="1381"/>
                    <a:pt x="4385" y="1385"/>
                  </a:cubicBezTo>
                  <a:cubicBezTo>
                    <a:pt x="4375" y="1389"/>
                    <a:pt x="4353" y="1376"/>
                    <a:pt x="4342" y="1377"/>
                  </a:cubicBezTo>
                  <a:cubicBezTo>
                    <a:pt x="4330" y="1378"/>
                    <a:pt x="4303" y="1384"/>
                    <a:pt x="4297" y="1394"/>
                  </a:cubicBezTo>
                  <a:cubicBezTo>
                    <a:pt x="4293" y="1401"/>
                    <a:pt x="4297" y="1419"/>
                    <a:pt x="4301" y="1426"/>
                  </a:cubicBezTo>
                  <a:cubicBezTo>
                    <a:pt x="4306" y="1437"/>
                    <a:pt x="4329" y="1451"/>
                    <a:pt x="4334" y="1462"/>
                  </a:cubicBezTo>
                  <a:cubicBezTo>
                    <a:pt x="4341" y="1478"/>
                    <a:pt x="4348" y="1514"/>
                    <a:pt x="4342" y="1529"/>
                  </a:cubicBezTo>
                  <a:cubicBezTo>
                    <a:pt x="4336" y="1543"/>
                    <a:pt x="4311" y="1562"/>
                    <a:pt x="4297" y="1568"/>
                  </a:cubicBezTo>
                  <a:cubicBezTo>
                    <a:pt x="4278" y="1575"/>
                    <a:pt x="4236" y="1566"/>
                    <a:pt x="4215" y="1568"/>
                  </a:cubicBezTo>
                  <a:cubicBezTo>
                    <a:pt x="4194" y="1570"/>
                    <a:pt x="4150" y="1573"/>
                    <a:pt x="4132" y="1584"/>
                  </a:cubicBezTo>
                  <a:cubicBezTo>
                    <a:pt x="4117" y="1593"/>
                    <a:pt x="4106" y="1634"/>
                    <a:pt x="4089" y="1641"/>
                  </a:cubicBezTo>
                  <a:cubicBezTo>
                    <a:pt x="4079" y="1645"/>
                    <a:pt x="4056" y="1635"/>
                    <a:pt x="4046" y="1632"/>
                  </a:cubicBezTo>
                  <a:cubicBezTo>
                    <a:pt x="4038" y="1629"/>
                    <a:pt x="4025" y="1616"/>
                    <a:pt x="4017" y="1618"/>
                  </a:cubicBezTo>
                  <a:cubicBezTo>
                    <a:pt x="4003" y="1623"/>
                    <a:pt x="3998" y="1659"/>
                    <a:pt x="3990" y="1672"/>
                  </a:cubicBezTo>
                  <a:cubicBezTo>
                    <a:pt x="3980" y="1688"/>
                    <a:pt x="3962" y="1724"/>
                    <a:pt x="3945" y="1732"/>
                  </a:cubicBezTo>
                  <a:cubicBezTo>
                    <a:pt x="3926" y="1742"/>
                    <a:pt x="3880" y="1741"/>
                    <a:pt x="3860" y="1734"/>
                  </a:cubicBezTo>
                  <a:cubicBezTo>
                    <a:pt x="3841" y="1726"/>
                    <a:pt x="3817" y="1689"/>
                    <a:pt x="3802" y="1677"/>
                  </a:cubicBezTo>
                  <a:cubicBezTo>
                    <a:pt x="3798" y="1673"/>
                    <a:pt x="3789" y="1665"/>
                    <a:pt x="3784" y="1665"/>
                  </a:cubicBezTo>
                  <a:cubicBezTo>
                    <a:pt x="3769" y="1666"/>
                    <a:pt x="3746" y="1690"/>
                    <a:pt x="3736" y="1701"/>
                  </a:cubicBezTo>
                  <a:cubicBezTo>
                    <a:pt x="3725" y="1714"/>
                    <a:pt x="3699" y="1742"/>
                    <a:pt x="3701" y="1758"/>
                  </a:cubicBezTo>
                  <a:cubicBezTo>
                    <a:pt x="3703" y="1771"/>
                    <a:pt x="3734" y="1781"/>
                    <a:pt x="3736" y="1793"/>
                  </a:cubicBezTo>
                  <a:cubicBezTo>
                    <a:pt x="3738" y="1810"/>
                    <a:pt x="3716" y="1846"/>
                    <a:pt x="3700" y="1852"/>
                  </a:cubicBezTo>
                  <a:cubicBezTo>
                    <a:pt x="3687" y="1858"/>
                    <a:pt x="3656" y="1844"/>
                    <a:pt x="3645" y="1835"/>
                  </a:cubicBezTo>
                  <a:cubicBezTo>
                    <a:pt x="3638" y="1829"/>
                    <a:pt x="3634" y="1808"/>
                    <a:pt x="3627" y="1800"/>
                  </a:cubicBezTo>
                  <a:cubicBezTo>
                    <a:pt x="3620" y="1794"/>
                    <a:pt x="3602" y="1787"/>
                    <a:pt x="3595" y="1781"/>
                  </a:cubicBezTo>
                  <a:cubicBezTo>
                    <a:pt x="3582" y="1770"/>
                    <a:pt x="3557" y="1746"/>
                    <a:pt x="3549" y="1731"/>
                  </a:cubicBezTo>
                  <a:cubicBezTo>
                    <a:pt x="3545" y="1724"/>
                    <a:pt x="3546" y="1706"/>
                    <a:pt x="3540" y="1701"/>
                  </a:cubicBezTo>
                  <a:cubicBezTo>
                    <a:pt x="3533" y="1696"/>
                    <a:pt x="3512" y="1698"/>
                    <a:pt x="3504" y="1701"/>
                  </a:cubicBezTo>
                  <a:cubicBezTo>
                    <a:pt x="3489" y="1709"/>
                    <a:pt x="3473" y="1742"/>
                    <a:pt x="3461" y="1753"/>
                  </a:cubicBezTo>
                  <a:cubicBezTo>
                    <a:pt x="3440" y="1772"/>
                    <a:pt x="3394" y="1813"/>
                    <a:pt x="3366" y="1817"/>
                  </a:cubicBezTo>
                  <a:cubicBezTo>
                    <a:pt x="3352" y="1818"/>
                    <a:pt x="3326" y="1797"/>
                    <a:pt x="3312" y="1799"/>
                  </a:cubicBezTo>
                  <a:cubicBezTo>
                    <a:pt x="3303" y="1800"/>
                    <a:pt x="3285" y="1817"/>
                    <a:pt x="3279" y="1817"/>
                  </a:cubicBezTo>
                  <a:cubicBezTo>
                    <a:pt x="3273" y="1817"/>
                    <a:pt x="3267" y="1844"/>
                    <a:pt x="3273" y="1851"/>
                  </a:cubicBezTo>
                  <a:cubicBezTo>
                    <a:pt x="3282" y="1863"/>
                    <a:pt x="3322" y="1856"/>
                    <a:pt x="3332" y="1867"/>
                  </a:cubicBezTo>
                  <a:cubicBezTo>
                    <a:pt x="3342" y="1877"/>
                    <a:pt x="3347" y="1908"/>
                    <a:pt x="3343" y="1922"/>
                  </a:cubicBezTo>
                  <a:cubicBezTo>
                    <a:pt x="3340" y="1935"/>
                    <a:pt x="3320" y="1961"/>
                    <a:pt x="3306" y="1964"/>
                  </a:cubicBezTo>
                  <a:cubicBezTo>
                    <a:pt x="3291" y="1967"/>
                    <a:pt x="3266" y="1940"/>
                    <a:pt x="3250" y="1938"/>
                  </a:cubicBezTo>
                  <a:cubicBezTo>
                    <a:pt x="3240" y="1937"/>
                    <a:pt x="3219" y="1951"/>
                    <a:pt x="3209" y="1947"/>
                  </a:cubicBezTo>
                  <a:cubicBezTo>
                    <a:pt x="3196" y="1941"/>
                    <a:pt x="3180" y="1912"/>
                    <a:pt x="3180" y="1898"/>
                  </a:cubicBezTo>
                  <a:cubicBezTo>
                    <a:pt x="3179" y="1891"/>
                    <a:pt x="3190" y="1880"/>
                    <a:pt x="3193" y="1874"/>
                  </a:cubicBezTo>
                  <a:cubicBezTo>
                    <a:pt x="3197" y="1867"/>
                    <a:pt x="3208" y="1856"/>
                    <a:pt x="3209" y="1849"/>
                  </a:cubicBezTo>
                  <a:cubicBezTo>
                    <a:pt x="3211" y="1836"/>
                    <a:pt x="3207" y="1805"/>
                    <a:pt x="3196" y="1799"/>
                  </a:cubicBezTo>
                  <a:cubicBezTo>
                    <a:pt x="3184" y="1793"/>
                    <a:pt x="3157" y="1810"/>
                    <a:pt x="3145" y="1817"/>
                  </a:cubicBezTo>
                  <a:cubicBezTo>
                    <a:pt x="3134" y="1822"/>
                    <a:pt x="3112" y="1837"/>
                    <a:pt x="3103" y="1846"/>
                  </a:cubicBezTo>
                  <a:cubicBezTo>
                    <a:pt x="3089" y="1861"/>
                    <a:pt x="3059" y="1895"/>
                    <a:pt x="3061" y="1916"/>
                  </a:cubicBezTo>
                  <a:cubicBezTo>
                    <a:pt x="3062" y="1931"/>
                    <a:pt x="3099" y="1948"/>
                    <a:pt x="3103" y="1963"/>
                  </a:cubicBezTo>
                  <a:cubicBezTo>
                    <a:pt x="3107" y="1979"/>
                    <a:pt x="3100" y="2014"/>
                    <a:pt x="3091" y="2027"/>
                  </a:cubicBezTo>
                  <a:cubicBezTo>
                    <a:pt x="3078" y="2043"/>
                    <a:pt x="3037" y="2055"/>
                    <a:pt x="3019" y="2064"/>
                  </a:cubicBezTo>
                  <a:cubicBezTo>
                    <a:pt x="3001" y="2073"/>
                    <a:pt x="2963" y="2087"/>
                    <a:pt x="2949" y="2101"/>
                  </a:cubicBezTo>
                  <a:cubicBezTo>
                    <a:pt x="2940" y="2111"/>
                    <a:pt x="2926" y="2135"/>
                    <a:pt x="2925" y="2149"/>
                  </a:cubicBezTo>
                  <a:cubicBezTo>
                    <a:pt x="2922" y="2170"/>
                    <a:pt x="2953" y="2211"/>
                    <a:pt x="2949" y="2233"/>
                  </a:cubicBezTo>
                  <a:cubicBezTo>
                    <a:pt x="2947" y="2245"/>
                    <a:pt x="2932" y="2276"/>
                    <a:pt x="2920" y="2275"/>
                  </a:cubicBezTo>
                  <a:cubicBezTo>
                    <a:pt x="2903" y="2273"/>
                    <a:pt x="2904" y="2226"/>
                    <a:pt x="2892" y="2215"/>
                  </a:cubicBezTo>
                  <a:cubicBezTo>
                    <a:pt x="2879" y="2204"/>
                    <a:pt x="2839" y="2204"/>
                    <a:pt x="2825" y="2193"/>
                  </a:cubicBezTo>
                  <a:cubicBezTo>
                    <a:pt x="2809" y="2180"/>
                    <a:pt x="2789" y="2142"/>
                    <a:pt x="2778" y="2124"/>
                  </a:cubicBezTo>
                  <a:cubicBezTo>
                    <a:pt x="2769" y="2108"/>
                    <a:pt x="2759" y="2070"/>
                    <a:pt x="2746" y="2057"/>
                  </a:cubicBezTo>
                  <a:cubicBezTo>
                    <a:pt x="2736" y="2046"/>
                    <a:pt x="2707" y="2037"/>
                    <a:pt x="2694" y="2030"/>
                  </a:cubicBezTo>
                  <a:cubicBezTo>
                    <a:pt x="2673" y="2017"/>
                    <a:pt x="2634" y="1990"/>
                    <a:pt x="2615" y="1975"/>
                  </a:cubicBezTo>
                  <a:cubicBezTo>
                    <a:pt x="2604" y="1966"/>
                    <a:pt x="2581" y="1949"/>
                    <a:pt x="2573" y="1938"/>
                  </a:cubicBezTo>
                  <a:cubicBezTo>
                    <a:pt x="2559" y="1921"/>
                    <a:pt x="2545" y="1878"/>
                    <a:pt x="2531" y="1861"/>
                  </a:cubicBezTo>
                  <a:cubicBezTo>
                    <a:pt x="2518" y="1847"/>
                    <a:pt x="2489" y="1812"/>
                    <a:pt x="2471" y="1817"/>
                  </a:cubicBezTo>
                  <a:cubicBezTo>
                    <a:pt x="2453" y="1821"/>
                    <a:pt x="2455" y="1874"/>
                    <a:pt x="2439" y="1883"/>
                  </a:cubicBezTo>
                  <a:cubicBezTo>
                    <a:pt x="2429" y="1889"/>
                    <a:pt x="2403" y="1884"/>
                    <a:pt x="2392" y="1881"/>
                  </a:cubicBezTo>
                  <a:cubicBezTo>
                    <a:pt x="2383" y="1879"/>
                    <a:pt x="2366" y="1868"/>
                    <a:pt x="2357" y="1866"/>
                  </a:cubicBezTo>
                  <a:cubicBezTo>
                    <a:pt x="2350" y="1865"/>
                    <a:pt x="2331" y="1860"/>
                    <a:pt x="2327" y="1866"/>
                  </a:cubicBezTo>
                  <a:cubicBezTo>
                    <a:pt x="2319" y="1880"/>
                    <a:pt x="2347" y="1911"/>
                    <a:pt x="2357" y="1923"/>
                  </a:cubicBezTo>
                  <a:cubicBezTo>
                    <a:pt x="2370" y="1939"/>
                    <a:pt x="2407" y="1958"/>
                    <a:pt x="2422" y="1973"/>
                  </a:cubicBezTo>
                  <a:cubicBezTo>
                    <a:pt x="2436" y="1987"/>
                    <a:pt x="2457" y="2024"/>
                    <a:pt x="2471" y="2040"/>
                  </a:cubicBezTo>
                  <a:cubicBezTo>
                    <a:pt x="2485" y="2055"/>
                    <a:pt x="2517" y="2081"/>
                    <a:pt x="2531" y="2096"/>
                  </a:cubicBezTo>
                  <a:cubicBezTo>
                    <a:pt x="2540" y="2108"/>
                    <a:pt x="2552" y="2136"/>
                    <a:pt x="2563" y="2146"/>
                  </a:cubicBezTo>
                  <a:cubicBezTo>
                    <a:pt x="2572" y="2155"/>
                    <a:pt x="2595" y="2166"/>
                    <a:pt x="2605" y="2173"/>
                  </a:cubicBezTo>
                  <a:cubicBezTo>
                    <a:pt x="2616" y="2182"/>
                    <a:pt x="2643" y="2198"/>
                    <a:pt x="2645" y="2211"/>
                  </a:cubicBezTo>
                  <a:cubicBezTo>
                    <a:pt x="2648" y="2226"/>
                    <a:pt x="2629" y="2253"/>
                    <a:pt x="2621" y="2266"/>
                  </a:cubicBezTo>
                  <a:cubicBezTo>
                    <a:pt x="2613" y="2278"/>
                    <a:pt x="2590" y="2299"/>
                    <a:pt x="2583" y="2312"/>
                  </a:cubicBezTo>
                  <a:cubicBezTo>
                    <a:pt x="2576" y="2323"/>
                    <a:pt x="2577" y="2354"/>
                    <a:pt x="2566" y="2362"/>
                  </a:cubicBezTo>
                  <a:cubicBezTo>
                    <a:pt x="2556" y="2369"/>
                    <a:pt x="2528" y="2368"/>
                    <a:pt x="2517" y="2363"/>
                  </a:cubicBezTo>
                  <a:cubicBezTo>
                    <a:pt x="2505" y="2358"/>
                    <a:pt x="2492" y="2335"/>
                    <a:pt x="2484" y="2325"/>
                  </a:cubicBezTo>
                  <a:cubicBezTo>
                    <a:pt x="2475" y="2316"/>
                    <a:pt x="2461" y="2294"/>
                    <a:pt x="2450" y="2287"/>
                  </a:cubicBezTo>
                  <a:cubicBezTo>
                    <a:pt x="2439" y="2280"/>
                    <a:pt x="2410" y="2275"/>
                    <a:pt x="2396" y="2274"/>
                  </a:cubicBezTo>
                  <a:cubicBezTo>
                    <a:pt x="2379" y="2273"/>
                    <a:pt x="2344" y="2273"/>
                    <a:pt x="2330" y="2281"/>
                  </a:cubicBezTo>
                  <a:cubicBezTo>
                    <a:pt x="2321" y="2286"/>
                    <a:pt x="2309" y="2305"/>
                    <a:pt x="2306" y="2315"/>
                  </a:cubicBezTo>
                  <a:cubicBezTo>
                    <a:pt x="2304" y="2321"/>
                    <a:pt x="2303" y="2336"/>
                    <a:pt x="2306" y="2342"/>
                  </a:cubicBezTo>
                  <a:cubicBezTo>
                    <a:pt x="2310" y="2348"/>
                    <a:pt x="2323" y="2355"/>
                    <a:pt x="2329" y="2359"/>
                  </a:cubicBezTo>
                  <a:cubicBezTo>
                    <a:pt x="2336" y="2364"/>
                    <a:pt x="2355" y="2371"/>
                    <a:pt x="2361" y="2378"/>
                  </a:cubicBezTo>
                  <a:cubicBezTo>
                    <a:pt x="2367" y="2384"/>
                    <a:pt x="2379" y="2403"/>
                    <a:pt x="2375" y="2411"/>
                  </a:cubicBezTo>
                  <a:cubicBezTo>
                    <a:pt x="2365" y="2427"/>
                    <a:pt x="2319" y="2419"/>
                    <a:pt x="2300" y="2417"/>
                  </a:cubicBezTo>
                  <a:cubicBezTo>
                    <a:pt x="2285" y="2416"/>
                    <a:pt x="2254" y="2413"/>
                    <a:pt x="2242" y="2404"/>
                  </a:cubicBezTo>
                  <a:cubicBezTo>
                    <a:pt x="2237" y="2400"/>
                    <a:pt x="2234" y="2387"/>
                    <a:pt x="2231" y="2383"/>
                  </a:cubicBezTo>
                  <a:cubicBezTo>
                    <a:pt x="2226" y="2377"/>
                    <a:pt x="2215" y="2367"/>
                    <a:pt x="2209" y="2363"/>
                  </a:cubicBezTo>
                  <a:cubicBezTo>
                    <a:pt x="2201" y="2357"/>
                    <a:pt x="2180" y="2354"/>
                    <a:pt x="2175" y="2345"/>
                  </a:cubicBezTo>
                  <a:cubicBezTo>
                    <a:pt x="2169" y="2335"/>
                    <a:pt x="2184" y="2306"/>
                    <a:pt x="2175" y="2298"/>
                  </a:cubicBezTo>
                  <a:cubicBezTo>
                    <a:pt x="2166" y="2291"/>
                    <a:pt x="2138" y="2299"/>
                    <a:pt x="2132" y="2308"/>
                  </a:cubicBezTo>
                  <a:cubicBezTo>
                    <a:pt x="2128" y="2314"/>
                    <a:pt x="2136" y="2330"/>
                    <a:pt x="2137" y="2337"/>
                  </a:cubicBezTo>
                  <a:cubicBezTo>
                    <a:pt x="2137" y="2347"/>
                    <a:pt x="2137" y="2368"/>
                    <a:pt x="2135" y="2378"/>
                  </a:cubicBezTo>
                  <a:cubicBezTo>
                    <a:pt x="2134" y="2387"/>
                    <a:pt x="2123" y="2403"/>
                    <a:pt x="2123" y="2412"/>
                  </a:cubicBezTo>
                  <a:cubicBezTo>
                    <a:pt x="2123" y="2430"/>
                    <a:pt x="2134" y="2464"/>
                    <a:pt x="2143" y="2478"/>
                  </a:cubicBezTo>
                  <a:cubicBezTo>
                    <a:pt x="2148" y="2485"/>
                    <a:pt x="2166" y="2493"/>
                    <a:pt x="2169" y="2502"/>
                  </a:cubicBezTo>
                  <a:cubicBezTo>
                    <a:pt x="2172" y="2511"/>
                    <a:pt x="2169" y="2535"/>
                    <a:pt x="2160" y="2540"/>
                  </a:cubicBezTo>
                  <a:cubicBezTo>
                    <a:pt x="2152" y="2544"/>
                    <a:pt x="2136" y="2527"/>
                    <a:pt x="2127" y="2528"/>
                  </a:cubicBezTo>
                  <a:cubicBezTo>
                    <a:pt x="2115" y="2528"/>
                    <a:pt x="2095" y="2549"/>
                    <a:pt x="2083" y="2547"/>
                  </a:cubicBezTo>
                  <a:cubicBezTo>
                    <a:pt x="2075" y="2546"/>
                    <a:pt x="2065" y="2528"/>
                    <a:pt x="2057" y="2523"/>
                  </a:cubicBezTo>
                  <a:cubicBezTo>
                    <a:pt x="2048" y="2516"/>
                    <a:pt x="2027" y="2503"/>
                    <a:pt x="2015" y="2502"/>
                  </a:cubicBezTo>
                  <a:cubicBezTo>
                    <a:pt x="2000" y="2500"/>
                    <a:pt x="1966" y="2508"/>
                    <a:pt x="1956" y="2519"/>
                  </a:cubicBezTo>
                  <a:cubicBezTo>
                    <a:pt x="1947" y="2529"/>
                    <a:pt x="1950" y="2560"/>
                    <a:pt x="1943" y="2571"/>
                  </a:cubicBezTo>
                  <a:cubicBezTo>
                    <a:pt x="1934" y="2586"/>
                    <a:pt x="1907" y="2612"/>
                    <a:pt x="1890" y="2617"/>
                  </a:cubicBezTo>
                  <a:cubicBezTo>
                    <a:pt x="1877" y="2620"/>
                    <a:pt x="1850" y="2613"/>
                    <a:pt x="1837" y="2608"/>
                  </a:cubicBezTo>
                  <a:cubicBezTo>
                    <a:pt x="1825" y="2604"/>
                    <a:pt x="1804" y="2586"/>
                    <a:pt x="1792" y="2581"/>
                  </a:cubicBezTo>
                  <a:cubicBezTo>
                    <a:pt x="1785" y="2578"/>
                    <a:pt x="1770" y="2568"/>
                    <a:pt x="1763" y="2571"/>
                  </a:cubicBezTo>
                  <a:cubicBezTo>
                    <a:pt x="1755" y="2574"/>
                    <a:pt x="1748" y="2593"/>
                    <a:pt x="1748" y="2602"/>
                  </a:cubicBezTo>
                  <a:cubicBezTo>
                    <a:pt x="1747" y="2612"/>
                    <a:pt x="1765" y="2629"/>
                    <a:pt x="1763" y="2639"/>
                  </a:cubicBezTo>
                  <a:cubicBezTo>
                    <a:pt x="1760" y="2653"/>
                    <a:pt x="1736" y="2674"/>
                    <a:pt x="1723" y="2680"/>
                  </a:cubicBezTo>
                  <a:cubicBezTo>
                    <a:pt x="1709" y="2686"/>
                    <a:pt x="1677" y="2688"/>
                    <a:pt x="1663" y="2682"/>
                  </a:cubicBezTo>
                  <a:cubicBezTo>
                    <a:pt x="1655" y="2679"/>
                    <a:pt x="1646" y="2660"/>
                    <a:pt x="1639" y="2654"/>
                  </a:cubicBezTo>
                  <a:cubicBezTo>
                    <a:pt x="1631" y="2648"/>
                    <a:pt x="1614" y="2641"/>
                    <a:pt x="1605" y="2639"/>
                  </a:cubicBezTo>
                  <a:cubicBezTo>
                    <a:pt x="1591" y="2636"/>
                    <a:pt x="1562" y="2635"/>
                    <a:pt x="1548" y="2639"/>
                  </a:cubicBezTo>
                  <a:cubicBezTo>
                    <a:pt x="1527" y="2646"/>
                    <a:pt x="1496" y="2683"/>
                    <a:pt x="1475" y="2690"/>
                  </a:cubicBezTo>
                  <a:cubicBezTo>
                    <a:pt x="1463" y="2694"/>
                    <a:pt x="1436" y="2692"/>
                    <a:pt x="1423" y="2689"/>
                  </a:cubicBezTo>
                  <a:cubicBezTo>
                    <a:pt x="1410" y="2685"/>
                    <a:pt x="1390" y="2666"/>
                    <a:pt x="1377" y="2663"/>
                  </a:cubicBezTo>
                  <a:cubicBezTo>
                    <a:pt x="1372" y="2661"/>
                    <a:pt x="1361" y="2662"/>
                    <a:pt x="1356" y="2663"/>
                  </a:cubicBezTo>
                  <a:cubicBezTo>
                    <a:pt x="1346" y="2664"/>
                    <a:pt x="1324" y="2668"/>
                    <a:pt x="1315" y="2674"/>
                  </a:cubicBezTo>
                  <a:cubicBezTo>
                    <a:pt x="1311" y="2677"/>
                    <a:pt x="1303" y="2687"/>
                    <a:pt x="1303" y="2692"/>
                  </a:cubicBezTo>
                  <a:cubicBezTo>
                    <a:pt x="1303" y="2700"/>
                    <a:pt x="1317" y="2712"/>
                    <a:pt x="1322" y="2718"/>
                  </a:cubicBezTo>
                  <a:cubicBezTo>
                    <a:pt x="1328" y="2726"/>
                    <a:pt x="1346" y="2737"/>
                    <a:pt x="1348" y="2747"/>
                  </a:cubicBezTo>
                  <a:cubicBezTo>
                    <a:pt x="1350" y="2762"/>
                    <a:pt x="1331" y="2790"/>
                    <a:pt x="1322" y="2801"/>
                  </a:cubicBezTo>
                  <a:cubicBezTo>
                    <a:pt x="1310" y="2815"/>
                    <a:pt x="1280" y="2837"/>
                    <a:pt x="1265" y="2846"/>
                  </a:cubicBezTo>
                  <a:cubicBezTo>
                    <a:pt x="1251" y="2854"/>
                    <a:pt x="1223" y="2867"/>
                    <a:pt x="1208" y="2869"/>
                  </a:cubicBezTo>
                  <a:cubicBezTo>
                    <a:pt x="1190" y="2872"/>
                    <a:pt x="1154" y="2860"/>
                    <a:pt x="1136" y="2862"/>
                  </a:cubicBezTo>
                  <a:cubicBezTo>
                    <a:pt x="1122" y="2864"/>
                    <a:pt x="1092" y="2870"/>
                    <a:pt x="1083" y="2881"/>
                  </a:cubicBezTo>
                  <a:cubicBezTo>
                    <a:pt x="1075" y="2889"/>
                    <a:pt x="1081" y="2916"/>
                    <a:pt x="1074" y="2925"/>
                  </a:cubicBezTo>
                  <a:cubicBezTo>
                    <a:pt x="1067" y="2935"/>
                    <a:pt x="1044" y="2948"/>
                    <a:pt x="1032" y="2948"/>
                  </a:cubicBezTo>
                  <a:cubicBezTo>
                    <a:pt x="1019" y="2948"/>
                    <a:pt x="994" y="2935"/>
                    <a:pt x="987" y="2924"/>
                  </a:cubicBezTo>
                  <a:cubicBezTo>
                    <a:pt x="982" y="2916"/>
                    <a:pt x="994" y="2894"/>
                    <a:pt x="987" y="2888"/>
                  </a:cubicBezTo>
                  <a:cubicBezTo>
                    <a:pt x="977" y="2879"/>
                    <a:pt x="945" y="2891"/>
                    <a:pt x="931" y="2894"/>
                  </a:cubicBezTo>
                  <a:cubicBezTo>
                    <a:pt x="915" y="2898"/>
                    <a:pt x="882" y="2908"/>
                    <a:pt x="871" y="2920"/>
                  </a:cubicBezTo>
                  <a:cubicBezTo>
                    <a:pt x="865" y="2926"/>
                    <a:pt x="865" y="2945"/>
                    <a:pt x="860" y="2950"/>
                  </a:cubicBezTo>
                  <a:cubicBezTo>
                    <a:pt x="847" y="2961"/>
                    <a:pt x="811" y="2961"/>
                    <a:pt x="795" y="2967"/>
                  </a:cubicBezTo>
                  <a:cubicBezTo>
                    <a:pt x="776" y="2974"/>
                    <a:pt x="736" y="2988"/>
                    <a:pt x="723" y="3003"/>
                  </a:cubicBezTo>
                  <a:cubicBezTo>
                    <a:pt x="718" y="3009"/>
                    <a:pt x="718" y="3026"/>
                    <a:pt x="715" y="3033"/>
                  </a:cubicBezTo>
                  <a:cubicBezTo>
                    <a:pt x="710" y="3041"/>
                    <a:pt x="699" y="3058"/>
                    <a:pt x="691" y="3061"/>
                  </a:cubicBezTo>
                  <a:cubicBezTo>
                    <a:pt x="679" y="3067"/>
                    <a:pt x="650" y="3057"/>
                    <a:pt x="637" y="3060"/>
                  </a:cubicBezTo>
                  <a:cubicBezTo>
                    <a:pt x="623" y="3064"/>
                    <a:pt x="599" y="3082"/>
                    <a:pt x="587" y="3090"/>
                  </a:cubicBezTo>
                  <a:cubicBezTo>
                    <a:pt x="579" y="3096"/>
                    <a:pt x="564" y="3111"/>
                    <a:pt x="555" y="3115"/>
                  </a:cubicBezTo>
                  <a:cubicBezTo>
                    <a:pt x="546" y="3119"/>
                    <a:pt x="525" y="3117"/>
                    <a:pt x="518" y="3122"/>
                  </a:cubicBezTo>
                  <a:cubicBezTo>
                    <a:pt x="512" y="3126"/>
                    <a:pt x="505" y="3140"/>
                    <a:pt x="502" y="3147"/>
                  </a:cubicBezTo>
                  <a:cubicBezTo>
                    <a:pt x="498" y="3153"/>
                    <a:pt x="488" y="3166"/>
                    <a:pt x="490" y="3173"/>
                  </a:cubicBezTo>
                  <a:cubicBezTo>
                    <a:pt x="493" y="3179"/>
                    <a:pt x="507" y="3185"/>
                    <a:pt x="514" y="3187"/>
                  </a:cubicBezTo>
                  <a:cubicBezTo>
                    <a:pt x="526" y="3189"/>
                    <a:pt x="551" y="3177"/>
                    <a:pt x="563" y="3178"/>
                  </a:cubicBezTo>
                  <a:cubicBezTo>
                    <a:pt x="572" y="3179"/>
                    <a:pt x="588" y="3185"/>
                    <a:pt x="593" y="3190"/>
                  </a:cubicBezTo>
                  <a:cubicBezTo>
                    <a:pt x="601" y="3198"/>
                    <a:pt x="611" y="3220"/>
                    <a:pt x="608" y="3230"/>
                  </a:cubicBezTo>
                  <a:cubicBezTo>
                    <a:pt x="606" y="3239"/>
                    <a:pt x="584" y="3247"/>
                    <a:pt x="580" y="3256"/>
                  </a:cubicBezTo>
                  <a:cubicBezTo>
                    <a:pt x="576" y="3265"/>
                    <a:pt x="586" y="3288"/>
                    <a:pt x="580" y="3296"/>
                  </a:cubicBezTo>
                  <a:cubicBezTo>
                    <a:pt x="573" y="3303"/>
                    <a:pt x="548" y="3303"/>
                    <a:pt x="540" y="3298"/>
                  </a:cubicBezTo>
                  <a:cubicBezTo>
                    <a:pt x="532" y="3293"/>
                    <a:pt x="533" y="3268"/>
                    <a:pt x="525" y="3265"/>
                  </a:cubicBezTo>
                  <a:cubicBezTo>
                    <a:pt x="512" y="3258"/>
                    <a:pt x="482" y="3275"/>
                    <a:pt x="468" y="3281"/>
                  </a:cubicBezTo>
                  <a:cubicBezTo>
                    <a:pt x="454" y="3287"/>
                    <a:pt x="431" y="3309"/>
                    <a:pt x="416" y="3314"/>
                  </a:cubicBezTo>
                  <a:cubicBezTo>
                    <a:pt x="406" y="3317"/>
                    <a:pt x="383" y="3325"/>
                    <a:pt x="375" y="3318"/>
                  </a:cubicBezTo>
                  <a:cubicBezTo>
                    <a:pt x="368" y="3311"/>
                    <a:pt x="369" y="3285"/>
                    <a:pt x="375" y="3277"/>
                  </a:cubicBezTo>
                  <a:cubicBezTo>
                    <a:pt x="382" y="3269"/>
                    <a:pt x="407" y="3273"/>
                    <a:pt x="416" y="3267"/>
                  </a:cubicBezTo>
                  <a:cubicBezTo>
                    <a:pt x="423" y="3263"/>
                    <a:pt x="432" y="3250"/>
                    <a:pt x="435" y="3242"/>
                  </a:cubicBezTo>
                  <a:cubicBezTo>
                    <a:pt x="437" y="3236"/>
                    <a:pt x="439" y="3221"/>
                    <a:pt x="435" y="3215"/>
                  </a:cubicBezTo>
                  <a:cubicBezTo>
                    <a:pt x="430" y="3208"/>
                    <a:pt x="412" y="3203"/>
                    <a:pt x="404" y="3204"/>
                  </a:cubicBezTo>
                  <a:cubicBezTo>
                    <a:pt x="398" y="3205"/>
                    <a:pt x="390" y="3216"/>
                    <a:pt x="385" y="3219"/>
                  </a:cubicBezTo>
                  <a:cubicBezTo>
                    <a:pt x="376" y="3224"/>
                    <a:pt x="353" y="3225"/>
                    <a:pt x="345" y="3232"/>
                  </a:cubicBezTo>
                  <a:cubicBezTo>
                    <a:pt x="336" y="3241"/>
                    <a:pt x="328" y="3266"/>
                    <a:pt x="323" y="3278"/>
                  </a:cubicBezTo>
                  <a:cubicBezTo>
                    <a:pt x="316" y="3298"/>
                    <a:pt x="303" y="3338"/>
                    <a:pt x="303" y="3359"/>
                  </a:cubicBezTo>
                  <a:cubicBezTo>
                    <a:pt x="304" y="3368"/>
                    <a:pt x="307" y="3388"/>
                    <a:pt x="314" y="3393"/>
                  </a:cubicBezTo>
                  <a:cubicBezTo>
                    <a:pt x="328" y="3404"/>
                    <a:pt x="366" y="3398"/>
                    <a:pt x="383" y="3393"/>
                  </a:cubicBezTo>
                  <a:cubicBezTo>
                    <a:pt x="390" y="3391"/>
                    <a:pt x="400" y="3377"/>
                    <a:pt x="407" y="3377"/>
                  </a:cubicBezTo>
                  <a:cubicBezTo>
                    <a:pt x="423" y="3378"/>
                    <a:pt x="449" y="3402"/>
                    <a:pt x="458" y="3415"/>
                  </a:cubicBezTo>
                  <a:cubicBezTo>
                    <a:pt x="466" y="3425"/>
                    <a:pt x="480" y="3451"/>
                    <a:pt x="476" y="3463"/>
                  </a:cubicBezTo>
                  <a:cubicBezTo>
                    <a:pt x="470" y="3476"/>
                    <a:pt x="431" y="3475"/>
                    <a:pt x="424" y="3488"/>
                  </a:cubicBezTo>
                  <a:cubicBezTo>
                    <a:pt x="421" y="3492"/>
                    <a:pt x="422" y="3502"/>
                    <a:pt x="425" y="3506"/>
                  </a:cubicBezTo>
                  <a:cubicBezTo>
                    <a:pt x="429" y="3512"/>
                    <a:pt x="443" y="3519"/>
                    <a:pt x="450" y="3521"/>
                  </a:cubicBezTo>
                  <a:cubicBezTo>
                    <a:pt x="462" y="3525"/>
                    <a:pt x="492" y="3518"/>
                    <a:pt x="503" y="3526"/>
                  </a:cubicBezTo>
                  <a:cubicBezTo>
                    <a:pt x="511" y="3531"/>
                    <a:pt x="513" y="3554"/>
                    <a:pt x="520" y="3561"/>
                  </a:cubicBezTo>
                  <a:cubicBezTo>
                    <a:pt x="527" y="3568"/>
                    <a:pt x="546" y="3574"/>
                    <a:pt x="555" y="3579"/>
                  </a:cubicBezTo>
                  <a:cubicBezTo>
                    <a:pt x="561" y="3583"/>
                    <a:pt x="578" y="3588"/>
                    <a:pt x="580" y="3595"/>
                  </a:cubicBezTo>
                  <a:cubicBezTo>
                    <a:pt x="583" y="3609"/>
                    <a:pt x="561" y="3635"/>
                    <a:pt x="552" y="3646"/>
                  </a:cubicBezTo>
                  <a:cubicBezTo>
                    <a:pt x="541" y="3660"/>
                    <a:pt x="511" y="3680"/>
                    <a:pt x="498" y="3692"/>
                  </a:cubicBezTo>
                  <a:cubicBezTo>
                    <a:pt x="487" y="3703"/>
                    <a:pt x="471" y="3731"/>
                    <a:pt x="457" y="3738"/>
                  </a:cubicBezTo>
                  <a:cubicBezTo>
                    <a:pt x="431" y="3751"/>
                    <a:pt x="369" y="3748"/>
                    <a:pt x="339" y="3750"/>
                  </a:cubicBezTo>
                  <a:cubicBezTo>
                    <a:pt x="325" y="3751"/>
                    <a:pt x="295" y="3746"/>
                    <a:pt x="281" y="3751"/>
                  </a:cubicBezTo>
                  <a:cubicBezTo>
                    <a:pt x="265" y="3758"/>
                    <a:pt x="248" y="3793"/>
                    <a:pt x="232" y="3797"/>
                  </a:cubicBezTo>
                  <a:cubicBezTo>
                    <a:pt x="221" y="3800"/>
                    <a:pt x="198" y="3793"/>
                    <a:pt x="189" y="3786"/>
                  </a:cubicBezTo>
                  <a:cubicBezTo>
                    <a:pt x="178" y="3777"/>
                    <a:pt x="164" y="3748"/>
                    <a:pt x="163" y="3733"/>
                  </a:cubicBezTo>
                  <a:cubicBezTo>
                    <a:pt x="163" y="3722"/>
                    <a:pt x="171" y="3700"/>
                    <a:pt x="179" y="3694"/>
                  </a:cubicBezTo>
                  <a:cubicBezTo>
                    <a:pt x="190" y="3687"/>
                    <a:pt x="222" y="3704"/>
                    <a:pt x="232" y="3694"/>
                  </a:cubicBezTo>
                  <a:cubicBezTo>
                    <a:pt x="238" y="3687"/>
                    <a:pt x="237" y="3663"/>
                    <a:pt x="232" y="3655"/>
                  </a:cubicBezTo>
                  <a:cubicBezTo>
                    <a:pt x="222" y="3642"/>
                    <a:pt x="187" y="3636"/>
                    <a:pt x="171" y="3634"/>
                  </a:cubicBezTo>
                  <a:cubicBezTo>
                    <a:pt x="161" y="3632"/>
                    <a:pt x="140" y="3638"/>
                    <a:pt x="131" y="3634"/>
                  </a:cubicBezTo>
                  <a:cubicBezTo>
                    <a:pt x="116" y="3626"/>
                    <a:pt x="98" y="3593"/>
                    <a:pt x="93" y="3577"/>
                  </a:cubicBezTo>
                  <a:cubicBezTo>
                    <a:pt x="88" y="3561"/>
                    <a:pt x="88" y="3527"/>
                    <a:pt x="93" y="3511"/>
                  </a:cubicBezTo>
                  <a:cubicBezTo>
                    <a:pt x="95" y="3502"/>
                    <a:pt x="116" y="3487"/>
                    <a:pt x="114" y="3478"/>
                  </a:cubicBezTo>
                  <a:cubicBezTo>
                    <a:pt x="111" y="3468"/>
                    <a:pt x="86" y="3467"/>
                    <a:pt x="80" y="3459"/>
                  </a:cubicBezTo>
                  <a:cubicBezTo>
                    <a:pt x="74" y="3450"/>
                    <a:pt x="77" y="3424"/>
                    <a:pt x="69" y="3416"/>
                  </a:cubicBezTo>
                  <a:cubicBezTo>
                    <a:pt x="60" y="3405"/>
                    <a:pt x="27" y="3405"/>
                    <a:pt x="18" y="3395"/>
                  </a:cubicBezTo>
                  <a:cubicBezTo>
                    <a:pt x="7" y="3380"/>
                    <a:pt x="0" y="3339"/>
                    <a:pt x="5" y="3320"/>
                  </a:cubicBezTo>
                  <a:cubicBezTo>
                    <a:pt x="9" y="3306"/>
                    <a:pt x="42" y="3290"/>
                    <a:pt x="46" y="3275"/>
                  </a:cubicBezTo>
                  <a:cubicBezTo>
                    <a:pt x="50" y="3255"/>
                    <a:pt x="23" y="3217"/>
                    <a:pt x="21" y="3196"/>
                  </a:cubicBezTo>
                  <a:cubicBezTo>
                    <a:pt x="20" y="3186"/>
                    <a:pt x="20" y="3163"/>
                    <a:pt x="25" y="3153"/>
                  </a:cubicBezTo>
                  <a:cubicBezTo>
                    <a:pt x="30" y="3141"/>
                    <a:pt x="57" y="3128"/>
                    <a:pt x="63" y="3116"/>
                  </a:cubicBezTo>
                  <a:cubicBezTo>
                    <a:pt x="68" y="3107"/>
                    <a:pt x="67" y="3085"/>
                    <a:pt x="70" y="3075"/>
                  </a:cubicBezTo>
                  <a:cubicBezTo>
                    <a:pt x="74" y="3064"/>
                    <a:pt x="83" y="3042"/>
                    <a:pt x="93" y="3035"/>
                  </a:cubicBezTo>
                  <a:cubicBezTo>
                    <a:pt x="106" y="3027"/>
                    <a:pt x="143" y="3038"/>
                    <a:pt x="155" y="3028"/>
                  </a:cubicBezTo>
                  <a:cubicBezTo>
                    <a:pt x="164" y="3020"/>
                    <a:pt x="175" y="2993"/>
                    <a:pt x="171" y="2982"/>
                  </a:cubicBezTo>
                  <a:cubicBezTo>
                    <a:pt x="165" y="2967"/>
                    <a:pt x="128" y="2956"/>
                    <a:pt x="111" y="2952"/>
                  </a:cubicBezTo>
                  <a:cubicBezTo>
                    <a:pt x="97" y="2949"/>
                    <a:pt x="66" y="2958"/>
                    <a:pt x="50" y="2955"/>
                  </a:cubicBezTo>
                  <a:cubicBezTo>
                    <a:pt x="54" y="2920"/>
                    <a:pt x="75" y="2856"/>
                    <a:pt x="93" y="2838"/>
                  </a:cubicBezTo>
                  <a:cubicBezTo>
                    <a:pt x="106" y="2824"/>
                    <a:pt x="153" y="2825"/>
                    <a:pt x="166" y="2811"/>
                  </a:cubicBezTo>
                  <a:cubicBezTo>
                    <a:pt x="188" y="2789"/>
                    <a:pt x="185" y="2720"/>
                    <a:pt x="202" y="2695"/>
                  </a:cubicBezTo>
                  <a:cubicBezTo>
                    <a:pt x="211" y="2680"/>
                    <a:pt x="238" y="2655"/>
                    <a:pt x="254" y="2649"/>
                  </a:cubicBezTo>
                  <a:cubicBezTo>
                    <a:pt x="287" y="2635"/>
                    <a:pt x="361" y="2647"/>
                    <a:pt x="396" y="2641"/>
                  </a:cubicBezTo>
                  <a:cubicBezTo>
                    <a:pt x="414" y="2637"/>
                    <a:pt x="459" y="2636"/>
                    <a:pt x="465" y="2619"/>
                  </a:cubicBezTo>
                  <a:cubicBezTo>
                    <a:pt x="469" y="2605"/>
                    <a:pt x="433" y="2585"/>
                    <a:pt x="429" y="2570"/>
                  </a:cubicBezTo>
                  <a:cubicBezTo>
                    <a:pt x="420" y="2539"/>
                    <a:pt x="412" y="2464"/>
                    <a:pt x="434" y="2441"/>
                  </a:cubicBezTo>
                  <a:cubicBezTo>
                    <a:pt x="456" y="2418"/>
                    <a:pt x="531" y="2441"/>
                    <a:pt x="560" y="2430"/>
                  </a:cubicBezTo>
                  <a:cubicBezTo>
                    <a:pt x="595" y="2417"/>
                    <a:pt x="668" y="2378"/>
                    <a:pt x="678" y="2344"/>
                  </a:cubicBezTo>
                  <a:cubicBezTo>
                    <a:pt x="683" y="2324"/>
                    <a:pt x="655" y="2287"/>
                    <a:pt x="648" y="2268"/>
                  </a:cubicBezTo>
                  <a:cubicBezTo>
                    <a:pt x="644" y="2258"/>
                    <a:pt x="631" y="2239"/>
                    <a:pt x="631" y="2228"/>
                  </a:cubicBezTo>
                  <a:cubicBezTo>
                    <a:pt x="632" y="2208"/>
                    <a:pt x="649" y="2168"/>
                    <a:pt x="664" y="2155"/>
                  </a:cubicBezTo>
                  <a:cubicBezTo>
                    <a:pt x="687" y="2134"/>
                    <a:pt x="752" y="2129"/>
                    <a:pt x="779" y="2114"/>
                  </a:cubicBezTo>
                  <a:cubicBezTo>
                    <a:pt x="816" y="2095"/>
                    <a:pt x="881" y="2042"/>
                    <a:pt x="913" y="2015"/>
                  </a:cubicBezTo>
                  <a:cubicBezTo>
                    <a:pt x="952" y="1981"/>
                    <a:pt x="1040" y="1916"/>
                    <a:pt x="1061" y="1869"/>
                  </a:cubicBezTo>
                  <a:cubicBezTo>
                    <a:pt x="1072" y="1843"/>
                    <a:pt x="1072" y="1783"/>
                    <a:pt x="1066" y="1755"/>
                  </a:cubicBezTo>
                  <a:cubicBezTo>
                    <a:pt x="1062" y="1738"/>
                    <a:pt x="1038" y="1710"/>
                    <a:pt x="1033" y="1693"/>
                  </a:cubicBezTo>
                  <a:cubicBezTo>
                    <a:pt x="1026" y="1662"/>
                    <a:pt x="1029" y="1596"/>
                    <a:pt x="1033" y="1564"/>
                  </a:cubicBezTo>
                  <a:cubicBezTo>
                    <a:pt x="1040" y="1521"/>
                    <a:pt x="1132" y="1439"/>
                    <a:pt x="1156" y="1403"/>
                  </a:cubicBezTo>
                  <a:cubicBezTo>
                    <a:pt x="1168" y="1383"/>
                    <a:pt x="1216" y="1361"/>
                    <a:pt x="1227" y="1341"/>
                  </a:cubicBezTo>
                  <a:cubicBezTo>
                    <a:pt x="1238" y="1319"/>
                    <a:pt x="1219" y="1262"/>
                    <a:pt x="1235" y="1243"/>
                  </a:cubicBezTo>
                  <a:cubicBezTo>
                    <a:pt x="1248" y="1227"/>
                    <a:pt x="1299" y="1231"/>
                    <a:pt x="1317" y="1219"/>
                  </a:cubicBezTo>
                  <a:cubicBezTo>
                    <a:pt x="1340" y="1203"/>
                    <a:pt x="1379" y="1157"/>
                    <a:pt x="1385" y="1130"/>
                  </a:cubicBezTo>
                  <a:cubicBezTo>
                    <a:pt x="1391" y="1106"/>
                    <a:pt x="1366" y="1060"/>
                    <a:pt x="1363" y="1036"/>
                  </a:cubicBezTo>
                  <a:cubicBezTo>
                    <a:pt x="1361" y="1018"/>
                    <a:pt x="1356" y="979"/>
                    <a:pt x="1363" y="963"/>
                  </a:cubicBezTo>
                  <a:cubicBezTo>
                    <a:pt x="1374" y="940"/>
                    <a:pt x="1427" y="918"/>
                    <a:pt x="1437" y="895"/>
                  </a:cubicBezTo>
                  <a:cubicBezTo>
                    <a:pt x="1445" y="878"/>
                    <a:pt x="1445" y="838"/>
                    <a:pt x="1440" y="820"/>
                  </a:cubicBezTo>
                  <a:cubicBezTo>
                    <a:pt x="1437" y="807"/>
                    <a:pt x="1416" y="789"/>
                    <a:pt x="1413" y="777"/>
                  </a:cubicBezTo>
                  <a:cubicBezTo>
                    <a:pt x="1409" y="764"/>
                    <a:pt x="1417" y="735"/>
                    <a:pt x="1413" y="723"/>
                  </a:cubicBezTo>
                  <a:cubicBezTo>
                    <a:pt x="1407" y="706"/>
                    <a:pt x="1375" y="683"/>
                    <a:pt x="1369" y="666"/>
                  </a:cubicBezTo>
                  <a:cubicBezTo>
                    <a:pt x="1363" y="649"/>
                    <a:pt x="1354" y="610"/>
                    <a:pt x="1363" y="596"/>
                  </a:cubicBezTo>
                  <a:cubicBezTo>
                    <a:pt x="1364" y="595"/>
                    <a:pt x="1364" y="595"/>
                    <a:pt x="1365" y="594"/>
                  </a:cubicBez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sp>
          <p:nvSpPr>
            <p:cNvPr id="219" name="Freeform 62"/>
            <p:cNvSpPr>
              <a:spLocks/>
            </p:cNvSpPr>
            <p:nvPr/>
          </p:nvSpPr>
          <p:spPr bwMode="auto">
            <a:xfrm>
              <a:off x="5262562" y="5168900"/>
              <a:ext cx="34925" cy="41275"/>
            </a:xfrm>
            <a:custGeom>
              <a:avLst/>
              <a:gdLst>
                <a:gd name="T0" fmla="*/ 5 w 22"/>
                <a:gd name="T1" fmla="*/ 10 h 26"/>
                <a:gd name="T2" fmla="*/ 3 w 22"/>
                <a:gd name="T3" fmla="*/ 14 h 26"/>
                <a:gd name="T4" fmla="*/ 0 w 22"/>
                <a:gd name="T5" fmla="*/ 12 h 26"/>
                <a:gd name="T6" fmla="*/ 0 w 22"/>
                <a:gd name="T7" fmla="*/ 8 h 26"/>
                <a:gd name="T8" fmla="*/ 4 w 22"/>
                <a:gd name="T9" fmla="*/ 4 h 26"/>
                <a:gd name="T10" fmla="*/ 7 w 22"/>
                <a:gd name="T11" fmla="*/ 0 h 26"/>
                <a:gd name="T12" fmla="*/ 10 w 22"/>
                <a:gd name="T13" fmla="*/ 2 h 26"/>
                <a:gd name="T14" fmla="*/ 13 w 22"/>
                <a:gd name="T15" fmla="*/ 4 h 26"/>
                <a:gd name="T16" fmla="*/ 21 w 22"/>
                <a:gd name="T17" fmla="*/ 5 h 26"/>
                <a:gd name="T18" fmla="*/ 22 w 22"/>
                <a:gd name="T19" fmla="*/ 12 h 26"/>
                <a:gd name="T20" fmla="*/ 20 w 22"/>
                <a:gd name="T21" fmla="*/ 15 h 26"/>
                <a:gd name="T22" fmla="*/ 20 w 22"/>
                <a:gd name="T23" fmla="*/ 20 h 26"/>
                <a:gd name="T24" fmla="*/ 15 w 22"/>
                <a:gd name="T25" fmla="*/ 22 h 26"/>
                <a:gd name="T26" fmla="*/ 12 w 22"/>
                <a:gd name="T27" fmla="*/ 26 h 26"/>
                <a:gd name="T28" fmla="*/ 4 w 22"/>
                <a:gd name="T29" fmla="*/ 26 h 26"/>
                <a:gd name="T30" fmla="*/ 3 w 22"/>
                <a:gd name="T31" fmla="*/ 21 h 26"/>
                <a:gd name="T32" fmla="*/ 5 w 22"/>
                <a:gd name="T33" fmla="*/ 19 h 26"/>
                <a:gd name="T34" fmla="*/ 9 w 22"/>
                <a:gd name="T35" fmla="*/ 19 h 26"/>
                <a:gd name="T36" fmla="*/ 14 w 22"/>
                <a:gd name="T37" fmla="*/ 17 h 26"/>
                <a:gd name="T38" fmla="*/ 14 w 22"/>
                <a:gd name="T39" fmla="*/ 13 h 26"/>
                <a:gd name="T40" fmla="*/ 11 w 22"/>
                <a:gd name="T41" fmla="*/ 9 h 26"/>
                <a:gd name="T42" fmla="*/ 5 w 22"/>
                <a:gd name="T4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6">
                  <a:moveTo>
                    <a:pt x="5" y="10"/>
                  </a:moveTo>
                  <a:lnTo>
                    <a:pt x="3" y="14"/>
                  </a:lnTo>
                  <a:lnTo>
                    <a:pt x="0" y="12"/>
                  </a:lnTo>
                  <a:lnTo>
                    <a:pt x="0" y="8"/>
                  </a:lnTo>
                  <a:lnTo>
                    <a:pt x="4" y="4"/>
                  </a:lnTo>
                  <a:lnTo>
                    <a:pt x="7" y="0"/>
                  </a:lnTo>
                  <a:lnTo>
                    <a:pt x="10" y="2"/>
                  </a:lnTo>
                  <a:lnTo>
                    <a:pt x="13" y="4"/>
                  </a:lnTo>
                  <a:lnTo>
                    <a:pt x="21" y="5"/>
                  </a:lnTo>
                  <a:lnTo>
                    <a:pt x="22" y="12"/>
                  </a:lnTo>
                  <a:lnTo>
                    <a:pt x="20" y="15"/>
                  </a:lnTo>
                  <a:lnTo>
                    <a:pt x="20" y="20"/>
                  </a:lnTo>
                  <a:lnTo>
                    <a:pt x="15" y="22"/>
                  </a:lnTo>
                  <a:lnTo>
                    <a:pt x="12" y="26"/>
                  </a:lnTo>
                  <a:lnTo>
                    <a:pt x="4" y="26"/>
                  </a:lnTo>
                  <a:lnTo>
                    <a:pt x="3" y="21"/>
                  </a:lnTo>
                  <a:lnTo>
                    <a:pt x="5" y="19"/>
                  </a:lnTo>
                  <a:lnTo>
                    <a:pt x="9" y="19"/>
                  </a:lnTo>
                  <a:lnTo>
                    <a:pt x="14" y="17"/>
                  </a:lnTo>
                  <a:lnTo>
                    <a:pt x="14" y="13"/>
                  </a:lnTo>
                  <a:lnTo>
                    <a:pt x="11" y="9"/>
                  </a:lnTo>
                  <a:lnTo>
                    <a:pt x="5" y="10"/>
                  </a:lnTo>
                  <a:close/>
                </a:path>
              </a:pathLst>
            </a:custGeom>
            <a:grpFill/>
            <a:ln w="3175">
              <a:gradFill flip="none" rotWithShape="1">
                <a:gsLst>
                  <a:gs pos="0">
                    <a:srgbClr val="00FFFF"/>
                  </a:gs>
                  <a:gs pos="100000">
                    <a:srgbClr val="00ADED">
                      <a:alpha val="54000"/>
                    </a:srgbClr>
                  </a:gs>
                </a:gsLst>
                <a:lin ang="16200000" scaled="1"/>
                <a:tileRect/>
              </a:gra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nchorCtr="1"/>
            <a:lstStyle/>
            <a:p>
              <a:pPr indent="-134644" algn="ctr" defTabSz="913540">
                <a:lnSpc>
                  <a:spcPct val="90000"/>
                </a:lnSpc>
                <a:spcBef>
                  <a:spcPct val="20000"/>
                </a:spcBef>
                <a:buClr>
                  <a:srgbClr val="CC9900"/>
                </a:buClr>
                <a:buSzPct val="100000"/>
              </a:pPr>
              <a:endParaRPr lang="zh-CN" altLang="en-US" sz="1200">
                <a:solidFill>
                  <a:prstClr val="black"/>
                </a:solidFill>
                <a:effectLst>
                  <a:outerShdw blurRad="38100" dist="38100" dir="2700000" algn="tl">
                    <a:srgbClr val="000000">
                      <a:alpha val="43137"/>
                    </a:srgbClr>
                  </a:outerShdw>
                </a:effectLst>
                <a:cs typeface="+mn-ea"/>
                <a:sym typeface="+mn-lt"/>
              </a:endParaRPr>
            </a:p>
          </p:txBody>
        </p:sp>
      </p:grpSp>
      <p:sp>
        <p:nvSpPr>
          <p:cNvPr id="8" name="矩形 7"/>
          <p:cNvSpPr/>
          <p:nvPr/>
        </p:nvSpPr>
        <p:spPr bwMode="auto">
          <a:xfrm>
            <a:off x="738425" y="3530332"/>
            <a:ext cx="6417818" cy="2616382"/>
          </a:xfrm>
          <a:prstGeom prst="rect">
            <a:avLst/>
          </a:prstGeom>
          <a:solidFill>
            <a:schemeClr val="tx1">
              <a:alpha val="5000"/>
            </a:schemeClr>
          </a:solidFill>
          <a:ln w="25400" cap="flat" cmpd="sng" algn="ctr">
            <a:solidFill>
              <a:srgbClr val="1F497D">
                <a:lumMod val="75000"/>
              </a:srgbClr>
            </a:solid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black"/>
              </a:solidFill>
              <a:cs typeface="+mn-ea"/>
              <a:sym typeface="+mn-lt"/>
            </a:endParaRPr>
          </a:p>
        </p:txBody>
      </p:sp>
      <p:sp>
        <p:nvSpPr>
          <p:cNvPr id="10" name="矩形 9"/>
          <p:cNvSpPr/>
          <p:nvPr/>
        </p:nvSpPr>
        <p:spPr bwMode="auto">
          <a:xfrm>
            <a:off x="805584" y="1131835"/>
            <a:ext cx="2017776" cy="1942735"/>
          </a:xfrm>
          <a:prstGeom prst="rect">
            <a:avLst/>
          </a:prstGeom>
          <a:solidFill>
            <a:srgbClr val="009EE7">
              <a:alpha val="20000"/>
            </a:srgbClr>
          </a:solidFill>
          <a:ln w="25400" cap="flat" cmpd="sng" algn="ctr">
            <a:noFill/>
            <a:prstDash val="solid"/>
          </a:ln>
          <a:effectLst/>
        </p:spPr>
        <p:txBody>
          <a:bodyPr rtlCol="0" anchor="ctr"/>
          <a:lstStyle/>
          <a:p>
            <a:pPr algn="ctr" defTabSz="913760">
              <a:defRPr/>
            </a:pPr>
            <a:endParaRPr lang="zh-CN" altLang="en-US" sz="1798" kern="0" dirty="0">
              <a:solidFill>
                <a:prstClr val="black"/>
              </a:solidFill>
              <a:cs typeface="+mn-ea"/>
              <a:sym typeface="+mn-lt"/>
            </a:endParaRPr>
          </a:p>
        </p:txBody>
      </p:sp>
      <p:sp>
        <p:nvSpPr>
          <p:cNvPr id="11" name="矩形 10"/>
          <p:cNvSpPr/>
          <p:nvPr/>
        </p:nvSpPr>
        <p:spPr bwMode="auto">
          <a:xfrm>
            <a:off x="5123089" y="1124810"/>
            <a:ext cx="1997860" cy="1942735"/>
          </a:xfrm>
          <a:prstGeom prst="rect">
            <a:avLst/>
          </a:prstGeom>
          <a:solidFill>
            <a:srgbClr val="009EE7">
              <a:alpha val="20000"/>
            </a:srgbClr>
          </a:solidFill>
          <a:ln w="25400" cap="flat" cmpd="sng" algn="ctr">
            <a:noFill/>
            <a:prstDash val="solid"/>
          </a:ln>
          <a:effectLst/>
        </p:spPr>
        <p:txBody>
          <a:bodyPr rtlCol="0" anchor="ctr"/>
          <a:lstStyle/>
          <a:p>
            <a:pPr algn="ctr" defTabSz="913760">
              <a:defRPr/>
            </a:pPr>
            <a:endParaRPr lang="zh-CN" altLang="en-US" sz="1798" kern="0" dirty="0">
              <a:solidFill>
                <a:prstClr val="black"/>
              </a:solidFill>
              <a:cs typeface="+mn-ea"/>
              <a:sym typeface="+mn-lt"/>
            </a:endParaRPr>
          </a:p>
        </p:txBody>
      </p:sp>
      <p:sp>
        <p:nvSpPr>
          <p:cNvPr id="12" name="矩形 11"/>
          <p:cNvSpPr/>
          <p:nvPr/>
        </p:nvSpPr>
        <p:spPr bwMode="auto">
          <a:xfrm>
            <a:off x="2968464" y="1131835"/>
            <a:ext cx="2023811" cy="1942735"/>
          </a:xfrm>
          <a:prstGeom prst="rect">
            <a:avLst/>
          </a:prstGeom>
          <a:solidFill>
            <a:srgbClr val="009EE7">
              <a:alpha val="20000"/>
            </a:srgbClr>
          </a:solidFill>
          <a:ln w="25400" cap="flat" cmpd="sng" algn="ctr">
            <a:noFill/>
            <a:prstDash val="solid"/>
          </a:ln>
          <a:effectLst/>
        </p:spPr>
        <p:txBody>
          <a:bodyPr rtlCol="0" anchor="ctr"/>
          <a:lstStyle/>
          <a:p>
            <a:pPr algn="ctr" defTabSz="913760">
              <a:defRPr/>
            </a:pPr>
            <a:endParaRPr lang="zh-CN" altLang="en-US" sz="1798" kern="0" dirty="0">
              <a:solidFill>
                <a:prstClr val="black"/>
              </a:solidFill>
              <a:cs typeface="+mn-ea"/>
              <a:sym typeface="+mn-lt"/>
            </a:endParaRPr>
          </a:p>
        </p:txBody>
      </p:sp>
      <p:sp>
        <p:nvSpPr>
          <p:cNvPr id="13" name="Rectangle 9"/>
          <p:cNvSpPr>
            <a:spLocks noChangeArrowheads="1"/>
          </p:cNvSpPr>
          <p:nvPr/>
        </p:nvSpPr>
        <p:spPr bwMode="auto">
          <a:xfrm>
            <a:off x="1371886" y="1600768"/>
            <a:ext cx="1379830"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支持</a:t>
            </a:r>
            <a:r>
              <a:rPr lang="en-US" altLang="zh-CN" sz="1200" dirty="0">
                <a:solidFill>
                  <a:prstClr val="black"/>
                </a:solidFill>
                <a:cs typeface="+mn-ea"/>
                <a:sym typeface="+mn-lt"/>
              </a:rPr>
              <a:t>6</a:t>
            </a:r>
            <a:r>
              <a:rPr lang="zh-CN" altLang="en-US" sz="1200" dirty="0">
                <a:solidFill>
                  <a:prstClr val="black"/>
                </a:solidFill>
                <a:cs typeface="+mn-ea"/>
                <a:sym typeface="+mn-lt"/>
              </a:rPr>
              <a:t>种主流开发语言的开源组件镜像适合各类开发者的开发场景使用</a:t>
            </a:r>
            <a:endParaRPr lang="en-US" altLang="zh-CN" sz="1200" dirty="0">
              <a:solidFill>
                <a:prstClr val="black"/>
              </a:solidFill>
              <a:effectLst>
                <a:outerShdw blurRad="38100" dist="38100" dir="2700000" algn="tl">
                  <a:srgbClr val="000000">
                    <a:alpha val="43137"/>
                  </a:srgbClr>
                </a:outerShdw>
              </a:effectLst>
              <a:cs typeface="+mn-ea"/>
              <a:sym typeface="+mn-lt"/>
            </a:endParaRPr>
          </a:p>
        </p:txBody>
      </p:sp>
      <p:grpSp>
        <p:nvGrpSpPr>
          <p:cNvPr id="14" name="组合 103"/>
          <p:cNvGrpSpPr>
            <a:grpSpLocks noChangeAspect="1"/>
          </p:cNvGrpSpPr>
          <p:nvPr/>
        </p:nvGrpSpPr>
        <p:grpSpPr>
          <a:xfrm>
            <a:off x="848528" y="1702769"/>
            <a:ext cx="439324" cy="478176"/>
            <a:chOff x="15897217" y="7312025"/>
            <a:chExt cx="365133" cy="412750"/>
          </a:xfrm>
          <a:solidFill>
            <a:sysClr val="window" lastClr="FFFFFF"/>
          </a:solidFill>
        </p:grpSpPr>
        <p:sp>
          <p:nvSpPr>
            <p:cNvPr id="15" name="Freeform 244"/>
            <p:cNvSpPr>
              <a:spLocks noEditPoints="1"/>
            </p:cNvSpPr>
            <p:nvPr/>
          </p:nvSpPr>
          <p:spPr bwMode="auto">
            <a:xfrm>
              <a:off x="16005175" y="7312025"/>
              <a:ext cx="149225" cy="412750"/>
            </a:xfrm>
            <a:custGeom>
              <a:avLst/>
              <a:gdLst/>
              <a:ahLst/>
              <a:cxnLst>
                <a:cxn ang="0">
                  <a:pos x="48" y="0"/>
                </a:cxn>
                <a:cxn ang="0">
                  <a:pos x="38" y="2"/>
                </a:cxn>
                <a:cxn ang="0">
                  <a:pos x="22" y="22"/>
                </a:cxn>
                <a:cxn ang="0">
                  <a:pos x="8" y="58"/>
                </a:cxn>
                <a:cxn ang="0">
                  <a:pos x="2" y="104"/>
                </a:cxn>
                <a:cxn ang="0">
                  <a:pos x="0" y="130"/>
                </a:cxn>
                <a:cxn ang="0">
                  <a:pos x="4" y="180"/>
                </a:cxn>
                <a:cxn ang="0">
                  <a:pos x="14" y="222"/>
                </a:cxn>
                <a:cxn ang="0">
                  <a:pos x="30" y="250"/>
                </a:cxn>
                <a:cxn ang="0">
                  <a:pos x="42" y="260"/>
                </a:cxn>
                <a:cxn ang="0">
                  <a:pos x="48" y="260"/>
                </a:cxn>
                <a:cxn ang="0">
                  <a:pos x="58" y="258"/>
                </a:cxn>
                <a:cxn ang="0">
                  <a:pos x="74" y="238"/>
                </a:cxn>
                <a:cxn ang="0">
                  <a:pos x="86" y="202"/>
                </a:cxn>
                <a:cxn ang="0">
                  <a:pos x="94" y="156"/>
                </a:cxn>
                <a:cxn ang="0">
                  <a:pos x="94" y="130"/>
                </a:cxn>
                <a:cxn ang="0">
                  <a:pos x="92" y="80"/>
                </a:cxn>
                <a:cxn ang="0">
                  <a:pos x="80" y="38"/>
                </a:cxn>
                <a:cxn ang="0">
                  <a:pos x="66" y="10"/>
                </a:cxn>
                <a:cxn ang="0">
                  <a:pos x="52" y="0"/>
                </a:cxn>
                <a:cxn ang="0">
                  <a:pos x="48" y="0"/>
                </a:cxn>
                <a:cxn ang="0">
                  <a:pos x="48" y="248"/>
                </a:cxn>
                <a:cxn ang="0">
                  <a:pos x="34" y="238"/>
                </a:cxn>
                <a:cxn ang="0">
                  <a:pos x="22" y="214"/>
                </a:cxn>
                <a:cxn ang="0">
                  <a:pos x="14" y="176"/>
                </a:cxn>
                <a:cxn ang="0">
                  <a:pos x="10" y="130"/>
                </a:cxn>
                <a:cxn ang="0">
                  <a:pos x="12" y="106"/>
                </a:cxn>
                <a:cxn ang="0">
                  <a:pos x="18" y="64"/>
                </a:cxn>
                <a:cxn ang="0">
                  <a:pos x="28" y="32"/>
                </a:cxn>
                <a:cxn ang="0">
                  <a:pos x="40" y="14"/>
                </a:cxn>
                <a:cxn ang="0">
                  <a:pos x="48" y="12"/>
                </a:cxn>
                <a:cxn ang="0">
                  <a:pos x="60" y="22"/>
                </a:cxn>
                <a:cxn ang="0">
                  <a:pos x="72" y="46"/>
                </a:cxn>
                <a:cxn ang="0">
                  <a:pos x="82" y="84"/>
                </a:cxn>
                <a:cxn ang="0">
                  <a:pos x="84" y="130"/>
                </a:cxn>
                <a:cxn ang="0">
                  <a:pos x="84" y="154"/>
                </a:cxn>
                <a:cxn ang="0">
                  <a:pos x="78" y="196"/>
                </a:cxn>
                <a:cxn ang="0">
                  <a:pos x="68" y="228"/>
                </a:cxn>
                <a:cxn ang="0">
                  <a:pos x="54" y="246"/>
                </a:cxn>
                <a:cxn ang="0">
                  <a:pos x="48" y="248"/>
                </a:cxn>
              </a:cxnLst>
              <a:rect l="0" t="0" r="r" b="b"/>
              <a:pathLst>
                <a:path w="94" h="260">
                  <a:moveTo>
                    <a:pt x="48" y="0"/>
                  </a:moveTo>
                  <a:lnTo>
                    <a:pt x="48" y="0"/>
                  </a:lnTo>
                  <a:lnTo>
                    <a:pt x="42" y="0"/>
                  </a:lnTo>
                  <a:lnTo>
                    <a:pt x="38" y="2"/>
                  </a:lnTo>
                  <a:lnTo>
                    <a:pt x="30" y="10"/>
                  </a:lnTo>
                  <a:lnTo>
                    <a:pt x="22" y="22"/>
                  </a:lnTo>
                  <a:lnTo>
                    <a:pt x="14" y="38"/>
                  </a:lnTo>
                  <a:lnTo>
                    <a:pt x="8" y="58"/>
                  </a:lnTo>
                  <a:lnTo>
                    <a:pt x="4" y="80"/>
                  </a:lnTo>
                  <a:lnTo>
                    <a:pt x="2" y="104"/>
                  </a:lnTo>
                  <a:lnTo>
                    <a:pt x="0" y="130"/>
                  </a:lnTo>
                  <a:lnTo>
                    <a:pt x="0" y="130"/>
                  </a:lnTo>
                  <a:lnTo>
                    <a:pt x="2" y="156"/>
                  </a:lnTo>
                  <a:lnTo>
                    <a:pt x="4" y="180"/>
                  </a:lnTo>
                  <a:lnTo>
                    <a:pt x="8" y="202"/>
                  </a:lnTo>
                  <a:lnTo>
                    <a:pt x="14" y="222"/>
                  </a:lnTo>
                  <a:lnTo>
                    <a:pt x="22" y="238"/>
                  </a:lnTo>
                  <a:lnTo>
                    <a:pt x="30" y="250"/>
                  </a:lnTo>
                  <a:lnTo>
                    <a:pt x="38" y="258"/>
                  </a:lnTo>
                  <a:lnTo>
                    <a:pt x="42" y="260"/>
                  </a:lnTo>
                  <a:lnTo>
                    <a:pt x="48" y="260"/>
                  </a:lnTo>
                  <a:lnTo>
                    <a:pt x="48" y="260"/>
                  </a:lnTo>
                  <a:lnTo>
                    <a:pt x="52" y="260"/>
                  </a:lnTo>
                  <a:lnTo>
                    <a:pt x="58" y="258"/>
                  </a:lnTo>
                  <a:lnTo>
                    <a:pt x="66" y="250"/>
                  </a:lnTo>
                  <a:lnTo>
                    <a:pt x="74" y="238"/>
                  </a:lnTo>
                  <a:lnTo>
                    <a:pt x="80" y="222"/>
                  </a:lnTo>
                  <a:lnTo>
                    <a:pt x="86" y="202"/>
                  </a:lnTo>
                  <a:lnTo>
                    <a:pt x="92" y="180"/>
                  </a:lnTo>
                  <a:lnTo>
                    <a:pt x="94" y="156"/>
                  </a:lnTo>
                  <a:lnTo>
                    <a:pt x="94" y="130"/>
                  </a:lnTo>
                  <a:lnTo>
                    <a:pt x="94" y="130"/>
                  </a:lnTo>
                  <a:lnTo>
                    <a:pt x="94" y="104"/>
                  </a:lnTo>
                  <a:lnTo>
                    <a:pt x="92" y="80"/>
                  </a:lnTo>
                  <a:lnTo>
                    <a:pt x="86" y="58"/>
                  </a:lnTo>
                  <a:lnTo>
                    <a:pt x="80" y="38"/>
                  </a:lnTo>
                  <a:lnTo>
                    <a:pt x="74" y="22"/>
                  </a:lnTo>
                  <a:lnTo>
                    <a:pt x="66" y="10"/>
                  </a:lnTo>
                  <a:lnTo>
                    <a:pt x="58" y="2"/>
                  </a:lnTo>
                  <a:lnTo>
                    <a:pt x="52" y="0"/>
                  </a:lnTo>
                  <a:lnTo>
                    <a:pt x="48" y="0"/>
                  </a:lnTo>
                  <a:lnTo>
                    <a:pt x="48" y="0"/>
                  </a:lnTo>
                  <a:close/>
                  <a:moveTo>
                    <a:pt x="48" y="248"/>
                  </a:moveTo>
                  <a:lnTo>
                    <a:pt x="48" y="248"/>
                  </a:lnTo>
                  <a:lnTo>
                    <a:pt x="40" y="246"/>
                  </a:lnTo>
                  <a:lnTo>
                    <a:pt x="34" y="238"/>
                  </a:lnTo>
                  <a:lnTo>
                    <a:pt x="28" y="228"/>
                  </a:lnTo>
                  <a:lnTo>
                    <a:pt x="22" y="214"/>
                  </a:lnTo>
                  <a:lnTo>
                    <a:pt x="18" y="196"/>
                  </a:lnTo>
                  <a:lnTo>
                    <a:pt x="14" y="176"/>
                  </a:lnTo>
                  <a:lnTo>
                    <a:pt x="12" y="154"/>
                  </a:lnTo>
                  <a:lnTo>
                    <a:pt x="10" y="130"/>
                  </a:lnTo>
                  <a:lnTo>
                    <a:pt x="10" y="130"/>
                  </a:lnTo>
                  <a:lnTo>
                    <a:pt x="12" y="106"/>
                  </a:lnTo>
                  <a:lnTo>
                    <a:pt x="14" y="84"/>
                  </a:lnTo>
                  <a:lnTo>
                    <a:pt x="18" y="64"/>
                  </a:lnTo>
                  <a:lnTo>
                    <a:pt x="22" y="46"/>
                  </a:lnTo>
                  <a:lnTo>
                    <a:pt x="28" y="32"/>
                  </a:lnTo>
                  <a:lnTo>
                    <a:pt x="34" y="22"/>
                  </a:lnTo>
                  <a:lnTo>
                    <a:pt x="40" y="14"/>
                  </a:lnTo>
                  <a:lnTo>
                    <a:pt x="48" y="12"/>
                  </a:lnTo>
                  <a:lnTo>
                    <a:pt x="48" y="12"/>
                  </a:lnTo>
                  <a:lnTo>
                    <a:pt x="54" y="14"/>
                  </a:lnTo>
                  <a:lnTo>
                    <a:pt x="60" y="22"/>
                  </a:lnTo>
                  <a:lnTo>
                    <a:pt x="68" y="32"/>
                  </a:lnTo>
                  <a:lnTo>
                    <a:pt x="72" y="46"/>
                  </a:lnTo>
                  <a:lnTo>
                    <a:pt x="78" y="64"/>
                  </a:lnTo>
                  <a:lnTo>
                    <a:pt x="82" y="84"/>
                  </a:lnTo>
                  <a:lnTo>
                    <a:pt x="84" y="106"/>
                  </a:lnTo>
                  <a:lnTo>
                    <a:pt x="84" y="130"/>
                  </a:lnTo>
                  <a:lnTo>
                    <a:pt x="84" y="130"/>
                  </a:lnTo>
                  <a:lnTo>
                    <a:pt x="84" y="154"/>
                  </a:lnTo>
                  <a:lnTo>
                    <a:pt x="82" y="176"/>
                  </a:lnTo>
                  <a:lnTo>
                    <a:pt x="78" y="196"/>
                  </a:lnTo>
                  <a:lnTo>
                    <a:pt x="72" y="214"/>
                  </a:lnTo>
                  <a:lnTo>
                    <a:pt x="68" y="228"/>
                  </a:lnTo>
                  <a:lnTo>
                    <a:pt x="60" y="238"/>
                  </a:lnTo>
                  <a:lnTo>
                    <a:pt x="54" y="246"/>
                  </a:lnTo>
                  <a:lnTo>
                    <a:pt x="48" y="248"/>
                  </a:lnTo>
                  <a:lnTo>
                    <a:pt x="48" y="24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6" name="Freeform 245"/>
            <p:cNvSpPr>
              <a:spLocks noEditPoints="1"/>
            </p:cNvSpPr>
            <p:nvPr/>
          </p:nvSpPr>
          <p:spPr bwMode="auto">
            <a:xfrm>
              <a:off x="15897225" y="7397750"/>
              <a:ext cx="365125" cy="244475"/>
            </a:xfrm>
            <a:custGeom>
              <a:avLst/>
              <a:gdLst/>
              <a:ahLst/>
              <a:cxnLst>
                <a:cxn ang="0">
                  <a:pos x="2" y="10"/>
                </a:cxn>
                <a:cxn ang="0">
                  <a:pos x="0" y="20"/>
                </a:cxn>
                <a:cxn ang="0">
                  <a:pos x="8" y="44"/>
                </a:cxn>
                <a:cxn ang="0">
                  <a:pos x="32" y="74"/>
                </a:cxn>
                <a:cxn ang="0">
                  <a:pos x="70" y="104"/>
                </a:cxn>
                <a:cxn ang="0">
                  <a:pos x="92" y="118"/>
                </a:cxn>
                <a:cxn ang="0">
                  <a:pos x="138" y="140"/>
                </a:cxn>
                <a:cxn ang="0">
                  <a:pos x="178" y="152"/>
                </a:cxn>
                <a:cxn ang="0">
                  <a:pos x="210" y="152"/>
                </a:cxn>
                <a:cxn ang="0">
                  <a:pos x="226" y="146"/>
                </a:cxn>
                <a:cxn ang="0">
                  <a:pos x="228" y="142"/>
                </a:cxn>
                <a:cxn ang="0">
                  <a:pos x="230" y="132"/>
                </a:cxn>
                <a:cxn ang="0">
                  <a:pos x="222" y="108"/>
                </a:cxn>
                <a:cxn ang="0">
                  <a:pos x="198" y="78"/>
                </a:cxn>
                <a:cxn ang="0">
                  <a:pos x="162" y="48"/>
                </a:cxn>
                <a:cxn ang="0">
                  <a:pos x="140" y="36"/>
                </a:cxn>
                <a:cxn ang="0">
                  <a:pos x="94" y="12"/>
                </a:cxn>
                <a:cxn ang="0">
                  <a:pos x="52" y="0"/>
                </a:cxn>
                <a:cxn ang="0">
                  <a:pos x="20" y="0"/>
                </a:cxn>
                <a:cxn ang="0">
                  <a:pos x="6" y="6"/>
                </a:cxn>
                <a:cxn ang="0">
                  <a:pos x="2" y="10"/>
                </a:cxn>
                <a:cxn ang="0">
                  <a:pos x="218" y="134"/>
                </a:cxn>
                <a:cxn ang="0">
                  <a:pos x="202" y="142"/>
                </a:cxn>
                <a:cxn ang="0">
                  <a:pos x="176" y="140"/>
                </a:cxn>
                <a:cxn ang="0">
                  <a:pos x="138" y="128"/>
                </a:cxn>
                <a:cxn ang="0">
                  <a:pos x="96" y="108"/>
                </a:cxn>
                <a:cxn ang="0">
                  <a:pos x="76" y="96"/>
                </a:cxn>
                <a:cxn ang="0">
                  <a:pos x="42" y="68"/>
                </a:cxn>
                <a:cxn ang="0">
                  <a:pos x="20" y="44"/>
                </a:cxn>
                <a:cxn ang="0">
                  <a:pos x="12" y="24"/>
                </a:cxn>
                <a:cxn ang="0">
                  <a:pos x="14" y="18"/>
                </a:cxn>
                <a:cxn ang="0">
                  <a:pos x="28" y="10"/>
                </a:cxn>
                <a:cxn ang="0">
                  <a:pos x="56" y="12"/>
                </a:cxn>
                <a:cxn ang="0">
                  <a:pos x="92" y="24"/>
                </a:cxn>
                <a:cxn ang="0">
                  <a:pos x="134" y="44"/>
                </a:cxn>
                <a:cxn ang="0">
                  <a:pos x="154" y="56"/>
                </a:cxn>
                <a:cxn ang="0">
                  <a:pos x="188" y="84"/>
                </a:cxn>
                <a:cxn ang="0">
                  <a:pos x="210" y="108"/>
                </a:cxn>
                <a:cxn ang="0">
                  <a:pos x="218" y="128"/>
                </a:cxn>
                <a:cxn ang="0">
                  <a:pos x="218" y="134"/>
                </a:cxn>
              </a:cxnLst>
              <a:rect l="0" t="0" r="r" b="b"/>
              <a:pathLst>
                <a:path w="230" h="154">
                  <a:moveTo>
                    <a:pt x="2" y="10"/>
                  </a:moveTo>
                  <a:lnTo>
                    <a:pt x="2" y="10"/>
                  </a:lnTo>
                  <a:lnTo>
                    <a:pt x="0" y="16"/>
                  </a:lnTo>
                  <a:lnTo>
                    <a:pt x="0" y="20"/>
                  </a:lnTo>
                  <a:lnTo>
                    <a:pt x="2" y="32"/>
                  </a:lnTo>
                  <a:lnTo>
                    <a:pt x="8" y="44"/>
                  </a:lnTo>
                  <a:lnTo>
                    <a:pt x="18" y="58"/>
                  </a:lnTo>
                  <a:lnTo>
                    <a:pt x="32" y="74"/>
                  </a:lnTo>
                  <a:lnTo>
                    <a:pt x="50" y="88"/>
                  </a:lnTo>
                  <a:lnTo>
                    <a:pt x="70" y="104"/>
                  </a:lnTo>
                  <a:lnTo>
                    <a:pt x="92" y="118"/>
                  </a:lnTo>
                  <a:lnTo>
                    <a:pt x="92" y="118"/>
                  </a:lnTo>
                  <a:lnTo>
                    <a:pt x="116" y="130"/>
                  </a:lnTo>
                  <a:lnTo>
                    <a:pt x="138" y="140"/>
                  </a:lnTo>
                  <a:lnTo>
                    <a:pt x="160" y="146"/>
                  </a:lnTo>
                  <a:lnTo>
                    <a:pt x="178" y="152"/>
                  </a:lnTo>
                  <a:lnTo>
                    <a:pt x="196" y="154"/>
                  </a:lnTo>
                  <a:lnTo>
                    <a:pt x="210" y="152"/>
                  </a:lnTo>
                  <a:lnTo>
                    <a:pt x="222" y="148"/>
                  </a:lnTo>
                  <a:lnTo>
                    <a:pt x="226" y="146"/>
                  </a:lnTo>
                  <a:lnTo>
                    <a:pt x="228" y="142"/>
                  </a:lnTo>
                  <a:lnTo>
                    <a:pt x="228" y="142"/>
                  </a:lnTo>
                  <a:lnTo>
                    <a:pt x="230" y="136"/>
                  </a:lnTo>
                  <a:lnTo>
                    <a:pt x="230" y="132"/>
                  </a:lnTo>
                  <a:lnTo>
                    <a:pt x="228" y="120"/>
                  </a:lnTo>
                  <a:lnTo>
                    <a:pt x="222" y="108"/>
                  </a:lnTo>
                  <a:lnTo>
                    <a:pt x="212" y="94"/>
                  </a:lnTo>
                  <a:lnTo>
                    <a:pt x="198" y="78"/>
                  </a:lnTo>
                  <a:lnTo>
                    <a:pt x="182" y="64"/>
                  </a:lnTo>
                  <a:lnTo>
                    <a:pt x="162" y="48"/>
                  </a:lnTo>
                  <a:lnTo>
                    <a:pt x="140" y="36"/>
                  </a:lnTo>
                  <a:lnTo>
                    <a:pt x="140" y="36"/>
                  </a:lnTo>
                  <a:lnTo>
                    <a:pt x="116" y="22"/>
                  </a:lnTo>
                  <a:lnTo>
                    <a:pt x="94" y="12"/>
                  </a:lnTo>
                  <a:lnTo>
                    <a:pt x="72" y="6"/>
                  </a:lnTo>
                  <a:lnTo>
                    <a:pt x="52" y="0"/>
                  </a:lnTo>
                  <a:lnTo>
                    <a:pt x="36" y="0"/>
                  </a:lnTo>
                  <a:lnTo>
                    <a:pt x="20" y="0"/>
                  </a:lnTo>
                  <a:lnTo>
                    <a:pt x="10" y="4"/>
                  </a:lnTo>
                  <a:lnTo>
                    <a:pt x="6" y="6"/>
                  </a:lnTo>
                  <a:lnTo>
                    <a:pt x="2" y="10"/>
                  </a:lnTo>
                  <a:lnTo>
                    <a:pt x="2" y="10"/>
                  </a:lnTo>
                  <a:close/>
                  <a:moveTo>
                    <a:pt x="218" y="134"/>
                  </a:moveTo>
                  <a:lnTo>
                    <a:pt x="218" y="134"/>
                  </a:lnTo>
                  <a:lnTo>
                    <a:pt x="212" y="140"/>
                  </a:lnTo>
                  <a:lnTo>
                    <a:pt x="202" y="142"/>
                  </a:lnTo>
                  <a:lnTo>
                    <a:pt x="190" y="142"/>
                  </a:lnTo>
                  <a:lnTo>
                    <a:pt x="176" y="140"/>
                  </a:lnTo>
                  <a:lnTo>
                    <a:pt x="158" y="136"/>
                  </a:lnTo>
                  <a:lnTo>
                    <a:pt x="138" y="128"/>
                  </a:lnTo>
                  <a:lnTo>
                    <a:pt x="118" y="120"/>
                  </a:lnTo>
                  <a:lnTo>
                    <a:pt x="96" y="108"/>
                  </a:lnTo>
                  <a:lnTo>
                    <a:pt x="96" y="108"/>
                  </a:lnTo>
                  <a:lnTo>
                    <a:pt x="76" y="96"/>
                  </a:lnTo>
                  <a:lnTo>
                    <a:pt x="58" y="82"/>
                  </a:lnTo>
                  <a:lnTo>
                    <a:pt x="42" y="68"/>
                  </a:lnTo>
                  <a:lnTo>
                    <a:pt x="30" y="56"/>
                  </a:lnTo>
                  <a:lnTo>
                    <a:pt x="20" y="44"/>
                  </a:lnTo>
                  <a:lnTo>
                    <a:pt x="14" y="34"/>
                  </a:lnTo>
                  <a:lnTo>
                    <a:pt x="12" y="24"/>
                  </a:lnTo>
                  <a:lnTo>
                    <a:pt x="14" y="18"/>
                  </a:lnTo>
                  <a:lnTo>
                    <a:pt x="14" y="18"/>
                  </a:lnTo>
                  <a:lnTo>
                    <a:pt x="20" y="12"/>
                  </a:lnTo>
                  <a:lnTo>
                    <a:pt x="28" y="10"/>
                  </a:lnTo>
                  <a:lnTo>
                    <a:pt x="40" y="10"/>
                  </a:lnTo>
                  <a:lnTo>
                    <a:pt x="56" y="12"/>
                  </a:lnTo>
                  <a:lnTo>
                    <a:pt x="72" y="16"/>
                  </a:lnTo>
                  <a:lnTo>
                    <a:pt x="92" y="24"/>
                  </a:lnTo>
                  <a:lnTo>
                    <a:pt x="112" y="32"/>
                  </a:lnTo>
                  <a:lnTo>
                    <a:pt x="134" y="44"/>
                  </a:lnTo>
                  <a:lnTo>
                    <a:pt x="134" y="44"/>
                  </a:lnTo>
                  <a:lnTo>
                    <a:pt x="154" y="56"/>
                  </a:lnTo>
                  <a:lnTo>
                    <a:pt x="172" y="70"/>
                  </a:lnTo>
                  <a:lnTo>
                    <a:pt x="188" y="84"/>
                  </a:lnTo>
                  <a:lnTo>
                    <a:pt x="200" y="96"/>
                  </a:lnTo>
                  <a:lnTo>
                    <a:pt x="210" y="108"/>
                  </a:lnTo>
                  <a:lnTo>
                    <a:pt x="216" y="118"/>
                  </a:lnTo>
                  <a:lnTo>
                    <a:pt x="218" y="128"/>
                  </a:lnTo>
                  <a:lnTo>
                    <a:pt x="218" y="134"/>
                  </a:lnTo>
                  <a:lnTo>
                    <a:pt x="218" y="134"/>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7" name="Freeform 246"/>
            <p:cNvSpPr>
              <a:spLocks noEditPoints="1"/>
            </p:cNvSpPr>
            <p:nvPr/>
          </p:nvSpPr>
          <p:spPr bwMode="auto">
            <a:xfrm>
              <a:off x="15897217" y="7397750"/>
              <a:ext cx="365125" cy="244475"/>
            </a:xfrm>
            <a:custGeom>
              <a:avLst/>
              <a:gdLst/>
              <a:ahLst/>
              <a:cxnLst>
                <a:cxn ang="0">
                  <a:pos x="140" y="118"/>
                </a:cxn>
                <a:cxn ang="0">
                  <a:pos x="182" y="88"/>
                </a:cxn>
                <a:cxn ang="0">
                  <a:pos x="212" y="58"/>
                </a:cxn>
                <a:cxn ang="0">
                  <a:pos x="228" y="32"/>
                </a:cxn>
                <a:cxn ang="0">
                  <a:pos x="230" y="16"/>
                </a:cxn>
                <a:cxn ang="0">
                  <a:pos x="228" y="10"/>
                </a:cxn>
                <a:cxn ang="0">
                  <a:pos x="222" y="4"/>
                </a:cxn>
                <a:cxn ang="0">
                  <a:pos x="196" y="0"/>
                </a:cxn>
                <a:cxn ang="0">
                  <a:pos x="160" y="6"/>
                </a:cxn>
                <a:cxn ang="0">
                  <a:pos x="116" y="22"/>
                </a:cxn>
                <a:cxn ang="0">
                  <a:pos x="92" y="36"/>
                </a:cxn>
                <a:cxn ang="0">
                  <a:pos x="50" y="64"/>
                </a:cxn>
                <a:cxn ang="0">
                  <a:pos x="18" y="94"/>
                </a:cxn>
                <a:cxn ang="0">
                  <a:pos x="2" y="120"/>
                </a:cxn>
                <a:cxn ang="0">
                  <a:pos x="0" y="136"/>
                </a:cxn>
                <a:cxn ang="0">
                  <a:pos x="2" y="142"/>
                </a:cxn>
                <a:cxn ang="0">
                  <a:pos x="10" y="148"/>
                </a:cxn>
                <a:cxn ang="0">
                  <a:pos x="36" y="154"/>
                </a:cxn>
                <a:cxn ang="0">
                  <a:pos x="72" y="146"/>
                </a:cxn>
                <a:cxn ang="0">
                  <a:pos x="116" y="130"/>
                </a:cxn>
                <a:cxn ang="0">
                  <a:pos x="140" y="118"/>
                </a:cxn>
                <a:cxn ang="0">
                  <a:pos x="134" y="108"/>
                </a:cxn>
                <a:cxn ang="0">
                  <a:pos x="92" y="128"/>
                </a:cxn>
                <a:cxn ang="0">
                  <a:pos x="56" y="140"/>
                </a:cxn>
                <a:cxn ang="0">
                  <a:pos x="28" y="142"/>
                </a:cxn>
                <a:cxn ang="0">
                  <a:pos x="14" y="134"/>
                </a:cxn>
                <a:cxn ang="0">
                  <a:pos x="12" y="128"/>
                </a:cxn>
                <a:cxn ang="0">
                  <a:pos x="20" y="108"/>
                </a:cxn>
                <a:cxn ang="0">
                  <a:pos x="42" y="84"/>
                </a:cxn>
                <a:cxn ang="0">
                  <a:pos x="76" y="56"/>
                </a:cxn>
                <a:cxn ang="0">
                  <a:pos x="96" y="44"/>
                </a:cxn>
                <a:cxn ang="0">
                  <a:pos x="138" y="24"/>
                </a:cxn>
                <a:cxn ang="0">
                  <a:pos x="176" y="12"/>
                </a:cxn>
                <a:cxn ang="0">
                  <a:pos x="202" y="10"/>
                </a:cxn>
                <a:cxn ang="0">
                  <a:pos x="218" y="18"/>
                </a:cxn>
                <a:cxn ang="0">
                  <a:pos x="218" y="24"/>
                </a:cxn>
                <a:cxn ang="0">
                  <a:pos x="210" y="44"/>
                </a:cxn>
                <a:cxn ang="0">
                  <a:pos x="188" y="68"/>
                </a:cxn>
                <a:cxn ang="0">
                  <a:pos x="154" y="96"/>
                </a:cxn>
                <a:cxn ang="0">
                  <a:pos x="134" y="108"/>
                </a:cxn>
              </a:cxnLst>
              <a:rect l="0" t="0" r="r" b="b"/>
              <a:pathLst>
                <a:path w="230" h="154">
                  <a:moveTo>
                    <a:pt x="140" y="118"/>
                  </a:moveTo>
                  <a:lnTo>
                    <a:pt x="140" y="118"/>
                  </a:lnTo>
                  <a:lnTo>
                    <a:pt x="162" y="104"/>
                  </a:lnTo>
                  <a:lnTo>
                    <a:pt x="182" y="88"/>
                  </a:lnTo>
                  <a:lnTo>
                    <a:pt x="198" y="74"/>
                  </a:lnTo>
                  <a:lnTo>
                    <a:pt x="212" y="58"/>
                  </a:lnTo>
                  <a:lnTo>
                    <a:pt x="222" y="44"/>
                  </a:lnTo>
                  <a:lnTo>
                    <a:pt x="228" y="32"/>
                  </a:lnTo>
                  <a:lnTo>
                    <a:pt x="230" y="20"/>
                  </a:lnTo>
                  <a:lnTo>
                    <a:pt x="230" y="16"/>
                  </a:lnTo>
                  <a:lnTo>
                    <a:pt x="228" y="10"/>
                  </a:lnTo>
                  <a:lnTo>
                    <a:pt x="228" y="10"/>
                  </a:lnTo>
                  <a:lnTo>
                    <a:pt x="226" y="6"/>
                  </a:lnTo>
                  <a:lnTo>
                    <a:pt x="222" y="4"/>
                  </a:lnTo>
                  <a:lnTo>
                    <a:pt x="210" y="0"/>
                  </a:lnTo>
                  <a:lnTo>
                    <a:pt x="196" y="0"/>
                  </a:lnTo>
                  <a:lnTo>
                    <a:pt x="178" y="0"/>
                  </a:lnTo>
                  <a:lnTo>
                    <a:pt x="160" y="6"/>
                  </a:lnTo>
                  <a:lnTo>
                    <a:pt x="138" y="12"/>
                  </a:lnTo>
                  <a:lnTo>
                    <a:pt x="116" y="22"/>
                  </a:lnTo>
                  <a:lnTo>
                    <a:pt x="92" y="36"/>
                  </a:lnTo>
                  <a:lnTo>
                    <a:pt x="92" y="36"/>
                  </a:lnTo>
                  <a:lnTo>
                    <a:pt x="70" y="48"/>
                  </a:lnTo>
                  <a:lnTo>
                    <a:pt x="50" y="64"/>
                  </a:lnTo>
                  <a:lnTo>
                    <a:pt x="32" y="78"/>
                  </a:lnTo>
                  <a:lnTo>
                    <a:pt x="18" y="94"/>
                  </a:lnTo>
                  <a:lnTo>
                    <a:pt x="8" y="108"/>
                  </a:lnTo>
                  <a:lnTo>
                    <a:pt x="2" y="120"/>
                  </a:lnTo>
                  <a:lnTo>
                    <a:pt x="0" y="132"/>
                  </a:lnTo>
                  <a:lnTo>
                    <a:pt x="0" y="136"/>
                  </a:lnTo>
                  <a:lnTo>
                    <a:pt x="2" y="142"/>
                  </a:lnTo>
                  <a:lnTo>
                    <a:pt x="2" y="142"/>
                  </a:lnTo>
                  <a:lnTo>
                    <a:pt x="6" y="146"/>
                  </a:lnTo>
                  <a:lnTo>
                    <a:pt x="10" y="148"/>
                  </a:lnTo>
                  <a:lnTo>
                    <a:pt x="20" y="152"/>
                  </a:lnTo>
                  <a:lnTo>
                    <a:pt x="36" y="154"/>
                  </a:lnTo>
                  <a:lnTo>
                    <a:pt x="52" y="152"/>
                  </a:lnTo>
                  <a:lnTo>
                    <a:pt x="72" y="146"/>
                  </a:lnTo>
                  <a:lnTo>
                    <a:pt x="94" y="140"/>
                  </a:lnTo>
                  <a:lnTo>
                    <a:pt x="116" y="130"/>
                  </a:lnTo>
                  <a:lnTo>
                    <a:pt x="140" y="118"/>
                  </a:lnTo>
                  <a:lnTo>
                    <a:pt x="140" y="118"/>
                  </a:lnTo>
                  <a:close/>
                  <a:moveTo>
                    <a:pt x="134" y="108"/>
                  </a:moveTo>
                  <a:lnTo>
                    <a:pt x="134" y="108"/>
                  </a:lnTo>
                  <a:lnTo>
                    <a:pt x="112" y="120"/>
                  </a:lnTo>
                  <a:lnTo>
                    <a:pt x="92" y="128"/>
                  </a:lnTo>
                  <a:lnTo>
                    <a:pt x="72" y="136"/>
                  </a:lnTo>
                  <a:lnTo>
                    <a:pt x="56" y="140"/>
                  </a:lnTo>
                  <a:lnTo>
                    <a:pt x="40" y="142"/>
                  </a:lnTo>
                  <a:lnTo>
                    <a:pt x="28" y="142"/>
                  </a:lnTo>
                  <a:lnTo>
                    <a:pt x="20" y="140"/>
                  </a:lnTo>
                  <a:lnTo>
                    <a:pt x="14" y="134"/>
                  </a:lnTo>
                  <a:lnTo>
                    <a:pt x="14" y="134"/>
                  </a:lnTo>
                  <a:lnTo>
                    <a:pt x="12" y="128"/>
                  </a:lnTo>
                  <a:lnTo>
                    <a:pt x="14" y="118"/>
                  </a:lnTo>
                  <a:lnTo>
                    <a:pt x="20" y="108"/>
                  </a:lnTo>
                  <a:lnTo>
                    <a:pt x="30" y="96"/>
                  </a:lnTo>
                  <a:lnTo>
                    <a:pt x="42" y="84"/>
                  </a:lnTo>
                  <a:lnTo>
                    <a:pt x="58" y="70"/>
                  </a:lnTo>
                  <a:lnTo>
                    <a:pt x="76" y="56"/>
                  </a:lnTo>
                  <a:lnTo>
                    <a:pt x="96" y="44"/>
                  </a:lnTo>
                  <a:lnTo>
                    <a:pt x="96" y="44"/>
                  </a:lnTo>
                  <a:lnTo>
                    <a:pt x="118" y="32"/>
                  </a:lnTo>
                  <a:lnTo>
                    <a:pt x="138" y="24"/>
                  </a:lnTo>
                  <a:lnTo>
                    <a:pt x="158" y="16"/>
                  </a:lnTo>
                  <a:lnTo>
                    <a:pt x="176" y="12"/>
                  </a:lnTo>
                  <a:lnTo>
                    <a:pt x="190" y="10"/>
                  </a:lnTo>
                  <a:lnTo>
                    <a:pt x="202" y="10"/>
                  </a:lnTo>
                  <a:lnTo>
                    <a:pt x="212" y="12"/>
                  </a:lnTo>
                  <a:lnTo>
                    <a:pt x="218" y="18"/>
                  </a:lnTo>
                  <a:lnTo>
                    <a:pt x="218" y="18"/>
                  </a:lnTo>
                  <a:lnTo>
                    <a:pt x="218" y="24"/>
                  </a:lnTo>
                  <a:lnTo>
                    <a:pt x="216" y="34"/>
                  </a:lnTo>
                  <a:lnTo>
                    <a:pt x="210" y="44"/>
                  </a:lnTo>
                  <a:lnTo>
                    <a:pt x="200" y="56"/>
                  </a:lnTo>
                  <a:lnTo>
                    <a:pt x="188" y="68"/>
                  </a:lnTo>
                  <a:lnTo>
                    <a:pt x="172" y="82"/>
                  </a:lnTo>
                  <a:lnTo>
                    <a:pt x="154" y="96"/>
                  </a:lnTo>
                  <a:lnTo>
                    <a:pt x="134" y="108"/>
                  </a:lnTo>
                  <a:lnTo>
                    <a:pt x="134" y="10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sp>
          <p:nvSpPr>
            <p:cNvPr id="18" name="Freeform 247"/>
            <p:cNvSpPr>
              <a:spLocks/>
            </p:cNvSpPr>
            <p:nvPr/>
          </p:nvSpPr>
          <p:spPr bwMode="auto">
            <a:xfrm>
              <a:off x="16052800" y="7489825"/>
              <a:ext cx="57150" cy="57150"/>
            </a:xfrm>
            <a:custGeom>
              <a:avLst/>
              <a:gdLst/>
              <a:ahLst/>
              <a:cxnLst>
                <a:cxn ang="0">
                  <a:pos x="36" y="18"/>
                </a:cxn>
                <a:cxn ang="0">
                  <a:pos x="36" y="18"/>
                </a:cxn>
                <a:cxn ang="0">
                  <a:pos x="34" y="26"/>
                </a:cxn>
                <a:cxn ang="0">
                  <a:pos x="30" y="30"/>
                </a:cxn>
                <a:cxn ang="0">
                  <a:pos x="24" y="34"/>
                </a:cxn>
                <a:cxn ang="0">
                  <a:pos x="18" y="36"/>
                </a:cxn>
                <a:cxn ang="0">
                  <a:pos x="18" y="36"/>
                </a:cxn>
                <a:cxn ang="0">
                  <a:pos x="10" y="34"/>
                </a:cxn>
                <a:cxn ang="0">
                  <a:pos x="4" y="30"/>
                </a:cxn>
                <a:cxn ang="0">
                  <a:pos x="0" y="26"/>
                </a:cxn>
                <a:cxn ang="0">
                  <a:pos x="0" y="18"/>
                </a:cxn>
                <a:cxn ang="0">
                  <a:pos x="0" y="18"/>
                </a:cxn>
                <a:cxn ang="0">
                  <a:pos x="0" y="10"/>
                </a:cxn>
                <a:cxn ang="0">
                  <a:pos x="4" y="6"/>
                </a:cxn>
                <a:cxn ang="0">
                  <a:pos x="10" y="2"/>
                </a:cxn>
                <a:cxn ang="0">
                  <a:pos x="18" y="0"/>
                </a:cxn>
                <a:cxn ang="0">
                  <a:pos x="18" y="0"/>
                </a:cxn>
                <a:cxn ang="0">
                  <a:pos x="24" y="2"/>
                </a:cxn>
                <a:cxn ang="0">
                  <a:pos x="30" y="6"/>
                </a:cxn>
                <a:cxn ang="0">
                  <a:pos x="34" y="10"/>
                </a:cxn>
                <a:cxn ang="0">
                  <a:pos x="36" y="18"/>
                </a:cxn>
                <a:cxn ang="0">
                  <a:pos x="36" y="18"/>
                </a:cxn>
              </a:cxnLst>
              <a:rect l="0" t="0" r="r" b="b"/>
              <a:pathLst>
                <a:path w="36" h="36">
                  <a:moveTo>
                    <a:pt x="36" y="18"/>
                  </a:moveTo>
                  <a:lnTo>
                    <a:pt x="36" y="18"/>
                  </a:lnTo>
                  <a:lnTo>
                    <a:pt x="34" y="26"/>
                  </a:lnTo>
                  <a:lnTo>
                    <a:pt x="30" y="30"/>
                  </a:lnTo>
                  <a:lnTo>
                    <a:pt x="24" y="34"/>
                  </a:lnTo>
                  <a:lnTo>
                    <a:pt x="18" y="36"/>
                  </a:lnTo>
                  <a:lnTo>
                    <a:pt x="18" y="36"/>
                  </a:lnTo>
                  <a:lnTo>
                    <a:pt x="10" y="34"/>
                  </a:lnTo>
                  <a:lnTo>
                    <a:pt x="4" y="30"/>
                  </a:lnTo>
                  <a:lnTo>
                    <a:pt x="0" y="26"/>
                  </a:lnTo>
                  <a:lnTo>
                    <a:pt x="0" y="18"/>
                  </a:lnTo>
                  <a:lnTo>
                    <a:pt x="0" y="18"/>
                  </a:lnTo>
                  <a:lnTo>
                    <a:pt x="0" y="10"/>
                  </a:lnTo>
                  <a:lnTo>
                    <a:pt x="4" y="6"/>
                  </a:lnTo>
                  <a:lnTo>
                    <a:pt x="10" y="2"/>
                  </a:lnTo>
                  <a:lnTo>
                    <a:pt x="18" y="0"/>
                  </a:lnTo>
                  <a:lnTo>
                    <a:pt x="18" y="0"/>
                  </a:lnTo>
                  <a:lnTo>
                    <a:pt x="24" y="2"/>
                  </a:lnTo>
                  <a:lnTo>
                    <a:pt x="30" y="6"/>
                  </a:lnTo>
                  <a:lnTo>
                    <a:pt x="34" y="10"/>
                  </a:lnTo>
                  <a:lnTo>
                    <a:pt x="36" y="18"/>
                  </a:lnTo>
                  <a:lnTo>
                    <a:pt x="36" y="18"/>
                  </a:lnTo>
                  <a:close/>
                </a:path>
              </a:pathLst>
            </a:custGeom>
            <a:grpFill/>
            <a:ln w="9525">
              <a:noFill/>
              <a:round/>
              <a:headEnd/>
              <a:tailEnd/>
            </a:ln>
          </p:spPr>
          <p:txBody>
            <a:bodyPr vert="horz" wrap="square" lIns="9537" tIns="4768" rIns="9537" bIns="4768" numCol="1" anchor="t" anchorCtr="0" compatLnSpc="1">
              <a:prstTxWarp prst="textNoShape">
                <a:avLst/>
              </a:prstTxWarp>
            </a:bodyPr>
            <a:lstStyle/>
            <a:p>
              <a:pPr defTabSz="318577">
                <a:defRPr/>
              </a:pPr>
              <a:endParaRPr lang="zh-CN" altLang="en-US" sz="1200" kern="0">
                <a:solidFill>
                  <a:prstClr val="black"/>
                </a:solidFill>
                <a:cs typeface="+mn-ea"/>
                <a:sym typeface="+mn-lt"/>
              </a:endParaRPr>
            </a:p>
          </p:txBody>
        </p:sp>
      </p:grpSp>
      <p:sp>
        <p:nvSpPr>
          <p:cNvPr id="20" name="Rectangle 9"/>
          <p:cNvSpPr>
            <a:spLocks noChangeArrowheads="1"/>
          </p:cNvSpPr>
          <p:nvPr/>
        </p:nvSpPr>
        <p:spPr bwMode="auto">
          <a:xfrm>
            <a:off x="915636" y="1243676"/>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主流语言开发组件镜像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1" name="Rectangle 9"/>
          <p:cNvSpPr>
            <a:spLocks noChangeArrowheads="1"/>
          </p:cNvSpPr>
          <p:nvPr/>
        </p:nvSpPr>
        <p:spPr bwMode="auto">
          <a:xfrm>
            <a:off x="3299956" y="1243676"/>
            <a:ext cx="1435356"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常用开发工具镜像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25" name="Rectangle 9"/>
          <p:cNvSpPr>
            <a:spLocks noChangeArrowheads="1"/>
          </p:cNvSpPr>
          <p:nvPr/>
        </p:nvSpPr>
        <p:spPr bwMode="auto">
          <a:xfrm>
            <a:off x="3590778" y="1583287"/>
            <a:ext cx="1354746"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a:t>
            </a:r>
            <a:r>
              <a:rPr lang="en-US" altLang="zh-CN" sz="1200" dirty="0">
                <a:solidFill>
                  <a:prstClr val="black"/>
                </a:solidFill>
                <a:cs typeface="+mn-ea"/>
                <a:sym typeface="+mn-lt"/>
              </a:rPr>
              <a:t>30</a:t>
            </a:r>
            <a:r>
              <a:rPr lang="zh-CN" altLang="en-US" sz="1200" dirty="0">
                <a:solidFill>
                  <a:prstClr val="black"/>
                </a:solidFill>
                <a:cs typeface="+mn-ea"/>
                <a:sym typeface="+mn-lt"/>
              </a:rPr>
              <a:t>种常用开发者工具镜像，配套各种开发场景的需要</a:t>
            </a:r>
            <a:endParaRPr lang="en-US" altLang="zh-CN" sz="1200" dirty="0">
              <a:solidFill>
                <a:prstClr val="black"/>
              </a:solidFill>
              <a:cs typeface="+mn-ea"/>
              <a:sym typeface="+mn-lt"/>
            </a:endParaRPr>
          </a:p>
        </p:txBody>
      </p:sp>
      <p:sp>
        <p:nvSpPr>
          <p:cNvPr id="29" name="Rectangle 9"/>
          <p:cNvSpPr>
            <a:spLocks noChangeArrowheads="1"/>
          </p:cNvSpPr>
          <p:nvPr/>
        </p:nvSpPr>
        <p:spPr bwMode="auto">
          <a:xfrm>
            <a:off x="5224921" y="1241928"/>
            <a:ext cx="1794195" cy="215304"/>
          </a:xfrm>
          <a:prstGeom prst="rect">
            <a:avLst/>
          </a:prstGeom>
        </p:spPr>
        <p:txBody>
          <a:bodyPr wrap="none" lIns="0" tIns="0" rIns="0" bIns="0">
            <a:spAutoFit/>
          </a:bodyPr>
          <a:lstStyle/>
          <a:p>
            <a:pPr defTabSz="1136809">
              <a:spcAft>
                <a:spcPts val="600"/>
              </a:spcAft>
            </a:pPr>
            <a:r>
              <a:rPr kumimoji="1" lang="zh-CN" altLang="en-US" sz="1399" b="1" dirty="0">
                <a:solidFill>
                  <a:schemeClr val="accent1">
                    <a:lumMod val="75000"/>
                  </a:schemeClr>
                </a:solidFill>
                <a:effectLst>
                  <a:outerShdw blurRad="38100" dist="38100" dir="2700000" algn="tl">
                    <a:srgbClr val="000000">
                      <a:alpha val="43137"/>
                    </a:srgbClr>
                  </a:outerShdw>
                </a:effectLst>
                <a:cs typeface="+mn-ea"/>
                <a:sym typeface="+mn-lt"/>
              </a:rPr>
              <a:t>热门开源操作系统镜像</a:t>
            </a:r>
            <a:endParaRPr kumimoji="1" lang="en-US" altLang="zh-CN" sz="1399" b="1" dirty="0">
              <a:solidFill>
                <a:schemeClr val="accent1">
                  <a:lumMod val="75000"/>
                </a:schemeClr>
              </a:solidFill>
              <a:effectLst>
                <a:outerShdw blurRad="38100" dist="38100" dir="2700000" algn="tl">
                  <a:srgbClr val="000000">
                    <a:alpha val="43137"/>
                  </a:srgbClr>
                </a:outerShdw>
              </a:effectLst>
              <a:cs typeface="+mn-ea"/>
              <a:sym typeface="+mn-lt"/>
            </a:endParaRPr>
          </a:p>
        </p:txBody>
      </p:sp>
      <p:sp>
        <p:nvSpPr>
          <p:cNvPr id="30" name="Rectangle 9"/>
          <p:cNvSpPr>
            <a:spLocks noChangeArrowheads="1"/>
          </p:cNvSpPr>
          <p:nvPr/>
        </p:nvSpPr>
        <p:spPr bwMode="auto">
          <a:xfrm>
            <a:off x="5744624" y="1543785"/>
            <a:ext cx="1318963" cy="738664"/>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defTabSz="1218418"/>
            <a:r>
              <a:rPr lang="zh-CN" altLang="en-US" sz="1200" dirty="0">
                <a:solidFill>
                  <a:prstClr val="black"/>
                </a:solidFill>
                <a:cs typeface="+mn-ea"/>
                <a:sym typeface="+mn-lt"/>
              </a:rPr>
              <a:t>提供</a:t>
            </a:r>
            <a:r>
              <a:rPr lang="en-US" altLang="zh-CN" sz="1200" dirty="0">
                <a:solidFill>
                  <a:prstClr val="black"/>
                </a:solidFill>
                <a:cs typeface="+mn-ea"/>
                <a:sym typeface="+mn-lt"/>
              </a:rPr>
              <a:t>22</a:t>
            </a:r>
            <a:r>
              <a:rPr lang="zh-CN" altLang="en-US" sz="1200" dirty="0">
                <a:solidFill>
                  <a:prstClr val="black"/>
                </a:solidFill>
                <a:cs typeface="+mn-ea"/>
                <a:sym typeface="+mn-lt"/>
              </a:rPr>
              <a:t>种热门开源操作系统的镜像供开发者按需选用并提供快捷下载方式</a:t>
            </a:r>
            <a:endParaRPr lang="en-US" altLang="zh-CN" sz="1200" dirty="0">
              <a:solidFill>
                <a:prstClr val="black"/>
              </a:solidFill>
              <a:cs typeface="+mn-ea"/>
              <a:sym typeface="+mn-lt"/>
            </a:endParaRPr>
          </a:p>
        </p:txBody>
      </p:sp>
      <p:sp>
        <p:nvSpPr>
          <p:cNvPr id="129" name="文本框 128"/>
          <p:cNvSpPr txBox="1"/>
          <p:nvPr/>
        </p:nvSpPr>
        <p:spPr>
          <a:xfrm>
            <a:off x="4567153" y="3821921"/>
            <a:ext cx="2678025" cy="2308324"/>
          </a:xfrm>
          <a:prstGeom prst="rect">
            <a:avLst/>
          </a:prstGeom>
          <a:noFill/>
        </p:spPr>
        <p:txBody>
          <a:bodyPr wrap="square" rtlCol="0">
            <a:spAutoFit/>
          </a:bodyPr>
          <a:lstStyle/>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国外开源组件</a:t>
            </a:r>
            <a:r>
              <a:rPr lang="zh-CN" altLang="en-US" sz="1200" b="1" dirty="0">
                <a:solidFill>
                  <a:prstClr val="black"/>
                </a:solidFill>
                <a:cs typeface="+mn-ea"/>
                <a:sym typeface="+mn-lt"/>
              </a:rPr>
              <a:t>下载慢；</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国内镜像站</a:t>
            </a:r>
            <a:r>
              <a:rPr lang="zh-CN" altLang="en-US" sz="1200" b="1" dirty="0">
                <a:solidFill>
                  <a:prstClr val="black"/>
                </a:solidFill>
                <a:cs typeface="+mn-ea"/>
                <a:sym typeface="+mn-lt"/>
              </a:rPr>
              <a:t>内容不全面；</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异地协作</a:t>
            </a:r>
            <a:r>
              <a:rPr lang="zh-CN" altLang="en-US" sz="1200" b="1" dirty="0">
                <a:solidFill>
                  <a:prstClr val="black"/>
                </a:solidFill>
                <a:cs typeface="+mn-ea"/>
                <a:sym typeface="+mn-lt"/>
              </a:rPr>
              <a:t>难以保证多地下载</a:t>
            </a:r>
            <a:r>
              <a:rPr lang="zh-CN" altLang="en-US" sz="1200" dirty="0">
                <a:solidFill>
                  <a:prstClr val="black"/>
                </a:solidFill>
                <a:cs typeface="+mn-ea"/>
                <a:sym typeface="+mn-lt"/>
              </a:rPr>
              <a:t>速度；</a:t>
            </a: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开发对各包管理工具</a:t>
            </a:r>
            <a:r>
              <a:rPr lang="zh-CN" altLang="en-US" sz="1200" b="1" dirty="0">
                <a:solidFill>
                  <a:prstClr val="black"/>
                </a:solidFill>
                <a:cs typeface="+mn-ea"/>
                <a:sym typeface="+mn-lt"/>
              </a:rPr>
              <a:t>配置不了解；</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开源组件</a:t>
            </a:r>
            <a:r>
              <a:rPr lang="zh-CN" altLang="en-US" sz="1200" b="1" dirty="0">
                <a:solidFill>
                  <a:prstClr val="black"/>
                </a:solidFill>
                <a:cs typeface="+mn-ea"/>
                <a:sym typeface="+mn-lt"/>
              </a:rPr>
              <a:t>来源有安全风险；</a:t>
            </a:r>
            <a:endParaRPr lang="en-US" altLang="zh-CN" sz="1200" b="1"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endParaRPr lang="en-US" altLang="zh-CN" sz="1200" dirty="0">
              <a:solidFill>
                <a:prstClr val="black"/>
              </a:solidFill>
              <a:cs typeface="+mn-ea"/>
              <a:sym typeface="+mn-lt"/>
            </a:endParaRPr>
          </a:p>
          <a:p>
            <a:pPr marL="171381" indent="-171381" defTabSz="1218418" eaLnBrk="0" fontAlgn="base" hangingPunct="0">
              <a:spcBef>
                <a:spcPct val="0"/>
              </a:spcBef>
              <a:spcAft>
                <a:spcPct val="0"/>
              </a:spcAft>
              <a:buClr>
                <a:schemeClr val="bg1">
                  <a:lumMod val="50000"/>
                </a:schemeClr>
              </a:buClr>
              <a:buSzPct val="60000"/>
              <a:buFont typeface="Wingdings" panose="05000000000000000000" pitchFamily="2" charset="2"/>
              <a:buChar char="l"/>
            </a:pPr>
            <a:r>
              <a:rPr lang="zh-CN" altLang="en-US" sz="1200" dirty="0">
                <a:solidFill>
                  <a:prstClr val="black"/>
                </a:solidFill>
                <a:cs typeface="+mn-ea"/>
                <a:sym typeface="+mn-lt"/>
              </a:rPr>
              <a:t>国内镜像站</a:t>
            </a:r>
            <a:r>
              <a:rPr lang="zh-CN" altLang="en-US" sz="1200" b="1" dirty="0">
                <a:solidFill>
                  <a:prstClr val="black"/>
                </a:solidFill>
                <a:cs typeface="+mn-ea"/>
                <a:sym typeface="+mn-lt"/>
              </a:rPr>
              <a:t>不能保证长期维护和稳定。</a:t>
            </a:r>
            <a:endParaRPr lang="en-US" altLang="zh-CN" sz="1200" b="1" dirty="0">
              <a:solidFill>
                <a:prstClr val="black"/>
              </a:solidFill>
              <a:cs typeface="+mn-ea"/>
              <a:sym typeface="+mn-lt"/>
            </a:endParaRPr>
          </a:p>
        </p:txBody>
      </p:sp>
      <p:pic>
        <p:nvPicPr>
          <p:cNvPr id="131" name="图片 130"/>
          <p:cNvPicPr>
            <a:picLocks noChangeAspect="1"/>
          </p:cNvPicPr>
          <p:nvPr/>
        </p:nvPicPr>
        <p:blipFill>
          <a:blip r:embed="rId3"/>
          <a:stretch>
            <a:fillRect/>
          </a:stretch>
        </p:blipFill>
        <p:spPr>
          <a:xfrm>
            <a:off x="3001932" y="3615322"/>
            <a:ext cx="134781" cy="2530108"/>
          </a:xfrm>
          <a:prstGeom prst="rect">
            <a:avLst/>
          </a:prstGeom>
        </p:spPr>
      </p:pic>
      <p:sp>
        <p:nvSpPr>
          <p:cNvPr id="152" name="文本框 151"/>
          <p:cNvSpPr txBox="1"/>
          <p:nvPr/>
        </p:nvSpPr>
        <p:spPr>
          <a:xfrm>
            <a:off x="3434829" y="5955838"/>
            <a:ext cx="1203591" cy="276999"/>
          </a:xfrm>
          <a:prstGeom prst="rect">
            <a:avLst/>
          </a:prstGeom>
          <a:noFill/>
        </p:spPr>
        <p:txBody>
          <a:bodyPr wrap="square" rtlCol="0">
            <a:spAutoFit/>
          </a:bodyPr>
          <a:lstStyle/>
          <a:p>
            <a:pPr defTabSz="1218418" eaLnBrk="0" fontAlgn="base" hangingPunct="0">
              <a:spcBef>
                <a:spcPct val="0"/>
              </a:spcBef>
              <a:spcAft>
                <a:spcPct val="0"/>
              </a:spcAft>
            </a:pPr>
            <a:r>
              <a:rPr lang="en-US" altLang="zh-CN" sz="1200" b="1" dirty="0">
                <a:solidFill>
                  <a:prstClr val="black"/>
                </a:solidFill>
                <a:cs typeface="+mn-ea"/>
                <a:sym typeface="+mn-lt"/>
              </a:rPr>
              <a:t>……………………</a:t>
            </a:r>
            <a:endParaRPr lang="zh-CN" altLang="en-US" sz="1200" b="1" dirty="0">
              <a:solidFill>
                <a:prstClr val="black"/>
              </a:solidFill>
              <a:cs typeface="+mn-ea"/>
              <a:sym typeface="+mn-lt"/>
            </a:endParaRPr>
          </a:p>
        </p:txBody>
      </p:sp>
      <p:sp>
        <p:nvSpPr>
          <p:cNvPr id="154" name="文本框 153"/>
          <p:cNvSpPr txBox="1"/>
          <p:nvPr/>
        </p:nvSpPr>
        <p:spPr>
          <a:xfrm>
            <a:off x="1307069" y="3774154"/>
            <a:ext cx="1279905"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国内开发者</a:t>
            </a:r>
          </a:p>
        </p:txBody>
      </p:sp>
      <p:sp>
        <p:nvSpPr>
          <p:cNvPr id="155" name="文本框 154"/>
          <p:cNvSpPr txBox="1"/>
          <p:nvPr/>
        </p:nvSpPr>
        <p:spPr>
          <a:xfrm>
            <a:off x="3332919" y="3648930"/>
            <a:ext cx="1343456" cy="278759"/>
          </a:xfrm>
          <a:prstGeom prst="rect">
            <a:avLst/>
          </a:prstGeom>
          <a:noFill/>
        </p:spPr>
        <p:txBody>
          <a:bodyPr wrap="square" rtlCol="0">
            <a:spAutoFit/>
          </a:bodyPr>
          <a:lstStyle/>
          <a:p>
            <a:pPr algn="ctr" defTabSz="1218418" eaLnBrk="0" fontAlgn="base" hangingPunct="0">
              <a:spcBef>
                <a:spcPct val="0"/>
              </a:spcBef>
              <a:spcAft>
                <a:spcPct val="0"/>
              </a:spcAft>
            </a:pPr>
            <a:r>
              <a:rPr lang="zh-CN" altLang="en-US" sz="1200" b="1" dirty="0">
                <a:solidFill>
                  <a:prstClr val="black"/>
                </a:solidFill>
                <a:cs typeface="+mn-ea"/>
                <a:sym typeface="+mn-lt"/>
              </a:rPr>
              <a:t>国外开源组件</a:t>
            </a:r>
          </a:p>
        </p:txBody>
      </p:sp>
      <p:grpSp>
        <p:nvGrpSpPr>
          <p:cNvPr id="222" name="组合 221"/>
          <p:cNvGrpSpPr/>
          <p:nvPr/>
        </p:nvGrpSpPr>
        <p:grpSpPr>
          <a:xfrm>
            <a:off x="2790605" y="4056328"/>
            <a:ext cx="484054" cy="1689124"/>
            <a:chOff x="2477366" y="3867876"/>
            <a:chExt cx="586953" cy="1690224"/>
          </a:xfrm>
        </p:grpSpPr>
        <p:cxnSp>
          <p:nvCxnSpPr>
            <p:cNvPr id="156" name="直接箭头连接符 155"/>
            <p:cNvCxnSpPr/>
            <p:nvPr/>
          </p:nvCxnSpPr>
          <p:spPr>
            <a:xfrm flipH="1">
              <a:off x="2477366" y="3867876"/>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p:nvPr/>
          </p:nvCxnSpPr>
          <p:spPr>
            <a:xfrm flipH="1">
              <a:off x="2495705" y="4314244"/>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接箭头连接符 157"/>
            <p:cNvCxnSpPr/>
            <p:nvPr/>
          </p:nvCxnSpPr>
          <p:spPr>
            <a:xfrm flipH="1">
              <a:off x="2477366" y="4745715"/>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p:nvPr/>
          </p:nvCxnSpPr>
          <p:spPr>
            <a:xfrm flipH="1">
              <a:off x="2477366" y="5155348"/>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直接箭头连接符 159"/>
            <p:cNvCxnSpPr/>
            <p:nvPr/>
          </p:nvCxnSpPr>
          <p:spPr>
            <a:xfrm flipH="1">
              <a:off x="2481513" y="5551111"/>
              <a:ext cx="568614" cy="6989"/>
            </a:xfrm>
            <a:prstGeom prst="straightConnector1">
              <a:avLst/>
            </a:prstGeom>
            <a:ln w="28575">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61" name="文本框 160"/>
          <p:cNvSpPr txBox="1"/>
          <p:nvPr/>
        </p:nvSpPr>
        <p:spPr>
          <a:xfrm>
            <a:off x="1646212" y="4761834"/>
            <a:ext cx="557197" cy="523220"/>
          </a:xfrm>
          <a:prstGeom prst="rect">
            <a:avLst/>
          </a:prstGeom>
          <a:noFill/>
        </p:spPr>
        <p:txBody>
          <a:bodyPr wrap="square" rtlCol="0">
            <a:spAutoFit/>
          </a:bodyPr>
          <a:lstStyle/>
          <a:p>
            <a:pPr defTabSz="1218418" eaLnBrk="0" fontAlgn="base" hangingPunct="0">
              <a:spcBef>
                <a:spcPct val="0"/>
              </a:spcBef>
              <a:spcAft>
                <a:spcPct val="0"/>
              </a:spcAft>
            </a:pPr>
            <a:r>
              <a:rPr lang="zh-CN" altLang="en-US" sz="2800" b="1" dirty="0">
                <a:solidFill>
                  <a:srgbClr val="C7000B"/>
                </a:solidFill>
                <a:cs typeface="+mn-ea"/>
                <a:sym typeface="+mn-lt"/>
              </a:rPr>
              <a:t>慢</a:t>
            </a:r>
          </a:p>
        </p:txBody>
      </p:sp>
      <p:pic>
        <p:nvPicPr>
          <p:cNvPr id="224" name="图片 2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990" y="3901349"/>
            <a:ext cx="371250" cy="365923"/>
          </a:xfrm>
          <a:prstGeom prst="rect">
            <a:avLst/>
          </a:prstGeom>
        </p:spPr>
      </p:pic>
      <p:pic>
        <p:nvPicPr>
          <p:cNvPr id="225" name="图片 2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69465" y="3906289"/>
            <a:ext cx="371250" cy="365923"/>
          </a:xfrm>
          <a:prstGeom prst="rect">
            <a:avLst/>
          </a:prstGeom>
        </p:spPr>
      </p:pic>
      <p:pic>
        <p:nvPicPr>
          <p:cNvPr id="226" name="图片 2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0676" y="4341342"/>
            <a:ext cx="371250" cy="365923"/>
          </a:xfrm>
          <a:prstGeom prst="rect">
            <a:avLst/>
          </a:prstGeom>
        </p:spPr>
      </p:pic>
      <p:pic>
        <p:nvPicPr>
          <p:cNvPr id="227" name="图片 2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32990" y="4337846"/>
            <a:ext cx="371250" cy="365923"/>
          </a:xfrm>
          <a:prstGeom prst="rect">
            <a:avLst/>
          </a:prstGeom>
        </p:spPr>
      </p:pic>
      <p:pic>
        <p:nvPicPr>
          <p:cNvPr id="228" name="图片 2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0676" y="4776394"/>
            <a:ext cx="371250" cy="365923"/>
          </a:xfrm>
          <a:prstGeom prst="rect">
            <a:avLst/>
          </a:prstGeom>
        </p:spPr>
      </p:pic>
      <p:pic>
        <p:nvPicPr>
          <p:cNvPr id="229" name="图片 2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32480" y="4774341"/>
            <a:ext cx="371250" cy="365923"/>
          </a:xfrm>
          <a:prstGeom prst="rect">
            <a:avLst/>
          </a:prstGeom>
        </p:spPr>
      </p:pic>
      <p:pic>
        <p:nvPicPr>
          <p:cNvPr id="230" name="图片 2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93158" y="5211448"/>
            <a:ext cx="371250" cy="365923"/>
          </a:xfrm>
          <a:prstGeom prst="rect">
            <a:avLst/>
          </a:prstGeom>
        </p:spPr>
      </p:pic>
      <p:pic>
        <p:nvPicPr>
          <p:cNvPr id="231" name="图片 2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32009" y="5210837"/>
            <a:ext cx="371250" cy="365923"/>
          </a:xfrm>
          <a:prstGeom prst="rect">
            <a:avLst/>
          </a:prstGeom>
        </p:spPr>
      </p:pic>
      <p:pic>
        <p:nvPicPr>
          <p:cNvPr id="232" name="图片 2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92094" y="5646499"/>
            <a:ext cx="371250" cy="365923"/>
          </a:xfrm>
          <a:prstGeom prst="rect">
            <a:avLst/>
          </a:prstGeom>
        </p:spPr>
      </p:pic>
      <p:pic>
        <p:nvPicPr>
          <p:cNvPr id="233" name="图片 2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32009" y="5647330"/>
            <a:ext cx="371250" cy="365923"/>
          </a:xfrm>
          <a:prstGeom prst="rect">
            <a:avLst/>
          </a:prstGeom>
        </p:spPr>
      </p:pic>
      <p:pic>
        <p:nvPicPr>
          <p:cNvPr id="236" name="图片 23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269411" y="3903038"/>
            <a:ext cx="364234" cy="364234"/>
          </a:xfrm>
          <a:prstGeom prst="rect">
            <a:avLst/>
          </a:prstGeom>
        </p:spPr>
      </p:pic>
      <p:pic>
        <p:nvPicPr>
          <p:cNvPr id="237" name="图片 23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268888" y="5638795"/>
            <a:ext cx="365827" cy="365827"/>
          </a:xfrm>
          <a:prstGeom prst="rect">
            <a:avLst/>
          </a:prstGeom>
        </p:spPr>
      </p:pic>
      <p:pic>
        <p:nvPicPr>
          <p:cNvPr id="238" name="图片 23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69412" y="4780874"/>
            <a:ext cx="351356" cy="351356"/>
          </a:xfrm>
          <a:prstGeom prst="rect">
            <a:avLst/>
          </a:prstGeom>
        </p:spPr>
      </p:pic>
      <p:pic>
        <p:nvPicPr>
          <p:cNvPr id="239" name="图片 23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68889" y="4336483"/>
            <a:ext cx="366350" cy="366350"/>
          </a:xfrm>
          <a:prstGeom prst="rect">
            <a:avLst/>
          </a:prstGeom>
        </p:spPr>
      </p:pic>
      <p:pic>
        <p:nvPicPr>
          <p:cNvPr id="240" name="图片 23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68151" y="5205530"/>
            <a:ext cx="356021" cy="356021"/>
          </a:xfrm>
          <a:prstGeom prst="rect">
            <a:avLst/>
          </a:prstGeom>
        </p:spPr>
      </p:pic>
      <p:sp>
        <p:nvSpPr>
          <p:cNvPr id="246" name="矩形 245"/>
          <p:cNvSpPr/>
          <p:nvPr/>
        </p:nvSpPr>
        <p:spPr>
          <a:xfrm>
            <a:off x="962486" y="2377462"/>
            <a:ext cx="1910324" cy="646331"/>
          </a:xfrm>
          <a:prstGeom prst="rect">
            <a:avLst/>
          </a:prstGeom>
        </p:spPr>
        <p:txBody>
          <a:bodyPr wrap="square">
            <a:spAutoFit/>
          </a:bodyPr>
          <a:lstStyle/>
          <a:p>
            <a:pPr defTabSz="1218418"/>
            <a:r>
              <a:rPr lang="en-US" altLang="zh-CN" sz="1200" b="1" dirty="0">
                <a:solidFill>
                  <a:prstClr val="black"/>
                </a:solidFill>
                <a:cs typeface="+mn-ea"/>
                <a:sym typeface="+mn-lt"/>
              </a:rPr>
              <a:t>maven</a:t>
            </a:r>
            <a:r>
              <a:rPr lang="zh-CN" altLang="en-US" sz="1200" b="1" dirty="0">
                <a:solidFill>
                  <a:prstClr val="black"/>
                </a:solidFill>
                <a:cs typeface="+mn-ea"/>
                <a:sym typeface="+mn-lt"/>
              </a:rPr>
              <a:t>、</a:t>
            </a:r>
            <a:r>
              <a:rPr lang="en-US" altLang="zh-CN" sz="1200" b="1" dirty="0">
                <a:solidFill>
                  <a:prstClr val="black"/>
                </a:solidFill>
                <a:cs typeface="+mn-ea"/>
                <a:sym typeface="+mn-lt"/>
              </a:rPr>
              <a:t>npm</a:t>
            </a:r>
            <a:r>
              <a:rPr lang="zh-CN" altLang="en-US" sz="1200" b="1" dirty="0">
                <a:solidFill>
                  <a:prstClr val="black"/>
                </a:solidFill>
                <a:cs typeface="+mn-ea"/>
                <a:sym typeface="+mn-lt"/>
              </a:rPr>
              <a:t>、</a:t>
            </a:r>
            <a:r>
              <a:rPr lang="en-US" altLang="zh-CN" sz="1200" b="1" dirty="0">
                <a:solidFill>
                  <a:prstClr val="black"/>
                </a:solidFill>
                <a:cs typeface="+mn-ea"/>
                <a:sym typeface="+mn-lt"/>
              </a:rPr>
              <a:t>python</a:t>
            </a:r>
            <a:r>
              <a:rPr lang="zh-CN" altLang="en-US" sz="1200" b="1" dirty="0">
                <a:solidFill>
                  <a:prstClr val="black"/>
                </a:solidFill>
                <a:cs typeface="+mn-ea"/>
                <a:sym typeface="+mn-lt"/>
              </a:rPr>
              <a:t>、</a:t>
            </a:r>
            <a:r>
              <a:rPr lang="en-US" altLang="zh-CN" sz="1200" b="1" dirty="0">
                <a:solidFill>
                  <a:prstClr val="black"/>
                </a:solidFill>
                <a:cs typeface="+mn-ea"/>
                <a:sym typeface="+mn-lt"/>
              </a:rPr>
              <a:t>docker</a:t>
            </a:r>
            <a:r>
              <a:rPr lang="zh-CN" altLang="en-US" sz="1200" b="1" dirty="0">
                <a:solidFill>
                  <a:prstClr val="black"/>
                </a:solidFill>
                <a:cs typeface="+mn-ea"/>
                <a:sym typeface="+mn-lt"/>
              </a:rPr>
              <a:t>、</a:t>
            </a:r>
            <a:r>
              <a:rPr lang="en-US" altLang="zh-CN" sz="1200" b="1" dirty="0">
                <a:solidFill>
                  <a:prstClr val="black"/>
                </a:solidFill>
                <a:cs typeface="+mn-ea"/>
                <a:sym typeface="+mn-lt"/>
              </a:rPr>
              <a:t>php </a:t>
            </a:r>
            <a:r>
              <a:rPr lang="zh-CN" altLang="en-US" sz="1200" b="1" dirty="0">
                <a:solidFill>
                  <a:prstClr val="black"/>
                </a:solidFill>
                <a:cs typeface="+mn-ea"/>
                <a:sym typeface="+mn-lt"/>
              </a:rPr>
              <a:t>、</a:t>
            </a:r>
            <a:r>
              <a:rPr lang="en-US" altLang="zh-CN" sz="1200" b="1" dirty="0">
                <a:solidFill>
                  <a:prstClr val="black"/>
                </a:solidFill>
                <a:cs typeface="+mn-ea"/>
                <a:sym typeface="+mn-lt"/>
              </a:rPr>
              <a:t>nuget</a:t>
            </a:r>
            <a:r>
              <a:rPr lang="zh-CN" altLang="en-US" sz="1200" b="1" dirty="0">
                <a:solidFill>
                  <a:prstClr val="black"/>
                </a:solidFill>
                <a:cs typeface="+mn-ea"/>
                <a:sym typeface="+mn-lt"/>
              </a:rPr>
              <a:t>、</a:t>
            </a:r>
            <a:r>
              <a:rPr lang="en-US" altLang="zh-CN" sz="1200" b="1" dirty="0">
                <a:solidFill>
                  <a:prstClr val="black"/>
                </a:solidFill>
                <a:cs typeface="+mn-ea"/>
                <a:sym typeface="+mn-lt"/>
              </a:rPr>
              <a:t> rubygems</a:t>
            </a:r>
            <a:endParaRPr lang="zh-CN" altLang="en-US" sz="1200" dirty="0">
              <a:solidFill>
                <a:prstClr val="black"/>
              </a:solidFill>
              <a:cs typeface="+mn-ea"/>
              <a:sym typeface="+mn-lt"/>
            </a:endParaRPr>
          </a:p>
        </p:txBody>
      </p:sp>
      <p:pic>
        <p:nvPicPr>
          <p:cNvPr id="247" name="图片 246"/>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37545" y="1693006"/>
            <a:ext cx="474228" cy="474228"/>
          </a:xfrm>
          <a:prstGeom prst="rect">
            <a:avLst/>
          </a:prstGeom>
        </p:spPr>
      </p:pic>
      <p:sp>
        <p:nvSpPr>
          <p:cNvPr id="248" name="矩形 247"/>
          <p:cNvSpPr/>
          <p:nvPr/>
        </p:nvSpPr>
        <p:spPr>
          <a:xfrm>
            <a:off x="3207822" y="2336615"/>
            <a:ext cx="1897980" cy="646331"/>
          </a:xfrm>
          <a:prstGeom prst="rect">
            <a:avLst/>
          </a:prstGeom>
        </p:spPr>
        <p:txBody>
          <a:bodyPr wrap="square">
            <a:spAutoFit/>
          </a:bodyPr>
          <a:lstStyle/>
          <a:p>
            <a:pPr defTabSz="1218418"/>
            <a:r>
              <a:rPr lang="en-US" altLang="zh-CN" sz="1200" b="1" dirty="0">
                <a:solidFill>
                  <a:prstClr val="black"/>
                </a:solidFill>
                <a:cs typeface="+mn-ea"/>
                <a:sym typeface="+mn-lt"/>
              </a:rPr>
              <a:t>nginx</a:t>
            </a:r>
            <a:r>
              <a:rPr lang="zh-CN" altLang="en-US" sz="1200" b="1" dirty="0">
                <a:solidFill>
                  <a:prstClr val="black"/>
                </a:solidFill>
                <a:cs typeface="+mn-ea"/>
                <a:sym typeface="+mn-lt"/>
              </a:rPr>
              <a:t>、</a:t>
            </a:r>
            <a:r>
              <a:rPr lang="en-US" altLang="zh-CN" sz="1200" b="1" dirty="0">
                <a:solidFill>
                  <a:prstClr val="black"/>
                </a:solidFill>
                <a:cs typeface="+mn-ea"/>
                <a:sym typeface="+mn-lt"/>
              </a:rPr>
              <a:t>apache</a:t>
            </a:r>
            <a:r>
              <a:rPr lang="zh-CN" altLang="en-US" sz="1200" b="1" dirty="0">
                <a:solidFill>
                  <a:prstClr val="black"/>
                </a:solidFill>
                <a:cs typeface="+mn-ea"/>
                <a:sym typeface="+mn-lt"/>
              </a:rPr>
              <a:t>、</a:t>
            </a:r>
            <a:r>
              <a:rPr lang="en-US" altLang="zh-CN" sz="1200" b="1" dirty="0">
                <a:solidFill>
                  <a:prstClr val="black"/>
                </a:solidFill>
                <a:cs typeface="+mn-ea"/>
                <a:sym typeface="+mn-lt"/>
              </a:rPr>
              <a:t>jdk</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a:solidFill>
                  <a:prstClr val="black"/>
                </a:solidFill>
                <a:cs typeface="+mn-ea"/>
                <a:sym typeface="+mn-lt"/>
              </a:rPr>
              <a:t>git</a:t>
            </a:r>
            <a:r>
              <a:rPr lang="zh-CN" altLang="en-US" sz="1200" b="1" dirty="0">
                <a:solidFill>
                  <a:prstClr val="black"/>
                </a:solidFill>
                <a:cs typeface="+mn-ea"/>
                <a:sym typeface="+mn-lt"/>
              </a:rPr>
              <a:t>、</a:t>
            </a:r>
            <a:r>
              <a:rPr lang="en-US" altLang="zh-CN" sz="1200" b="1" dirty="0">
                <a:solidFill>
                  <a:prstClr val="black"/>
                </a:solidFill>
                <a:cs typeface="+mn-ea"/>
                <a:sym typeface="+mn-lt"/>
              </a:rPr>
              <a:t>jenkins</a:t>
            </a:r>
            <a:r>
              <a:rPr lang="zh-CN" altLang="en-US" sz="1200" b="1" dirty="0">
                <a:solidFill>
                  <a:prstClr val="black"/>
                </a:solidFill>
                <a:cs typeface="+mn-ea"/>
                <a:sym typeface="+mn-lt"/>
              </a:rPr>
              <a:t>、</a:t>
            </a:r>
            <a:r>
              <a:rPr lang="en-US" altLang="zh-CN" sz="1200" b="1" dirty="0">
                <a:solidFill>
                  <a:prstClr val="black"/>
                </a:solidFill>
                <a:cs typeface="+mn-ea"/>
                <a:sym typeface="+mn-lt"/>
              </a:rPr>
              <a:t>mysql</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a:solidFill>
                  <a:prstClr val="black"/>
                </a:solidFill>
                <a:cs typeface="+mn-ea"/>
                <a:sym typeface="+mn-lt"/>
              </a:rPr>
              <a:t>ctan</a:t>
            </a:r>
            <a:r>
              <a:rPr lang="zh-CN" altLang="en-US" sz="1200" b="1" dirty="0">
                <a:solidFill>
                  <a:prstClr val="black"/>
                </a:solidFill>
                <a:cs typeface="+mn-ea"/>
                <a:sym typeface="+mn-lt"/>
              </a:rPr>
              <a:t>、</a:t>
            </a:r>
            <a:r>
              <a:rPr lang="en-US" altLang="zh-CN" sz="1200" b="1" dirty="0">
                <a:solidFill>
                  <a:prstClr val="black"/>
                </a:solidFill>
                <a:cs typeface="+mn-ea"/>
                <a:sym typeface="+mn-lt"/>
              </a:rPr>
              <a:t>zabbix</a:t>
            </a:r>
            <a:r>
              <a:rPr lang="zh-CN" altLang="en-US" sz="1200" b="1" dirty="0">
                <a:solidFill>
                  <a:prstClr val="black"/>
                </a:solidFill>
                <a:cs typeface="+mn-ea"/>
                <a:sym typeface="+mn-lt"/>
              </a:rPr>
              <a:t>、</a:t>
            </a:r>
            <a:r>
              <a:rPr lang="en-US" altLang="zh-CN" sz="1200" b="1" dirty="0">
                <a:solidFill>
                  <a:prstClr val="black"/>
                </a:solidFill>
                <a:cs typeface="+mn-ea"/>
                <a:sym typeface="+mn-lt"/>
              </a:rPr>
              <a:t>……</a:t>
            </a:r>
            <a:endParaRPr lang="zh-CN" altLang="en-US" sz="1200" dirty="0">
              <a:solidFill>
                <a:prstClr val="black"/>
              </a:solidFill>
              <a:cs typeface="+mn-ea"/>
              <a:sym typeface="+mn-lt"/>
            </a:endParaRPr>
          </a:p>
        </p:txBody>
      </p:sp>
      <p:pic>
        <p:nvPicPr>
          <p:cNvPr id="249" name="图片 2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213190" y="1726223"/>
            <a:ext cx="477245" cy="418636"/>
          </a:xfrm>
          <a:prstGeom prst="rect">
            <a:avLst/>
          </a:prstGeom>
        </p:spPr>
      </p:pic>
      <p:sp>
        <p:nvSpPr>
          <p:cNvPr id="250" name="矩形 249"/>
          <p:cNvSpPr/>
          <p:nvPr/>
        </p:nvSpPr>
        <p:spPr>
          <a:xfrm>
            <a:off x="5168618" y="2267073"/>
            <a:ext cx="1897980" cy="830997"/>
          </a:xfrm>
          <a:prstGeom prst="rect">
            <a:avLst/>
          </a:prstGeom>
        </p:spPr>
        <p:txBody>
          <a:bodyPr wrap="square">
            <a:spAutoFit/>
          </a:bodyPr>
          <a:lstStyle/>
          <a:p>
            <a:pPr defTabSz="1218418"/>
            <a:r>
              <a:rPr lang="en-US" altLang="zh-CN" sz="1200" b="1" dirty="0">
                <a:solidFill>
                  <a:prstClr val="black"/>
                </a:solidFill>
                <a:cs typeface="+mn-ea"/>
                <a:sym typeface="+mn-lt"/>
              </a:rPr>
              <a:t>centos</a:t>
            </a:r>
            <a:r>
              <a:rPr lang="zh-CN" altLang="en-US" sz="1200" b="1" dirty="0">
                <a:solidFill>
                  <a:prstClr val="black"/>
                </a:solidFill>
                <a:cs typeface="+mn-ea"/>
                <a:sym typeface="+mn-lt"/>
              </a:rPr>
              <a:t>、</a:t>
            </a:r>
            <a:r>
              <a:rPr lang="en-US" altLang="zh-CN" sz="1200" b="1" dirty="0">
                <a:solidFill>
                  <a:prstClr val="black"/>
                </a:solidFill>
                <a:cs typeface="+mn-ea"/>
                <a:sym typeface="+mn-lt"/>
              </a:rPr>
              <a:t>ubuntu</a:t>
            </a:r>
            <a:r>
              <a:rPr lang="zh-CN" altLang="en-US" sz="1200" b="1" dirty="0">
                <a:solidFill>
                  <a:prstClr val="black"/>
                </a:solidFill>
                <a:cs typeface="+mn-ea"/>
                <a:sym typeface="+mn-lt"/>
              </a:rPr>
              <a:t>、</a:t>
            </a:r>
            <a:r>
              <a:rPr lang="en-US" altLang="zh-CN" sz="1200" b="1" dirty="0">
                <a:solidFill>
                  <a:prstClr val="black"/>
                </a:solidFill>
                <a:cs typeface="+mn-ea"/>
                <a:sym typeface="+mn-lt"/>
              </a:rPr>
              <a:t>epel</a:t>
            </a:r>
            <a:r>
              <a:rPr lang="zh-CN" altLang="en-US" sz="1200" b="1" dirty="0">
                <a:solidFill>
                  <a:prstClr val="black"/>
                </a:solidFill>
                <a:cs typeface="+mn-ea"/>
                <a:sym typeface="+mn-lt"/>
              </a:rPr>
              <a:t>、 </a:t>
            </a:r>
            <a:r>
              <a:rPr lang="en-US" altLang="zh-CN" sz="1200" b="1" dirty="0">
                <a:solidFill>
                  <a:prstClr val="black"/>
                </a:solidFill>
                <a:cs typeface="+mn-ea"/>
                <a:sym typeface="+mn-lt"/>
              </a:rPr>
              <a:t>archlinux</a:t>
            </a:r>
            <a:r>
              <a:rPr lang="zh-CN" altLang="en-US" sz="1200" b="1" dirty="0">
                <a:solidFill>
                  <a:prstClr val="black"/>
                </a:solidFill>
                <a:cs typeface="+mn-ea"/>
                <a:sym typeface="+mn-lt"/>
              </a:rPr>
              <a:t>、</a:t>
            </a:r>
            <a:r>
              <a:rPr lang="en-US" altLang="zh-CN" sz="1200" b="1" dirty="0">
                <a:solidFill>
                  <a:prstClr val="black"/>
                </a:solidFill>
                <a:cs typeface="+mn-ea"/>
                <a:sym typeface="+mn-lt"/>
              </a:rPr>
              <a:t>debian</a:t>
            </a:r>
            <a:r>
              <a:rPr lang="zh-CN" altLang="en-US" sz="1200" b="1" dirty="0">
                <a:solidFill>
                  <a:prstClr val="black"/>
                </a:solidFill>
                <a:cs typeface="+mn-ea"/>
                <a:sym typeface="+mn-lt"/>
              </a:rPr>
              <a:t>、</a:t>
            </a:r>
            <a:endParaRPr lang="en-US" altLang="zh-CN" sz="1200" b="1" dirty="0">
              <a:solidFill>
                <a:prstClr val="black"/>
              </a:solidFill>
              <a:cs typeface="+mn-ea"/>
              <a:sym typeface="+mn-lt"/>
            </a:endParaRPr>
          </a:p>
          <a:p>
            <a:pPr defTabSz="1218418"/>
            <a:r>
              <a:rPr lang="en-US" altLang="zh-CN" sz="1200" b="1" dirty="0" err="1">
                <a:solidFill>
                  <a:prstClr val="black"/>
                </a:solidFill>
                <a:cs typeface="+mn-ea"/>
                <a:sym typeface="+mn-lt"/>
              </a:rPr>
              <a:t>Opensuse</a:t>
            </a:r>
            <a:r>
              <a:rPr lang="zh-CN" altLang="en-US" sz="1200" b="1" dirty="0">
                <a:solidFill>
                  <a:prstClr val="black"/>
                </a:solidFill>
                <a:cs typeface="+mn-ea"/>
                <a:sym typeface="+mn-lt"/>
              </a:rPr>
              <a:t>、</a:t>
            </a:r>
            <a:r>
              <a:rPr lang="en-US" altLang="zh-CN" sz="1200" b="1" dirty="0">
                <a:solidFill>
                  <a:prstClr val="black"/>
                </a:solidFill>
                <a:cs typeface="+mn-ea"/>
                <a:sym typeface="+mn-lt"/>
              </a:rPr>
              <a:t>fedora</a:t>
            </a:r>
            <a:r>
              <a:rPr lang="zh-CN" altLang="en-US" sz="1200" b="1" dirty="0">
                <a:solidFill>
                  <a:prstClr val="black"/>
                </a:solidFill>
                <a:cs typeface="+mn-ea"/>
                <a:sym typeface="+mn-lt"/>
              </a:rPr>
              <a:t>、</a:t>
            </a:r>
            <a:r>
              <a:rPr lang="en-US" altLang="zh-CN" sz="1200" b="1" dirty="0">
                <a:solidFill>
                  <a:prstClr val="black"/>
                </a:solidFill>
                <a:cs typeface="+mn-ea"/>
                <a:sym typeface="+mn-lt"/>
              </a:rPr>
              <a:t>……</a:t>
            </a:r>
            <a:endParaRPr lang="zh-CN" altLang="en-US" sz="1200" dirty="0">
              <a:solidFill>
                <a:prstClr val="black"/>
              </a:solidFill>
              <a:cs typeface="+mn-ea"/>
              <a:sym typeface="+mn-lt"/>
            </a:endParaRPr>
          </a:p>
        </p:txBody>
      </p:sp>
      <p:grpSp>
        <p:nvGrpSpPr>
          <p:cNvPr id="3" name="组合 2"/>
          <p:cNvGrpSpPr/>
          <p:nvPr/>
        </p:nvGrpSpPr>
        <p:grpSpPr>
          <a:xfrm>
            <a:off x="7244153" y="1401901"/>
            <a:ext cx="4216010" cy="4549169"/>
            <a:chOff x="7406325" y="1190501"/>
            <a:chExt cx="4520805" cy="4859429"/>
          </a:xfrm>
        </p:grpSpPr>
        <p:sp>
          <p:nvSpPr>
            <p:cNvPr id="39" name="矩形 38"/>
            <p:cNvSpPr/>
            <p:nvPr/>
          </p:nvSpPr>
          <p:spPr>
            <a:xfrm>
              <a:off x="7406325" y="4538325"/>
              <a:ext cx="4520804" cy="1511605"/>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0" name="矩形 39"/>
            <p:cNvSpPr/>
            <p:nvPr/>
          </p:nvSpPr>
          <p:spPr>
            <a:xfrm>
              <a:off x="7409904" y="2864517"/>
              <a:ext cx="4517225"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1" name="矩形 40"/>
            <p:cNvSpPr/>
            <p:nvPr/>
          </p:nvSpPr>
          <p:spPr>
            <a:xfrm>
              <a:off x="7409905" y="1190501"/>
              <a:ext cx="4517224" cy="1511606"/>
            </a:xfrm>
            <a:prstGeom prst="rect">
              <a:avLst/>
            </a:prstGeom>
            <a:solidFill>
              <a:schemeClr val="tx1">
                <a:alpha val="5000"/>
              </a:schemeClr>
            </a:solidFill>
            <a:ln w="25400" cap="flat" cmpd="sng" algn="ctr">
              <a:noFill/>
              <a:prstDash val="solid"/>
            </a:ln>
            <a:effectLst/>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algn="ctr" defTabSz="913760">
                <a:defRPr/>
              </a:pPr>
              <a:endParaRPr lang="zh-CN" altLang="en-US" sz="1798" kern="0" dirty="0">
                <a:solidFill>
                  <a:prstClr val="white"/>
                </a:solidFill>
                <a:cs typeface="+mn-ea"/>
                <a:sym typeface="+mn-lt"/>
              </a:endParaRPr>
            </a:p>
          </p:txBody>
        </p:sp>
        <p:sp>
          <p:nvSpPr>
            <p:cNvPr id="43" name="矩形 42"/>
            <p:cNvSpPr/>
            <p:nvPr/>
          </p:nvSpPr>
          <p:spPr>
            <a:xfrm>
              <a:off x="9005483" y="1422164"/>
              <a:ext cx="2351444" cy="213562"/>
            </a:xfrm>
            <a:prstGeom prst="rect">
              <a:avLst/>
            </a:prstGeom>
          </p:spPr>
          <p:txBody>
            <a:bodyPr wrap="none" lIns="0" tIns="0" rIns="0" bIns="0">
              <a:spAutoFit/>
            </a:bodyPr>
            <a:lstStyle/>
            <a:p>
              <a:pPr defTabSz="1136809">
                <a:spcAft>
                  <a:spcPts val="600"/>
                </a:spcAft>
              </a:pPr>
              <a:r>
                <a:rPr kumimoji="1" lang="en-US" altLang="zh-CN" sz="1299" b="1" dirty="0">
                  <a:solidFill>
                    <a:schemeClr val="accent1">
                      <a:lumMod val="75000"/>
                    </a:schemeClr>
                  </a:solidFill>
                  <a:cs typeface="+mn-ea"/>
                  <a:sym typeface="+mn-lt"/>
                </a:rPr>
                <a:t>CDN</a:t>
              </a:r>
              <a:r>
                <a:rPr kumimoji="1" lang="zh-CN" altLang="en-US" sz="1299" b="1" dirty="0">
                  <a:solidFill>
                    <a:schemeClr val="accent1">
                      <a:lumMod val="75000"/>
                    </a:schemeClr>
                  </a:solidFill>
                  <a:cs typeface="+mn-ea"/>
                  <a:sym typeface="+mn-lt"/>
                </a:rPr>
                <a:t>加速，配置一键便捷生成</a:t>
              </a:r>
              <a:endParaRPr kumimoji="1" lang="en-US" altLang="zh-CN" sz="1299" b="1" dirty="0">
                <a:solidFill>
                  <a:schemeClr val="accent1">
                    <a:lumMod val="75000"/>
                  </a:schemeClr>
                </a:solidFill>
                <a:cs typeface="+mn-ea"/>
                <a:sym typeface="+mn-lt"/>
              </a:endParaRPr>
            </a:p>
          </p:txBody>
        </p:sp>
        <p:sp>
          <p:nvSpPr>
            <p:cNvPr id="44" name="矩形 43"/>
            <p:cNvSpPr/>
            <p:nvPr/>
          </p:nvSpPr>
          <p:spPr>
            <a:xfrm>
              <a:off x="9010570" y="1730888"/>
              <a:ext cx="2832733" cy="805069"/>
            </a:xfrm>
            <a:prstGeom prst="rect">
              <a:avLst/>
            </a:prstGeom>
          </p:spPr>
          <p:txBody>
            <a:bodyPr wrap="none" lIns="0" tIns="0" rIns="0" bIns="0">
              <a:spAutoFit/>
            </a:bodyPr>
            <a:lstStyle/>
            <a:p>
              <a:pPr defTabSz="1136809">
                <a:spcAft>
                  <a:spcPts val="600"/>
                </a:spcAft>
              </a:pPr>
              <a:r>
                <a:rPr lang="zh-CN" altLang="en-US" sz="1299" dirty="0">
                  <a:solidFill>
                    <a:prstClr val="black"/>
                  </a:solidFill>
                  <a:cs typeface="+mn-ea"/>
                  <a:sym typeface="+mn-lt"/>
                </a:rPr>
                <a:t>注册用户享受</a:t>
              </a:r>
              <a:r>
                <a:rPr lang="en-US" altLang="zh-CN" sz="1299" dirty="0">
                  <a:solidFill>
                    <a:prstClr val="black"/>
                  </a:solidFill>
                  <a:cs typeface="+mn-ea"/>
                  <a:sym typeface="+mn-lt"/>
                </a:rPr>
                <a:t>CDN</a:t>
              </a:r>
              <a:r>
                <a:rPr lang="zh-CN" altLang="en-US" sz="1299" dirty="0">
                  <a:solidFill>
                    <a:prstClr val="black"/>
                  </a:solidFill>
                  <a:cs typeface="+mn-ea"/>
                  <a:sym typeface="+mn-lt"/>
                </a:rPr>
                <a:t>专属加速；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镜像通过香港代理出口及时同步；</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提供交流论坛，</a:t>
              </a:r>
              <a:r>
                <a:rPr lang="zh-CN" altLang="en-US" sz="1200" dirty="0">
                  <a:solidFill>
                    <a:prstClr val="black"/>
                  </a:solidFill>
                  <a:cs typeface="+mn-ea"/>
                  <a:sym typeface="+mn-lt"/>
                </a:rPr>
                <a:t>团队</a:t>
              </a:r>
              <a:r>
                <a:rPr lang="zh-CN" altLang="en-US" sz="1299" dirty="0">
                  <a:solidFill>
                    <a:prstClr val="black"/>
                  </a:solidFill>
                  <a:cs typeface="+mn-ea"/>
                  <a:sym typeface="+mn-lt"/>
                </a:rPr>
                <a:t>迅速响应问题。</a:t>
              </a:r>
              <a:endParaRPr lang="en-US" altLang="zh-CN" sz="1299" dirty="0">
                <a:solidFill>
                  <a:prstClr val="black"/>
                </a:solidFill>
                <a:cs typeface="+mn-ea"/>
                <a:sym typeface="+mn-lt"/>
              </a:endParaRPr>
            </a:p>
          </p:txBody>
        </p:sp>
        <p:grpSp>
          <p:nvGrpSpPr>
            <p:cNvPr id="45" name="组合 211"/>
            <p:cNvGrpSpPr>
              <a:grpSpLocks noChangeAspect="1"/>
            </p:cNvGrpSpPr>
            <p:nvPr/>
          </p:nvGrpSpPr>
          <p:grpSpPr>
            <a:xfrm>
              <a:off x="7616391" y="3026475"/>
              <a:ext cx="1187691" cy="1187691"/>
              <a:chOff x="4331564" y="1643279"/>
              <a:chExt cx="1800000" cy="1800000"/>
            </a:xfrm>
          </p:grpSpPr>
          <p:sp>
            <p:nvSpPr>
              <p:cNvPr id="46" name="椭圆 45"/>
              <p:cNvSpPr>
                <a:spLocks noChangeAspect="1"/>
              </p:cNvSpPr>
              <p:nvPr/>
            </p:nvSpPr>
            <p:spPr>
              <a:xfrm>
                <a:off x="4331564" y="1643279"/>
                <a:ext cx="1800000" cy="1800000"/>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7" name="椭圆 46"/>
              <p:cNvSpPr>
                <a:spLocks noChangeAspect="1"/>
              </p:cNvSpPr>
              <p:nvPr/>
            </p:nvSpPr>
            <p:spPr>
              <a:xfrm>
                <a:off x="4427990" y="1739708"/>
                <a:ext cx="1607142" cy="1607143"/>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48" name="椭圆 47"/>
              <p:cNvSpPr/>
              <p:nvPr/>
            </p:nvSpPr>
            <p:spPr>
              <a:xfrm>
                <a:off x="4525224" y="1836939"/>
                <a:ext cx="1412681" cy="1412679"/>
              </a:xfrm>
              <a:prstGeom prst="ellipse">
                <a:avLst/>
              </a:prstGeom>
              <a:solidFill>
                <a:srgbClr val="009EE7">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49" name="组合 215"/>
            <p:cNvGrpSpPr>
              <a:grpSpLocks noChangeAspect="1"/>
            </p:cNvGrpSpPr>
            <p:nvPr/>
          </p:nvGrpSpPr>
          <p:grpSpPr>
            <a:xfrm>
              <a:off x="7612059" y="4700282"/>
              <a:ext cx="1187691" cy="1187691"/>
              <a:chOff x="8938605" y="1763958"/>
              <a:chExt cx="1620000" cy="1620000"/>
            </a:xfrm>
          </p:grpSpPr>
          <p:sp>
            <p:nvSpPr>
              <p:cNvPr id="50" name="椭圆 49"/>
              <p:cNvSpPr>
                <a:spLocks noChangeAspect="1"/>
              </p:cNvSpPr>
              <p:nvPr/>
            </p:nvSpPr>
            <p:spPr>
              <a:xfrm>
                <a:off x="8938605" y="1763958"/>
                <a:ext cx="1620000" cy="1620000"/>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1" name="椭圆 50"/>
              <p:cNvSpPr>
                <a:spLocks noChangeAspect="1"/>
              </p:cNvSpPr>
              <p:nvPr/>
            </p:nvSpPr>
            <p:spPr>
              <a:xfrm>
                <a:off x="9015795" y="1828940"/>
                <a:ext cx="1446428" cy="1446428"/>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2" name="椭圆 51"/>
              <p:cNvSpPr/>
              <p:nvPr/>
            </p:nvSpPr>
            <p:spPr>
              <a:xfrm>
                <a:off x="9112899" y="1938252"/>
                <a:ext cx="1271413" cy="1271411"/>
              </a:xfrm>
              <a:prstGeom prst="ellipse">
                <a:avLst/>
              </a:prstGeom>
              <a:solidFill>
                <a:srgbClr val="F5AA00">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grpSp>
          <p:nvGrpSpPr>
            <p:cNvPr id="53" name="组合 226"/>
            <p:cNvGrpSpPr>
              <a:grpSpLocks noChangeAspect="1"/>
            </p:cNvGrpSpPr>
            <p:nvPr/>
          </p:nvGrpSpPr>
          <p:grpSpPr>
            <a:xfrm>
              <a:off x="7564328" y="1360675"/>
              <a:ext cx="1187692" cy="1187691"/>
              <a:chOff x="1406913" y="1775164"/>
              <a:chExt cx="1620000" cy="1620000"/>
            </a:xfrm>
          </p:grpSpPr>
          <p:sp>
            <p:nvSpPr>
              <p:cNvPr id="54" name="椭圆 53"/>
              <p:cNvSpPr>
                <a:spLocks noChangeAspect="1"/>
              </p:cNvSpPr>
              <p:nvPr/>
            </p:nvSpPr>
            <p:spPr>
              <a:xfrm>
                <a:off x="1406913" y="1775164"/>
                <a:ext cx="1620000" cy="1620000"/>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5" name="椭圆 54"/>
              <p:cNvSpPr>
                <a:spLocks noChangeAspect="1"/>
              </p:cNvSpPr>
              <p:nvPr/>
            </p:nvSpPr>
            <p:spPr>
              <a:xfrm>
                <a:off x="1477027" y="1841642"/>
                <a:ext cx="1446429" cy="1446428"/>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sp>
            <p:nvSpPr>
              <p:cNvPr id="56" name="椭圆 55"/>
              <p:cNvSpPr/>
              <p:nvPr/>
            </p:nvSpPr>
            <p:spPr>
              <a:xfrm>
                <a:off x="1581211" y="1938252"/>
                <a:ext cx="1271413" cy="1271411"/>
              </a:xfrm>
              <a:prstGeom prst="ellipse">
                <a:avLst/>
              </a:prstGeom>
              <a:solidFill>
                <a:srgbClr val="44AE35">
                  <a:alpha val="15000"/>
                </a:srgbClr>
              </a:solidFill>
              <a:ln w="25400" cap="flat" cmpd="sng" algn="ctr">
                <a:noFill/>
                <a:prstDash val="solid"/>
              </a:ln>
              <a:effectLst/>
            </p:spPr>
            <p:txBody>
              <a:bodyPr rtlCol="0" anchor="ctr"/>
              <a:lstStyle/>
              <a:p>
                <a:pPr algn="ctr" defTabSz="913760">
                  <a:defRPr/>
                </a:pPr>
                <a:endParaRPr lang="zh-CN" altLang="en-US" sz="1798" kern="0">
                  <a:solidFill>
                    <a:prstClr val="white"/>
                  </a:solidFill>
                  <a:cs typeface="+mn-ea"/>
                  <a:sym typeface="+mn-lt"/>
                </a:endParaRPr>
              </a:p>
            </p:txBody>
          </p:sp>
        </p:grpSp>
        <p:sp>
          <p:nvSpPr>
            <p:cNvPr id="57" name="TextBox 203"/>
            <p:cNvSpPr txBox="1"/>
            <p:nvPr/>
          </p:nvSpPr>
          <p:spPr>
            <a:xfrm>
              <a:off x="7793373" y="5140280"/>
              <a:ext cx="825069"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更安全</a:t>
              </a:r>
            </a:p>
          </p:txBody>
        </p:sp>
        <p:sp>
          <p:nvSpPr>
            <p:cNvPr id="58" name="TextBox 203"/>
            <p:cNvSpPr txBox="1"/>
            <p:nvPr/>
          </p:nvSpPr>
          <p:spPr>
            <a:xfrm>
              <a:off x="7935214" y="3466473"/>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更全</a:t>
              </a:r>
            </a:p>
          </p:txBody>
        </p:sp>
        <p:sp>
          <p:nvSpPr>
            <p:cNvPr id="59" name="TextBox 203"/>
            <p:cNvSpPr txBox="1"/>
            <p:nvPr/>
          </p:nvSpPr>
          <p:spPr>
            <a:xfrm>
              <a:off x="7883152" y="1792457"/>
              <a:ext cx="550045" cy="328425"/>
            </a:xfrm>
            <a:prstGeom prst="rect">
              <a:avLst/>
            </a:prstGeom>
            <a:noFill/>
          </p:spPr>
          <p:txBody>
            <a:bodyPr wrap="none" lIns="0" tIns="0" rIns="0" bIns="0" rtlCol="0">
              <a:spAutoFit/>
            </a:bodyPr>
            <a:lstStyle/>
            <a:p>
              <a:pPr algn="ctr" defTabSz="1218418"/>
              <a:r>
                <a:rPr lang="zh-CN" altLang="en-US" sz="1998" b="1" dirty="0">
                  <a:solidFill>
                    <a:prstClr val="white"/>
                  </a:solidFill>
                  <a:cs typeface="+mn-ea"/>
                  <a:sym typeface="+mn-lt"/>
                </a:rPr>
                <a:t>更快</a:t>
              </a:r>
            </a:p>
          </p:txBody>
        </p:sp>
        <p:sp>
          <p:nvSpPr>
            <p:cNvPr id="251" name="矩形 250"/>
            <p:cNvSpPr/>
            <p:nvPr/>
          </p:nvSpPr>
          <p:spPr>
            <a:xfrm>
              <a:off x="9005483" y="3059689"/>
              <a:ext cx="2681471"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一站式镜像站，适配各类开发场景</a:t>
              </a:r>
              <a:endParaRPr kumimoji="1" lang="en-US" altLang="zh-CN" sz="1299" b="1" dirty="0">
                <a:solidFill>
                  <a:schemeClr val="accent1">
                    <a:lumMod val="75000"/>
                  </a:schemeClr>
                </a:solidFill>
                <a:cs typeface="+mn-ea"/>
                <a:sym typeface="+mn-lt"/>
              </a:endParaRPr>
            </a:p>
          </p:txBody>
        </p:sp>
        <p:sp>
          <p:nvSpPr>
            <p:cNvPr id="252" name="矩形 251"/>
            <p:cNvSpPr/>
            <p:nvPr/>
          </p:nvSpPr>
          <p:spPr>
            <a:xfrm>
              <a:off x="9010570" y="3351242"/>
              <a:ext cx="2916560" cy="1232193"/>
            </a:xfrm>
            <a:prstGeom prst="rect">
              <a:avLst/>
            </a:prstGeom>
          </p:spPr>
          <p:txBody>
            <a:bodyPr wrap="square" lIns="0" tIns="0" rIns="0" bIns="0">
              <a:spAutoFit/>
            </a:bodyPr>
            <a:lstStyle/>
            <a:p>
              <a:pPr defTabSz="1136809">
                <a:spcAft>
                  <a:spcPts val="600"/>
                </a:spcAft>
              </a:pPr>
              <a:r>
                <a:rPr lang="zh-CN" altLang="en-US" sz="1299" dirty="0">
                  <a:solidFill>
                    <a:prstClr val="black"/>
                  </a:solidFill>
                  <a:cs typeface="+mn-ea"/>
                  <a:sym typeface="+mn-lt"/>
                </a:rPr>
                <a:t>提供近</a:t>
              </a:r>
              <a:r>
                <a:rPr lang="en-US" altLang="zh-CN" sz="1299" dirty="0">
                  <a:solidFill>
                    <a:prstClr val="black"/>
                  </a:solidFill>
                  <a:cs typeface="+mn-ea"/>
                  <a:sym typeface="+mn-lt"/>
                </a:rPr>
                <a:t>60</a:t>
              </a:r>
              <a:r>
                <a:rPr lang="zh-CN" altLang="en-US" sz="1299" dirty="0">
                  <a:solidFill>
                    <a:prstClr val="black"/>
                  </a:solidFill>
                  <a:cs typeface="+mn-ea"/>
                  <a:sym typeface="+mn-lt"/>
                </a:rPr>
                <a:t>种常用开发</a:t>
              </a:r>
              <a:r>
                <a:rPr lang="zh-CN" altLang="en-US" sz="1200" dirty="0">
                  <a:solidFill>
                    <a:prstClr val="black"/>
                  </a:solidFill>
                  <a:cs typeface="+mn-ea"/>
                  <a:sym typeface="+mn-lt"/>
                </a:rPr>
                <a:t>镜像</a:t>
              </a:r>
              <a:r>
                <a:rPr lang="zh-CN" altLang="en-US" sz="1299" dirty="0">
                  <a:solidFill>
                    <a:prstClr val="black"/>
                  </a:solidFill>
                  <a:cs typeface="+mn-ea"/>
                  <a:sym typeface="+mn-lt"/>
                </a:rPr>
                <a:t>，免费使用；</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镜像覆盖开发组件、工具、操作系统；</a:t>
              </a:r>
              <a:endParaRPr lang="en-US" altLang="zh-CN" sz="1299" dirty="0">
                <a:solidFill>
                  <a:prstClr val="black"/>
                </a:solidFill>
                <a:cs typeface="+mn-ea"/>
                <a:sym typeface="+mn-lt"/>
              </a:endParaRPr>
            </a:p>
            <a:p>
              <a:pPr defTabSz="1136809">
                <a:spcAft>
                  <a:spcPts val="600"/>
                </a:spcAft>
              </a:pPr>
              <a:r>
                <a:rPr lang="zh-CN" altLang="en-US" sz="1299" dirty="0">
                  <a:solidFill>
                    <a:prstClr val="black"/>
                  </a:solidFill>
                  <a:cs typeface="+mn-ea"/>
                  <a:sym typeface="+mn-lt"/>
                </a:rPr>
                <a:t>使用问题可在论坛中迅速获得帮助。</a:t>
              </a:r>
              <a:endParaRPr lang="en-US" altLang="zh-CN" sz="1299" dirty="0">
                <a:solidFill>
                  <a:prstClr val="black"/>
                </a:solidFill>
                <a:cs typeface="+mn-ea"/>
                <a:sym typeface="+mn-lt"/>
              </a:endParaRPr>
            </a:p>
          </p:txBody>
        </p:sp>
        <p:sp>
          <p:nvSpPr>
            <p:cNvPr id="253" name="矩形 252"/>
            <p:cNvSpPr/>
            <p:nvPr/>
          </p:nvSpPr>
          <p:spPr>
            <a:xfrm>
              <a:off x="9005483" y="4743464"/>
              <a:ext cx="2502706" cy="213562"/>
            </a:xfrm>
            <a:prstGeom prst="rect">
              <a:avLst/>
            </a:prstGeom>
          </p:spPr>
          <p:txBody>
            <a:bodyPr wrap="none" lIns="0" tIns="0" rIns="0" bIns="0">
              <a:spAutoFit/>
            </a:bodyPr>
            <a:lstStyle/>
            <a:p>
              <a:pPr defTabSz="1136809">
                <a:spcAft>
                  <a:spcPts val="600"/>
                </a:spcAft>
              </a:pPr>
              <a:r>
                <a:rPr kumimoji="1" lang="zh-CN" altLang="en-US" sz="1299" b="1" dirty="0">
                  <a:solidFill>
                    <a:schemeClr val="accent1">
                      <a:lumMod val="75000"/>
                    </a:schemeClr>
                  </a:solidFill>
                  <a:cs typeface="+mn-ea"/>
                  <a:sym typeface="+mn-lt"/>
                </a:rPr>
                <a:t>官方社区合作，组件来源更可信</a:t>
              </a:r>
              <a:endParaRPr kumimoji="1" lang="en-US" altLang="zh-CN" sz="1299" b="1" dirty="0">
                <a:solidFill>
                  <a:schemeClr val="accent1">
                    <a:lumMod val="75000"/>
                  </a:schemeClr>
                </a:solidFill>
                <a:cs typeface="+mn-ea"/>
                <a:sym typeface="+mn-lt"/>
              </a:endParaRPr>
            </a:p>
          </p:txBody>
        </p:sp>
        <p:sp>
          <p:nvSpPr>
            <p:cNvPr id="254" name="矩形 253"/>
            <p:cNvSpPr/>
            <p:nvPr/>
          </p:nvSpPr>
          <p:spPr>
            <a:xfrm>
              <a:off x="9016337" y="5042241"/>
              <a:ext cx="2640218" cy="756165"/>
            </a:xfrm>
            <a:prstGeom prst="rect">
              <a:avLst/>
            </a:prstGeom>
          </p:spPr>
          <p:txBody>
            <a:bodyPr wrap="none" lIns="0" tIns="0" rIns="0" bIns="0">
              <a:spAutoFit/>
            </a:bodyPr>
            <a:lstStyle/>
            <a:p>
              <a:pPr defTabSz="1136809">
                <a:spcAft>
                  <a:spcPts val="600"/>
                </a:spcAft>
              </a:pPr>
              <a:r>
                <a:rPr lang="zh-CN" altLang="en-US" sz="1200" dirty="0">
                  <a:solidFill>
                    <a:prstClr val="black"/>
                  </a:solidFill>
                  <a:cs typeface="+mn-ea"/>
                  <a:sym typeface="+mn-lt"/>
                </a:rPr>
                <a:t>国内唯一的</a:t>
              </a:r>
              <a:r>
                <a:rPr lang="en-US" altLang="zh-CN" sz="1200" dirty="0">
                  <a:solidFill>
                    <a:prstClr val="black"/>
                  </a:solidFill>
                  <a:cs typeface="+mn-ea"/>
                  <a:sym typeface="+mn-lt"/>
                </a:rPr>
                <a:t>maven central</a:t>
              </a:r>
              <a:r>
                <a:rPr lang="zh-CN" altLang="en-US" sz="1200" dirty="0">
                  <a:solidFill>
                    <a:prstClr val="black"/>
                  </a:solidFill>
                  <a:cs typeface="+mn-ea"/>
                  <a:sym typeface="+mn-lt"/>
                </a:rPr>
                <a:t>镜像库；</a:t>
              </a:r>
              <a:endParaRPr lang="en-US" altLang="zh-CN" sz="1200" dirty="0">
                <a:solidFill>
                  <a:prstClr val="black"/>
                </a:solidFill>
                <a:cs typeface="+mn-ea"/>
                <a:sym typeface="+mn-lt"/>
              </a:endParaRPr>
            </a:p>
            <a:p>
              <a:pPr defTabSz="1136809">
                <a:spcAft>
                  <a:spcPts val="600"/>
                </a:spcAft>
              </a:pPr>
              <a:r>
                <a:rPr lang="en-US" altLang="zh-CN" sz="1200" dirty="0">
                  <a:solidFill>
                    <a:prstClr val="black"/>
                  </a:solidFill>
                  <a:cs typeface="+mn-ea"/>
                  <a:sym typeface="+mn-lt"/>
                </a:rPr>
                <a:t>6</a:t>
              </a:r>
              <a:r>
                <a:rPr lang="zh-CN" altLang="en-US" sz="1200" dirty="0">
                  <a:solidFill>
                    <a:prstClr val="black"/>
                  </a:solidFill>
                  <a:cs typeface="+mn-ea"/>
                  <a:sym typeface="+mn-lt"/>
                </a:rPr>
                <a:t>种官方认证操作系统镜像；</a:t>
              </a:r>
              <a:endParaRPr lang="en-US" altLang="zh-CN" sz="1200" dirty="0">
                <a:solidFill>
                  <a:prstClr val="black"/>
                </a:solidFill>
                <a:cs typeface="+mn-ea"/>
                <a:sym typeface="+mn-lt"/>
              </a:endParaRPr>
            </a:p>
            <a:p>
              <a:pPr defTabSz="1136809">
                <a:spcAft>
                  <a:spcPts val="600"/>
                </a:spcAft>
              </a:pPr>
              <a:r>
                <a:rPr lang="zh-CN" altLang="en-US" sz="1200" dirty="0">
                  <a:solidFill>
                    <a:prstClr val="black"/>
                  </a:solidFill>
                  <a:cs typeface="+mn-ea"/>
                  <a:sym typeface="+mn-lt"/>
                </a:rPr>
                <a:t>所有镜像来自官方社区并保持一致。</a:t>
              </a:r>
              <a:endParaRPr lang="en-US" altLang="zh-CN" sz="1200" dirty="0">
                <a:solidFill>
                  <a:prstClr val="black"/>
                </a:solidFill>
                <a:cs typeface="+mn-ea"/>
                <a:sym typeface="+mn-lt"/>
              </a:endParaRPr>
            </a:p>
          </p:txBody>
        </p:sp>
      </p:grpSp>
      <p:sp>
        <p:nvSpPr>
          <p:cNvPr id="2" name="标题 1"/>
          <p:cNvSpPr>
            <a:spLocks noGrp="1"/>
          </p:cNvSpPr>
          <p:nvPr>
            <p:ph type="title"/>
          </p:nvPr>
        </p:nvSpPr>
        <p:spPr/>
        <p:txBody>
          <a:bodyPr>
            <a:normAutofit/>
          </a:bodyPr>
          <a:lstStyle/>
          <a:p>
            <a:pPr defTabSz="1218418">
              <a:defRPr/>
            </a:pPr>
            <a:r>
              <a:rPr lang="zh-CN" altLang="en-US" sz="3599" dirty="0">
                <a:latin typeface="+mn-lt"/>
                <a:ea typeface="+mn-ea"/>
                <a:cs typeface="+mn-ea"/>
                <a:sym typeface="+mn-lt"/>
              </a:rPr>
              <a:t>华为开源镜像站</a:t>
            </a:r>
            <a:endParaRPr lang="zh-CN" altLang="en-US" dirty="0">
              <a:latin typeface="+mn-lt"/>
              <a:ea typeface="+mn-ea"/>
              <a:cs typeface="+mn-ea"/>
              <a:sym typeface="+mn-lt"/>
            </a:endParaRPr>
          </a:p>
        </p:txBody>
      </p:sp>
    </p:spTree>
    <p:extLst>
      <p:ext uri="{BB962C8B-B14F-4D97-AF65-F5344CB8AC3E}">
        <p14:creationId xmlns:p14="http://schemas.microsoft.com/office/powerpoint/2010/main" val="20916285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 name="Shape 1249"/>
          <p:cNvSpPr/>
          <p:nvPr/>
        </p:nvSpPr>
        <p:spPr>
          <a:xfrm>
            <a:off x="1466751" y="942572"/>
            <a:ext cx="65" cy="255070"/>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000" spc="90">
                <a:latin typeface="+mn-lt"/>
                <a:ea typeface="+mn-ea"/>
                <a:cs typeface="+mn-cs"/>
                <a:sym typeface="Lato Light"/>
              </a:defRPr>
            </a:lvl1pPr>
          </a:lstStyle>
          <a:p>
            <a:pPr>
              <a:defRPr sz="1800" spc="0"/>
            </a:pPr>
            <a:endParaRPr sz="1499" spc="45" dirty="0">
              <a:solidFill>
                <a:prstClr val="black"/>
              </a:solidFill>
              <a:cs typeface="+mn-ea"/>
              <a:sym typeface="+mn-lt"/>
            </a:endParaRPr>
          </a:p>
        </p:txBody>
      </p:sp>
      <p:sp>
        <p:nvSpPr>
          <p:cNvPr id="3" name="Title 2"/>
          <p:cNvSpPr>
            <a:spLocks noGrp="1"/>
          </p:cNvSpPr>
          <p:nvPr>
            <p:ph type="title"/>
          </p:nvPr>
        </p:nvSpPr>
        <p:spPr/>
        <p:txBody>
          <a:bodyPr>
            <a:normAutofit/>
          </a:bodyPr>
          <a:lstStyle/>
          <a:p>
            <a:r>
              <a:rPr lang="zh-CN" altLang="en-US" dirty="0">
                <a:latin typeface="+mn-lt"/>
                <a:ea typeface="+mn-ea"/>
                <a:cs typeface="+mn-ea"/>
                <a:sym typeface="+mn-lt"/>
              </a:rPr>
              <a:t>容器化云环境</a:t>
            </a:r>
            <a:r>
              <a:rPr lang="en-US" altLang="zh-CN" dirty="0">
                <a:latin typeface="+mn-lt"/>
                <a:ea typeface="+mn-ea"/>
                <a:cs typeface="+mn-ea"/>
                <a:sym typeface="+mn-lt"/>
              </a:rPr>
              <a:t>CCE</a:t>
            </a:r>
            <a:endParaRPr lang="en-US" dirty="0">
              <a:latin typeface="+mn-lt"/>
              <a:ea typeface="+mn-ea"/>
              <a:cs typeface="+mn-ea"/>
              <a:sym typeface="+mn-lt"/>
            </a:endParaRPr>
          </a:p>
        </p:txBody>
      </p:sp>
      <p:sp>
        <p:nvSpPr>
          <p:cNvPr id="4" name="文本占位符 3"/>
          <p:cNvSpPr>
            <a:spLocks noGrp="1"/>
          </p:cNvSpPr>
          <p:nvPr>
            <p:ph type="body" sz="quarter" idx="10"/>
          </p:nvPr>
        </p:nvSpPr>
        <p:spPr>
          <a:grpFill/>
          <a:ln w="12700" cap="flat">
            <a:noFill/>
            <a:miter lim="400000"/>
          </a:ln>
          <a:effectLst/>
        </p:spPr>
        <p:txBody>
          <a:bodyPr wrap="square" lIns="0" tIns="0" rIns="0" bIns="0" numCol="1" anchor="ctr">
            <a:noAutofit/>
          </a:bodyPr>
          <a:lstStyle/>
          <a:p>
            <a:pPr marL="0" algn="ctr" defTabSz="914478">
              <a:lnSpc>
                <a:spcPct val="100000"/>
              </a:lnSpc>
            </a:pPr>
            <a:r>
              <a:rPr lang="zh-CN" altLang="en-US" sz="1399" dirty="0">
                <a:solidFill>
                  <a:prstClr val="white"/>
                </a:solidFill>
                <a:latin typeface="+mn-lt"/>
                <a:ea typeface="+mn-ea"/>
                <a:cs typeface="+mn-ea"/>
                <a:sym typeface="+mn-lt"/>
              </a:rPr>
              <a:t>使用华为云提供的云容器引擎</a:t>
            </a:r>
            <a:r>
              <a:rPr lang="en-US" altLang="zh-CN" sz="1399" dirty="0">
                <a:solidFill>
                  <a:prstClr val="white"/>
                </a:solidFill>
                <a:latin typeface="+mn-lt"/>
                <a:ea typeface="+mn-ea"/>
                <a:cs typeface="+mn-ea"/>
                <a:sym typeface="+mn-lt"/>
              </a:rPr>
              <a:t>CCE</a:t>
            </a:r>
            <a:r>
              <a:rPr lang="zh-CN" altLang="en-US" sz="1399" dirty="0">
                <a:solidFill>
                  <a:prstClr val="white"/>
                </a:solidFill>
                <a:latin typeface="+mn-lt"/>
                <a:ea typeface="+mn-ea"/>
                <a:cs typeface="+mn-ea"/>
                <a:sym typeface="+mn-lt"/>
              </a:rPr>
              <a:t>确保应用的稳定高效运行和监测</a:t>
            </a:r>
          </a:p>
          <a:p>
            <a:pPr marL="0" algn="ctr" defTabSz="914478">
              <a:lnSpc>
                <a:spcPct val="100000"/>
              </a:lnSpc>
            </a:pPr>
            <a:endParaRPr lang="zh-CN" altLang="en-US" sz="1399" dirty="0">
              <a:solidFill>
                <a:prstClr val="white"/>
              </a:solidFill>
              <a:latin typeface="+mn-lt"/>
              <a:ea typeface="+mn-ea"/>
              <a:cs typeface="+mn-ea"/>
              <a:sym typeface="+mn-lt"/>
            </a:endParaRPr>
          </a:p>
        </p:txBody>
      </p:sp>
      <p:grpSp>
        <p:nvGrpSpPr>
          <p:cNvPr id="6" name="组合 5"/>
          <p:cNvGrpSpPr/>
          <p:nvPr/>
        </p:nvGrpSpPr>
        <p:grpSpPr>
          <a:xfrm>
            <a:off x="824880" y="2049018"/>
            <a:ext cx="8189647" cy="4128161"/>
            <a:chOff x="0" y="1403524"/>
            <a:chExt cx="9509761" cy="5454369"/>
          </a:xfrm>
        </p:grpSpPr>
        <p:sp>
          <p:nvSpPr>
            <p:cNvPr id="70" name="Shape 1250">
              <a:extLst>
                <a:ext uri="{FF2B5EF4-FFF2-40B4-BE49-F238E27FC236}">
                  <a16:creationId xmlns:a16="http://schemas.microsoft.com/office/drawing/2014/main" id="{94443860-2009-C94D-AB69-AD70F37761D8}"/>
                </a:ext>
              </a:extLst>
            </p:cNvPr>
            <p:cNvSpPr/>
            <p:nvPr/>
          </p:nvSpPr>
          <p:spPr>
            <a:xfrm rot="5400000" flipV="1">
              <a:off x="1472254" y="2240435"/>
              <a:ext cx="3145204" cy="6089711"/>
            </a:xfrm>
            <a:custGeom>
              <a:avLst/>
              <a:gdLst/>
              <a:ahLst/>
              <a:cxnLst>
                <a:cxn ang="0">
                  <a:pos x="wd2" y="hd2"/>
                </a:cxn>
                <a:cxn ang="5400000">
                  <a:pos x="wd2" y="hd2"/>
                </a:cxn>
                <a:cxn ang="10800000">
                  <a:pos x="wd2" y="hd2"/>
                </a:cxn>
                <a:cxn ang="16200000">
                  <a:pos x="wd2" y="hd2"/>
                </a:cxn>
              </a:cxnLst>
              <a:rect l="0" t="0" r="r" b="b"/>
              <a:pathLst>
                <a:path w="21544" h="21571" extrusionOk="0">
                  <a:moveTo>
                    <a:pt x="9" y="0"/>
                  </a:moveTo>
                  <a:lnTo>
                    <a:pt x="9" y="20166"/>
                  </a:lnTo>
                  <a:cubicBezTo>
                    <a:pt x="-56" y="20547"/>
                    <a:pt x="210" y="20923"/>
                    <a:pt x="736" y="21193"/>
                  </a:cubicBezTo>
                  <a:cubicBezTo>
                    <a:pt x="1262" y="21463"/>
                    <a:pt x="1993" y="21600"/>
                    <a:pt x="2734" y="21566"/>
                  </a:cubicBezTo>
                  <a:lnTo>
                    <a:pt x="21544" y="21566"/>
                  </a:lnTo>
                </a:path>
              </a:pathLst>
            </a:custGeom>
            <a:ln w="63500">
              <a:solidFill>
                <a:schemeClr val="accent5"/>
              </a:solidFill>
              <a:miter lim="400000"/>
            </a:ln>
          </p:spPr>
          <p:txBody>
            <a:bodyPr lIns="19042" tIns="19042" rIns="19042" bIns="19042" anchor="ctr"/>
            <a:lstStyle/>
            <a:p>
              <a:pPr defTabSz="228486">
                <a:defRPr sz="3000" spc="209">
                  <a:solidFill>
                    <a:srgbClr val="FFFFFF"/>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FFFFF"/>
                </a:solidFill>
                <a:effectLst>
                  <a:outerShdw blurRad="38100" dist="12700" dir="5400000" rotWithShape="0">
                    <a:srgbClr val="000000">
                      <a:alpha val="50000"/>
                    </a:srgbClr>
                  </a:outerShdw>
                </a:effectLst>
                <a:cs typeface="+mn-ea"/>
                <a:sym typeface="+mn-lt"/>
              </a:endParaRPr>
            </a:p>
          </p:txBody>
        </p:sp>
        <p:grpSp>
          <p:nvGrpSpPr>
            <p:cNvPr id="71" name="Group 1258">
              <a:extLst>
                <a:ext uri="{FF2B5EF4-FFF2-40B4-BE49-F238E27FC236}">
                  <a16:creationId xmlns:a16="http://schemas.microsoft.com/office/drawing/2014/main" id="{FE25E422-8BF2-3F48-BA7C-7355411E32F4}"/>
                </a:ext>
              </a:extLst>
            </p:cNvPr>
            <p:cNvGrpSpPr/>
            <p:nvPr/>
          </p:nvGrpSpPr>
          <p:grpSpPr>
            <a:xfrm>
              <a:off x="5854297" y="5114960"/>
              <a:ext cx="493985" cy="493985"/>
              <a:chOff x="-1" y="25399"/>
              <a:chExt cx="987998" cy="987998"/>
            </a:xfrm>
          </p:grpSpPr>
          <p:grpSp>
            <p:nvGrpSpPr>
              <p:cNvPr id="72" name="Group 1256">
                <a:extLst>
                  <a:ext uri="{FF2B5EF4-FFF2-40B4-BE49-F238E27FC236}">
                    <a16:creationId xmlns:a16="http://schemas.microsoft.com/office/drawing/2014/main" id="{C5BFCE5D-64BC-D543-A768-D086560D83C0}"/>
                  </a:ext>
                </a:extLst>
              </p:cNvPr>
              <p:cNvGrpSpPr/>
              <p:nvPr/>
            </p:nvGrpSpPr>
            <p:grpSpPr>
              <a:xfrm>
                <a:off x="-1" y="25399"/>
                <a:ext cx="987998" cy="987998"/>
                <a:chOff x="0" y="25399"/>
                <a:chExt cx="987996" cy="987996"/>
              </a:xfrm>
            </p:grpSpPr>
            <p:sp>
              <p:nvSpPr>
                <p:cNvPr id="74" name="Shape 1254">
                  <a:extLst>
                    <a:ext uri="{FF2B5EF4-FFF2-40B4-BE49-F238E27FC236}">
                      <a16:creationId xmlns:a16="http://schemas.microsoft.com/office/drawing/2014/main" id="{1F917405-32B8-5148-A57E-2DE8C0AAA56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75" name="Shape 1255">
                  <a:extLst>
                    <a:ext uri="{FF2B5EF4-FFF2-40B4-BE49-F238E27FC236}">
                      <a16:creationId xmlns:a16="http://schemas.microsoft.com/office/drawing/2014/main" id="{FA4F4F79-CB2B-CE48-83DF-5A5ED0CE7E5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73" name="Shape 1257">
                <a:extLst>
                  <a:ext uri="{FF2B5EF4-FFF2-40B4-BE49-F238E27FC236}">
                    <a16:creationId xmlns:a16="http://schemas.microsoft.com/office/drawing/2014/main" id="{3B8F21EB-F4F6-854B-AC7A-DB215101770A}"/>
                  </a:ext>
                </a:extLst>
              </p:cNvPr>
              <p:cNvSpPr/>
              <p:nvPr/>
            </p:nvSpPr>
            <p:spPr>
              <a:xfrm>
                <a:off x="237039" y="266485"/>
                <a:ext cx="552344"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79" name="Group 1263">
              <a:extLst>
                <a:ext uri="{FF2B5EF4-FFF2-40B4-BE49-F238E27FC236}">
                  <a16:creationId xmlns:a16="http://schemas.microsoft.com/office/drawing/2014/main" id="{F2ED11C0-4006-CF47-8C6C-CDDDE97305BF}"/>
                </a:ext>
              </a:extLst>
            </p:cNvPr>
            <p:cNvGrpSpPr/>
            <p:nvPr/>
          </p:nvGrpSpPr>
          <p:grpSpPr>
            <a:xfrm>
              <a:off x="4612642" y="3461059"/>
              <a:ext cx="493984" cy="493984"/>
              <a:chOff x="0" y="25399"/>
              <a:chExt cx="987996" cy="987996"/>
            </a:xfrm>
          </p:grpSpPr>
          <p:grpSp>
            <p:nvGrpSpPr>
              <p:cNvPr id="83" name="Group 1261">
                <a:extLst>
                  <a:ext uri="{FF2B5EF4-FFF2-40B4-BE49-F238E27FC236}">
                    <a16:creationId xmlns:a16="http://schemas.microsoft.com/office/drawing/2014/main" id="{9A1BE923-71D8-A44A-BA94-9E5D5398875A}"/>
                  </a:ext>
                </a:extLst>
              </p:cNvPr>
              <p:cNvGrpSpPr/>
              <p:nvPr/>
            </p:nvGrpSpPr>
            <p:grpSpPr>
              <a:xfrm>
                <a:off x="-1" y="25399"/>
                <a:ext cx="987998" cy="987998"/>
                <a:chOff x="0" y="25399"/>
                <a:chExt cx="987996" cy="987996"/>
              </a:xfrm>
            </p:grpSpPr>
            <p:sp>
              <p:nvSpPr>
                <p:cNvPr id="87" name="Shape 1259">
                  <a:extLst>
                    <a:ext uri="{FF2B5EF4-FFF2-40B4-BE49-F238E27FC236}">
                      <a16:creationId xmlns:a16="http://schemas.microsoft.com/office/drawing/2014/main" id="{81C9765A-683D-2847-B3F8-6311D4322F66}"/>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89" name="Shape 1260">
                  <a:extLst>
                    <a:ext uri="{FF2B5EF4-FFF2-40B4-BE49-F238E27FC236}">
                      <a16:creationId xmlns:a16="http://schemas.microsoft.com/office/drawing/2014/main" id="{C85A5C64-9E81-0B4B-8104-E709EE281BAA}"/>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85" name="Shape 1262">
                <a:extLst>
                  <a:ext uri="{FF2B5EF4-FFF2-40B4-BE49-F238E27FC236}">
                    <a16:creationId xmlns:a16="http://schemas.microsoft.com/office/drawing/2014/main" id="{73E22AE4-3090-F444-9A77-9782A954F54D}"/>
                  </a:ext>
                </a:extLst>
              </p:cNvPr>
              <p:cNvSpPr/>
              <p:nvPr/>
            </p:nvSpPr>
            <p:spPr>
              <a:xfrm>
                <a:off x="230689" y="24743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buClr>
                    <a:srgbClr val="FFFFFF"/>
                  </a:buClr>
                  <a:buFont typeface="FontAwesome"/>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grpSp>
          <p:nvGrpSpPr>
            <p:cNvPr id="91" name="Group 1268">
              <a:extLst>
                <a:ext uri="{FF2B5EF4-FFF2-40B4-BE49-F238E27FC236}">
                  <a16:creationId xmlns:a16="http://schemas.microsoft.com/office/drawing/2014/main" id="{5D7CCFDF-33B3-1143-BEC0-CB0AA251A0BF}"/>
                </a:ext>
              </a:extLst>
            </p:cNvPr>
            <p:cNvGrpSpPr/>
            <p:nvPr/>
          </p:nvGrpSpPr>
          <p:grpSpPr>
            <a:xfrm>
              <a:off x="1398005" y="3436300"/>
              <a:ext cx="493985" cy="493985"/>
              <a:chOff x="-1" y="25399"/>
              <a:chExt cx="987998" cy="987998"/>
            </a:xfrm>
          </p:grpSpPr>
          <p:grpSp>
            <p:nvGrpSpPr>
              <p:cNvPr id="97" name="Group 1266">
                <a:extLst>
                  <a:ext uri="{FF2B5EF4-FFF2-40B4-BE49-F238E27FC236}">
                    <a16:creationId xmlns:a16="http://schemas.microsoft.com/office/drawing/2014/main" id="{D2AC0EB0-88FE-0F4E-9530-0B15DB167872}"/>
                  </a:ext>
                </a:extLst>
              </p:cNvPr>
              <p:cNvGrpSpPr/>
              <p:nvPr/>
            </p:nvGrpSpPr>
            <p:grpSpPr>
              <a:xfrm>
                <a:off x="-1" y="25399"/>
                <a:ext cx="987998" cy="987998"/>
                <a:chOff x="0" y="25399"/>
                <a:chExt cx="987996" cy="987996"/>
              </a:xfrm>
            </p:grpSpPr>
            <p:sp>
              <p:nvSpPr>
                <p:cNvPr id="99" name="Shape 1264">
                  <a:extLst>
                    <a:ext uri="{FF2B5EF4-FFF2-40B4-BE49-F238E27FC236}">
                      <a16:creationId xmlns:a16="http://schemas.microsoft.com/office/drawing/2014/main" id="{F4FEF774-DB57-3149-BD42-385D54EA51CA}"/>
                    </a:ext>
                  </a:extLst>
                </p:cNvPr>
                <p:cNvSpPr/>
                <p:nvPr/>
              </p:nvSpPr>
              <p:spPr>
                <a:xfrm>
                  <a:off x="0" y="25400"/>
                  <a:ext cx="987997" cy="9879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cap="flat">
                  <a:noFill/>
                  <a:miter lim="400000"/>
                </a:ln>
                <a:effectLst/>
              </p:spPr>
              <p:txBody>
                <a:bodyPr wrap="square" lIns="19042" tIns="19042" rIns="19042" bIns="19042" numCol="1" anchor="ctr">
                  <a:noAutofit/>
                </a:bodyPr>
                <a:lstStyle/>
                <a:p>
                  <a:pPr defTabSz="228486">
                    <a:defRPr sz="3000" spc="29">
                      <a:solidFill>
                        <a:srgbClr val="F2F2F2"/>
                      </a:solidFill>
                      <a:effectLst>
                        <a:outerShdw blurRad="38100" dist="12700" dir="5400000" rotWithShape="0">
                          <a:srgbClr val="000000">
                            <a:alpha val="50000"/>
                          </a:srgbClr>
                        </a:outerShdw>
                      </a:effectLst>
                    </a:defRPr>
                  </a:pPr>
                  <a:endParaRPr sz="1499" spc="29">
                    <a:solidFill>
                      <a:srgbClr val="F2F2F2"/>
                    </a:solidFill>
                    <a:effectLst>
                      <a:outerShdw blurRad="38100" dist="12700" dir="5400000" rotWithShape="0">
                        <a:srgbClr val="000000">
                          <a:alpha val="50000"/>
                        </a:srgbClr>
                      </a:outerShdw>
                    </a:effectLst>
                    <a:cs typeface="+mn-ea"/>
                    <a:sym typeface="+mn-lt"/>
                  </a:endParaRPr>
                </a:p>
              </p:txBody>
            </p:sp>
            <p:sp>
              <p:nvSpPr>
                <p:cNvPr id="100" name="Shape 1265">
                  <a:extLst>
                    <a:ext uri="{FF2B5EF4-FFF2-40B4-BE49-F238E27FC236}">
                      <a16:creationId xmlns:a16="http://schemas.microsoft.com/office/drawing/2014/main" id="{D0F47B58-0B57-8644-8460-D5D0D564B8D6}"/>
                    </a:ext>
                  </a:extLst>
                </p:cNvPr>
                <p:cNvSpPr/>
                <p:nvPr/>
              </p:nvSpPr>
              <p:spPr>
                <a:xfrm>
                  <a:off x="75995" y="101395"/>
                  <a:ext cx="836007" cy="8360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50800" cap="flat">
                  <a:solidFill>
                    <a:schemeClr val="accent6"/>
                  </a:solidFill>
                  <a:prstDash val="solid"/>
                  <a:miter lim="400000"/>
                </a:ln>
                <a:effectLst/>
              </p:spPr>
              <p:txBody>
                <a:bodyPr wrap="square" lIns="19042" tIns="19042" rIns="19042" bIns="19042" numCol="1" anchor="ctr">
                  <a:noAutofit/>
                </a:bodyPr>
                <a:lstStyle/>
                <a:p>
                  <a:pPr defTabSz="228486">
                    <a:defRPr sz="3000" spc="209">
                      <a:solidFill>
                        <a:srgbClr val="F26D99"/>
                      </a:solidFill>
                      <a:effectLst>
                        <a:outerShdw blurRad="38100" dist="12700" dir="5400000" rotWithShape="0">
                          <a:srgbClr val="000000">
                            <a:alpha val="50000"/>
                          </a:srgbClr>
                        </a:outerShdw>
                      </a:effectLst>
                      <a:latin typeface="FontAwesome"/>
                      <a:ea typeface="FontAwesome"/>
                      <a:cs typeface="FontAwesome"/>
                      <a:sym typeface="FontAwesome"/>
                    </a:defRPr>
                  </a:pPr>
                  <a:endParaRPr sz="1499" spc="209">
                    <a:solidFill>
                      <a:srgbClr val="F26D99"/>
                    </a:solidFill>
                    <a:effectLst>
                      <a:outerShdw blurRad="38100" dist="12700" dir="5400000" rotWithShape="0">
                        <a:srgbClr val="000000">
                          <a:alpha val="50000"/>
                        </a:srgbClr>
                      </a:outerShdw>
                    </a:effectLst>
                    <a:cs typeface="+mn-ea"/>
                    <a:sym typeface="+mn-lt"/>
                  </a:endParaRPr>
                </a:p>
              </p:txBody>
            </p:sp>
          </p:grpSp>
          <p:sp>
            <p:nvSpPr>
              <p:cNvPr id="98" name="Shape 1267">
                <a:extLst>
                  <a:ext uri="{FF2B5EF4-FFF2-40B4-BE49-F238E27FC236}">
                    <a16:creationId xmlns:a16="http://schemas.microsoft.com/office/drawing/2014/main" id="{578E27D3-FADA-2149-BAFA-2DEB9B667900}"/>
                  </a:ext>
                </a:extLst>
              </p:cNvPr>
              <p:cNvSpPr/>
              <p:nvPr/>
            </p:nvSpPr>
            <p:spPr>
              <a:xfrm>
                <a:off x="237039" y="279185"/>
                <a:ext cx="552343" cy="5649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3800" spc="38">
                    <a:latin typeface="FontAwesome"/>
                    <a:ea typeface="FontAwesome"/>
                    <a:cs typeface="FontAwesome"/>
                    <a:sym typeface="FontAwesome"/>
                  </a:defRPr>
                </a:lvl1pPr>
              </a:lstStyle>
              <a:p>
                <a:pPr>
                  <a:defRPr sz="1800" spc="0"/>
                </a:pPr>
                <a:endParaRPr sz="1848" spc="19" dirty="0">
                  <a:solidFill>
                    <a:prstClr val="black"/>
                  </a:solidFill>
                  <a:latin typeface="+mn-lt"/>
                  <a:ea typeface="+mn-ea"/>
                  <a:cs typeface="+mn-ea"/>
                  <a:sym typeface="+mn-lt"/>
                </a:endParaRPr>
              </a:p>
            </p:txBody>
          </p:sp>
        </p:grpSp>
        <p:sp>
          <p:nvSpPr>
            <p:cNvPr id="101" name="Shape 1269">
              <a:extLst>
                <a:ext uri="{FF2B5EF4-FFF2-40B4-BE49-F238E27FC236}">
                  <a16:creationId xmlns:a16="http://schemas.microsoft.com/office/drawing/2014/main" id="{D98F9301-A210-4A41-AFFD-9D1307EDD182}"/>
                </a:ext>
              </a:extLst>
            </p:cNvPr>
            <p:cNvSpPr/>
            <p:nvPr/>
          </p:nvSpPr>
          <p:spPr>
            <a:xfrm>
              <a:off x="4153682" y="4073389"/>
              <a:ext cx="1411906" cy="345232"/>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defRPr sz="1800" spc="0"/>
              </a:pPr>
              <a:r>
                <a:rPr lang="en-US" altLang="zh-CN" sz="1698" spc="17" dirty="0">
                  <a:solidFill>
                    <a:prstClr val="black"/>
                  </a:solidFill>
                  <a:cs typeface="+mn-ea"/>
                  <a:sym typeface="+mn-lt"/>
                </a:rPr>
                <a:t>k8s</a:t>
              </a:r>
              <a:r>
                <a:rPr lang="zh-CN" altLang="en-US" sz="1698" spc="17" dirty="0">
                  <a:solidFill>
                    <a:prstClr val="black"/>
                  </a:solidFill>
                  <a:cs typeface="+mn-ea"/>
                  <a:sym typeface="+mn-lt"/>
                </a:rPr>
                <a:t>集群管理</a:t>
              </a:r>
              <a:endParaRPr sz="1698" spc="17" dirty="0">
                <a:solidFill>
                  <a:prstClr val="black"/>
                </a:solidFill>
                <a:cs typeface="+mn-ea"/>
                <a:sym typeface="+mn-lt"/>
              </a:endParaRPr>
            </a:p>
          </p:txBody>
        </p:sp>
        <p:sp>
          <p:nvSpPr>
            <p:cNvPr id="103" name="Shape 1270">
              <a:extLst>
                <a:ext uri="{FF2B5EF4-FFF2-40B4-BE49-F238E27FC236}">
                  <a16:creationId xmlns:a16="http://schemas.microsoft.com/office/drawing/2014/main" id="{53356FE1-1C97-6845-AF2B-87BF3F0364EB}"/>
                </a:ext>
              </a:extLst>
            </p:cNvPr>
            <p:cNvSpPr/>
            <p:nvPr/>
          </p:nvSpPr>
          <p:spPr>
            <a:xfrm>
              <a:off x="4859632" y="2433872"/>
              <a:ext cx="0" cy="1065184"/>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04" name="Shape 1271">
              <a:extLst>
                <a:ext uri="{FF2B5EF4-FFF2-40B4-BE49-F238E27FC236}">
                  <a16:creationId xmlns:a16="http://schemas.microsoft.com/office/drawing/2014/main" id="{8E8F5C5A-3643-CE48-BF27-F4AD6AEB351A}"/>
                </a:ext>
              </a:extLst>
            </p:cNvPr>
            <p:cNvSpPr/>
            <p:nvPr/>
          </p:nvSpPr>
          <p:spPr>
            <a:xfrm>
              <a:off x="3842252"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05" name="Shape 1272">
              <a:extLst>
                <a:ext uri="{FF2B5EF4-FFF2-40B4-BE49-F238E27FC236}">
                  <a16:creationId xmlns:a16="http://schemas.microsoft.com/office/drawing/2014/main" id="{24FF374B-B9BB-1E49-A578-D1CD2A6FEB57}"/>
                </a:ext>
              </a:extLst>
            </p:cNvPr>
            <p:cNvSpPr/>
            <p:nvPr/>
          </p:nvSpPr>
          <p:spPr>
            <a:xfrm>
              <a:off x="4003624" y="1563965"/>
              <a:ext cx="1751645" cy="709467"/>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en-US" altLang="zh-CN" sz="1399" dirty="0">
                  <a:solidFill>
                    <a:prstClr val="white"/>
                  </a:solidFill>
                  <a:cs typeface="+mn-ea"/>
                  <a:sym typeface="+mn-lt"/>
                </a:rPr>
                <a:t>CCE</a:t>
              </a:r>
              <a:r>
                <a:rPr lang="zh-CN" altLang="en-US" sz="1399" dirty="0">
                  <a:solidFill>
                    <a:prstClr val="white"/>
                  </a:solidFill>
                  <a:cs typeface="+mn-ea"/>
                  <a:sym typeface="+mn-lt"/>
                </a:rPr>
                <a:t>内置的集群监测控制能力，确保应用稳定高效运行</a:t>
              </a:r>
              <a:endParaRPr sz="1399" dirty="0">
                <a:solidFill>
                  <a:prstClr val="white"/>
                </a:solidFill>
                <a:cs typeface="+mn-ea"/>
                <a:sym typeface="+mn-lt"/>
              </a:endParaRPr>
            </a:p>
          </p:txBody>
        </p:sp>
        <p:sp>
          <p:nvSpPr>
            <p:cNvPr id="106" name="Shape 1274">
              <a:extLst>
                <a:ext uri="{FF2B5EF4-FFF2-40B4-BE49-F238E27FC236}">
                  <a16:creationId xmlns:a16="http://schemas.microsoft.com/office/drawing/2014/main" id="{CA2038E9-5F1C-2348-92D1-5FF51E9E1608}"/>
                </a:ext>
              </a:extLst>
            </p:cNvPr>
            <p:cNvSpPr/>
            <p:nvPr/>
          </p:nvSpPr>
          <p:spPr>
            <a:xfrm>
              <a:off x="4210892" y="5218716"/>
              <a:ext cx="1534088" cy="3873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gn="ctr">
                <a:lnSpc>
                  <a:spcPct val="100000"/>
                </a:lnSpc>
                <a:defRPr sz="3400" spc="34">
                  <a:latin typeface="+mn-lt"/>
                  <a:ea typeface="+mn-ea"/>
                  <a:cs typeface="+mn-cs"/>
                  <a:sym typeface="Lato Light"/>
                </a:defRPr>
              </a:lvl1pPr>
            </a:lstStyle>
            <a:p>
              <a:pPr>
                <a:lnSpc>
                  <a:spcPct val="120000"/>
                </a:lnSpc>
              </a:pPr>
              <a:r>
                <a:rPr lang="en-US" sz="1698" spc="17" dirty="0" err="1">
                  <a:solidFill>
                    <a:prstClr val="black"/>
                  </a:solidFill>
                  <a:cs typeface="+mn-ea"/>
                  <a:sym typeface="+mn-lt"/>
                </a:rPr>
                <a:t>容器镜像管理</a:t>
              </a:r>
              <a:endParaRPr sz="1698" spc="17" dirty="0">
                <a:solidFill>
                  <a:prstClr val="black"/>
                </a:solidFill>
                <a:cs typeface="+mn-ea"/>
                <a:sym typeface="+mn-lt"/>
              </a:endParaRPr>
            </a:p>
          </p:txBody>
        </p:sp>
        <p:sp>
          <p:nvSpPr>
            <p:cNvPr id="108" name="Shape 1275">
              <a:extLst>
                <a:ext uri="{FF2B5EF4-FFF2-40B4-BE49-F238E27FC236}">
                  <a16:creationId xmlns:a16="http://schemas.microsoft.com/office/drawing/2014/main" id="{76577794-6956-6F42-A1C2-4F7E6B936BFD}"/>
                </a:ext>
              </a:extLst>
            </p:cNvPr>
            <p:cNvSpPr/>
            <p:nvPr/>
          </p:nvSpPr>
          <p:spPr>
            <a:xfrm flipH="1" flipV="1">
              <a:off x="6310287" y="5354807"/>
              <a:ext cx="1246824" cy="0"/>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grpSp>
          <p:nvGrpSpPr>
            <p:cNvPr id="2" name="Group 1">
              <a:extLst>
                <a:ext uri="{FF2B5EF4-FFF2-40B4-BE49-F238E27FC236}">
                  <a16:creationId xmlns:a16="http://schemas.microsoft.com/office/drawing/2014/main" id="{D6DAFCB8-85D8-2C4F-8D15-606E6E35B741}"/>
                </a:ext>
              </a:extLst>
            </p:cNvPr>
            <p:cNvGrpSpPr/>
            <p:nvPr/>
          </p:nvGrpSpPr>
          <p:grpSpPr>
            <a:xfrm>
              <a:off x="7540241" y="4856388"/>
              <a:ext cx="1969520" cy="1040693"/>
              <a:chOff x="6439268" y="1650823"/>
              <a:chExt cx="1970033" cy="1040964"/>
            </a:xfrm>
            <a:solidFill>
              <a:srgbClr val="002060"/>
            </a:solidFill>
          </p:grpSpPr>
          <p:sp>
            <p:nvSpPr>
              <p:cNvPr id="109" name="Shape 1276">
                <a:extLst>
                  <a:ext uri="{FF2B5EF4-FFF2-40B4-BE49-F238E27FC236}">
                    <a16:creationId xmlns:a16="http://schemas.microsoft.com/office/drawing/2014/main" id="{770F94CA-94CF-3340-9592-DC1008860E0D}"/>
                  </a:ext>
                </a:extLst>
              </p:cNvPr>
              <p:cNvSpPr/>
              <p:nvPr/>
            </p:nvSpPr>
            <p:spPr>
              <a:xfrm>
                <a:off x="6439268" y="1650823"/>
                <a:ext cx="1970033" cy="1040964"/>
              </a:xfrm>
              <a:prstGeom prst="roundRect">
                <a:avLst>
                  <a:gd name="adj" fmla="val 4753"/>
                </a:avLst>
              </a:prstGeom>
              <a:grp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0" name="Shape 1277">
                <a:extLst>
                  <a:ext uri="{FF2B5EF4-FFF2-40B4-BE49-F238E27FC236}">
                    <a16:creationId xmlns:a16="http://schemas.microsoft.com/office/drawing/2014/main" id="{B62AF589-E6A1-B445-B05C-6047BAB07CA2}"/>
                  </a:ext>
                </a:extLst>
              </p:cNvPr>
              <p:cNvSpPr/>
              <p:nvPr/>
            </p:nvSpPr>
            <p:spPr>
              <a:xfrm>
                <a:off x="6522005" y="1755069"/>
                <a:ext cx="1804557" cy="80173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gn="ctr">
                  <a:lnSpc>
                    <a:spcPct val="100000"/>
                  </a:lnSpc>
                  <a:defRPr sz="2000" spc="0">
                    <a:solidFill>
                      <a:srgbClr val="FFFFFF"/>
                    </a:solidFill>
                  </a:defRPr>
                </a:lvl1pPr>
              </a:lstStyle>
              <a:p>
                <a:pPr>
                  <a:defRPr sz="1800" spc="0">
                    <a:solidFill>
                      <a:srgbClr val="000000"/>
                    </a:solidFill>
                  </a:defRPr>
                </a:pPr>
                <a:r>
                  <a:rPr lang="zh-CN" altLang="en-US" sz="1399" dirty="0">
                    <a:solidFill>
                      <a:prstClr val="white"/>
                    </a:solidFill>
                    <a:cs typeface="+mn-ea"/>
                    <a:sym typeface="+mn-lt"/>
                  </a:rPr>
                  <a:t>容器镜像仓库</a:t>
                </a:r>
                <a:r>
                  <a:rPr lang="en-US" altLang="zh-CN" sz="1399" dirty="0">
                    <a:solidFill>
                      <a:prstClr val="white"/>
                    </a:solidFill>
                    <a:cs typeface="+mn-ea"/>
                    <a:sym typeface="+mn-lt"/>
                  </a:rPr>
                  <a:t>SWR</a:t>
                </a:r>
                <a:r>
                  <a:rPr lang="zh-CN" altLang="en-US" sz="1399" dirty="0">
                    <a:solidFill>
                      <a:prstClr val="white"/>
                    </a:solidFill>
                    <a:cs typeface="+mn-ea"/>
                    <a:sym typeface="+mn-lt"/>
                  </a:rPr>
                  <a:t>提供简单易用、安全可靠的镜像管理</a:t>
                </a:r>
                <a:endParaRPr sz="1399" dirty="0">
                  <a:solidFill>
                    <a:prstClr val="white"/>
                  </a:solidFill>
                  <a:cs typeface="+mn-ea"/>
                  <a:sym typeface="+mn-lt"/>
                </a:endParaRPr>
              </a:p>
            </p:txBody>
          </p:sp>
        </p:grpSp>
        <p:sp>
          <p:nvSpPr>
            <p:cNvPr id="111" name="Shape 1279">
              <a:extLst>
                <a:ext uri="{FF2B5EF4-FFF2-40B4-BE49-F238E27FC236}">
                  <a16:creationId xmlns:a16="http://schemas.microsoft.com/office/drawing/2014/main" id="{407967A5-D325-8A48-9914-B69B05F3EEB0}"/>
                </a:ext>
              </a:extLst>
            </p:cNvPr>
            <p:cNvSpPr/>
            <p:nvPr/>
          </p:nvSpPr>
          <p:spPr>
            <a:xfrm>
              <a:off x="1201779" y="4050814"/>
              <a:ext cx="1022725" cy="387336"/>
            </a:xfrm>
            <a:prstGeom prst="rect">
              <a:avLst/>
            </a:prstGeom>
            <a:ln w="12700">
              <a:miter lim="400000"/>
            </a:ln>
            <a:extLst>
              <a:ext uri="{C572A759-6A51-4108-AA02-DFA0A04FC94B}">
                <ma14:wrappingTextBoxFlag xmlns:ma14="http://schemas.microsoft.com/office/mac/drawingml/2011/main" xmlns="" val="1"/>
              </a:ext>
            </a:extLst>
          </p:spPr>
          <p:txBody>
            <a:bodyPr wrap="none" lIns="0" tIns="0" rIns="0" bIns="0">
              <a:spAutoFit/>
            </a:bodyPr>
            <a:lstStyle>
              <a:lvl1pPr>
                <a:lnSpc>
                  <a:spcPct val="120000"/>
                </a:lnSpc>
                <a:defRPr sz="3400" spc="34">
                  <a:latin typeface="+mn-lt"/>
                  <a:ea typeface="+mn-ea"/>
                  <a:cs typeface="+mn-cs"/>
                  <a:sym typeface="Lato Light"/>
                </a:defRPr>
              </a:lvl1pPr>
            </a:lstStyle>
            <a:p>
              <a:pPr>
                <a:defRPr sz="1800" spc="0"/>
              </a:pPr>
              <a:r>
                <a:rPr lang="zh-CN" altLang="en-US" sz="1698" spc="17" dirty="0">
                  <a:solidFill>
                    <a:prstClr val="black"/>
                  </a:solidFill>
                  <a:cs typeface="+mn-ea"/>
                  <a:sym typeface="+mn-lt"/>
                </a:rPr>
                <a:t>持续反馈</a:t>
              </a:r>
              <a:endParaRPr lang="en-US" altLang="zh-CN" sz="1698" spc="17" dirty="0">
                <a:solidFill>
                  <a:prstClr val="black"/>
                </a:solidFill>
                <a:cs typeface="+mn-ea"/>
                <a:sym typeface="+mn-lt"/>
              </a:endParaRPr>
            </a:p>
          </p:txBody>
        </p:sp>
        <p:sp>
          <p:nvSpPr>
            <p:cNvPr id="113" name="Shape 1280">
              <a:extLst>
                <a:ext uri="{FF2B5EF4-FFF2-40B4-BE49-F238E27FC236}">
                  <a16:creationId xmlns:a16="http://schemas.microsoft.com/office/drawing/2014/main" id="{0C2154F7-F213-D14A-8571-68955D00D5AD}"/>
                </a:ext>
              </a:extLst>
            </p:cNvPr>
            <p:cNvSpPr/>
            <p:nvPr/>
          </p:nvSpPr>
          <p:spPr>
            <a:xfrm flipV="1">
              <a:off x="1632666" y="2394476"/>
              <a:ext cx="0" cy="1079821"/>
            </a:xfrm>
            <a:prstGeom prst="line">
              <a:avLst/>
            </a:prstGeom>
            <a:noFill/>
            <a:ln w="38100" cap="flat">
              <a:solidFill>
                <a:schemeClr val="accent6"/>
              </a:solidFill>
              <a:prstDash val="solid"/>
              <a:miter lim="400000"/>
            </a:ln>
            <a:effectLst/>
          </p:spPr>
          <p:txBody>
            <a:bodyPr wrap="square" lIns="35704" tIns="35704" rIns="35704" bIns="35704" numCol="1" anchor="ctr">
              <a:noAutofit/>
            </a:bodyPr>
            <a:lstStyle/>
            <a:p>
              <a:pPr>
                <a:defRPr sz="7200" spc="504">
                  <a:latin typeface="+mn-lt"/>
                  <a:ea typeface="+mn-ea"/>
                  <a:cs typeface="+mn-cs"/>
                  <a:sym typeface="Lato Light"/>
                </a:defRPr>
              </a:pPr>
              <a:endParaRPr sz="3599" spc="504">
                <a:solidFill>
                  <a:prstClr val="black"/>
                </a:solidFill>
                <a:cs typeface="+mn-ea"/>
                <a:sym typeface="+mn-lt"/>
              </a:endParaRPr>
            </a:p>
          </p:txBody>
        </p:sp>
        <p:sp>
          <p:nvSpPr>
            <p:cNvPr id="114" name="Shape 1281">
              <a:extLst>
                <a:ext uri="{FF2B5EF4-FFF2-40B4-BE49-F238E27FC236}">
                  <a16:creationId xmlns:a16="http://schemas.microsoft.com/office/drawing/2014/main" id="{121C608E-1CA7-A746-8D5C-382127330A32}"/>
                </a:ext>
              </a:extLst>
            </p:cNvPr>
            <p:cNvSpPr/>
            <p:nvPr/>
          </p:nvSpPr>
          <p:spPr>
            <a:xfrm>
              <a:off x="690417" y="1403524"/>
              <a:ext cx="2073336" cy="1079823"/>
            </a:xfrm>
            <a:prstGeom prst="roundRect">
              <a:avLst>
                <a:gd name="adj" fmla="val 4753"/>
              </a:avLst>
            </a:prstGeom>
            <a:solidFill>
              <a:srgbClr val="002060"/>
            </a:solidFill>
            <a:ln w="12700" cap="flat">
              <a:noFill/>
              <a:miter lim="400000"/>
            </a:ln>
            <a:effectLst/>
          </p:spPr>
          <p:txBody>
            <a:bodyPr wrap="square" lIns="19042" tIns="19042" rIns="19042" bIns="19042" numCol="1" anchor="ctr">
              <a:noAutofit/>
            </a:bodyPr>
            <a:lstStyle/>
            <a:p>
              <a:pPr>
                <a:defRPr sz="2400" spc="24"/>
              </a:pPr>
              <a:endParaRPr sz="1200" spc="24">
                <a:solidFill>
                  <a:prstClr val="black"/>
                </a:solidFill>
                <a:cs typeface="+mn-ea"/>
                <a:sym typeface="+mn-lt"/>
              </a:endParaRPr>
            </a:p>
          </p:txBody>
        </p:sp>
        <p:sp>
          <p:nvSpPr>
            <p:cNvPr id="115" name="Shape 1282">
              <a:extLst>
                <a:ext uri="{FF2B5EF4-FFF2-40B4-BE49-F238E27FC236}">
                  <a16:creationId xmlns:a16="http://schemas.microsoft.com/office/drawing/2014/main" id="{2124B592-75B9-B54F-B767-0F6F9BC441AD}"/>
                </a:ext>
              </a:extLst>
            </p:cNvPr>
            <p:cNvSpPr/>
            <p:nvPr/>
          </p:nvSpPr>
          <p:spPr>
            <a:xfrm>
              <a:off x="883778" y="1634422"/>
              <a:ext cx="1664007" cy="634984"/>
            </a:xfrm>
            <a:prstGeom prst="rect">
              <a:avLst/>
            </a:prstGeom>
            <a:grp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algn="ctr"/>
              <a:r>
                <a:rPr lang="zh-CN" altLang="en-US" sz="1399" dirty="0">
                  <a:solidFill>
                    <a:prstClr val="white"/>
                  </a:solidFill>
                  <a:cs typeface="+mn-ea"/>
                  <a:sym typeface="+mn-lt"/>
                </a:rPr>
                <a:t>学习用户行为，持续改进产品体验</a:t>
              </a:r>
              <a:endParaRPr sz="1399" dirty="0">
                <a:solidFill>
                  <a:prstClr val="white"/>
                </a:solidFill>
                <a:cs typeface="+mn-ea"/>
                <a:sym typeface="+mn-lt"/>
              </a:endParaRPr>
            </a:p>
          </p:txBody>
        </p:sp>
        <p:grpSp>
          <p:nvGrpSpPr>
            <p:cNvPr id="116" name="Group 1286">
              <a:extLst>
                <a:ext uri="{FF2B5EF4-FFF2-40B4-BE49-F238E27FC236}">
                  <a16:creationId xmlns:a16="http://schemas.microsoft.com/office/drawing/2014/main" id="{F01AEC81-F89D-C145-8757-85FC721A5AA5}"/>
                </a:ext>
              </a:extLst>
            </p:cNvPr>
            <p:cNvGrpSpPr/>
            <p:nvPr/>
          </p:nvGrpSpPr>
          <p:grpSpPr>
            <a:xfrm>
              <a:off x="2950555" y="3382809"/>
              <a:ext cx="627911" cy="627911"/>
              <a:chOff x="0" y="0"/>
              <a:chExt cx="1255859" cy="1255859"/>
            </a:xfrm>
          </p:grpSpPr>
          <p:sp>
            <p:nvSpPr>
              <p:cNvPr id="117" name="Shape 1284">
                <a:extLst>
                  <a:ext uri="{FF2B5EF4-FFF2-40B4-BE49-F238E27FC236}">
                    <a16:creationId xmlns:a16="http://schemas.microsoft.com/office/drawing/2014/main" id="{065C8FEF-78F9-354F-87AB-529DC0BFD1F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18" name="Shape 1285">
                <a:extLst>
                  <a:ext uri="{FF2B5EF4-FFF2-40B4-BE49-F238E27FC236}">
                    <a16:creationId xmlns:a16="http://schemas.microsoft.com/office/drawing/2014/main" id="{2D0102A1-FD94-274C-ADB5-2E84017EA3E6}"/>
                  </a:ext>
                </a:extLst>
              </p:cNvPr>
              <p:cNvSpPr/>
              <p:nvPr/>
            </p:nvSpPr>
            <p:spPr>
              <a:xfrm>
                <a:off x="270536" y="386628"/>
                <a:ext cx="714799" cy="58559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监测</a:t>
                </a:r>
                <a:endParaRPr sz="1200" dirty="0">
                  <a:solidFill>
                    <a:prstClr val="white"/>
                  </a:solidFill>
                  <a:latin typeface="+mn-lt"/>
                  <a:ea typeface="+mn-ea"/>
                  <a:cs typeface="+mn-ea"/>
                  <a:sym typeface="+mn-lt"/>
                </a:endParaRPr>
              </a:p>
            </p:txBody>
          </p:sp>
        </p:grpSp>
        <p:grpSp>
          <p:nvGrpSpPr>
            <p:cNvPr id="119" name="Group 1286">
              <a:extLst>
                <a:ext uri="{FF2B5EF4-FFF2-40B4-BE49-F238E27FC236}">
                  <a16:creationId xmlns:a16="http://schemas.microsoft.com/office/drawing/2014/main" id="{9E0DB476-9124-014B-9875-093102409A2E}"/>
                </a:ext>
              </a:extLst>
            </p:cNvPr>
            <p:cNvGrpSpPr/>
            <p:nvPr/>
          </p:nvGrpSpPr>
          <p:grpSpPr>
            <a:xfrm>
              <a:off x="271153" y="3370844"/>
              <a:ext cx="627911" cy="627911"/>
              <a:chOff x="0" y="0"/>
              <a:chExt cx="1255859" cy="1255859"/>
            </a:xfrm>
          </p:grpSpPr>
          <p:sp>
            <p:nvSpPr>
              <p:cNvPr id="120" name="Shape 1284">
                <a:extLst>
                  <a:ext uri="{FF2B5EF4-FFF2-40B4-BE49-F238E27FC236}">
                    <a16:creationId xmlns:a16="http://schemas.microsoft.com/office/drawing/2014/main" id="{C20FD784-C4A5-334E-9B39-F0466AE391AA}"/>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a:solidFill>
                    <a:prstClr val="black"/>
                  </a:solidFill>
                  <a:cs typeface="+mn-ea"/>
                  <a:sym typeface="+mn-lt"/>
                </a:endParaRPr>
              </a:p>
            </p:txBody>
          </p:sp>
          <p:sp>
            <p:nvSpPr>
              <p:cNvPr id="121" name="Shape 1285">
                <a:extLst>
                  <a:ext uri="{FF2B5EF4-FFF2-40B4-BE49-F238E27FC236}">
                    <a16:creationId xmlns:a16="http://schemas.microsoft.com/office/drawing/2014/main" id="{4276D67D-7C25-E44A-B50A-78FC0B731EBF}"/>
                  </a:ext>
                </a:extLst>
              </p:cNvPr>
              <p:cNvSpPr/>
              <p:nvPr/>
            </p:nvSpPr>
            <p:spPr>
              <a:xfrm>
                <a:off x="270534" y="386628"/>
                <a:ext cx="714799" cy="5473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反馈</a:t>
                </a:r>
                <a:endParaRPr sz="1200" dirty="0">
                  <a:solidFill>
                    <a:prstClr val="white"/>
                  </a:solidFill>
                  <a:latin typeface="+mn-lt"/>
                  <a:ea typeface="+mn-ea"/>
                  <a:cs typeface="+mn-ea"/>
                  <a:sym typeface="+mn-lt"/>
                </a:endParaRPr>
              </a:p>
            </p:txBody>
          </p:sp>
        </p:grpSp>
        <p:sp>
          <p:nvSpPr>
            <p:cNvPr id="122" name="TextBox 121">
              <a:extLst>
                <a:ext uri="{FF2B5EF4-FFF2-40B4-BE49-F238E27FC236}">
                  <a16:creationId xmlns:a16="http://schemas.microsoft.com/office/drawing/2014/main" id="{D93199C1-14DD-824D-B80A-4679B064FBFF}"/>
                </a:ext>
              </a:extLst>
            </p:cNvPr>
            <p:cNvSpPr txBox="1"/>
            <p:nvPr/>
          </p:nvSpPr>
          <p:spPr>
            <a:xfrm rot="10800000">
              <a:off x="4597920" y="3477725"/>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3" name="TextBox 122">
              <a:extLst>
                <a:ext uri="{FF2B5EF4-FFF2-40B4-BE49-F238E27FC236}">
                  <a16:creationId xmlns:a16="http://schemas.microsoft.com/office/drawing/2014/main" id="{DEA364AC-DB3B-2740-AAD8-731D84EFEEDA}"/>
                </a:ext>
              </a:extLst>
            </p:cNvPr>
            <p:cNvSpPr txBox="1"/>
            <p:nvPr/>
          </p:nvSpPr>
          <p:spPr>
            <a:xfrm rot="16200000">
              <a:off x="5864387" y="4979922"/>
              <a:ext cx="450647" cy="749771"/>
            </a:xfrm>
            <a:prstGeom prst="rect">
              <a:avLst/>
            </a:prstGeom>
            <a:noFill/>
          </p:spPr>
          <p:txBody>
            <a:bodyPr wrap="squar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sp>
          <p:nvSpPr>
            <p:cNvPr id="124" name="TextBox 123">
              <a:extLst>
                <a:ext uri="{FF2B5EF4-FFF2-40B4-BE49-F238E27FC236}">
                  <a16:creationId xmlns:a16="http://schemas.microsoft.com/office/drawing/2014/main" id="{9CBDFB84-6514-494E-90ED-C504C9233817}"/>
                </a:ext>
              </a:extLst>
            </p:cNvPr>
            <p:cNvSpPr txBox="1"/>
            <p:nvPr/>
          </p:nvSpPr>
          <p:spPr>
            <a:xfrm rot="10800000">
              <a:off x="1380330" y="3464272"/>
              <a:ext cx="523424" cy="487560"/>
            </a:xfrm>
            <a:prstGeom prst="rect">
              <a:avLst/>
            </a:prstGeom>
            <a:noFill/>
          </p:spPr>
          <p:txBody>
            <a:bodyPr wrap="none" rtlCol="0">
              <a:spAutoFit/>
            </a:bodyPr>
            <a:lstStyle/>
            <a:p>
              <a:r>
                <a:rPr lang="en-US" altLang="zh-CN" sz="1798" dirty="0">
                  <a:solidFill>
                    <a:srgbClr val="FFC000"/>
                  </a:solidFill>
                  <a:cs typeface="+mn-ea"/>
                  <a:sym typeface="+mn-lt"/>
                </a:rPr>
                <a:t>&gt;&gt;</a:t>
              </a:r>
              <a:endParaRPr lang="en-US" sz="1798" dirty="0">
                <a:solidFill>
                  <a:srgbClr val="FFC000"/>
                </a:solidFill>
                <a:cs typeface="+mn-ea"/>
                <a:sym typeface="+mn-lt"/>
              </a:endParaRPr>
            </a:p>
          </p:txBody>
        </p:sp>
        <p:grpSp>
          <p:nvGrpSpPr>
            <p:cNvPr id="44" name="Group 1286">
              <a:extLst>
                <a:ext uri="{FF2B5EF4-FFF2-40B4-BE49-F238E27FC236}">
                  <a16:creationId xmlns:a16="http://schemas.microsoft.com/office/drawing/2014/main" id="{DF6C68CE-8E4D-D549-BB1E-18F2DB272AA1}"/>
                </a:ext>
              </a:extLst>
            </p:cNvPr>
            <p:cNvGrpSpPr/>
            <p:nvPr/>
          </p:nvGrpSpPr>
          <p:grpSpPr>
            <a:xfrm>
              <a:off x="5785363" y="5970396"/>
              <a:ext cx="627911" cy="627911"/>
              <a:chOff x="0" y="0"/>
              <a:chExt cx="1255859" cy="1255859"/>
            </a:xfrm>
          </p:grpSpPr>
          <p:sp>
            <p:nvSpPr>
              <p:cNvPr id="45" name="Shape 1284">
                <a:extLst>
                  <a:ext uri="{FF2B5EF4-FFF2-40B4-BE49-F238E27FC236}">
                    <a16:creationId xmlns:a16="http://schemas.microsoft.com/office/drawing/2014/main" id="{6D322FE1-7F58-7445-9206-CDE1899E84C5}"/>
                  </a:ext>
                </a:extLst>
              </p:cNvPr>
              <p:cNvSpPr/>
              <p:nvPr/>
            </p:nvSpPr>
            <p:spPr>
              <a:xfrm>
                <a:off x="0" y="0"/>
                <a:ext cx="1255859" cy="125585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0" cap="flat">
                <a:solidFill>
                  <a:schemeClr val="bg1"/>
                </a:solidFill>
                <a:prstDash val="solid"/>
                <a:miter lim="400000"/>
              </a:ln>
              <a:effectLst/>
            </p:spPr>
            <p:txBody>
              <a:bodyPr wrap="square" lIns="0" tIns="0" rIns="0" bIns="0" numCol="1" anchor="ctr">
                <a:noAutofit/>
              </a:bodyPr>
              <a:lstStyle/>
              <a:p>
                <a:pPr algn="ctr">
                  <a:defRPr sz="2400" spc="24"/>
                </a:pPr>
                <a:endParaRPr sz="1200" spc="24" dirty="0">
                  <a:solidFill>
                    <a:prstClr val="black"/>
                  </a:solidFill>
                  <a:cs typeface="+mn-ea"/>
                  <a:sym typeface="+mn-lt"/>
                </a:endParaRPr>
              </a:p>
            </p:txBody>
          </p:sp>
          <p:sp>
            <p:nvSpPr>
              <p:cNvPr id="46" name="Shape 1285">
                <a:extLst>
                  <a:ext uri="{FF2B5EF4-FFF2-40B4-BE49-F238E27FC236}">
                    <a16:creationId xmlns:a16="http://schemas.microsoft.com/office/drawing/2014/main" id="{8289E796-7E79-4B41-ADEB-A191183AADC5}"/>
                  </a:ext>
                </a:extLst>
              </p:cNvPr>
              <p:cNvSpPr/>
              <p:nvPr/>
            </p:nvSpPr>
            <p:spPr>
              <a:xfrm>
                <a:off x="270531" y="386628"/>
                <a:ext cx="714799" cy="54730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0" tIns="0" rIns="0" bIns="0" numCol="1" anchor="t">
                <a:spAutoFit/>
              </a:bodyPr>
              <a:lstStyle>
                <a:lvl1pPr algn="ctr">
                  <a:lnSpc>
                    <a:spcPct val="120000"/>
                  </a:lnSpc>
                  <a:defRPr>
                    <a:solidFill>
                      <a:srgbClr val="FFFFFF"/>
                    </a:solidFill>
                    <a:latin typeface="Lato Bold"/>
                    <a:ea typeface="Lato Bold"/>
                    <a:cs typeface="Lato Bold"/>
                    <a:sym typeface="Lato Bold"/>
                  </a:defRPr>
                </a:lvl1pPr>
              </a:lstStyle>
              <a:p>
                <a:pPr>
                  <a:defRPr sz="1800" spc="0">
                    <a:solidFill>
                      <a:srgbClr val="000000"/>
                    </a:solidFill>
                  </a:defRPr>
                </a:pPr>
                <a:r>
                  <a:rPr lang="zh-CN" altLang="en-US" sz="1200" dirty="0">
                    <a:solidFill>
                      <a:prstClr val="white"/>
                    </a:solidFill>
                    <a:latin typeface="+mn-lt"/>
                    <a:ea typeface="+mn-ea"/>
                    <a:cs typeface="+mn-ea"/>
                    <a:sym typeface="+mn-lt"/>
                  </a:rPr>
                  <a:t>部署</a:t>
                </a:r>
                <a:endParaRPr sz="1200" dirty="0">
                  <a:solidFill>
                    <a:prstClr val="white"/>
                  </a:solidFill>
                  <a:latin typeface="+mn-lt"/>
                  <a:ea typeface="+mn-ea"/>
                  <a:cs typeface="+mn-ea"/>
                  <a:sym typeface="+mn-lt"/>
                </a:endParaRPr>
              </a:p>
            </p:txBody>
          </p:sp>
        </p:grpSp>
      </p:grpSp>
      <p:pic>
        <p:nvPicPr>
          <p:cNvPr id="8" name="图片 7"/>
          <p:cNvPicPr>
            <a:picLocks noChangeAspect="1"/>
          </p:cNvPicPr>
          <p:nvPr/>
        </p:nvPicPr>
        <p:blipFill>
          <a:blip r:embed="rId3"/>
          <a:stretch>
            <a:fillRect/>
          </a:stretch>
        </p:blipFill>
        <p:spPr>
          <a:xfrm>
            <a:off x="6189576" y="1654523"/>
            <a:ext cx="5195710" cy="2749869"/>
          </a:xfrm>
          <a:prstGeom prst="rect">
            <a:avLst/>
          </a:prstGeom>
          <a:ln w="12700">
            <a:solidFill>
              <a:schemeClr val="bg1">
                <a:lumMod val="85000"/>
              </a:schemeClr>
            </a:solidFill>
          </a:ln>
        </p:spPr>
      </p:pic>
    </p:spTree>
    <p:extLst>
      <p:ext uri="{BB962C8B-B14F-4D97-AF65-F5344CB8AC3E}">
        <p14:creationId xmlns:p14="http://schemas.microsoft.com/office/powerpoint/2010/main" val="481126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4" name="AutoShape 8" descr="data:image/jpeg;base64,/9j/4AAQSkZJRgABAQAAAQABAAD/2wBDAAgGBgcGBQgHBwcJCQgKDBQNDAsLDBkSEw8UHRofHh0aHBwgJC4nICIsIxwcKDcpLDAxNDQ0Hyc5PTgyPC4zNDL/2wBDAQkJCQwLDBgNDRgyIRwhMjIyMjIyMjIyMjIyMjIyMjIyMjIyMjIyMjIyMjIyMjIyMjIyMjIyMjIyMjIyMjIyMjL/wAARCADcASEDASIAAhEBAxEB/8QAHAABAAIDAQEBAAAAAAAAAAAAAAYHAQQFAwII/8QARxAAAQMDAgIGCAMEBwYHAAAAAQACAwQFEQYhEjEHExRBUWEWIlNxgZGU0jJUoRUjscFCRFJygtHwJDM0Q5LxFyVihKLC4f/EABoBAQADAQEBAAAAAAAAAAAAAAADBAUCAQb/xAAxEQACAgEDAwIFBAEEAwAAAAAAAQIDEQQSITFRkUHhE2FxgfAFobHRIhQywfFCUtL/2gAMAwEAAhEDEQA/AL/REQBERAEREAREQBERAEREAREQBERAEREAREQBERAEREAREQBERAEREAREQBERAEREAREQBERAEREAREQBERAEREAREQBERAEREAREQBERAEREAREQBERAEREAREQBERAEREAREQBERAEREAREQBERAEREAREQBERAEREAREQBERAEREAREQBERAEREAREQBERAEREAREQBERAEREAREQBERAEWCcL4MzRI2PiaHuGQ0ncoD0RRjV+trfpGja+oBmqpQeppmH1neZPc3zVZs6brz2vjfa6J1Pn/dtc4Ox5O8fgrNWkutjuiuCCzUV1vEmXmsZ3XB0vq236rtxqqFxD2HEsD/xxnz8j3FRbpA1Fq7Tl0jntMAmtj4Q55dTGQRvBOckHI2wVxCiUrPh9H8zuVsVHf1RZCKmLX03ztcG3W0xvZ7SleQf+l3+aszT+qrVqamM9sqmycP443Dhez3tP/ZdXaW2nma4PK767OIs7aIirkoRYJwtR1ypGV7aB1VC2rezjbAXgPc3xA70xkG4iw05ysoAiIgCLGVjiP+ggPpF8hx2yvpAEREAREQBERAEWMnKxxbID6REQBERAEREAREQGCcBa1bX01upJKusnjgp4xl8khwGhfVbVwUFFNV1UrYqeFhfI93JrRzK/N+stZV2sLphvHHQsfimpc4zk4DneLj+itaXSyvl2S6sgvvVS+ZO7t0nXbUFw/ZGi6J75H7dpezLiP7QB2aPN3yXU09o2fTdRLqrUd6mqq6GF7pAHEsa3G4JO5+GApJozSlJpWyx0sTGuqntDqmfG8j+/4DuC4HTFdTQaPbRsOJK+YRnB/oN9Z38APiplOM5qmlYT4z6sjcXGPxbHlrwilNRXyp1Fe6m5VJPFK71Gd0bB+Fo+C06CgqrnXQ0dHA6aomdwsjaNyf5eK1yclXF0KWNnV118lYC8u7NCSOQG7iPjgLZvsWnpyl06GZVB3WYZy9M6U1lo3VNFVx291RDMRHUCnlDmmMnfi8COYV5gAtx48/NMAgbZUX1brq1aUpnCeUTVpaeqpYzlxPcXf2R5n4ZXz9llmqmuOfka8IQoi+eCo+lu0UFq1ZGaFjIu0wCaWJmwa/iIyB3ZUSsl6q9P3enuVFIWyxHcDk9ve0+RCxebxWX67T3KufxTzOyccmgcmjyA2XzaLVUXu7U1tpWF0tQ8MGO4d5PkBkr6GuGylRseeOTInLdbuh3P1fSVLayjgqY88E0bZG+4jI/ivdeFLTspaWGnj/BExrG+4DAStqoqKimqpnBsULDI8k4wAMr5bq+Dd9OT1zkKlemad1HqWy1VNI6Kqigc9sjebcPGDn5rztvTFU0drqxNSPrK+erfJAHO4WRxuxwtONzjlgKGauuF+utxgrr9C6GSaHigYWcAEee4c+fjuVraPR2V3Zn05+5Q1GojOvES5LV0r6eqLVSy11Uaesfhk0PATwO7znlw+aldtv8AbrsGdjqRLxs424Gzhtkg9/McvFfn/o3jssmpnOvvZuyxU7pGdpcAwPBGM5596tPSV7ZqjWVyrKOPgtNupm0lLgYa5zncTnAd2Q0fDHiodVpYVt7E+Ofl9CSi+U0t2OSf5OFHNRazotOSMglpa6pqZG8UcVPTucHeXFjC7tVnsk3C7B6t2D4HBVM+m+qotA2h1upesLw6CSua0yP4mH+zjY4/pHOVW01PxHn/AJx3/omts2IkBu/SDej17G2/TlA4EtfV4dJj4/5BcrUujNSfsOpu8msZ63qoTMWNLo2PAGTwlpxy8lV81VdNQXKKOpqpqypmeI29fJzJOAN9gr2uVsfpnodq7dLP1klPQOjc8cuJ3cPIZwFo2wenlBRxlvpj0+r5KlcvjKTeePmeXRHeK+7aXlbXSGXss/UxSvOXObgOwT34zhWEqu6ES30cuIBPGKz1h3fgbhWe9wawuJAAGST3LP1iUb5JFvTtuqLZlxwNlFbBru3ahvtfaaZsjZqVzuF5wWTNa7hLmn39xWvfekO0Wywx19PJLWGpjc6nbCwnONiXHk0A887qp+j623ivqblU22601rZwCOoqpcF7WuPFhg8dueQpadJurlOzjHQjsvxOMY8n6IDiSvoFfmue7y6T1aya0ahmusUb2vleC5rZd/WYQSQ73hfpGCQSwtkGQHgOAPdkZUWo0zpw85T+xJTcrMrHKPpzuHfuTiOFEekm+Nsmjqstdioq29mhAODl2xPwGStKzU1Rrfo+tEk1yr7e/h4ZXUr+Ey8JLdye44yuFS9isbws4OnYt2xdTpa1ffHWiWKzVdFSPc09ZLUShrsYOzc7A+ZVb9H3SNVUVa6i1FdSbeIj1ck7eJzXggAcQ3IxnnlSq+aDslos0tVFYay/1TSMsnrHF5Hjud8eAGVDdKXPSN11DTWyt0fBTyzO6tj2SPeA/fZzTvhX6I1uiSxuXfhP+Sra5q1POH98fwXVaLzQ3yiFZbqltRTlxb1jWkAkc+a6K1qKhpbdRxUlHAyCniGGRsGA0LZWXLGf8ehdWcchEReHoREQBDyRDyQFbdM9fNTaRgpo3ENqqlrZD4taC7HzA+SoVpIcCCQQcgjuPiv0/rbTLdVabmoA9sc7SJYHu5B4zjPkRkfFfmu52uus9a+juFPJT1DDgseOfmDyI8wt79Msg6tnqZOuhJT3ehc+mOl+2VVJFBfS6kq2tDXTBpdHJ57btPkop0uaiob5cLWy21sVTTwwveXROyA5xGx88NVbop69DXXb8WJFPVznDZIyOatnSnSRYtK6MoqAQ1VVWtDnysjYGtDi4nBcfgqlWcKe6iF0VGfQiqulW8xJ/fely/3RroaHq7bA7b9160hH948vgFApZZJ5XSzSPkkecue93ESfEk8160dDVXCYQ0VNNUyk44IWFx/TkrC090PXe4Fkt3kbb6fmYxh8pHu5D45UWdPpY+i/n+yTF177lf2+31d0rY6Khp5KiokOGxsGSfM+AHiV+gNAaCh0pTdqqiyW6zNxI8DaNv8AYb/M9672n9L2nTNKYLZSCMuH7yV28kn9538uS7iyNXr3d/hDhfyaGn0qr/ylyzB5KA9LtZUUuh3xwZ4amdkMpA5MO/6kAfFT9aV2tdHebZPb66ETU0ww9h+YIPcfNU6ZqFkZvoizZFyi4opPo9fYNM0XpFf5o21E7iyhjx1j+EbOeGjxO2f81w+kHV0GrbzFNSwujpaeMxxukGHvycknw8gpxcOhZlTfJZaW4x0ltfgshbG5z2bcsk4I/wA1CukHSFJpCtoKWlqJ5+vhc+R0oAyQ7G2Ft0WUWX71JuT/AGMy2FsKtuMJEUo6Opr6llNSU8k87z6kcbOJx+C/QfRZp2s0/piQXCEw1NVOZTG4glrcANB89lE+hSysfLcL2/Bcz/ZohjducFx/gFcoVX9R1TlJ0roifR0JJWPqcfVFT2TSt2qA/g6ujlcHA8jwnCqqPV1foPQtkt9JROfU1UBqO0TtPVM4iSGjH4nYwcKwekyR8fR5eSzGTCGnPgXAH+KhXSZeJaPRdks8dO3FZTxudI9ueANa31W/+on9FFpIqSjFrKb/AIXuSahtNtPGEVPS01RcrjFT07DJU1EvCxrduJxOefcrS1NU6lt+k6yyVdHPU2ymo2xTXKYEF0wdn1cnLm5Ibkjuyoppno81DfntqIYnUFODkVFRxNz5tHM/oFaGpqOkoeii42sXLtZo6cNdNLJxOLw7IBx352AV/VXQ+LCKw+V9irRXJQk3wcnoOd/5beGnunjOP8KnGuZDFoe8vbIYyKR/rA4IyMKBdBv/AA972/5kX8Cpzrmz19+0nV262vjbUTcO0hwHNByW57uSz9ThaznplFqjP+nWOxRUWorhSdHr7LTUc7KSpqXGoq3NPA7OP3bTyB2yV8aO07bb9UVc12usdBRUjGvkc4gOfk8hn/W6+tQX65fsKh0vUUPYobccOa4HikkGck92Nyds+9c/T+lbvqeeWO10ok6nBe97g1jM8hk9/kthJKuUs7cvr/z+dDObe9L/AHY9Dds1utVx6QqWhp5nNtTq0CN0xyXsbuB73Yx8V+m+Q9yqDTHRBWW+80dwutbTGOnkEvUw8RJcNxudsZwrebuMrH/ULoWSioPOEaOkrlCLcljJQ/SLU3bVWv32Oigkm7H+7ghZ3ktDnOJ7ueMnljzXZ6Gbjc5K+4Wyere6ipYRw07xngfx42PcNjt/krSitdJTXSqubYx2qpaxskh58LeQVa9D7G1F41NXsGI5J2taPe55/mFJ8eNmmlBR4il59Tj4TjcpN8tvwSvXMereywTaWnbxMJE0Aa3jcDyILttvBQ7SQ13VarhF2o+riieXT1VRQxh+MfhbJzJPLYlatJ0p3q3Vl0tk9EbpUR1D20xaCOEBx2cACXAbeaj181jrW26hEtfXy01SxrJeyscBG1pGQ1zBn3EHfzUlOmtUXW1H5P1OZ3Qyp5Z+jEWla6t1daqOrewRvnhZKWg54S4A4W6shrDwaCeeQiIgCIiAIiIAeS510sttvVP1FyoYaqPuErAce48wuii9TaeUeNJ8Mrmv6GtN1BLqaStoyTsGSB7R8HAn9VU+udLx6SvzLfDUyVEb4Gyh8jQDuSMbe5fp0jKpTpwonMudprQPVkhfCf8ACQf/ALFaeg1NsrlCcsoo6uiCrcorDKo7jhX3o/o80tU6ft1ynt3aZ54GSOM8jnN4iN/VzjmqEHNfpHotrRV9H9tGcuhDoT/hcf5EK5+pynGtOLxyV9CoubUkSekoKS3xCKjpYaeMcmxMDR+i2gQAN1F+kG7zWTRdwrKaYw1PC1kL28w5xAyP1UW6HZa64014uVfV1FS6SZkTXTSF3JpJx/1BYyolKp3N9GaTtSsVaRaSIOSKAlCIhOEBg8lTnThAXPs8wbkAStcQOX4VcRIKjWttPTajsUtJStpzUOaWNM5IDQSNxjv2CsaS1V3RkyG+DnW4o5/RTaxbdDUsmcyVjjUu25Z2A+QCm659ltzLPZqS3sJLaaFsYcTnOBzW/wAQUd099kpd2d1x2wSONqqwjUuna21OlMXXsAbIBnhcCCDjvGQozqJ+r7ZJbrdYrTR3CnbAxraidmTG9o4TxZIAyN8qflzRzKZB3XtdrjhNZQlWpfIgVDpDUd2lbNqy/wAksIPEKChPVRnycQASPL9VxOlehrbZYYzbQxlmla2nqKVrAGxuDuJkgxyJOWk+5WxxBc+82mkvtpqLbWsLqedvC7BwR3gg+OVJXqWrIzl0Xp6Ec6U4OK6lZdBpPZryOAcPWRHjzz2O38/irdO4UW0boyn0dTVcUNTJUuqJhIXvaG4aBhowO/zUp4gvNVZGy6U49Ge6eDhWovqQLpS0xVX/AE9FLQU/XVlHL1gYPxPYRhwHieRx5KotO6svuijVxUkDWicjjjqoHbOGwI5YO6/TLiCF5vhikH7yNj/7zQVLRrFXX8KcdyOLdPunvi8MoYan6R9UODKIVjGEf1Wn6pvv4jv+qsvo607d7BZZWXeqfJPPKZTAX9YIj/e7yeZUxAAGANgOSyHDdc3arfHZGKijquja90pNs598fJFYLi+PJkbSyFuBk54ThQroes1ZbNLTVNZCYjWSiaNruZYGgAnwzurEcQSsggDHJQRtardfc7cMzU+xQ1qt9xoul+6NpQ51VB2qeMcg8lh4R5glzVF6nTuq66rmqauz3Keoe/8AevfCSXO81+nDTwmp68xMMwaWiTh9YNPdnw2XpsVeX6jKLyorol4K70aaw36mlZTUvs1E6spm01SYGGWFnKN2Blo9y6CIs5vLyW0sIIiLw9CIiAIiIAiIgCgXS5aDctFvqWNzJQyCcY/s8nfoc/BT1eNVBHUwPgmaHxSNLHtPeCMEKSqx1zU16HFkN8XF+p+QirX6GtRw0tTVWOplDOvd11PxHAL8Yc34jBUE1ZpufS9/nt8ocYs8VPIf6cZ5H3jkfcuGCQduY3X01sIamrGeGYlc5U2Z7Ft9M+pIZnUthp5Q4xP6+p4TnhIHqt9/M/JTvo3s7rPoegikZwzTg1EgPi/cfIYHwVJaD0xLqrUcccjXGjgcJqp/kP6Oe8uO3uyv0w1oa0AAAAbALH1u2quOni+nLNHTZsm7ZfY+kRFml0LDtmlZWHbtQFY11yvGrekGr05Q3Ka2W63sLp5KfAkkcMDn7yB8F868juWktD4pL7cppXVzMTTSAyNaWnLcgctsr3r7FfdNa9qtSWag/adJXM4aimbIGyMJxkjPmAV561pdQ6v0V1TLBNS1Ta1jmU7pWueWBp9YnOBueS0oOO+GMbOO3X1z6lOSltlnO45+otZtq7vpSCy30yB0rGVjaeX8RJaMO2967H7Urx04C2dsm7D2Pj7PxepngznC19UaTrJ7rpOa2WpgZSyNdVuha1vDgt5+PIre/YVz/wDGf9t9kd+zuydX1+Rji4MYxz5pmrZx/wCsvORizdz3RH9La+rLdqGrob9LK+21NdLFTVku4ie134Cf7PL3e5SbSV5nDtWVFxq5JIKG4ycJkdnq42tzgeS1LJos1+mb1a75SOiFTcpp4HHBc0E+q9uFH6fSOp7Zo+72GKmdLLXXFjDO14w6DA4n779wGPek1RY5JNJ8L3PI/EjjPPX/AKPvRmqL2NYUbr1Uyuor9DJLSRyOy2P1zwgDu5Y9xCtO60ElytslJHWVFG5+MT07gHtwc7Z+SrbU3RzcKS10NTZbjcrjW2+RnZ6eeVpaxoI/DsMYwO/krQpJZJ6OGWaJ0Mr2Nc+N3NpxuFDqpQk1ZX+Y6cEtKkk4zKo0nT3W7azvNtn1Ld+otkw6vEozIOPk7byWhb7v23UV/hvWtK61RU9W9sDWzhocOJ2RuOQAAUt0bYrnbdc6mrqykdFS1cmYJC4EPHESuBabPerLqC+1E+jjdIqyqc+Fz3xYa3iJz63jlWd8HKXTosdPv14INsko/V9zoamq7hZtR6Mt1Pd6yWGV5bM9zxmccTd34G+xUo6QKuooND3OppJ5IJ42NLZIzhw9YclFdV0Gobvc9L3mm0/MJKMvknpetZmMh4w3PLcDK6V+m1BqfSF4oJNNz0U7o2dQ107H9aeLcDHLGFDti/hyeOOvK7kuX/mufl4OXol9Pdza5ZNb3Ga5lomlt/XtIJG5aRjOPFYt9XeOkDU91ZHeKq2Wm3SdUxlIQ173ZIyT8CVtaVN5stJbaJ+hnNmia2GStEkQOCcFx7/+y8qG0ag0Pqa6VFttTrtarhJ1gbDIGyRuyTvn3n4KSTW6eMZ9Onf86nKziOenr1PvVFbc7I+waUobvVOqLhMRLXy4dM2Pi5A4xnfn5L5qqq46J1tZaIXatuFtujuqkjrXh7o3cQAc12PMbL31HZr7fRYtTU9r6i6W6VznW98wLnM4uQdyzt+q+ZrTe9Y60tFyr7TJardaz1gbPI10kr8g4Ab3bD9VzFw2rc1jDz06+ntgNSy8fLH0ObonWtY3XFys11qpZYKmplbSOlOeB7XH1AfAj9R5rY6UNZVVvq6SzWqpkhmD2SVUsRwWAn1WZ7s7n3LVqtCXSs03c5G0z4brT3eWtoTxAF7CQcA+eMjzAXzeNE3uXSFO8wPrL3W3FlZXkFoLdth7mjAwpUqHarMrtj59/wA9Tl/FUHH8+hb7fwj3LKw38I9yyskvBERAEREAREQBYJx3LK8Kyjhr6SSlqGF8Mg4XtDiMj3jdAe3F5Id+5R06H08P6i4/+5l+5PQfTx5UDvqZfuUmK+78e5xmfb9/Y99R6XtmqLf2S5RF3DvHKzZ8Z8Wn+XIqvGdBkXasyX2U02fwinAfj35x+invoPp78g76mX7k9BtPfkHfUS/cp6tQ6lthNpfRf2RTpU3mUV59jdsen7fp23MobbB1UTTkknLnnxce8rqZx3KPeg2nvyDvqJfuT0H09+Qd9TL9yhlsk8uTz9PckW5LCS8+xIc+SZ8lHvQbT35B31Mv3J6D6e/IO+pl+5eYr7vx7nuZ9l59iQ58kJ8lHvQbT35B31Mv3J6Dae/IO+pl+5MV9349xmfZefYkGM9yxw/6wo+dD6eA/wCAd9RL9ywNE6eP9Qd9TL9yYr7vx7jM+37+xIsJhR70I09+Qd9TL9yyND6eP9Qd9TL9y8xX3fj3GZ9v39iQY/1hYx5Lgeg2nvyDvqZfuT0G09+Qd9RL9y9219349xmfZefY7+FnCj/oPp78g76iX7k9B9PfkHfUS/cmK+78e4zPsvPsSDHkscPkuB6D6e/IO+pl+5PQbT35B31Mv3Jivu/HuMz7Lz7Hf4UwuB6Dae/IO+pl+5PQfT35B31Ev3Jivu/HuMz7Lz7Hfx/rCcK4HoPp78g76iX7k9B9PfkHfUS/cmK+78e4zPsvPsSDHkscI8P0XA9BtPfkHfUS/cnoNp78g76mX7kxX3fj3GZ9l59jv42//Ex5Lgeg+nvyDvqZfuT0H09+Qd9RL9yba+78e4zPsvPsSHKwHZOMKP8AoNp78g76mX7l32RNjY1jBhrQAB5LmSj/AOL/ADyerPqfaIi5OgiIgCIiAL5ccBfS596tVHerZJRV4eaZ5BeGSFhODnmCDherGeTx9ODiyaplF5v9P1UTaK0UjZXz5PEZS0u4ccsAALlN1DfIdJ6akfLG673epiaS6LZrHZefV8m4HvUClsNo9BnXUtfFPdLp1FI99S8NZB1nCCcnB9VpOTld+n0ppm7a7goLbme30lC6ed0Va94MjncLQHcW2ME7YWk6aor6fLsvr6tlRWWS/wC+/wBi22HIPvX0udZbNRWKg7FQMeyDjL8Pkc85PPckldFZrxngtrOOQolrnU0+nqe3Npqimp5qyrERlqWlzI2AEucQCD4fNSmWVsMb5HvDWMBc4nkAqm1lqOOuu9vvFgrhUdizAHmjMlMx0rg0uLyRk7AANBKn01e+zlcfmCO6e2PB7DX1yN2NGNTWDqBAJTU9kk4eIuxwY4ueN1J9D365X8XOWrqaSopoKgQU81NEWNkwMuduScZOPgohfP21pG8xVTrnS1M12P8AtPU2zjfGyJmOJrOLdozupf0eutjdOiG3XEXDE73zziIx8UjzxHIPI/wVi+MFVuiuuPf0X0IanLfhv88kwWDsNllYO4WeWzg6k1NS2CnjY8tlrqg8FLS8YaZXeZOwaO8lRrTGsauOmuIvk9NLHQcb6isiqGyBzsg8EbGjJa3IGf1K0ek6vporrb2OdRCWkpZ6r/aoTIJCRwMZgeJJIzt6ue5Ri30LpYTDRU9PcMyUlvb2WLqmyMj/AH8vE522choLjstGrTwdOZev9lOdslZhehNaTXdFUazm4qmsZRGKGkp4nUzwHzucScgjY4xz81YbeSqrS9Pc7/dqC5VFB1FDJXz3V0hna4vJbwRN4eeAORVqt2GFX1MYxkoxJqXJptmV8knK+lyb5dam1QRyU1pq7k57+Ex03DloxzOSFXScnhEreFlnFqbtrKKacR2K1ugje7hmfXlvE0HZxHDtt3Lm2nUOtdR2iO4UFHZKSnm4gx08kjnHBIzjbbIKiepaS3QWmvrH6JvNJUy54aqoqyWNkediQJN9zywtu22SioaWjc7o/v0tVTtY4ydpwHvbvnh6zGM92FpKqChnCz9v/oqb5bsZ4/PkWzQdrFDAK4xOquAdaYgQwu78Z7ltLwp5HSwRSPjMT3tDnRu5tJ7ivdZj6ltdDDtgold7nq6lukzKKksnYtupdVVbmPcMDJIx4qWO5KrtT11hq+kGSG/0slVR0NC2NkbKZ8oEr3cRJ4RthoHzU+njuk+M8fUjtlhdTrvvutmU88/YtOOjhjMkhZWPJDQMk7DyWxpe96tvjKCvqrfa4LXUs6wujleZeHG3qkd6hdKyng6PNQVltp2QC+3DsdHG1uMRlwjAx7uMq36CljoqCCljGGQRtib7mjH8lNfthFpRWc4/v1+ZHXmTzk2G8llMYRUiyaN1luEdumda4oJawAdWydxawnI5kb8sqG0WpdaV91uFvp7XZHSUDmsmf2mTg4nDIaDjc45+ClWoLzBYLPU3GoORE31GDm952a0eZOyr2xw11DJeLJeboaB1bQtuU07Gta6Nz3HrsOPgMN8lbognBtpfv9/BBZJqSSZKNH6iveoKitfW0tBFRU0hhZNTPc8TSA+twk4y0cs+KmCr/o2tdZT0ktY+trnWp37u201QQMQg/wC8LQMAu7vL3qwFFqFFWNR6HdTbgmwiIoSQIiIAiIgC5t/hrKiwV0FvDO2SwujiL3cIDiMZz5Zz8F0kXqeHk8aysFaU1k1VDZKG1Tae07VU9HGGRione7kME8sZO/zXV09QX+33RnWWCwUFJIMTyUT3cZA5bYGd1NkU0tRKSaaXP1/sjVSTzkw3ksoigJTzlGWO9UO25HvUNpbRdr7caOovFHTWy2W+Xrqa3wvD3SSDZrnkbADmAPHdTbCYHgu4TcM4OZRUupFGW6sqekZ1yqKdzaKjoBDTSEjD5Huy8jfOwGFJ4oIYGlsUTI2kk4Y0AZPM7L0wPBF5Kblj5BRwFh3JZRcnRBp9MXKugra6qMBrqusikfBn1ezwuzHCHdxcQCT4uK1aSw6wjt1RSxVFqpf2gZZ6t7+OSRskhOQ0jAIa3AB8lYeB4JhTrUTxjgi+FEguldMXay6kkmrZaeekZbIqOGWJnV/gcSG8OSdh/S2zlTlvJZwPBFHZZKx7pHcIKKwgsYB5hZRcHRBtQWzUGob9T2+WjpYbHTVkVSajrvXma0A8PB/e/gpxgeCzhF3KbkkscI5jHDbMYHgsoi4OjDuS51HaKO31FfPAx3WV0vWzlzieJ2MbeAwukmEy10PMJleiy3es1LbqH9i01v09aax1RE+KQfviAeA8HduSVYLeSzgIu7LHPGfQ8jDbkL5JPcvpFwdFfXa16llusd2qaOmujqao4aCgim6uKId08hcPWd5d3cte7aFv2pmsuN2udFDcYMGmpoYOKnYMglshO7wce7yKsjA8FlWFqZxxtwsETpi+pG9NVGpZeuj1BQ0VL1WGRPppC4S+YHcP9YUkTARQyluecYJIrCwERFyehERAEREAREQBERAEREAREQBERAEREAREQBERAEREAREQBERAEREAREQBERAEREAREQBERAEREARa3b6b2o+RTt9N7UfIoDZRa3b6b2o+RTt9N7UfIoDZRa3b6b2o+RTt9N7UfIoDZRa3b6b2o+RTt9N7UfIoDZRa3b6b2o+RTt9N7UfIoDZRa3b6b2o+RTt9N7UfIoDZRa3b6b2o+RTt9N7UfIoDZRa3b6b2o+RTt9N7UfIoDZRa3b6b2o+RTt9N7UfIoDZRa3b6b2o+RTt9N7UfIoDZRa3b6b2o+RTt9N7UfIoDZRa3b6b2o+RTt9N7UfIoDZRa3b6X2o+RTt9N7UfIoDZRa3b6b2o+RTt9N7UfIoDZRa3b6Y/80fIp2+lP/NHyKA2UWt2+l9qPkU7fTe1HyKA2UWt2+m9qPkU7fTe1HyKA2UWt2+m9qPkU7fTe1HyKA2UWt2+m9qPkUQHDREQBERAEREAREQBERAEREAREQBERAEREAREQBERAFzrtcZqHqGU0UUssznANkc4bNGTgNBJ/gO9dIbleMtBS14Y2rp45gzL28YzgoDg0mp5aqooOGjj7PVPhjJD3Ocx0kYeM7cOwPLOe9ebnV4vDKeG71rqaSfsznvERcHhhkPARGMHYMGc7k7bBdyPT9oYWvbbqZro8FhDAOHHLHuXq+30c8TqeWmifFI7rHsLdnPJyXe/O6AjgrLpUF0NPWyS1MUj4oo4YWnreGQjrJTjDWY22xuD8Nq0VdY65cFe+rzUdc+AOfE6FzWvx6vCOIEN4fxHfJXTfpuzVDgZbbTuMTeBh4PwtG4Hu3K9G2e2xSPkjooGvmPFI4MGXEHiB+YBQEZlv9yjoZWv6sGWpnip52uy4dXUcOHNxgDg2B3O2/Nbc+p6iFlHOaKHqbjMYaMdceIOycdZkYaNjkjOORXaFjtbZJHigpw6c/vTwDL8njOf8W/vXNv8AbaGltctZDSQNqKiRjZX9WCXhzxxA58UBtW+uqque4Us0MENRSSMizG8va4uYHZ3APfy57Lgsul4qaakgY6eSfqJ5pZaYRsJ4Jnxj8eRwgNBwNz4966dio6anuN5MMEcZhreqj4Rjhb1bdv8A4j5Lpvs1tqoWwzUUD4o8vYwsGGlxySPeSSgOGy5VUtXbKqCudPSVM0ccga1jWM4ow4NLcF/E7OQc4A5rZnv00EVXVOpojRU75os9diVz4+fqkYxkdxyBudl1DaLdLKal9FCZi3qy/gGeE7Y+WyC029szqkUcHXubwOfwDJbjGPlsgOPUXy4U1ZHQSUVIax5aRwzuMYY5kjufDnOYjtjcEELZtN3qLhLEyopYoRNRR1kXBIXENccYdkDB5ctlvRWa20mG09FBGGv6wcLOTsFuffwuI9xK9WUdPTlhhgYwxxiBnC3HDGOTR5DwQHoiIgP/2Q=="/>
          <p:cNvSpPr>
            <a:spLocks noChangeAspect="1" noChangeArrowheads="1"/>
          </p:cNvSpPr>
          <p:nvPr/>
        </p:nvSpPr>
        <p:spPr bwMode="auto">
          <a:xfrm>
            <a:off x="46806" y="-142959"/>
            <a:ext cx="304601" cy="304674"/>
          </a:xfrm>
          <a:prstGeom prst="rect">
            <a:avLst/>
          </a:prstGeom>
          <a:noFill/>
        </p:spPr>
        <p:txBody>
          <a:bodyPr vert="horz" wrap="square" lIns="91288" tIns="45642" rIns="91288" bIns="45642" numCol="1" anchor="t" anchorCtr="0" compatLnSpc="1">
            <a:prstTxWarp prst="textNoShape">
              <a:avLst/>
            </a:prstTxWarp>
          </a:bodyPr>
          <a:lstStyle/>
          <a:p>
            <a:pPr defTabSz="1218418"/>
            <a:endParaRPr lang="zh-CN" altLang="en-US" sz="1798">
              <a:solidFill>
                <a:srgbClr val="000000"/>
              </a:solidFill>
              <a:cs typeface="+mn-ea"/>
              <a:sym typeface="+mn-lt"/>
            </a:endParaRPr>
          </a:p>
        </p:txBody>
      </p:sp>
      <p:sp>
        <p:nvSpPr>
          <p:cNvPr id="2" name="标题 1"/>
          <p:cNvSpPr>
            <a:spLocks noGrp="1"/>
          </p:cNvSpPr>
          <p:nvPr>
            <p:ph type="title"/>
          </p:nvPr>
        </p:nvSpPr>
        <p:spPr>
          <a:xfrm>
            <a:off x="731838" y="440376"/>
            <a:ext cx="10728325" cy="497095"/>
          </a:xfrm>
        </p:spPr>
        <p:txBody>
          <a:bodyPr>
            <a:normAutofit/>
          </a:bodyPr>
          <a:lstStyle/>
          <a:p>
            <a:r>
              <a:rPr lang="zh-CN" altLang="en-US" sz="3599" dirty="0">
                <a:latin typeface="+mn-lt"/>
                <a:ea typeface="+mn-ea"/>
                <a:cs typeface="+mn-ea"/>
                <a:sym typeface="+mn-lt"/>
              </a:rPr>
              <a:t>统一丰富的开发者生态</a:t>
            </a:r>
            <a:endParaRPr lang="zh-CN" altLang="en-US" dirty="0">
              <a:latin typeface="+mn-lt"/>
              <a:ea typeface="+mn-ea"/>
              <a:cs typeface="+mn-ea"/>
              <a:sym typeface="+mn-lt"/>
            </a:endParaRPr>
          </a:p>
        </p:txBody>
      </p:sp>
      <p:grpSp>
        <p:nvGrpSpPr>
          <p:cNvPr id="4" name="组合 3"/>
          <p:cNvGrpSpPr/>
          <p:nvPr/>
        </p:nvGrpSpPr>
        <p:grpSpPr>
          <a:xfrm>
            <a:off x="1266974" y="1117365"/>
            <a:ext cx="9214509" cy="5036441"/>
            <a:chOff x="2042936" y="1101532"/>
            <a:chExt cx="8322050" cy="5010559"/>
          </a:xfrm>
        </p:grpSpPr>
        <p:sp>
          <p:nvSpPr>
            <p:cNvPr id="80" name="Double Bracket 17"/>
            <p:cNvSpPr/>
            <p:nvPr/>
          </p:nvSpPr>
          <p:spPr bwMode="auto">
            <a:xfrm>
              <a:off x="2042936" y="5183885"/>
              <a:ext cx="3871582" cy="928206"/>
            </a:xfrm>
            <a:prstGeom prst="bracketPair">
              <a:avLst/>
            </a:prstGeom>
            <a:solidFill>
              <a:schemeClr val="bg1"/>
            </a:solidFill>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105" name="Rounded Rectangle 30"/>
            <p:cNvSpPr/>
            <p:nvPr/>
          </p:nvSpPr>
          <p:spPr bwMode="auto">
            <a:xfrm>
              <a:off x="8011059" y="4368072"/>
              <a:ext cx="2206698"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开放丰富的开发者生态</a:t>
              </a:r>
              <a:endParaRPr kumimoji="1" lang="en-US" sz="1200" b="1" dirty="0">
                <a:solidFill>
                  <a:prstClr val="black"/>
                </a:solidFill>
                <a:cs typeface="+mn-ea"/>
                <a:sym typeface="+mn-lt"/>
              </a:endParaRPr>
            </a:p>
          </p:txBody>
        </p:sp>
        <p:sp>
          <p:nvSpPr>
            <p:cNvPr id="116" name="Rounded Rectangle 30"/>
            <p:cNvSpPr/>
            <p:nvPr/>
          </p:nvSpPr>
          <p:spPr bwMode="auto">
            <a:xfrm>
              <a:off x="4154799" y="4368072"/>
              <a:ext cx="172029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深入多层次的技术合作</a:t>
              </a:r>
              <a:endParaRPr kumimoji="1" lang="en-US" sz="1200" b="1" dirty="0">
                <a:solidFill>
                  <a:prstClr val="black"/>
                </a:solidFill>
                <a:cs typeface="+mn-ea"/>
                <a:sym typeface="+mn-lt"/>
              </a:endParaRPr>
            </a:p>
          </p:txBody>
        </p:sp>
        <p:sp>
          <p:nvSpPr>
            <p:cNvPr id="132" name="Rounded Rectangle 30"/>
            <p:cNvSpPr/>
            <p:nvPr/>
          </p:nvSpPr>
          <p:spPr bwMode="auto">
            <a:xfrm>
              <a:off x="2159713"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完整多维的解决方案</a:t>
              </a:r>
              <a:endParaRPr kumimoji="1" lang="en-US" sz="1200" b="1" dirty="0">
                <a:solidFill>
                  <a:prstClr val="black"/>
                </a:solidFill>
                <a:cs typeface="+mn-ea"/>
                <a:sym typeface="+mn-lt"/>
              </a:endParaRPr>
            </a:p>
          </p:txBody>
        </p:sp>
        <p:sp>
          <p:nvSpPr>
            <p:cNvPr id="38" name="Oval 58"/>
            <p:cNvSpPr/>
            <p:nvPr/>
          </p:nvSpPr>
          <p:spPr bwMode="auto">
            <a:xfrm>
              <a:off x="2242338" y="1101532"/>
              <a:ext cx="7389147" cy="2896017"/>
            </a:xfrm>
            <a:prstGeom prst="ellipse">
              <a:avLst/>
            </a:prstGeom>
            <a:solidFill>
              <a:schemeClr val="accent3">
                <a:lumMod val="75000"/>
              </a:schemeClr>
            </a:solidFill>
            <a:ln w="6350">
              <a:solidFill>
                <a:srgbClr val="646464"/>
              </a:solidFill>
              <a:prstDash val="dash"/>
            </a:ln>
            <a:effec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39" name="Oval 57"/>
            <p:cNvSpPr/>
            <p:nvPr/>
          </p:nvSpPr>
          <p:spPr bwMode="auto">
            <a:xfrm>
              <a:off x="2238311" y="1363056"/>
              <a:ext cx="6049306" cy="2372967"/>
            </a:xfrm>
            <a:prstGeom prst="ellipse">
              <a:avLst/>
            </a:prstGeom>
            <a:solidFill>
              <a:schemeClr val="accent3">
                <a:lumMod val="60000"/>
                <a:lumOff val="40000"/>
              </a:schemeClr>
            </a:solidFill>
            <a:ln w="190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0" name="Oval 37"/>
            <p:cNvSpPr/>
            <p:nvPr/>
          </p:nvSpPr>
          <p:spPr bwMode="auto">
            <a:xfrm>
              <a:off x="2242732" y="1619953"/>
              <a:ext cx="5023447" cy="1826226"/>
            </a:xfrm>
            <a:prstGeom prst="ellipse">
              <a:avLst/>
            </a:prstGeom>
            <a:solidFill>
              <a:schemeClr val="accent3">
                <a:lumMod val="40000"/>
                <a:lumOff val="60000"/>
              </a:schemeClr>
            </a:solidFill>
            <a:ln w="254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41" name="Oval 21"/>
            <p:cNvSpPr/>
            <p:nvPr/>
          </p:nvSpPr>
          <p:spPr bwMode="auto">
            <a:xfrm>
              <a:off x="2237606" y="1760145"/>
              <a:ext cx="3644672" cy="1578788"/>
            </a:xfrm>
            <a:prstGeom prst="ellipse">
              <a:avLst/>
            </a:prstGeom>
            <a:solidFill>
              <a:schemeClr val="accent3">
                <a:lumMod val="20000"/>
                <a:lumOff val="80000"/>
              </a:schemeClr>
            </a:solidFill>
            <a:ln w="3175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68" name="Oval 17"/>
            <p:cNvSpPr/>
            <p:nvPr/>
          </p:nvSpPr>
          <p:spPr bwMode="auto">
            <a:xfrm>
              <a:off x="2242341" y="1926632"/>
              <a:ext cx="2296093" cy="1245815"/>
            </a:xfrm>
            <a:prstGeom prst="ellipse">
              <a:avLst/>
            </a:prstGeom>
            <a:solidFill>
              <a:srgbClr val="FFFFFF"/>
            </a:solidFill>
            <a:ln w="38100">
              <a:solidFill>
                <a:srgbClr val="646464"/>
              </a:solid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359" tIns="45679" rIns="91359" bIns="45679" numCol="1" rtlCol="0" anchor="t" anchorCtr="0" compatLnSpc="1">
              <a:prstTxWarp prst="textNoShape">
                <a:avLst/>
              </a:prstTxWarp>
            </a:bodyPr>
            <a:lstStyle/>
            <a:p>
              <a:pPr defTabSz="913547">
                <a:buClr>
                  <a:srgbClr val="CC9900"/>
                </a:buClr>
                <a:buFont typeface="Wingdings" pitchFamily="2" charset="2"/>
                <a:buChar char="n"/>
                <a:defRPr/>
              </a:pPr>
              <a:endParaRPr lang="en-US" sz="1798" kern="0" dirty="0">
                <a:solidFill>
                  <a:prstClr val="white"/>
                </a:solidFill>
                <a:cs typeface="+mn-ea"/>
                <a:sym typeface="+mn-lt"/>
              </a:endParaRPr>
            </a:p>
          </p:txBody>
        </p:sp>
        <p:sp>
          <p:nvSpPr>
            <p:cNvPr id="129" name="Rounded Rectangle 30"/>
            <p:cNvSpPr/>
            <p:nvPr/>
          </p:nvSpPr>
          <p:spPr bwMode="auto">
            <a:xfrm>
              <a:off x="5988275" y="4368072"/>
              <a:ext cx="1888857" cy="440750"/>
            </a:xfrm>
            <a:prstGeom prst="roundRect">
              <a:avLst/>
            </a:prstGeom>
            <a:gradFill flip="none" rotWithShape="1">
              <a:gsLst>
                <a:gs pos="0">
                  <a:srgbClr val="0B7BC3">
                    <a:alpha val="90000"/>
                  </a:srgbClr>
                </a:gs>
                <a:gs pos="48000">
                  <a:srgbClr val="051644">
                    <a:alpha val="15000"/>
                  </a:srgbClr>
                </a:gs>
              </a:gsLst>
              <a:lin ang="16200000" scaled="1"/>
              <a:tileRect/>
            </a:gradFill>
            <a:ln w="12700">
              <a:solidFill>
                <a:srgbClr val="4A8EF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anchor="ctr"/>
            <a:lstStyle/>
            <a:p>
              <a:pPr algn="ctr" defTabSz="1218144"/>
              <a:r>
                <a:rPr kumimoji="1" lang="zh-CN" altLang="en-US" sz="1200" b="1" dirty="0">
                  <a:solidFill>
                    <a:prstClr val="black"/>
                  </a:solidFill>
                  <a:cs typeface="+mn-ea"/>
                  <a:sym typeface="+mn-lt"/>
                </a:rPr>
                <a:t>全方位多领域的商业合作</a:t>
              </a:r>
              <a:endParaRPr kumimoji="1" lang="en-US" altLang="zh-CN" sz="1200" b="1" dirty="0">
                <a:solidFill>
                  <a:prstClr val="black"/>
                </a:solidFill>
                <a:cs typeface="+mn-ea"/>
                <a:sym typeface="+mn-lt"/>
              </a:endParaRPr>
            </a:p>
          </p:txBody>
        </p:sp>
        <p:sp>
          <p:nvSpPr>
            <p:cNvPr id="87" name="矩形 86"/>
            <p:cNvSpPr/>
            <p:nvPr/>
          </p:nvSpPr>
          <p:spPr>
            <a:xfrm rot="5400000">
              <a:off x="3353565" y="3838854"/>
              <a:ext cx="1117943"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89" name="矩形 88"/>
            <p:cNvSpPr/>
            <p:nvPr/>
          </p:nvSpPr>
          <p:spPr>
            <a:xfrm rot="5400000" flipV="1">
              <a:off x="4557641" y="3879521"/>
              <a:ext cx="1060521"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5" name="矩形 94"/>
            <p:cNvSpPr/>
            <p:nvPr/>
          </p:nvSpPr>
          <p:spPr>
            <a:xfrm rot="5400000" flipV="1">
              <a:off x="8353150" y="3849006"/>
              <a:ext cx="1044728"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94" name="矩形 93"/>
            <p:cNvSpPr/>
            <p:nvPr/>
          </p:nvSpPr>
          <p:spPr>
            <a:xfrm rot="5400000" flipV="1">
              <a:off x="6417493" y="3931922"/>
              <a:ext cx="942256" cy="45707"/>
            </a:xfrm>
            <a:prstGeom prst="rect">
              <a:avLst/>
            </a:prstGeom>
            <a:gradFill flip="none" rotWithShape="1">
              <a:gsLst>
                <a:gs pos="0">
                  <a:srgbClr val="03D4A8">
                    <a:alpha val="0"/>
                  </a:srgbClr>
                </a:gs>
                <a:gs pos="50000">
                  <a:srgbClr val="00B0F0"/>
                </a:gs>
                <a:gs pos="100000">
                  <a:srgbClr val="03D4A8">
                    <a:alpha val="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418"/>
              <a:endParaRPr lang="zh-CN" altLang="en-US" sz="1998">
                <a:solidFill>
                  <a:prstClr val="white"/>
                </a:solidFill>
                <a:cs typeface="+mn-ea"/>
                <a:sym typeface="+mn-lt"/>
              </a:endParaRPr>
            </a:p>
          </p:txBody>
        </p:sp>
        <p:sp>
          <p:nvSpPr>
            <p:cNvPr id="78" name="矩形 242"/>
            <p:cNvSpPr/>
            <p:nvPr/>
          </p:nvSpPr>
          <p:spPr>
            <a:xfrm>
              <a:off x="2306747" y="5278931"/>
              <a:ext cx="895335"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合作伙伴</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培训认证</a:t>
              </a:r>
              <a:endParaRPr lang="en-US" altLang="zh-CN" sz="1200" kern="0" dirty="0">
                <a:solidFill>
                  <a:prstClr val="black"/>
                </a:solidFill>
                <a:cs typeface="+mn-ea"/>
                <a:sym typeface="+mn-lt"/>
              </a:endParaRPr>
            </a:p>
          </p:txBody>
        </p:sp>
        <p:sp>
          <p:nvSpPr>
            <p:cNvPr id="86" name="Double Bracket 74"/>
            <p:cNvSpPr/>
            <p:nvPr/>
          </p:nvSpPr>
          <p:spPr bwMode="auto">
            <a:xfrm>
              <a:off x="6948285" y="5160374"/>
              <a:ext cx="3416701" cy="937516"/>
            </a:xfrm>
            <a:prstGeom prst="bracketPair">
              <a:avLst/>
            </a:prstGeom>
            <a:solidFill>
              <a:schemeClr val="bg1"/>
            </a:solidFill>
            <a:ln w="9525" cap="flat" cmpd="sng" algn="ctr">
              <a:solidFill>
                <a:schemeClr val="tx1"/>
              </a:solidFill>
              <a:prstDash val="solid"/>
              <a:round/>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algn="ctr" defTabSz="1218418"/>
              <a:endParaRPr lang="zh-CN" altLang="en-US" sz="1798">
                <a:solidFill>
                  <a:prstClr val="black"/>
                </a:solidFill>
                <a:cs typeface="+mn-ea"/>
                <a:sym typeface="+mn-lt"/>
              </a:endParaRPr>
            </a:p>
          </p:txBody>
        </p:sp>
        <p:sp>
          <p:nvSpPr>
            <p:cNvPr id="88" name="矩形 242"/>
            <p:cNvSpPr/>
            <p:nvPr/>
          </p:nvSpPr>
          <p:spPr>
            <a:xfrm>
              <a:off x="3282421" y="5282359"/>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方案伙伴</a:t>
              </a:r>
              <a:endParaRPr lang="en-US" altLang="zh-CN" sz="1200" kern="0" dirty="0">
                <a:solidFill>
                  <a:prstClr val="black"/>
                </a:solidFill>
                <a:cs typeface="+mn-ea"/>
                <a:sym typeface="+mn-lt"/>
              </a:endParaRPr>
            </a:p>
            <a:p>
              <a:pPr defTabSz="913760">
                <a:lnSpc>
                  <a:spcPts val="2498"/>
                </a:lnSpc>
                <a:spcBef>
                  <a:spcPct val="0"/>
                </a:spcBef>
                <a:defRPr/>
              </a:pPr>
              <a:r>
                <a:rPr lang="zh-CN" altLang="en-US" sz="1200" kern="0" dirty="0">
                  <a:solidFill>
                    <a:prstClr val="black"/>
                  </a:solidFill>
                  <a:cs typeface="+mn-ea"/>
                  <a:sym typeface="+mn-lt"/>
                </a:rPr>
                <a:t>专家服务</a:t>
              </a:r>
              <a:endParaRPr lang="zh-CN" altLang="zh-CN" sz="1200" kern="0" dirty="0">
                <a:solidFill>
                  <a:prstClr val="black"/>
                </a:solidFill>
                <a:cs typeface="+mn-ea"/>
                <a:sym typeface="+mn-lt"/>
              </a:endParaRPr>
            </a:p>
          </p:txBody>
        </p:sp>
        <p:sp>
          <p:nvSpPr>
            <p:cNvPr id="124" name="文本框 123"/>
            <p:cNvSpPr txBox="1"/>
            <p:nvPr/>
          </p:nvSpPr>
          <p:spPr>
            <a:xfrm rot="20070437">
              <a:off x="8796803" y="2884027"/>
              <a:ext cx="615916" cy="275576"/>
            </a:xfrm>
            <a:prstGeom prst="rect">
              <a:avLst/>
            </a:prstGeom>
            <a:noFill/>
          </p:spPr>
          <p:txBody>
            <a:bodyPr wrap="square" rtlCol="0">
              <a:spAutoFit/>
            </a:bodyPr>
            <a:lstStyle/>
            <a:p>
              <a:pPr defTabSz="1218418"/>
              <a:r>
                <a:rPr lang="en-US" altLang="zh-CN" sz="1200" b="1" dirty="0">
                  <a:solidFill>
                    <a:schemeClr val="bg1"/>
                  </a:solidFill>
                  <a:cs typeface="+mn-ea"/>
                  <a:sym typeface="+mn-lt"/>
                </a:rPr>
                <a:t>CNCF</a:t>
              </a:r>
              <a:endParaRPr lang="zh-CN" altLang="en-US" sz="1200" b="1" dirty="0">
                <a:solidFill>
                  <a:schemeClr val="bg1"/>
                </a:solidFill>
                <a:cs typeface="+mn-ea"/>
                <a:sym typeface="+mn-lt"/>
              </a:endParaRPr>
            </a:p>
          </p:txBody>
        </p:sp>
        <p:grpSp>
          <p:nvGrpSpPr>
            <p:cNvPr id="23" name="组合 22"/>
            <p:cNvGrpSpPr/>
            <p:nvPr/>
          </p:nvGrpSpPr>
          <p:grpSpPr>
            <a:xfrm>
              <a:off x="8601443" y="2384002"/>
              <a:ext cx="933320" cy="259224"/>
              <a:chOff x="8074426" y="3029608"/>
              <a:chExt cx="1844279" cy="472194"/>
            </a:xfrm>
          </p:grpSpPr>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82084" b="-10637"/>
              <a:stretch/>
            </p:blipFill>
            <p:spPr>
              <a:xfrm>
                <a:off x="8074426" y="3029608"/>
                <a:ext cx="615450" cy="472194"/>
              </a:xfrm>
              <a:prstGeom prst="rect">
                <a:avLst/>
              </a:prstGeom>
            </p:spPr>
          </p:pic>
          <p:pic>
            <p:nvPicPr>
              <p:cNvPr id="125" name="图片 124"/>
              <p:cNvPicPr>
                <a:picLocks noChangeAspect="1"/>
              </p:cNvPicPr>
              <p:nvPr/>
            </p:nvPicPr>
            <p:blipFill rotWithShape="1">
              <a:blip r:embed="rId3">
                <a:extLst>
                  <a:ext uri="{28A0092B-C50C-407E-A947-70E740481C1C}">
                    <a14:useLocalDpi xmlns:a14="http://schemas.microsoft.com/office/drawing/2010/main" val="0"/>
                  </a:ext>
                </a:extLst>
              </a:blip>
              <a:srcRect l="63878" t="-1" b="-4941"/>
              <a:stretch/>
            </p:blipFill>
            <p:spPr>
              <a:xfrm>
                <a:off x="8677812" y="3029608"/>
                <a:ext cx="1240893" cy="447889"/>
              </a:xfrm>
              <a:prstGeom prst="rect">
                <a:avLst/>
              </a:prstGeom>
            </p:spPr>
          </p:pic>
        </p:grpSp>
        <p:sp>
          <p:nvSpPr>
            <p:cNvPr id="24" name="文本框 23"/>
            <p:cNvSpPr txBox="1"/>
            <p:nvPr/>
          </p:nvSpPr>
          <p:spPr>
            <a:xfrm rot="1658250">
              <a:off x="8067814" y="1634986"/>
              <a:ext cx="805210" cy="276927"/>
            </a:xfrm>
            <a:prstGeom prst="rect">
              <a:avLst/>
            </a:prstGeom>
            <a:noFill/>
          </p:spPr>
          <p:txBody>
            <a:bodyPr wrap="square" rtlCol="0">
              <a:spAutoFit/>
            </a:bodyPr>
            <a:lstStyle/>
            <a:p>
              <a:pPr defTabSz="1218418"/>
              <a:r>
                <a:rPr lang="en-US" altLang="zh-CN" sz="1200" b="1" dirty="0" err="1">
                  <a:solidFill>
                    <a:prstClr val="white"/>
                  </a:solidFill>
                  <a:cs typeface="+mn-ea"/>
                  <a:sym typeface="+mn-lt"/>
                </a:rPr>
                <a:t>GitLab</a:t>
              </a:r>
              <a:endParaRPr lang="zh-CN" altLang="en-US" sz="1200" b="1" dirty="0">
                <a:solidFill>
                  <a:prstClr val="white"/>
                </a:solidFill>
                <a:cs typeface="+mn-ea"/>
                <a:sym typeface="+mn-lt"/>
              </a:endParaRPr>
            </a:p>
          </p:txBody>
        </p:sp>
        <p:sp>
          <p:nvSpPr>
            <p:cNvPr id="142" name="文本框 141"/>
            <p:cNvSpPr txBox="1"/>
            <p:nvPr/>
          </p:nvSpPr>
          <p:spPr>
            <a:xfrm>
              <a:off x="6101724" y="2459421"/>
              <a:ext cx="805206" cy="276931"/>
            </a:xfrm>
            <a:prstGeom prst="rect">
              <a:avLst/>
            </a:prstGeom>
            <a:noFill/>
          </p:spPr>
          <p:txBody>
            <a:bodyPr wrap="square" rtlCol="0">
              <a:spAutoFit/>
            </a:bodyPr>
            <a:lstStyle/>
            <a:p>
              <a:pPr defTabSz="1218418"/>
              <a:r>
                <a:rPr lang="en-US" altLang="zh-CN" sz="1200" b="1" dirty="0">
                  <a:solidFill>
                    <a:srgbClr val="00B0F0"/>
                  </a:solidFill>
                  <a:cs typeface="+mn-ea"/>
                  <a:sym typeface="+mn-lt"/>
                </a:rPr>
                <a:t>GitLab</a:t>
              </a:r>
              <a:endParaRPr lang="zh-CN" altLang="en-US" sz="1200" b="1" dirty="0">
                <a:solidFill>
                  <a:srgbClr val="00B0F0"/>
                </a:solidFill>
                <a:cs typeface="+mn-ea"/>
                <a:sym typeface="+mn-lt"/>
              </a:endParaRPr>
            </a:p>
          </p:txBody>
        </p:sp>
        <p:pic>
          <p:nvPicPr>
            <p:cNvPr id="146" name="图片 1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63443" y="1775973"/>
              <a:ext cx="225023" cy="225023"/>
            </a:xfrm>
            <a:prstGeom prst="rect">
              <a:avLst/>
            </a:prstGeom>
          </p:spPr>
        </p:pic>
        <p:sp>
          <p:nvSpPr>
            <p:cNvPr id="32" name="文本框 31"/>
            <p:cNvSpPr txBox="1"/>
            <p:nvPr/>
          </p:nvSpPr>
          <p:spPr>
            <a:xfrm>
              <a:off x="4140176" y="1770186"/>
              <a:ext cx="447896" cy="275576"/>
            </a:xfrm>
            <a:prstGeom prst="rect">
              <a:avLst/>
            </a:prstGeom>
            <a:noFill/>
          </p:spPr>
          <p:txBody>
            <a:bodyPr wrap="square" rtlCol="0">
              <a:spAutoFit/>
            </a:bodyPr>
            <a:lstStyle/>
            <a:p>
              <a:pPr defTabSz="1218418"/>
              <a:r>
                <a:rPr lang="zh-CN" altLang="en-US" sz="1200" dirty="0">
                  <a:solidFill>
                    <a:prstClr val="black"/>
                  </a:solidFill>
                  <a:cs typeface="+mn-ea"/>
                  <a:sym typeface="+mn-lt"/>
                </a:rPr>
                <a:t>教育</a:t>
              </a:r>
            </a:p>
          </p:txBody>
        </p:sp>
        <p:pic>
          <p:nvPicPr>
            <p:cNvPr id="33" name="图片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4341" y="1982004"/>
              <a:ext cx="248085" cy="248085"/>
            </a:xfrm>
            <a:prstGeom prst="rect">
              <a:avLst/>
            </a:prstGeom>
          </p:spPr>
        </p:pic>
        <p:sp>
          <p:nvSpPr>
            <p:cNvPr id="149" name="文本框 148"/>
            <p:cNvSpPr txBox="1"/>
            <p:nvPr/>
          </p:nvSpPr>
          <p:spPr>
            <a:xfrm>
              <a:off x="4596902" y="1955505"/>
              <a:ext cx="830851"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人工智能</a:t>
              </a:r>
            </a:p>
          </p:txBody>
        </p:sp>
        <p:pic>
          <p:nvPicPr>
            <p:cNvPr id="34" name="图片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17271" y="2223989"/>
              <a:ext cx="276629" cy="276629"/>
            </a:xfrm>
            <a:prstGeom prst="rect">
              <a:avLst/>
            </a:prstGeom>
          </p:spPr>
        </p:pic>
        <p:sp>
          <p:nvSpPr>
            <p:cNvPr id="151" name="文本框 150"/>
            <p:cNvSpPr txBox="1"/>
            <p:nvPr/>
          </p:nvSpPr>
          <p:spPr>
            <a:xfrm>
              <a:off x="5122077" y="2223989"/>
              <a:ext cx="698027" cy="275576"/>
            </a:xfrm>
            <a:prstGeom prst="rect">
              <a:avLst/>
            </a:prstGeom>
            <a:noFill/>
          </p:spPr>
          <p:txBody>
            <a:bodyPr wrap="square" rtlCol="0">
              <a:spAutoFit/>
            </a:bodyPr>
            <a:lstStyle/>
            <a:p>
              <a:pPr defTabSz="1218418"/>
              <a:r>
                <a:rPr lang="zh-CN" altLang="en-US" sz="1200" dirty="0">
                  <a:solidFill>
                    <a:prstClr val="black"/>
                  </a:solidFill>
                  <a:cs typeface="+mn-ea"/>
                  <a:sym typeface="+mn-lt"/>
                </a:rPr>
                <a:t>物联网</a:t>
              </a:r>
            </a:p>
          </p:txBody>
        </p:sp>
        <p:pic>
          <p:nvPicPr>
            <p:cNvPr id="37" name="图片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67690" y="2481091"/>
              <a:ext cx="252286" cy="252286"/>
            </a:xfrm>
            <a:prstGeom prst="rect">
              <a:avLst/>
            </a:prstGeom>
          </p:spPr>
        </p:pic>
        <p:sp>
          <p:nvSpPr>
            <p:cNvPr id="152" name="文本框 151"/>
            <p:cNvSpPr txBox="1"/>
            <p:nvPr/>
          </p:nvSpPr>
          <p:spPr>
            <a:xfrm>
              <a:off x="4802550" y="2516780"/>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工业互联网</a:t>
              </a:r>
            </a:p>
          </p:txBody>
        </p:sp>
        <p:pic>
          <p:nvPicPr>
            <p:cNvPr id="42" name="图片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94071" y="3031436"/>
              <a:ext cx="252308" cy="252308"/>
            </a:xfrm>
            <a:prstGeom prst="rect">
              <a:avLst/>
            </a:prstGeom>
          </p:spPr>
        </p:pic>
        <p:sp>
          <p:nvSpPr>
            <p:cNvPr id="153" name="文本框 152"/>
            <p:cNvSpPr txBox="1"/>
            <p:nvPr/>
          </p:nvSpPr>
          <p:spPr>
            <a:xfrm>
              <a:off x="4087927" y="3044808"/>
              <a:ext cx="1008752" cy="275576"/>
            </a:xfrm>
            <a:prstGeom prst="rect">
              <a:avLst/>
            </a:prstGeom>
            <a:noFill/>
          </p:spPr>
          <p:txBody>
            <a:bodyPr wrap="square" rtlCol="0">
              <a:spAutoFit/>
            </a:bodyPr>
            <a:lstStyle/>
            <a:p>
              <a:pPr defTabSz="1218418"/>
              <a:r>
                <a:rPr lang="zh-CN" altLang="en-US" sz="1200" dirty="0">
                  <a:solidFill>
                    <a:prstClr val="black"/>
                  </a:solidFill>
                  <a:cs typeface="+mn-ea"/>
                  <a:sym typeface="+mn-lt"/>
                </a:rPr>
                <a:t>园区</a:t>
              </a:r>
              <a:r>
                <a:rPr lang="en-US" altLang="zh-CN" sz="1200" dirty="0">
                  <a:solidFill>
                    <a:prstClr val="black"/>
                  </a:solidFill>
                  <a:cs typeface="+mn-ea"/>
                  <a:sym typeface="+mn-lt"/>
                </a:rPr>
                <a:t>/</a:t>
              </a:r>
              <a:r>
                <a:rPr lang="zh-CN" altLang="en-US" sz="1200" dirty="0">
                  <a:solidFill>
                    <a:prstClr val="black"/>
                  </a:solidFill>
                  <a:cs typeface="+mn-ea"/>
                  <a:sym typeface="+mn-lt"/>
                </a:rPr>
                <a:t>孵化器</a:t>
              </a:r>
            </a:p>
          </p:txBody>
        </p:sp>
        <p:pic>
          <p:nvPicPr>
            <p:cNvPr id="43" name="图片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27078" y="2801010"/>
              <a:ext cx="374574" cy="237072"/>
            </a:xfrm>
            <a:prstGeom prst="rect">
              <a:avLst/>
            </a:prstGeom>
          </p:spPr>
        </p:pic>
        <p:sp>
          <p:nvSpPr>
            <p:cNvPr id="154" name="文本框 153"/>
            <p:cNvSpPr txBox="1"/>
            <p:nvPr/>
          </p:nvSpPr>
          <p:spPr>
            <a:xfrm>
              <a:off x="4711657" y="2794045"/>
              <a:ext cx="906504" cy="275576"/>
            </a:xfrm>
            <a:prstGeom prst="rect">
              <a:avLst/>
            </a:prstGeom>
            <a:noFill/>
          </p:spPr>
          <p:txBody>
            <a:bodyPr wrap="square" rtlCol="0">
              <a:spAutoFit/>
            </a:bodyPr>
            <a:lstStyle/>
            <a:p>
              <a:pPr defTabSz="1218418"/>
              <a:r>
                <a:rPr lang="zh-CN" altLang="en-US" sz="1200" dirty="0">
                  <a:solidFill>
                    <a:prstClr val="black"/>
                  </a:solidFill>
                  <a:cs typeface="+mn-ea"/>
                  <a:sym typeface="+mn-lt"/>
                </a:rPr>
                <a:t>专家服务</a:t>
              </a:r>
            </a:p>
          </p:txBody>
        </p:sp>
        <p:sp>
          <p:nvSpPr>
            <p:cNvPr id="155" name="矩形 242"/>
            <p:cNvSpPr/>
            <p:nvPr/>
          </p:nvSpPr>
          <p:spPr>
            <a:xfrm>
              <a:off x="4069783" y="5275785"/>
              <a:ext cx="601853"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高校</a:t>
              </a:r>
              <a:endParaRPr lang="en-US" altLang="zh-CN" sz="1200" kern="0" dirty="0">
                <a:solidFill>
                  <a:prstClr val="black"/>
                </a:solidFill>
                <a:cs typeface="+mn-ea"/>
                <a:sym typeface="+mn-lt"/>
              </a:endParaRPr>
            </a:p>
            <a:p>
              <a:pPr defTabSz="913760">
                <a:lnSpc>
                  <a:spcPts val="2498"/>
                </a:lnSpc>
                <a:defRPr/>
              </a:pPr>
              <a:r>
                <a:rPr lang="zh-CN" altLang="en-US" sz="1200" kern="0" dirty="0">
                  <a:solidFill>
                    <a:prstClr val="black"/>
                  </a:solidFill>
                  <a:cs typeface="+mn-ea"/>
                  <a:sym typeface="+mn-lt"/>
                </a:rPr>
                <a:t>园区</a:t>
              </a:r>
              <a:endParaRPr lang="zh-CN" altLang="zh-CN" sz="1200" kern="0" dirty="0">
                <a:solidFill>
                  <a:prstClr val="black"/>
                </a:solidFill>
                <a:cs typeface="+mn-ea"/>
                <a:sym typeface="+mn-lt"/>
              </a:endParaRPr>
            </a:p>
          </p:txBody>
        </p:sp>
        <p:sp>
          <p:nvSpPr>
            <p:cNvPr id="82" name="矩形 242"/>
            <p:cNvSpPr/>
            <p:nvPr/>
          </p:nvSpPr>
          <p:spPr>
            <a:xfrm>
              <a:off x="4671636" y="5261897"/>
              <a:ext cx="1058554" cy="690725"/>
            </a:xfrm>
            <a:prstGeom prst="rect">
              <a:avLst/>
            </a:prstGeom>
          </p:spPr>
          <p:txBody>
            <a:bodyPr wrap="square">
              <a:spAutoFit/>
            </a:bodyPr>
            <a:lstStyle/>
            <a:p>
              <a:pPr defTabSz="913760">
                <a:lnSpc>
                  <a:spcPts val="2498"/>
                </a:lnSpc>
                <a:defRPr/>
              </a:pPr>
              <a:r>
                <a:rPr lang="zh-CN" altLang="en-US" sz="1200" kern="0" dirty="0">
                  <a:solidFill>
                    <a:prstClr val="black"/>
                  </a:solidFill>
                  <a:cs typeface="+mn-ea"/>
                  <a:sym typeface="+mn-lt"/>
                </a:rPr>
                <a:t>开发者社区开源合作</a:t>
              </a:r>
              <a:endParaRPr lang="zh-CN" altLang="zh-CN" sz="1200" kern="0" dirty="0">
                <a:solidFill>
                  <a:prstClr val="black"/>
                </a:solidFill>
                <a:cs typeface="+mn-ea"/>
                <a:sym typeface="+mn-lt"/>
              </a:endParaRPr>
            </a:p>
          </p:txBody>
        </p:sp>
        <p:sp>
          <p:nvSpPr>
            <p:cNvPr id="83" name="矩形 82"/>
            <p:cNvSpPr/>
            <p:nvPr/>
          </p:nvSpPr>
          <p:spPr>
            <a:xfrm>
              <a:off x="2943721" y="1957572"/>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项目管理</a:t>
              </a:r>
            </a:p>
          </p:txBody>
        </p:sp>
        <p:pic>
          <p:nvPicPr>
            <p:cNvPr id="84" name="图片 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780862" y="1947052"/>
              <a:ext cx="251934" cy="251934"/>
            </a:xfrm>
            <a:prstGeom prst="rect">
              <a:avLst/>
            </a:prstGeom>
          </p:spPr>
        </p:pic>
        <p:sp>
          <p:nvSpPr>
            <p:cNvPr id="85" name="矩形 84"/>
            <p:cNvSpPr/>
            <p:nvPr/>
          </p:nvSpPr>
          <p:spPr>
            <a:xfrm>
              <a:off x="2589648" y="2139785"/>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代码托管</a:t>
              </a:r>
            </a:p>
          </p:txBody>
        </p:sp>
        <p:pic>
          <p:nvPicPr>
            <p:cNvPr id="90" name="图片 8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437947" y="2121493"/>
              <a:ext cx="251934" cy="251934"/>
            </a:xfrm>
            <a:prstGeom prst="rect">
              <a:avLst/>
            </a:prstGeom>
          </p:spPr>
        </p:pic>
        <p:sp>
          <p:nvSpPr>
            <p:cNvPr id="91" name="矩形 90"/>
            <p:cNvSpPr/>
            <p:nvPr/>
          </p:nvSpPr>
          <p:spPr>
            <a:xfrm>
              <a:off x="2495191" y="2646564"/>
              <a:ext cx="583732"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流水线</a:t>
              </a:r>
            </a:p>
          </p:txBody>
        </p:sp>
        <p:sp>
          <p:nvSpPr>
            <p:cNvPr id="92" name="矩形 91"/>
            <p:cNvSpPr/>
            <p:nvPr/>
          </p:nvSpPr>
          <p:spPr>
            <a:xfrm>
              <a:off x="2325456" y="2409379"/>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代码检查</a:t>
              </a:r>
            </a:p>
          </p:txBody>
        </p:sp>
        <p:pic>
          <p:nvPicPr>
            <p:cNvPr id="96" name="图片 9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59727" y="2622462"/>
              <a:ext cx="251934" cy="251934"/>
            </a:xfrm>
            <a:prstGeom prst="rect">
              <a:avLst/>
            </a:prstGeom>
          </p:spPr>
        </p:pic>
        <p:pic>
          <p:nvPicPr>
            <p:cNvPr id="97" name="图片 9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88641" y="2398870"/>
              <a:ext cx="251934" cy="251934"/>
            </a:xfrm>
            <a:prstGeom prst="rect">
              <a:avLst/>
            </a:prstGeom>
          </p:spPr>
        </p:pic>
        <p:sp>
          <p:nvSpPr>
            <p:cNvPr id="98" name="矩形 97"/>
            <p:cNvSpPr/>
            <p:nvPr/>
          </p:nvSpPr>
          <p:spPr>
            <a:xfrm>
              <a:off x="3474062" y="2137154"/>
              <a:ext cx="722715"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编译构建</a:t>
              </a:r>
            </a:p>
          </p:txBody>
        </p:sp>
        <p:sp>
          <p:nvSpPr>
            <p:cNvPr id="99" name="矩形 98"/>
            <p:cNvSpPr/>
            <p:nvPr/>
          </p:nvSpPr>
          <p:spPr>
            <a:xfrm>
              <a:off x="3546304" y="2860610"/>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云测</a:t>
              </a:r>
            </a:p>
          </p:txBody>
        </p:sp>
        <p:sp>
          <p:nvSpPr>
            <p:cNvPr id="100" name="矩形 99"/>
            <p:cNvSpPr/>
            <p:nvPr/>
          </p:nvSpPr>
          <p:spPr>
            <a:xfrm>
              <a:off x="3211708" y="2634345"/>
              <a:ext cx="1000684"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移动应用测试</a:t>
              </a:r>
            </a:p>
          </p:txBody>
        </p:sp>
        <p:sp>
          <p:nvSpPr>
            <p:cNvPr id="102" name="矩形 101"/>
            <p:cNvSpPr/>
            <p:nvPr/>
          </p:nvSpPr>
          <p:spPr>
            <a:xfrm>
              <a:off x="3985306" y="2372229"/>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部署</a:t>
              </a:r>
            </a:p>
          </p:txBody>
        </p:sp>
        <p:sp>
          <p:nvSpPr>
            <p:cNvPr id="103" name="矩形 102"/>
            <p:cNvSpPr/>
            <p:nvPr/>
          </p:nvSpPr>
          <p:spPr>
            <a:xfrm>
              <a:off x="2863727" y="2885318"/>
              <a:ext cx="444749"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zh-CN" altLang="en-US" sz="1200" dirty="0">
                  <a:solidFill>
                    <a:prstClr val="black"/>
                  </a:solidFill>
                  <a:cs typeface="+mn-ea"/>
                  <a:sym typeface="+mn-lt"/>
                </a:rPr>
                <a:t>发布</a:t>
              </a:r>
            </a:p>
          </p:txBody>
        </p:sp>
        <p:sp>
          <p:nvSpPr>
            <p:cNvPr id="104" name="矩形 103"/>
            <p:cNvSpPr/>
            <p:nvPr/>
          </p:nvSpPr>
          <p:spPr>
            <a:xfrm>
              <a:off x="3093732" y="2347836"/>
              <a:ext cx="747328" cy="257203"/>
            </a:xfrm>
            <a:prstGeom prst="rect">
              <a:avLst/>
            </a:prstGeom>
          </p:spPr>
          <p:txBody>
            <a:bodyPr wrap="none">
              <a:spAutoFit/>
            </a:bodyPr>
            <a:lstStyle/>
            <a:p>
              <a:pPr indent="-53422" algn="ctr" defTabSz="362456">
                <a:lnSpc>
                  <a:spcPct val="90000"/>
                </a:lnSpc>
                <a:spcBef>
                  <a:spcPct val="20000"/>
                </a:spcBef>
                <a:buClr>
                  <a:srgbClr val="CC9900"/>
                </a:buClr>
                <a:buSzPct val="100000"/>
              </a:pPr>
              <a:r>
                <a:rPr lang="en-US" altLang="zh-CN" sz="1200" dirty="0" err="1">
                  <a:solidFill>
                    <a:prstClr val="black"/>
                  </a:solidFill>
                  <a:cs typeface="+mn-ea"/>
                  <a:sym typeface="+mn-lt"/>
                </a:rPr>
                <a:t>CloudIDE</a:t>
              </a:r>
              <a:endParaRPr lang="zh-CN" altLang="en-US" sz="1200" dirty="0">
                <a:solidFill>
                  <a:prstClr val="black"/>
                </a:solidFill>
                <a:cs typeface="+mn-ea"/>
                <a:sym typeface="+mn-lt"/>
              </a:endParaRPr>
            </a:p>
          </p:txBody>
        </p:sp>
        <p:pic>
          <p:nvPicPr>
            <p:cNvPr id="107" name="图片 10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36231" y="2133659"/>
              <a:ext cx="251934" cy="251934"/>
            </a:xfrm>
            <a:prstGeom prst="rect">
              <a:avLst/>
            </a:prstGeom>
          </p:spPr>
        </p:pic>
        <p:pic>
          <p:nvPicPr>
            <p:cNvPr id="108" name="图片 10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370584" y="2865284"/>
              <a:ext cx="251934" cy="251934"/>
            </a:xfrm>
            <a:prstGeom prst="rect">
              <a:avLst/>
            </a:prstGeom>
          </p:spPr>
        </p:pic>
        <p:pic>
          <p:nvPicPr>
            <p:cNvPr id="109" name="图片 10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82999" y="2619961"/>
              <a:ext cx="251934" cy="251934"/>
            </a:xfrm>
            <a:prstGeom prst="rect">
              <a:avLst/>
            </a:prstGeom>
          </p:spPr>
        </p:pic>
        <p:pic>
          <p:nvPicPr>
            <p:cNvPr id="110" name="图片 10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822347" y="2352975"/>
              <a:ext cx="251934" cy="251934"/>
            </a:xfrm>
            <a:prstGeom prst="rect">
              <a:avLst/>
            </a:prstGeom>
          </p:spPr>
        </p:pic>
        <p:pic>
          <p:nvPicPr>
            <p:cNvPr id="111" name="图片 11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691574" y="2862596"/>
              <a:ext cx="251934" cy="251934"/>
            </a:xfrm>
            <a:prstGeom prst="rect">
              <a:avLst/>
            </a:prstGeom>
          </p:spPr>
        </p:pic>
        <p:pic>
          <p:nvPicPr>
            <p:cNvPr id="112" name="图片 11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953965" y="2344785"/>
              <a:ext cx="251934" cy="251934"/>
            </a:xfrm>
            <a:prstGeom prst="rect">
              <a:avLst/>
            </a:prstGeom>
          </p:spPr>
        </p:pic>
        <p:sp>
          <p:nvSpPr>
            <p:cNvPr id="71" name="标题 1"/>
            <p:cNvSpPr txBox="1">
              <a:spLocks/>
            </p:cNvSpPr>
            <p:nvPr/>
          </p:nvSpPr>
          <p:spPr>
            <a:xfrm>
              <a:off x="2485809" y="4894559"/>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7000B"/>
                  </a:solidFill>
                  <a:effectLst>
                    <a:outerShdw blurRad="38100" dist="38100" dir="2700000" algn="tl">
                      <a:srgbClr val="000000">
                        <a:alpha val="43137"/>
                      </a:srgbClr>
                    </a:outerShdw>
                  </a:effectLst>
                  <a:latin typeface="+mn-lt"/>
                  <a:ea typeface="+mn-ea"/>
                  <a:cs typeface="+mn-ea"/>
                  <a:sym typeface="+mn-lt"/>
                </a:rPr>
                <a:t>生态开放</a:t>
              </a:r>
              <a:endParaRPr kumimoji="1" lang="en-US" altLang="zh-CN" sz="1798" b="1" spc="-150" dirty="0">
                <a:solidFill>
                  <a:srgbClr val="C7000B"/>
                </a:solidFill>
                <a:effectLst>
                  <a:outerShdw blurRad="38100" dist="38100" dir="2700000" algn="tl">
                    <a:srgbClr val="000000">
                      <a:alpha val="43137"/>
                    </a:srgbClr>
                  </a:outerShdw>
                </a:effectLst>
                <a:latin typeface="+mn-lt"/>
                <a:ea typeface="+mn-ea"/>
                <a:cs typeface="+mn-ea"/>
                <a:sym typeface="+mn-lt"/>
              </a:endParaRPr>
            </a:p>
          </p:txBody>
        </p:sp>
        <p:sp>
          <p:nvSpPr>
            <p:cNvPr id="70" name="标题 1"/>
            <p:cNvSpPr txBox="1">
              <a:spLocks/>
            </p:cNvSpPr>
            <p:nvPr/>
          </p:nvSpPr>
          <p:spPr>
            <a:xfrm>
              <a:off x="7279120" y="4809465"/>
              <a:ext cx="2642529" cy="476511"/>
            </a:xfrm>
            <a:prstGeom prst="rect">
              <a:avLst/>
            </a:prstGeom>
          </p:spPr>
          <p:txBody>
            <a:bodyPr>
              <a:noAutofit/>
            </a:bodyPr>
            <a:lstStyle>
              <a:lvl1pPr algn="l" rtl="0" eaLnBrk="1" fontAlgn="base" hangingPunct="1">
                <a:spcBef>
                  <a:spcPct val="0"/>
                </a:spcBef>
                <a:spcAft>
                  <a:spcPct val="0"/>
                </a:spcAft>
                <a:defRPr sz="4800" b="0" baseline="0">
                  <a:solidFill>
                    <a:srgbClr val="CC0000"/>
                  </a:solidFill>
                  <a:latin typeface="FrutigerNext LT Regular" pitchFamily="34" charset="0"/>
                  <a:ea typeface="微软雅黑" pitchFamily="34" charset="-122"/>
                  <a:cs typeface="+mj-cs"/>
                </a:defRPr>
              </a:lvl1pPr>
              <a:lvl2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2pPr>
              <a:lvl3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3pPr>
              <a:lvl4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4pPr>
              <a:lvl5pPr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5pPr>
              <a:lvl6pPr marL="4572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6pPr>
              <a:lvl7pPr marL="9144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7pPr>
              <a:lvl8pPr marL="13716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8pPr>
              <a:lvl9pPr marL="1828800" algn="l" rtl="0" eaLnBrk="1" fontAlgn="base" hangingPunct="1">
                <a:spcBef>
                  <a:spcPct val="0"/>
                </a:spcBef>
                <a:spcAft>
                  <a:spcPct val="0"/>
                </a:spcAft>
                <a:defRPr sz="4800" b="1">
                  <a:solidFill>
                    <a:srgbClr val="990000"/>
                  </a:solidFill>
                  <a:latin typeface="FrutigerNext LT Medium" pitchFamily="34" charset="0"/>
                  <a:ea typeface="华文细黑" pitchFamily="2" charset="-122"/>
                  <a:cs typeface="SimSun" pitchFamily="2" charset="-122"/>
                </a:defRPr>
              </a:lvl9pPr>
            </a:lstStyle>
            <a:p>
              <a:pPr algn="ctr" defTabSz="913760"/>
              <a:r>
                <a:rPr kumimoji="1" lang="zh-CN" altLang="en-US" sz="1798" b="1" spc="-150" dirty="0">
                  <a:solidFill>
                    <a:srgbClr val="C00000"/>
                  </a:solidFill>
                  <a:effectLst>
                    <a:outerShdw blurRad="38100" dist="38100" dir="2700000" algn="tl">
                      <a:srgbClr val="000000">
                        <a:alpha val="43137"/>
                      </a:srgbClr>
                    </a:outerShdw>
                  </a:effectLst>
                  <a:latin typeface="+mn-lt"/>
                  <a:ea typeface="+mn-ea"/>
                  <a:cs typeface="+mn-ea"/>
                  <a:sym typeface="+mn-lt"/>
                </a:rPr>
                <a:t>平台开放</a:t>
              </a:r>
              <a:endParaRPr kumimoji="1" lang="en-US" altLang="zh-CN" sz="1798" b="1" spc="-150" dirty="0">
                <a:solidFill>
                  <a:srgbClr val="C00000"/>
                </a:solidFill>
                <a:effectLst>
                  <a:outerShdw blurRad="38100" dist="38100" dir="2700000" algn="tl">
                    <a:srgbClr val="000000">
                      <a:alpha val="43137"/>
                    </a:srgbClr>
                  </a:outerShdw>
                </a:effectLst>
                <a:latin typeface="+mn-lt"/>
                <a:ea typeface="+mn-ea"/>
                <a:cs typeface="+mn-ea"/>
                <a:sym typeface="+mn-lt"/>
              </a:endParaRPr>
            </a:p>
          </p:txBody>
        </p:sp>
        <p:sp>
          <p:nvSpPr>
            <p:cNvPr id="72" name="矩形 71"/>
            <p:cNvSpPr/>
            <p:nvPr/>
          </p:nvSpPr>
          <p:spPr>
            <a:xfrm>
              <a:off x="7502474" y="5196660"/>
              <a:ext cx="2845466" cy="890390"/>
            </a:xfrm>
            <a:prstGeom prst="rect">
              <a:avLst/>
            </a:prstGeom>
          </p:spPr>
          <p:txBody>
            <a:bodyPr wrap="square">
              <a:spAutoFit/>
            </a:bodyPr>
            <a:lstStyle/>
            <a:p>
              <a:pPr marL="182435" indent="-182435" defTabSz="1218418">
                <a:lnSpc>
                  <a:spcPct val="150000"/>
                </a:lnSpc>
                <a:buFont typeface="Arial" panose="020B0604020202020204" pitchFamily="34" charset="0"/>
                <a:buChar char="•"/>
              </a:pPr>
              <a:r>
                <a:rPr kumimoji="1" lang="en-US" altLang="zh-CN" sz="1200" kern="0" dirty="0">
                  <a:solidFill>
                    <a:prstClr val="black"/>
                  </a:solidFill>
                  <a:cs typeface="+mn-ea"/>
                  <a:sym typeface="+mn-lt"/>
                </a:rPr>
                <a:t>DevOps</a:t>
              </a:r>
              <a:r>
                <a:rPr kumimoji="1" lang="zh-CN" altLang="en-US" sz="1200" kern="0" dirty="0">
                  <a:solidFill>
                    <a:prstClr val="black"/>
                  </a:solidFill>
                  <a:cs typeface="+mn-ea"/>
                  <a:sym typeface="+mn-lt"/>
                </a:rPr>
                <a:t>、开源社区合作；</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源于开源，强于开源，回馈开源；</a:t>
              </a:r>
              <a:endParaRPr kumimoji="1" lang="en-US" altLang="zh-CN" sz="1200" kern="0" dirty="0">
                <a:solidFill>
                  <a:prstClr val="black"/>
                </a:solidFill>
                <a:cs typeface="+mn-ea"/>
                <a:sym typeface="+mn-lt"/>
              </a:endParaRPr>
            </a:p>
            <a:p>
              <a:pPr marL="182435" indent="-182435" defTabSz="1218418">
                <a:lnSpc>
                  <a:spcPct val="150000"/>
                </a:lnSpc>
                <a:buFont typeface="Arial" panose="020B0604020202020204" pitchFamily="34" charset="0"/>
                <a:buChar char="•"/>
              </a:pPr>
              <a:r>
                <a:rPr kumimoji="1" lang="zh-CN" altLang="en-US" sz="1200" kern="0" dirty="0">
                  <a:solidFill>
                    <a:prstClr val="black"/>
                  </a:solidFill>
                  <a:cs typeface="+mn-ea"/>
                  <a:sym typeface="+mn-lt"/>
                </a:rPr>
                <a:t>开放</a:t>
              </a:r>
              <a:r>
                <a:rPr kumimoji="1" lang="en-US" altLang="zh-CN" sz="1200" kern="0" dirty="0">
                  <a:solidFill>
                    <a:prstClr val="black"/>
                  </a:solidFill>
                  <a:cs typeface="+mn-ea"/>
                  <a:sym typeface="+mn-lt"/>
                </a:rPr>
                <a:t>API</a:t>
              </a:r>
              <a:r>
                <a:rPr kumimoji="1" lang="zh-CN" altLang="en-US" sz="1200" kern="0" dirty="0">
                  <a:solidFill>
                    <a:prstClr val="black"/>
                  </a:solidFill>
                  <a:cs typeface="+mn-ea"/>
                  <a:sym typeface="+mn-lt"/>
                </a:rPr>
                <a:t>，分层解耦。</a:t>
              </a:r>
              <a:endParaRPr kumimoji="1" lang="en-US" altLang="zh-CN" sz="1200" kern="0" dirty="0">
                <a:solidFill>
                  <a:prstClr val="black"/>
                </a:solidFill>
                <a:cs typeface="+mn-ea"/>
                <a:sym typeface="+mn-lt"/>
              </a:endParaRPr>
            </a:p>
          </p:txBody>
        </p:sp>
      </p:grpSp>
      <p:sp>
        <p:nvSpPr>
          <p:cNvPr id="5" name="文本框 4"/>
          <p:cNvSpPr txBox="1"/>
          <p:nvPr/>
        </p:nvSpPr>
        <p:spPr>
          <a:xfrm rot="795753">
            <a:off x="4921379" y="1774320"/>
            <a:ext cx="888871" cy="276999"/>
          </a:xfrm>
          <a:prstGeom prst="rect">
            <a:avLst/>
          </a:prstGeom>
          <a:noFill/>
        </p:spPr>
        <p:txBody>
          <a:bodyPr wrap="square" rtlCol="0">
            <a:spAutoFit/>
          </a:bodyPr>
          <a:lstStyle/>
          <a:p>
            <a:r>
              <a:rPr lang="en-US" altLang="zh-CN" sz="1200" b="1" dirty="0" err="1">
                <a:solidFill>
                  <a:srgbClr val="00B0F0"/>
                </a:solidFill>
                <a:cs typeface="+mn-ea"/>
                <a:sym typeface="+mn-lt"/>
              </a:rPr>
              <a:t>Sonatype</a:t>
            </a:r>
            <a:endParaRPr lang="zh-CN" altLang="en-US" sz="1200" b="1" dirty="0">
              <a:solidFill>
                <a:srgbClr val="00B0F0"/>
              </a:solidFill>
              <a:cs typeface="+mn-ea"/>
              <a:sym typeface="+mn-lt"/>
            </a:endParaRPr>
          </a:p>
        </p:txBody>
      </p:sp>
      <p:sp>
        <p:nvSpPr>
          <p:cNvPr id="6" name="文本框 5"/>
          <p:cNvSpPr txBox="1"/>
          <p:nvPr/>
        </p:nvSpPr>
        <p:spPr>
          <a:xfrm>
            <a:off x="5578248" y="2120702"/>
            <a:ext cx="946377" cy="276999"/>
          </a:xfrm>
          <a:prstGeom prst="rect">
            <a:avLst/>
          </a:prstGeom>
          <a:noFill/>
        </p:spPr>
        <p:txBody>
          <a:bodyPr wrap="square" rtlCol="0">
            <a:spAutoFit/>
          </a:bodyPr>
          <a:lstStyle/>
          <a:p>
            <a:r>
              <a:rPr lang="en-US" altLang="zh-CN" sz="1200" b="1" dirty="0">
                <a:solidFill>
                  <a:srgbClr val="00B0F0"/>
                </a:solidFill>
                <a:cs typeface="+mn-ea"/>
                <a:sym typeface="+mn-lt"/>
              </a:rPr>
              <a:t>Jenkins</a:t>
            </a:r>
            <a:endParaRPr lang="zh-CN" altLang="en-US" sz="1200" b="1" dirty="0">
              <a:solidFill>
                <a:srgbClr val="00B0F0"/>
              </a:solidFill>
              <a:cs typeface="+mn-ea"/>
              <a:sym typeface="+mn-lt"/>
            </a:endParaRPr>
          </a:p>
        </p:txBody>
      </p:sp>
      <p:sp>
        <p:nvSpPr>
          <p:cNvPr id="7" name="文本框 6"/>
          <p:cNvSpPr txBox="1"/>
          <p:nvPr/>
        </p:nvSpPr>
        <p:spPr>
          <a:xfrm rot="20373449">
            <a:off x="5288331" y="2884454"/>
            <a:ext cx="701618" cy="276999"/>
          </a:xfrm>
          <a:prstGeom prst="rect">
            <a:avLst/>
          </a:prstGeom>
          <a:noFill/>
        </p:spPr>
        <p:txBody>
          <a:bodyPr wrap="square" rtlCol="0">
            <a:spAutoFit/>
          </a:bodyPr>
          <a:lstStyle/>
          <a:p>
            <a:r>
              <a:rPr lang="en-US" altLang="zh-CN" sz="1200" b="1" dirty="0" err="1">
                <a:solidFill>
                  <a:srgbClr val="00B0F0"/>
                </a:solidFill>
                <a:cs typeface="+mn-ea"/>
                <a:sym typeface="+mn-lt"/>
              </a:rPr>
              <a:t>Gradle</a:t>
            </a:r>
            <a:endParaRPr lang="zh-CN" altLang="en-US" sz="1200" b="1" dirty="0">
              <a:solidFill>
                <a:srgbClr val="00B0F0"/>
              </a:solidFill>
              <a:cs typeface="+mn-ea"/>
              <a:sym typeface="+mn-lt"/>
            </a:endParaRPr>
          </a:p>
        </p:txBody>
      </p:sp>
      <p:sp>
        <p:nvSpPr>
          <p:cNvPr id="8" name="文本框 7"/>
          <p:cNvSpPr txBox="1"/>
          <p:nvPr/>
        </p:nvSpPr>
        <p:spPr>
          <a:xfrm rot="225748">
            <a:off x="5164973" y="1443135"/>
            <a:ext cx="924830" cy="276999"/>
          </a:xfrm>
          <a:prstGeom prst="rect">
            <a:avLst/>
          </a:prstGeom>
          <a:noFill/>
        </p:spPr>
        <p:txBody>
          <a:bodyPr wrap="square" rtlCol="0">
            <a:spAutoFit/>
          </a:bodyPr>
          <a:lstStyle/>
          <a:p>
            <a:r>
              <a:rPr lang="zh-CN" altLang="en-US" sz="1200" dirty="0">
                <a:cs typeface="+mn-ea"/>
                <a:sym typeface="+mn-lt"/>
              </a:rPr>
              <a:t>青软实训</a:t>
            </a:r>
          </a:p>
        </p:txBody>
      </p:sp>
      <p:sp>
        <p:nvSpPr>
          <p:cNvPr id="9" name="文本框 8"/>
          <p:cNvSpPr txBox="1"/>
          <p:nvPr/>
        </p:nvSpPr>
        <p:spPr>
          <a:xfrm rot="864099">
            <a:off x="6003811" y="1633658"/>
            <a:ext cx="992233" cy="276999"/>
          </a:xfrm>
          <a:prstGeom prst="rect">
            <a:avLst/>
          </a:prstGeom>
          <a:noFill/>
        </p:spPr>
        <p:txBody>
          <a:bodyPr wrap="square" rtlCol="0">
            <a:spAutoFit/>
          </a:bodyPr>
          <a:lstStyle/>
          <a:p>
            <a:r>
              <a:rPr lang="en-US" altLang="zh-CN" sz="1200" b="1" dirty="0" err="1">
                <a:cs typeface="+mn-ea"/>
                <a:sym typeface="+mn-lt"/>
              </a:rPr>
              <a:t>LeanSoft</a:t>
            </a:r>
            <a:endParaRPr lang="zh-CN" altLang="en-US" sz="1200" b="1" dirty="0">
              <a:cs typeface="+mn-ea"/>
              <a:sym typeface="+mn-lt"/>
            </a:endParaRPr>
          </a:p>
        </p:txBody>
      </p:sp>
      <p:sp>
        <p:nvSpPr>
          <p:cNvPr id="10" name="文本框 9"/>
          <p:cNvSpPr txBox="1"/>
          <p:nvPr/>
        </p:nvSpPr>
        <p:spPr>
          <a:xfrm rot="21390337">
            <a:off x="6888942" y="1877149"/>
            <a:ext cx="568898" cy="276999"/>
          </a:xfrm>
          <a:prstGeom prst="rect">
            <a:avLst/>
          </a:prstGeom>
          <a:noFill/>
        </p:spPr>
        <p:txBody>
          <a:bodyPr wrap="square" rtlCol="0">
            <a:spAutoFit/>
          </a:bodyPr>
          <a:lstStyle/>
          <a:p>
            <a:r>
              <a:rPr lang="zh-CN" altLang="en-US" sz="1200" dirty="0">
                <a:cs typeface="+mn-ea"/>
                <a:sym typeface="+mn-lt"/>
              </a:rPr>
              <a:t>倍洽</a:t>
            </a:r>
          </a:p>
        </p:txBody>
      </p:sp>
      <p:sp>
        <p:nvSpPr>
          <p:cNvPr id="11" name="文本框 10"/>
          <p:cNvSpPr txBox="1"/>
          <p:nvPr/>
        </p:nvSpPr>
        <p:spPr>
          <a:xfrm>
            <a:off x="7148486" y="2296008"/>
            <a:ext cx="1009815" cy="276999"/>
          </a:xfrm>
          <a:prstGeom prst="rect">
            <a:avLst/>
          </a:prstGeom>
          <a:noFill/>
        </p:spPr>
        <p:txBody>
          <a:bodyPr wrap="square" rtlCol="0">
            <a:spAutoFit/>
          </a:bodyPr>
          <a:lstStyle/>
          <a:p>
            <a:r>
              <a:rPr lang="en-US" altLang="zh-CN" sz="1200" b="1" dirty="0" err="1">
                <a:cs typeface="+mn-ea"/>
                <a:sym typeface="+mn-lt"/>
              </a:rPr>
              <a:t>SoftStone</a:t>
            </a:r>
            <a:endParaRPr lang="zh-CN" altLang="en-US" sz="1200" b="1" dirty="0">
              <a:cs typeface="+mn-ea"/>
              <a:sym typeface="+mn-lt"/>
            </a:endParaRPr>
          </a:p>
        </p:txBody>
      </p:sp>
      <p:sp>
        <p:nvSpPr>
          <p:cNvPr id="12" name="文本框 11"/>
          <p:cNvSpPr txBox="1"/>
          <p:nvPr/>
        </p:nvSpPr>
        <p:spPr>
          <a:xfrm rot="21379529">
            <a:off x="7052886" y="2691108"/>
            <a:ext cx="848190" cy="276999"/>
          </a:xfrm>
          <a:prstGeom prst="rect">
            <a:avLst/>
          </a:prstGeom>
          <a:noFill/>
        </p:spPr>
        <p:txBody>
          <a:bodyPr wrap="square" rtlCol="0">
            <a:spAutoFit/>
          </a:bodyPr>
          <a:lstStyle/>
          <a:p>
            <a:r>
              <a:rPr lang="zh-CN" altLang="en-US" sz="1200" dirty="0">
                <a:cs typeface="+mn-ea"/>
                <a:sym typeface="+mn-lt"/>
              </a:rPr>
              <a:t>中软国际</a:t>
            </a:r>
          </a:p>
        </p:txBody>
      </p:sp>
      <p:sp>
        <p:nvSpPr>
          <p:cNvPr id="13" name="文本框 12"/>
          <p:cNvSpPr txBox="1"/>
          <p:nvPr/>
        </p:nvSpPr>
        <p:spPr>
          <a:xfrm rot="20326055">
            <a:off x="6597481" y="3033193"/>
            <a:ext cx="810556" cy="276999"/>
          </a:xfrm>
          <a:prstGeom prst="rect">
            <a:avLst/>
          </a:prstGeom>
          <a:noFill/>
        </p:spPr>
        <p:txBody>
          <a:bodyPr wrap="square" rtlCol="0">
            <a:spAutoFit/>
          </a:bodyPr>
          <a:lstStyle/>
          <a:p>
            <a:r>
              <a:rPr lang="en-US" altLang="zh-CN" sz="1200" b="1" dirty="0" err="1">
                <a:cs typeface="+mn-ea"/>
                <a:sym typeface="+mn-lt"/>
              </a:rPr>
              <a:t>TestBird</a:t>
            </a:r>
            <a:endParaRPr lang="zh-CN" altLang="en-US" sz="1200" b="1" dirty="0">
              <a:cs typeface="+mn-ea"/>
              <a:sym typeface="+mn-lt"/>
            </a:endParaRPr>
          </a:p>
        </p:txBody>
      </p:sp>
      <p:sp>
        <p:nvSpPr>
          <p:cNvPr id="14" name="文本框 13"/>
          <p:cNvSpPr txBox="1"/>
          <p:nvPr/>
        </p:nvSpPr>
        <p:spPr>
          <a:xfrm rot="20981229">
            <a:off x="5923635" y="3301364"/>
            <a:ext cx="839115" cy="276999"/>
          </a:xfrm>
          <a:prstGeom prst="rect">
            <a:avLst/>
          </a:prstGeom>
          <a:noFill/>
        </p:spPr>
        <p:txBody>
          <a:bodyPr wrap="square" rtlCol="0">
            <a:spAutoFit/>
          </a:bodyPr>
          <a:lstStyle/>
          <a:p>
            <a:r>
              <a:rPr lang="zh-CN" altLang="en-US" sz="1200" dirty="0">
                <a:cs typeface="+mn-ea"/>
                <a:sym typeface="+mn-lt"/>
              </a:rPr>
              <a:t>解放号</a:t>
            </a:r>
          </a:p>
        </p:txBody>
      </p:sp>
      <p:sp>
        <p:nvSpPr>
          <p:cNvPr id="15" name="文本框 14"/>
          <p:cNvSpPr txBox="1"/>
          <p:nvPr/>
        </p:nvSpPr>
        <p:spPr>
          <a:xfrm>
            <a:off x="4987183" y="1121817"/>
            <a:ext cx="796600" cy="276999"/>
          </a:xfrm>
          <a:prstGeom prst="rect">
            <a:avLst/>
          </a:prstGeom>
          <a:noFill/>
        </p:spPr>
        <p:txBody>
          <a:bodyPr wrap="square" rtlCol="0">
            <a:spAutoFit/>
          </a:bodyPr>
          <a:lstStyle/>
          <a:p>
            <a:r>
              <a:rPr lang="zh-CN" altLang="en-US" sz="1200" dirty="0">
                <a:solidFill>
                  <a:schemeClr val="bg1"/>
                </a:solidFill>
                <a:cs typeface="+mn-ea"/>
                <a:sym typeface="+mn-lt"/>
              </a:rPr>
              <a:t>猪八戒</a:t>
            </a:r>
          </a:p>
        </p:txBody>
      </p:sp>
      <p:sp>
        <p:nvSpPr>
          <p:cNvPr id="115" name="文本框 114"/>
          <p:cNvSpPr txBox="1"/>
          <p:nvPr/>
        </p:nvSpPr>
        <p:spPr>
          <a:xfrm>
            <a:off x="5311033" y="3407817"/>
            <a:ext cx="796600" cy="276999"/>
          </a:xfrm>
          <a:prstGeom prst="rect">
            <a:avLst/>
          </a:prstGeom>
          <a:noFill/>
        </p:spPr>
        <p:txBody>
          <a:bodyPr wrap="square" rtlCol="0">
            <a:spAutoFit/>
          </a:bodyPr>
          <a:lstStyle/>
          <a:p>
            <a:r>
              <a:rPr lang="zh-CN" altLang="en-US" sz="1200" dirty="0">
                <a:cs typeface="+mn-ea"/>
                <a:sym typeface="+mn-lt"/>
              </a:rPr>
              <a:t>猪八戒</a:t>
            </a:r>
          </a:p>
        </p:txBody>
      </p:sp>
      <p:sp>
        <p:nvSpPr>
          <p:cNvPr id="147" name="文本框 146"/>
          <p:cNvSpPr txBox="1"/>
          <p:nvPr/>
        </p:nvSpPr>
        <p:spPr>
          <a:xfrm rot="532777">
            <a:off x="5720213" y="1170943"/>
            <a:ext cx="1009815" cy="276999"/>
          </a:xfrm>
          <a:prstGeom prst="rect">
            <a:avLst/>
          </a:prstGeom>
          <a:noFill/>
        </p:spPr>
        <p:txBody>
          <a:bodyPr wrap="square" rtlCol="0">
            <a:spAutoFit/>
          </a:bodyPr>
          <a:lstStyle/>
          <a:p>
            <a:r>
              <a:rPr lang="en-US" altLang="zh-CN" sz="1200" b="1" dirty="0" err="1">
                <a:solidFill>
                  <a:schemeClr val="bg1"/>
                </a:solidFill>
                <a:cs typeface="+mn-ea"/>
                <a:sym typeface="+mn-lt"/>
              </a:rPr>
              <a:t>SoftStone</a:t>
            </a:r>
            <a:endParaRPr lang="zh-CN" altLang="en-US" sz="1200" b="1" dirty="0">
              <a:solidFill>
                <a:schemeClr val="bg1"/>
              </a:solidFill>
              <a:cs typeface="+mn-ea"/>
              <a:sym typeface="+mn-lt"/>
            </a:endParaRPr>
          </a:p>
        </p:txBody>
      </p:sp>
      <p:sp>
        <p:nvSpPr>
          <p:cNvPr id="148" name="文本框 147"/>
          <p:cNvSpPr txBox="1"/>
          <p:nvPr/>
        </p:nvSpPr>
        <p:spPr>
          <a:xfrm rot="1023776">
            <a:off x="6646368" y="1338524"/>
            <a:ext cx="848190" cy="276999"/>
          </a:xfrm>
          <a:prstGeom prst="rect">
            <a:avLst/>
          </a:prstGeom>
          <a:noFill/>
        </p:spPr>
        <p:txBody>
          <a:bodyPr wrap="square" rtlCol="0">
            <a:spAutoFit/>
          </a:bodyPr>
          <a:lstStyle/>
          <a:p>
            <a:r>
              <a:rPr lang="zh-CN" altLang="en-US" sz="1200" dirty="0">
                <a:solidFill>
                  <a:schemeClr val="bg1"/>
                </a:solidFill>
                <a:cs typeface="+mn-ea"/>
                <a:sym typeface="+mn-lt"/>
              </a:rPr>
              <a:t>中软国际</a:t>
            </a:r>
          </a:p>
        </p:txBody>
      </p:sp>
      <p:sp>
        <p:nvSpPr>
          <p:cNvPr id="17" name="文本框 16"/>
          <p:cNvSpPr txBox="1"/>
          <p:nvPr/>
        </p:nvSpPr>
        <p:spPr>
          <a:xfrm rot="1784711">
            <a:off x="7392215" y="1647455"/>
            <a:ext cx="802460" cy="276999"/>
          </a:xfrm>
          <a:prstGeom prst="rect">
            <a:avLst/>
          </a:prstGeom>
          <a:noFill/>
        </p:spPr>
        <p:txBody>
          <a:bodyPr wrap="square" rtlCol="0">
            <a:spAutoFit/>
          </a:bodyPr>
          <a:lstStyle/>
          <a:p>
            <a:r>
              <a:rPr lang="zh-CN" altLang="en-US" sz="1200" dirty="0">
                <a:solidFill>
                  <a:schemeClr val="bg1"/>
                </a:solidFill>
                <a:cs typeface="+mn-ea"/>
                <a:sym typeface="+mn-lt"/>
              </a:rPr>
              <a:t>开</a:t>
            </a:r>
            <a:r>
              <a:rPr lang="zh-CN" altLang="en-US" sz="1200" b="1" dirty="0">
                <a:solidFill>
                  <a:schemeClr val="bg1"/>
                </a:solidFill>
                <a:cs typeface="+mn-ea"/>
                <a:sym typeface="+mn-lt"/>
              </a:rPr>
              <a:t>源</a:t>
            </a:r>
            <a:r>
              <a:rPr lang="zh-CN" altLang="en-US" sz="1200" dirty="0">
                <a:solidFill>
                  <a:schemeClr val="bg1"/>
                </a:solidFill>
                <a:cs typeface="+mn-ea"/>
                <a:sym typeface="+mn-lt"/>
              </a:rPr>
              <a:t>社</a:t>
            </a:r>
          </a:p>
        </p:txBody>
      </p:sp>
      <p:sp>
        <p:nvSpPr>
          <p:cNvPr id="150" name="文本框 149"/>
          <p:cNvSpPr txBox="1"/>
          <p:nvPr/>
        </p:nvSpPr>
        <p:spPr>
          <a:xfrm rot="1988351">
            <a:off x="7890599" y="2055851"/>
            <a:ext cx="946377" cy="276999"/>
          </a:xfrm>
          <a:prstGeom prst="rect">
            <a:avLst/>
          </a:prstGeom>
          <a:noFill/>
        </p:spPr>
        <p:txBody>
          <a:bodyPr wrap="square" rtlCol="0">
            <a:spAutoFit/>
          </a:bodyPr>
          <a:lstStyle/>
          <a:p>
            <a:r>
              <a:rPr lang="en-US" altLang="zh-CN" sz="1200" b="1" dirty="0">
                <a:solidFill>
                  <a:schemeClr val="bg1"/>
                </a:solidFill>
                <a:cs typeface="+mn-ea"/>
                <a:sym typeface="+mn-lt"/>
              </a:rPr>
              <a:t>Jenkins</a:t>
            </a:r>
            <a:endParaRPr lang="zh-CN" altLang="en-US" sz="1200" b="1" dirty="0">
              <a:solidFill>
                <a:schemeClr val="bg1"/>
              </a:solidFill>
              <a:cs typeface="+mn-ea"/>
              <a:sym typeface="+mn-lt"/>
            </a:endParaRPr>
          </a:p>
        </p:txBody>
      </p:sp>
      <p:sp>
        <p:nvSpPr>
          <p:cNvPr id="156" name="文本框 155"/>
          <p:cNvSpPr txBox="1"/>
          <p:nvPr/>
        </p:nvSpPr>
        <p:spPr>
          <a:xfrm rot="1658250">
            <a:off x="8626736" y="2002801"/>
            <a:ext cx="672435" cy="278357"/>
          </a:xfrm>
          <a:prstGeom prst="rect">
            <a:avLst/>
          </a:prstGeom>
          <a:noFill/>
        </p:spPr>
        <p:txBody>
          <a:bodyPr wrap="square" rtlCol="0">
            <a:spAutoFit/>
          </a:bodyPr>
          <a:lstStyle/>
          <a:p>
            <a:pPr defTabSz="1218418"/>
            <a:r>
              <a:rPr lang="en-US" altLang="zh-CN" sz="1200" b="1" dirty="0">
                <a:solidFill>
                  <a:prstClr val="white"/>
                </a:solidFill>
                <a:cs typeface="+mn-ea"/>
                <a:sym typeface="+mn-lt"/>
              </a:rPr>
              <a:t>Dora</a:t>
            </a:r>
            <a:endParaRPr lang="zh-CN" altLang="en-US" sz="1200" b="1" dirty="0">
              <a:solidFill>
                <a:prstClr val="white"/>
              </a:solidFill>
              <a:cs typeface="+mn-ea"/>
              <a:sym typeface="+mn-lt"/>
            </a:endParaRPr>
          </a:p>
        </p:txBody>
      </p:sp>
      <p:sp>
        <p:nvSpPr>
          <p:cNvPr id="157" name="文本框 156"/>
          <p:cNvSpPr txBox="1"/>
          <p:nvPr/>
        </p:nvSpPr>
        <p:spPr>
          <a:xfrm rot="20131770">
            <a:off x="7998865" y="2735943"/>
            <a:ext cx="888871" cy="276999"/>
          </a:xfrm>
          <a:prstGeom prst="rect">
            <a:avLst/>
          </a:prstGeom>
          <a:noFill/>
        </p:spPr>
        <p:txBody>
          <a:bodyPr wrap="square" rtlCol="0">
            <a:spAutoFit/>
          </a:bodyPr>
          <a:lstStyle/>
          <a:p>
            <a:r>
              <a:rPr lang="en-US" altLang="zh-CN" sz="1200" b="1" dirty="0" err="1">
                <a:solidFill>
                  <a:schemeClr val="bg1"/>
                </a:solidFill>
                <a:cs typeface="+mn-ea"/>
                <a:sym typeface="+mn-lt"/>
              </a:rPr>
              <a:t>Sonatype</a:t>
            </a:r>
            <a:endParaRPr lang="zh-CN" altLang="en-US" sz="1200" b="1" dirty="0">
              <a:solidFill>
                <a:schemeClr val="bg1"/>
              </a:solidFill>
              <a:cs typeface="+mn-ea"/>
              <a:sym typeface="+mn-lt"/>
            </a:endParaRPr>
          </a:p>
        </p:txBody>
      </p:sp>
      <p:sp>
        <p:nvSpPr>
          <p:cNvPr id="158" name="文本框 157"/>
          <p:cNvSpPr txBox="1"/>
          <p:nvPr/>
        </p:nvSpPr>
        <p:spPr>
          <a:xfrm rot="20342428">
            <a:off x="7538586" y="3244233"/>
            <a:ext cx="1182297" cy="276999"/>
          </a:xfrm>
          <a:prstGeom prst="rect">
            <a:avLst/>
          </a:prstGeom>
          <a:noFill/>
        </p:spPr>
        <p:txBody>
          <a:bodyPr wrap="square" rtlCol="0">
            <a:spAutoFit/>
          </a:bodyPr>
          <a:lstStyle/>
          <a:p>
            <a:r>
              <a:rPr lang="zh-CN" altLang="en-US" sz="1200" dirty="0">
                <a:solidFill>
                  <a:schemeClr val="bg1"/>
                </a:solidFill>
                <a:cs typeface="+mn-ea"/>
                <a:sym typeface="+mn-lt"/>
              </a:rPr>
              <a:t>大连理工大学</a:t>
            </a:r>
          </a:p>
        </p:txBody>
      </p:sp>
      <p:sp>
        <p:nvSpPr>
          <p:cNvPr id="159" name="文本框 158"/>
          <p:cNvSpPr txBox="1"/>
          <p:nvPr/>
        </p:nvSpPr>
        <p:spPr>
          <a:xfrm rot="20852867">
            <a:off x="6787610" y="3442531"/>
            <a:ext cx="888871" cy="461665"/>
          </a:xfrm>
          <a:prstGeom prst="rect">
            <a:avLst/>
          </a:prstGeom>
          <a:noFill/>
        </p:spPr>
        <p:txBody>
          <a:bodyPr wrap="square" rtlCol="0">
            <a:spAutoFit/>
          </a:bodyPr>
          <a:lstStyle/>
          <a:p>
            <a:r>
              <a:rPr lang="zh-CN" altLang="en-US" sz="1200" dirty="0">
                <a:solidFill>
                  <a:schemeClr val="bg1"/>
                </a:solidFill>
                <a:cs typeface="+mn-ea"/>
                <a:sym typeface="+mn-lt"/>
              </a:rPr>
              <a:t>北京航空航天大学</a:t>
            </a:r>
          </a:p>
        </p:txBody>
      </p:sp>
      <p:sp>
        <p:nvSpPr>
          <p:cNvPr id="161" name="文本框 160"/>
          <p:cNvSpPr txBox="1"/>
          <p:nvPr/>
        </p:nvSpPr>
        <p:spPr>
          <a:xfrm rot="21104755">
            <a:off x="5932423" y="3688600"/>
            <a:ext cx="888871" cy="276999"/>
          </a:xfrm>
          <a:prstGeom prst="rect">
            <a:avLst/>
          </a:prstGeom>
          <a:noFill/>
        </p:spPr>
        <p:txBody>
          <a:bodyPr wrap="square" rtlCol="0">
            <a:spAutoFit/>
          </a:bodyPr>
          <a:lstStyle/>
          <a:p>
            <a:r>
              <a:rPr lang="zh-CN" altLang="en-US" sz="1200" dirty="0">
                <a:solidFill>
                  <a:schemeClr val="bg1"/>
                </a:solidFill>
                <a:cs typeface="+mn-ea"/>
                <a:sym typeface="+mn-lt"/>
              </a:rPr>
              <a:t>南开大学</a:t>
            </a:r>
          </a:p>
        </p:txBody>
      </p:sp>
      <p:sp>
        <p:nvSpPr>
          <p:cNvPr id="162" name="文本框 161"/>
          <p:cNvSpPr txBox="1"/>
          <p:nvPr/>
        </p:nvSpPr>
        <p:spPr>
          <a:xfrm>
            <a:off x="5006392" y="3756980"/>
            <a:ext cx="888871" cy="276999"/>
          </a:xfrm>
          <a:prstGeom prst="rect">
            <a:avLst/>
          </a:prstGeom>
          <a:noFill/>
        </p:spPr>
        <p:txBody>
          <a:bodyPr wrap="square" rtlCol="0">
            <a:spAutoFit/>
          </a:bodyPr>
          <a:lstStyle/>
          <a:p>
            <a:r>
              <a:rPr lang="zh-CN" altLang="en-US" sz="1200" dirty="0">
                <a:solidFill>
                  <a:schemeClr val="bg1"/>
                </a:solidFill>
                <a:cs typeface="+mn-ea"/>
                <a:sym typeface="+mn-lt"/>
              </a:rPr>
              <a:t>北京大学</a:t>
            </a:r>
          </a:p>
        </p:txBody>
      </p:sp>
    </p:spTree>
    <p:extLst>
      <p:ext uri="{BB962C8B-B14F-4D97-AF65-F5344CB8AC3E}">
        <p14:creationId xmlns:p14="http://schemas.microsoft.com/office/powerpoint/2010/main" val="721043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zh-CN" altLang="en-US" sz="1800" dirty="0">
                <a:latin typeface="+mn-lt"/>
                <a:ea typeface="+mn-ea"/>
                <a:cs typeface="+mn-ea"/>
                <a:sym typeface="+mn-lt"/>
              </a:rPr>
              <a:t>（多选）以下是</a:t>
            </a:r>
            <a:r>
              <a:rPr lang="en-US" altLang="zh-CN" sz="1800" dirty="0">
                <a:latin typeface="+mn-lt"/>
                <a:ea typeface="+mn-ea"/>
                <a:cs typeface="+mn-ea"/>
                <a:sym typeface="+mn-lt"/>
              </a:rPr>
              <a:t>Scrum</a:t>
            </a:r>
            <a:r>
              <a:rPr lang="zh-CN" altLang="en-US" sz="1800" dirty="0">
                <a:latin typeface="+mn-lt"/>
                <a:ea typeface="+mn-ea"/>
                <a:cs typeface="+mn-ea"/>
                <a:sym typeface="+mn-lt"/>
              </a:rPr>
              <a:t>三大特点的是（     ）。</a:t>
            </a:r>
            <a:endParaRPr lang="en-US" altLang="zh-CN" sz="1800" dirty="0">
              <a:latin typeface="+mn-lt"/>
              <a:ea typeface="+mn-ea"/>
              <a:cs typeface="+mn-ea"/>
              <a:sym typeface="+mn-lt"/>
            </a:endParaRPr>
          </a:p>
          <a:p>
            <a:pPr lvl="1"/>
            <a:r>
              <a:rPr lang="zh-CN" altLang="en-US" sz="1600" dirty="0">
                <a:latin typeface="+mn-lt"/>
                <a:ea typeface="+mn-ea"/>
                <a:cs typeface="+mn-ea"/>
                <a:sym typeface="+mn-lt"/>
              </a:rPr>
              <a:t>“可能性的”艺术；</a:t>
            </a:r>
          </a:p>
          <a:p>
            <a:pPr lvl="1"/>
            <a:r>
              <a:rPr lang="zh-CN" altLang="en-US" sz="1600" dirty="0">
                <a:latin typeface="+mn-lt"/>
                <a:ea typeface="+mn-ea"/>
                <a:cs typeface="+mn-ea"/>
                <a:sym typeface="+mn-lt"/>
              </a:rPr>
              <a:t>团队自组织，自管理；</a:t>
            </a:r>
            <a:endParaRPr lang="en-US" altLang="zh-CN" sz="1600" dirty="0">
              <a:latin typeface="+mn-lt"/>
              <a:ea typeface="+mn-ea"/>
              <a:cs typeface="+mn-ea"/>
              <a:sym typeface="+mn-lt"/>
            </a:endParaRPr>
          </a:p>
          <a:p>
            <a:pPr lvl="1"/>
            <a:r>
              <a:rPr lang="zh-CN" altLang="en-US" sz="1600" dirty="0">
                <a:latin typeface="+mn-lt"/>
                <a:ea typeface="+mn-ea"/>
                <a:cs typeface="+mn-ea"/>
                <a:sym typeface="+mn-lt"/>
              </a:rPr>
              <a:t>时间是固定的，功能和资源是可变的；</a:t>
            </a:r>
          </a:p>
          <a:p>
            <a:pPr lvl="1"/>
            <a:r>
              <a:rPr lang="zh-CN" altLang="en-US" sz="1600" dirty="0">
                <a:latin typeface="+mn-lt"/>
                <a:ea typeface="+mn-ea"/>
                <a:cs typeface="+mn-ea"/>
                <a:sym typeface="+mn-lt"/>
              </a:rPr>
              <a:t>面对面沟通。</a:t>
            </a:r>
          </a:p>
          <a:p>
            <a:r>
              <a:rPr lang="zh-CN" altLang="en-US" sz="1800" dirty="0">
                <a:latin typeface="+mn-lt"/>
                <a:ea typeface="+mn-ea"/>
                <a:cs typeface="+mn-ea"/>
                <a:sym typeface="+mn-lt"/>
              </a:rPr>
              <a:t>（多选）</a:t>
            </a:r>
            <a:r>
              <a:rPr lang="en-US" altLang="zh-CN" sz="1800" dirty="0">
                <a:latin typeface="+mn-lt"/>
                <a:ea typeface="+mn-ea"/>
                <a:cs typeface="+mn-ea"/>
                <a:sym typeface="+mn-lt"/>
              </a:rPr>
              <a:t>Scrum</a:t>
            </a:r>
            <a:r>
              <a:rPr lang="zh-CN" altLang="en-US" sz="1800" dirty="0">
                <a:latin typeface="+mn-lt"/>
                <a:ea typeface="+mn-ea"/>
                <a:cs typeface="+mn-ea"/>
                <a:sym typeface="+mn-lt"/>
              </a:rPr>
              <a:t>团队模型的三种角色是（     ）。</a:t>
            </a:r>
            <a:endParaRPr lang="en-US" altLang="zh-CN" sz="1800" dirty="0">
              <a:latin typeface="+mn-lt"/>
              <a:ea typeface="+mn-ea"/>
              <a:cs typeface="+mn-ea"/>
              <a:sym typeface="+mn-lt"/>
            </a:endParaRPr>
          </a:p>
          <a:p>
            <a:pPr lvl="1"/>
            <a:r>
              <a:rPr lang="en-US" altLang="zh-CN" sz="1600" dirty="0">
                <a:latin typeface="+mn-lt"/>
                <a:ea typeface="+mn-ea"/>
                <a:cs typeface="+mn-ea"/>
                <a:sym typeface="+mn-lt"/>
              </a:rPr>
              <a:t>Scrum Master</a:t>
            </a:r>
            <a:r>
              <a:rPr lang="zh-CN" altLang="en-US" sz="1600" dirty="0">
                <a:latin typeface="+mn-lt"/>
                <a:ea typeface="+mn-ea"/>
                <a:cs typeface="+mn-ea"/>
                <a:sym typeface="+mn-lt"/>
              </a:rPr>
              <a:t>；</a:t>
            </a:r>
          </a:p>
          <a:p>
            <a:pPr lvl="1"/>
            <a:r>
              <a:rPr lang="en-US" altLang="zh-CN" sz="1600" dirty="0">
                <a:latin typeface="+mn-lt"/>
                <a:ea typeface="+mn-ea"/>
                <a:cs typeface="+mn-ea"/>
                <a:sym typeface="+mn-lt"/>
              </a:rPr>
              <a:t>Project Manager</a:t>
            </a:r>
            <a:r>
              <a:rPr lang="zh-CN" altLang="en-US" sz="1600" dirty="0">
                <a:latin typeface="+mn-lt"/>
                <a:ea typeface="+mn-ea"/>
                <a:cs typeface="+mn-ea"/>
                <a:sym typeface="+mn-lt"/>
              </a:rPr>
              <a:t>；</a:t>
            </a:r>
            <a:endParaRPr lang="en-US" altLang="zh-CN" sz="1600" dirty="0">
              <a:latin typeface="+mn-lt"/>
              <a:ea typeface="+mn-ea"/>
              <a:cs typeface="+mn-ea"/>
              <a:sym typeface="+mn-lt"/>
            </a:endParaRPr>
          </a:p>
          <a:p>
            <a:pPr lvl="1"/>
            <a:r>
              <a:rPr lang="en-US" altLang="zh-CN" sz="1600" dirty="0">
                <a:latin typeface="+mn-lt"/>
                <a:ea typeface="+mn-ea"/>
                <a:cs typeface="+mn-ea"/>
                <a:sym typeface="+mn-lt"/>
              </a:rPr>
              <a:t>Product Owner</a:t>
            </a:r>
            <a:r>
              <a:rPr lang="zh-CN" altLang="en-US" sz="1600" dirty="0">
                <a:latin typeface="+mn-lt"/>
                <a:ea typeface="+mn-ea"/>
                <a:cs typeface="+mn-ea"/>
                <a:sym typeface="+mn-lt"/>
              </a:rPr>
              <a:t>；</a:t>
            </a:r>
          </a:p>
          <a:p>
            <a:pPr lvl="1"/>
            <a:r>
              <a:rPr lang="zh-CN" altLang="en-US" sz="1600" dirty="0">
                <a:latin typeface="+mn-lt"/>
                <a:ea typeface="+mn-ea"/>
                <a:cs typeface="+mn-ea"/>
                <a:sym typeface="+mn-lt"/>
              </a:rPr>
              <a:t>团队。</a:t>
            </a: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2155382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zh-CN" altLang="en-US" dirty="0">
                <a:latin typeface="+mn-lt"/>
                <a:ea typeface="+mn-ea"/>
                <a:cs typeface="+mn-ea"/>
                <a:sym typeface="+mn-lt"/>
              </a:rPr>
              <a:t>云成为软件的普遍承载方式</a:t>
            </a:r>
          </a:p>
        </p:txBody>
      </p:sp>
      <p:sp>
        <p:nvSpPr>
          <p:cNvPr id="2" name="文本占位符 1"/>
          <p:cNvSpPr>
            <a:spLocks noGrp="1"/>
          </p:cNvSpPr>
          <p:nvPr>
            <p:ph type="body" sz="quarter" idx="10"/>
          </p:nvPr>
        </p:nvSpPr>
        <p:spPr>
          <a:xfrm>
            <a:off x="731838" y="1047750"/>
            <a:ext cx="5364162" cy="4879805"/>
          </a:xfrm>
        </p:spPr>
        <p:txBody>
          <a:bodyPr/>
          <a:lstStyle/>
          <a:p>
            <a:r>
              <a:rPr lang="zh-CN" altLang="en-US" dirty="0">
                <a:latin typeface="+mn-lt"/>
                <a:ea typeface="+mn-ea"/>
                <a:cs typeface="+mn-ea"/>
                <a:sym typeface="+mn-lt"/>
              </a:rPr>
              <a:t> 来自</a:t>
            </a:r>
            <a:r>
              <a:rPr lang="en-US" altLang="zh-CN" dirty="0">
                <a:latin typeface="+mn-lt"/>
                <a:ea typeface="+mn-ea"/>
                <a:cs typeface="+mn-ea"/>
                <a:sym typeface="+mn-lt"/>
              </a:rPr>
              <a:t>Gartner</a:t>
            </a:r>
            <a:r>
              <a:rPr lang="zh-CN" altLang="en-US" dirty="0">
                <a:latin typeface="+mn-lt"/>
                <a:ea typeface="+mn-ea"/>
                <a:cs typeface="+mn-ea"/>
                <a:sym typeface="+mn-lt"/>
              </a:rPr>
              <a:t>的相关观点：</a:t>
            </a:r>
            <a:endParaRPr lang="en-US" altLang="zh-CN" dirty="0">
              <a:latin typeface="+mn-lt"/>
              <a:ea typeface="+mn-ea"/>
              <a:cs typeface="+mn-ea"/>
              <a:sym typeface="+mn-lt"/>
            </a:endParaRPr>
          </a:p>
          <a:p>
            <a:pPr lvl="1"/>
            <a:r>
              <a:rPr lang="zh-CN" altLang="en-US" dirty="0">
                <a:latin typeface="+mn-lt"/>
                <a:ea typeface="+mn-ea"/>
                <a:cs typeface="+mn-ea"/>
                <a:sym typeface="+mn-lt"/>
              </a:rPr>
              <a:t> 到</a:t>
            </a:r>
            <a:r>
              <a:rPr lang="en-US" altLang="zh-CN" dirty="0">
                <a:latin typeface="+mn-lt"/>
                <a:ea typeface="+mn-ea"/>
                <a:cs typeface="+mn-ea"/>
                <a:sym typeface="+mn-lt"/>
              </a:rPr>
              <a:t>2020</a:t>
            </a:r>
            <a:r>
              <a:rPr lang="zh-CN" altLang="en-US" dirty="0">
                <a:latin typeface="+mn-lt"/>
                <a:ea typeface="+mn-ea"/>
                <a:cs typeface="+mn-ea"/>
                <a:sym typeface="+mn-lt"/>
              </a:rPr>
              <a:t>年，云计算将成为最主流的</a:t>
            </a:r>
            <a:r>
              <a:rPr lang="en-US" altLang="zh-CN" dirty="0">
                <a:latin typeface="+mn-lt"/>
                <a:ea typeface="+mn-ea"/>
                <a:cs typeface="+mn-ea"/>
                <a:sym typeface="+mn-lt"/>
              </a:rPr>
              <a:t>IT</a:t>
            </a:r>
            <a:r>
              <a:rPr lang="zh-CN" altLang="en-US" dirty="0">
                <a:latin typeface="+mn-lt"/>
                <a:ea typeface="+mn-ea"/>
                <a:cs typeface="+mn-ea"/>
                <a:sym typeface="+mn-lt"/>
              </a:rPr>
              <a:t>形态；</a:t>
            </a:r>
            <a:endParaRPr lang="en-US" altLang="zh-CN" dirty="0">
              <a:latin typeface="+mn-lt"/>
              <a:ea typeface="+mn-ea"/>
              <a:cs typeface="+mn-ea"/>
              <a:sym typeface="+mn-lt"/>
            </a:endParaRPr>
          </a:p>
          <a:p>
            <a:pPr lvl="1"/>
            <a:r>
              <a:rPr lang="zh-CN" altLang="en-US" dirty="0">
                <a:latin typeface="+mn-lt"/>
                <a:ea typeface="+mn-ea"/>
                <a:cs typeface="+mn-ea"/>
                <a:sym typeface="+mn-lt"/>
              </a:rPr>
              <a:t>云计算已经成为增长最快的科技领域，整体增长速度为</a:t>
            </a:r>
            <a:r>
              <a:rPr lang="en-US" altLang="zh-CN" dirty="0">
                <a:latin typeface="+mn-lt"/>
                <a:ea typeface="+mn-ea"/>
                <a:cs typeface="+mn-ea"/>
                <a:sym typeface="+mn-lt"/>
              </a:rPr>
              <a:t>25%</a:t>
            </a:r>
            <a:r>
              <a:rPr lang="zh-CN" altLang="en-US" dirty="0">
                <a:latin typeface="+mn-lt"/>
                <a:ea typeface="+mn-ea"/>
                <a:cs typeface="+mn-ea"/>
                <a:sym typeface="+mn-lt"/>
              </a:rPr>
              <a:t>，而整体</a:t>
            </a:r>
            <a:r>
              <a:rPr lang="en-US" altLang="zh-CN" dirty="0">
                <a:latin typeface="+mn-lt"/>
                <a:ea typeface="+mn-ea"/>
                <a:cs typeface="+mn-ea"/>
                <a:sym typeface="+mn-lt"/>
              </a:rPr>
              <a:t>IT</a:t>
            </a:r>
            <a:r>
              <a:rPr lang="zh-CN" altLang="en-US" dirty="0">
                <a:latin typeface="+mn-lt"/>
                <a:ea typeface="+mn-ea"/>
                <a:cs typeface="+mn-ea"/>
                <a:sym typeface="+mn-lt"/>
              </a:rPr>
              <a:t>市场的增长率仅为</a:t>
            </a:r>
            <a:r>
              <a:rPr lang="en-US" altLang="zh-CN" dirty="0">
                <a:latin typeface="+mn-lt"/>
                <a:ea typeface="+mn-ea"/>
                <a:cs typeface="+mn-ea"/>
                <a:sym typeface="+mn-lt"/>
              </a:rPr>
              <a:t>1.1%</a:t>
            </a:r>
            <a:r>
              <a:rPr lang="zh-CN" altLang="en-US" dirty="0">
                <a:latin typeface="+mn-lt"/>
                <a:ea typeface="+mn-ea"/>
                <a:cs typeface="+mn-ea"/>
                <a:sym typeface="+mn-lt"/>
              </a:rPr>
              <a:t>；</a:t>
            </a:r>
            <a:endParaRPr lang="en-US" altLang="zh-CN" dirty="0">
              <a:latin typeface="+mn-lt"/>
              <a:ea typeface="+mn-ea"/>
              <a:cs typeface="+mn-ea"/>
              <a:sym typeface="+mn-lt"/>
            </a:endParaRPr>
          </a:p>
          <a:p>
            <a:pPr lvl="1"/>
            <a:r>
              <a:rPr lang="zh-CN" altLang="en-US" dirty="0">
                <a:latin typeface="+mn-lt"/>
                <a:ea typeface="+mn-ea"/>
                <a:cs typeface="+mn-ea"/>
                <a:sym typeface="+mn-lt"/>
              </a:rPr>
              <a:t>新一代的硅谷明星企业，比如</a:t>
            </a:r>
            <a:r>
              <a:rPr lang="en-US" altLang="zh-CN" dirty="0" err="1">
                <a:latin typeface="+mn-lt"/>
                <a:ea typeface="+mn-ea"/>
                <a:cs typeface="+mn-ea"/>
                <a:sym typeface="+mn-lt"/>
              </a:rPr>
              <a:t>Airbnb</a:t>
            </a:r>
            <a:r>
              <a:rPr lang="zh-CN" altLang="en-US" dirty="0">
                <a:latin typeface="+mn-lt"/>
                <a:ea typeface="+mn-ea"/>
                <a:cs typeface="+mn-ea"/>
                <a:sym typeface="+mn-lt"/>
              </a:rPr>
              <a:t>、</a:t>
            </a:r>
            <a:r>
              <a:rPr lang="en-US" altLang="zh-CN" dirty="0">
                <a:latin typeface="+mn-lt"/>
                <a:ea typeface="+mn-ea"/>
                <a:cs typeface="+mn-ea"/>
                <a:sym typeface="+mn-lt"/>
              </a:rPr>
              <a:t>Pinterest</a:t>
            </a:r>
            <a:r>
              <a:rPr lang="zh-CN" altLang="en-US" dirty="0">
                <a:latin typeface="+mn-lt"/>
                <a:ea typeface="+mn-ea"/>
                <a:cs typeface="+mn-ea"/>
                <a:sym typeface="+mn-lt"/>
              </a:rPr>
              <a:t>、</a:t>
            </a:r>
            <a:r>
              <a:rPr lang="en-US" altLang="zh-CN" dirty="0" err="1">
                <a:latin typeface="+mn-lt"/>
                <a:ea typeface="+mn-ea"/>
                <a:cs typeface="+mn-ea"/>
                <a:sym typeface="+mn-lt"/>
              </a:rPr>
              <a:t>Lyft</a:t>
            </a:r>
            <a:r>
              <a:rPr lang="zh-CN" altLang="en-US" dirty="0">
                <a:latin typeface="+mn-lt"/>
                <a:ea typeface="+mn-ea"/>
                <a:cs typeface="+mn-ea"/>
                <a:sym typeface="+mn-lt"/>
              </a:rPr>
              <a:t>等都生长在云上。</a:t>
            </a:r>
          </a:p>
        </p:txBody>
      </p:sp>
      <p:sp>
        <p:nvSpPr>
          <p:cNvPr id="10" name="椭圆 9"/>
          <p:cNvSpPr/>
          <p:nvPr/>
        </p:nvSpPr>
        <p:spPr>
          <a:xfrm>
            <a:off x="7892210" y="157327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商业模式</a:t>
            </a:r>
          </a:p>
        </p:txBody>
      </p:sp>
      <p:sp>
        <p:nvSpPr>
          <p:cNvPr id="11" name="椭圆 10"/>
          <p:cNvSpPr/>
          <p:nvPr/>
        </p:nvSpPr>
        <p:spPr>
          <a:xfrm>
            <a:off x="7892210" y="264621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系统架构</a:t>
            </a:r>
          </a:p>
        </p:txBody>
      </p:sp>
      <p:sp>
        <p:nvSpPr>
          <p:cNvPr id="12" name="椭圆 11"/>
          <p:cNvSpPr/>
          <p:nvPr/>
        </p:nvSpPr>
        <p:spPr>
          <a:xfrm>
            <a:off x="7892210" y="3720800"/>
            <a:ext cx="1727517" cy="647819"/>
          </a:xfrm>
          <a:prstGeom prst="ellipse">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99" dirty="0">
                <a:solidFill>
                  <a:schemeClr val="bg1"/>
                </a:solidFill>
                <a:cs typeface="+mn-ea"/>
                <a:sym typeface="+mn-lt"/>
              </a:rPr>
              <a:t>研发模式</a:t>
            </a:r>
          </a:p>
        </p:txBody>
      </p:sp>
      <p:sp>
        <p:nvSpPr>
          <p:cNvPr id="13" name="Freeform 6"/>
          <p:cNvSpPr>
            <a:spLocks/>
          </p:cNvSpPr>
          <p:nvPr/>
        </p:nvSpPr>
        <p:spPr bwMode="auto">
          <a:xfrm rot="5400000">
            <a:off x="6452611" y="2962872"/>
            <a:ext cx="1583559" cy="192445"/>
          </a:xfrm>
          <a:custGeom>
            <a:avLst/>
            <a:gdLst>
              <a:gd name="T0" fmla="*/ 0 w 10540"/>
              <a:gd name="T1" fmla="*/ 1219 h 1219"/>
              <a:gd name="T2" fmla="*/ 5270 w 10540"/>
              <a:gd name="T3" fmla="*/ 0 h 1219"/>
              <a:gd name="T4" fmla="*/ 10540 w 10540"/>
              <a:gd name="T5" fmla="*/ 1219 h 1219"/>
              <a:gd name="T6" fmla="*/ 0 w 10540"/>
              <a:gd name="T7" fmla="*/ 1219 h 1219"/>
            </a:gdLst>
            <a:ahLst/>
            <a:cxnLst>
              <a:cxn ang="0">
                <a:pos x="T0" y="T1"/>
              </a:cxn>
              <a:cxn ang="0">
                <a:pos x="T2" y="T3"/>
              </a:cxn>
              <a:cxn ang="0">
                <a:pos x="T4" y="T5"/>
              </a:cxn>
              <a:cxn ang="0">
                <a:pos x="T6" y="T7"/>
              </a:cxn>
            </a:cxnLst>
            <a:rect l="0" t="0" r="r" b="b"/>
            <a:pathLst>
              <a:path w="10540" h="1219">
                <a:moveTo>
                  <a:pt x="0" y="1219"/>
                </a:moveTo>
                <a:lnTo>
                  <a:pt x="5270" y="0"/>
                </a:lnTo>
                <a:lnTo>
                  <a:pt x="10540" y="1219"/>
                </a:lnTo>
                <a:lnTo>
                  <a:pt x="0" y="1219"/>
                </a:lnTo>
                <a:close/>
              </a:path>
            </a:pathLst>
          </a:custGeom>
          <a:gradFill flip="none" rotWithShape="1">
            <a:gsLst>
              <a:gs pos="0">
                <a:srgbClr val="0070C0"/>
              </a:gs>
              <a:gs pos="100000">
                <a:srgbClr val="00B0F0">
                  <a:alpha val="75000"/>
                </a:srgbClr>
              </a:gs>
            </a:gsLst>
            <a:lin ang="16200000" scaled="1"/>
            <a:tileRect/>
          </a:gradFill>
          <a:ln w="12700">
            <a:gradFill>
              <a:gsLst>
                <a:gs pos="0">
                  <a:srgbClr val="00B0F0"/>
                </a:gs>
                <a:gs pos="100000">
                  <a:srgbClr val="4BF0F0">
                    <a:alpha val="0"/>
                  </a:srgbClr>
                </a:gs>
              </a:gsLst>
              <a:lin ang="5400000" scaled="0"/>
            </a:gradFill>
            <a:round/>
            <a:headEnd/>
            <a:tailEnd/>
          </a:ln>
          <a:effectLst>
            <a:outerShdw blurRad="50800" dist="38100" dir="2700000" algn="tl" rotWithShape="0">
              <a:prstClr val="black">
                <a:alpha val="40000"/>
              </a:prstClr>
            </a:outerShdw>
          </a:effectLst>
        </p:spPr>
        <p:txBody>
          <a:bodyPr vert="horz" wrap="square" lIns="182800" tIns="91399" rIns="182800" bIns="91399" numCol="1" anchor="t" anchorCtr="0" compatLnSpc="1">
            <a:prstTxWarp prst="textNoShape">
              <a:avLst/>
            </a:prstTxWarp>
          </a:bodyPr>
          <a:lstStyle/>
          <a:p>
            <a:pPr defTabSz="271944"/>
            <a:endParaRPr lang="zh-CN" altLang="en-US" sz="1599">
              <a:effectLst>
                <a:outerShdw blurRad="38100" dist="38100" dir="2700000" algn="tl">
                  <a:srgbClr val="000000">
                    <a:alpha val="43137"/>
                  </a:srgbClr>
                </a:outerShdw>
              </a:effectLst>
              <a:cs typeface="+mn-ea"/>
              <a:sym typeface="+mn-lt"/>
            </a:endParaRPr>
          </a:p>
        </p:txBody>
      </p:sp>
      <p:sp>
        <p:nvSpPr>
          <p:cNvPr id="14" name="TextBox 3"/>
          <p:cNvSpPr txBox="1"/>
          <p:nvPr/>
        </p:nvSpPr>
        <p:spPr bwMode="auto">
          <a:xfrm>
            <a:off x="731838" y="5070170"/>
            <a:ext cx="10581043" cy="1085409"/>
          </a:xfrm>
          <a:prstGeom prst="rect">
            <a:avLst/>
          </a:prstGeom>
          <a:noFill/>
          <a:ln w="9525">
            <a:noFill/>
            <a:miter lim="800000"/>
            <a:headEnd/>
            <a:tailEnd/>
          </a:ln>
        </p:spPr>
        <p:txBody>
          <a:bodyPr wrap="square" lIns="99941" tIns="49966" rIns="99941" bIns="49966" rtlCol="0">
            <a:spAutoFit/>
          </a:bodyPr>
          <a:lstStyle/>
          <a:p>
            <a:pPr defTabSz="1001248" eaLnBrk="0" hangingPunct="0"/>
            <a:r>
              <a:rPr lang="zh-CN" altLang="en-US" sz="1599" dirty="0">
                <a:cs typeface="+mn-ea"/>
                <a:sym typeface="+mn-lt"/>
              </a:rPr>
              <a:t>国家</a:t>
            </a:r>
            <a:r>
              <a:rPr lang="en-US" altLang="zh-CN" sz="1599" dirty="0">
                <a:cs typeface="+mn-ea"/>
                <a:sym typeface="+mn-lt"/>
              </a:rPr>
              <a:t>《</a:t>
            </a:r>
            <a:r>
              <a:rPr lang="zh-CN" altLang="en-US" sz="1599" dirty="0">
                <a:cs typeface="+mn-ea"/>
                <a:sym typeface="+mn-lt"/>
              </a:rPr>
              <a:t>云计算发展三年行动计划（</a:t>
            </a:r>
            <a:r>
              <a:rPr lang="en-US" altLang="zh-CN" sz="1599" dirty="0">
                <a:cs typeface="+mn-ea"/>
                <a:sym typeface="+mn-lt"/>
              </a:rPr>
              <a:t>2017</a:t>
            </a:r>
            <a:r>
              <a:rPr lang="zh-CN" altLang="en-US" sz="1599" dirty="0">
                <a:cs typeface="+mn-ea"/>
                <a:sym typeface="+mn-lt"/>
              </a:rPr>
              <a:t>－</a:t>
            </a:r>
            <a:r>
              <a:rPr lang="en-US" altLang="zh-CN" sz="1599" dirty="0">
                <a:cs typeface="+mn-ea"/>
                <a:sym typeface="+mn-lt"/>
              </a:rPr>
              <a:t>2019</a:t>
            </a:r>
            <a:r>
              <a:rPr lang="zh-CN" altLang="en-US" sz="1599" dirty="0">
                <a:cs typeface="+mn-ea"/>
                <a:sym typeface="+mn-lt"/>
              </a:rPr>
              <a:t>年） </a:t>
            </a:r>
            <a:r>
              <a:rPr lang="en-US" altLang="zh-CN" sz="1599" dirty="0">
                <a:cs typeface="+mn-ea"/>
                <a:sym typeface="+mn-lt"/>
              </a:rPr>
              <a:t>》</a:t>
            </a:r>
            <a:r>
              <a:rPr lang="zh-CN" altLang="en-US" sz="1599" dirty="0">
                <a:cs typeface="+mn-ea"/>
                <a:sym typeface="+mn-lt"/>
              </a:rPr>
              <a:t>指出：</a:t>
            </a:r>
            <a:r>
              <a:rPr lang="zh-CN" altLang="zh-CN" sz="1599" dirty="0">
                <a:cs typeface="+mn-ea"/>
                <a:sym typeface="+mn-lt"/>
              </a:rPr>
              <a:t>支持软件企业向云计算转型。支持软件和信息技术服务企业基于开发测试平台发展产品、服务和解决方案，加速向云计算转型，丰富完善办公、生产管理、财务管理、营销管理、人力资源管理等企业级</a:t>
            </a:r>
            <a:r>
              <a:rPr lang="en-US" altLang="zh-CN" sz="1599" dirty="0">
                <a:cs typeface="+mn-ea"/>
                <a:sym typeface="+mn-lt"/>
              </a:rPr>
              <a:t>SaaS</a:t>
            </a:r>
            <a:r>
              <a:rPr lang="zh-CN" altLang="zh-CN" sz="1599" dirty="0">
                <a:cs typeface="+mn-ea"/>
                <a:sym typeface="+mn-lt"/>
              </a:rPr>
              <a:t>服务，发展面向个人信息存储、家居生活、学习娱乐的云服务，培育信息消费新热点。 </a:t>
            </a:r>
            <a:endParaRPr lang="zh-CN" altLang="en-US" sz="1599" dirty="0">
              <a:cs typeface="+mn-ea"/>
              <a:sym typeface="+mn-lt"/>
            </a:endParaRPr>
          </a:p>
        </p:txBody>
      </p:sp>
    </p:spTree>
    <p:extLst>
      <p:ext uri="{BB962C8B-B14F-4D97-AF65-F5344CB8AC3E}">
        <p14:creationId xmlns:p14="http://schemas.microsoft.com/office/powerpoint/2010/main" val="34776896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AutoNum type="arabicPeriod" startAt="3"/>
            </a:pPr>
            <a:r>
              <a:rPr lang="zh-CN" altLang="en-US" sz="1800" dirty="0">
                <a:latin typeface="+mn-lt"/>
                <a:ea typeface="+mn-ea"/>
                <a:cs typeface="+mn-ea"/>
                <a:sym typeface="+mn-lt"/>
              </a:rPr>
              <a:t>（单选）以下是</a:t>
            </a:r>
            <a:r>
              <a:rPr lang="en-US" altLang="zh-CN" sz="1800" dirty="0" err="1">
                <a:latin typeface="+mn-lt"/>
                <a:ea typeface="+mn-ea"/>
                <a:cs typeface="+mn-ea"/>
                <a:sym typeface="+mn-lt"/>
              </a:rPr>
              <a:t>DevOps</a:t>
            </a:r>
            <a:r>
              <a:rPr lang="zh-CN" altLang="en-US" sz="1800" dirty="0">
                <a:latin typeface="+mn-lt"/>
                <a:ea typeface="+mn-ea"/>
                <a:cs typeface="+mn-ea"/>
                <a:sym typeface="+mn-lt"/>
              </a:rPr>
              <a:t>知识体系构成部分的是（     ）。</a:t>
            </a:r>
            <a:endParaRPr lang="en-US" altLang="zh-CN" sz="1800" dirty="0">
              <a:latin typeface="+mn-lt"/>
              <a:ea typeface="+mn-ea"/>
              <a:cs typeface="+mn-ea"/>
              <a:sym typeface="+mn-lt"/>
            </a:endParaRPr>
          </a:p>
          <a:p>
            <a:pPr lvl="1"/>
            <a:r>
              <a:rPr lang="zh-CN" altLang="en-US" sz="1600" dirty="0">
                <a:latin typeface="+mn-lt"/>
                <a:ea typeface="+mn-ea"/>
                <a:cs typeface="+mn-ea"/>
                <a:sym typeface="+mn-lt"/>
              </a:rPr>
              <a:t>敏捷管理、持续交付、</a:t>
            </a:r>
            <a:r>
              <a:rPr lang="en-US" altLang="zh-CN" sz="1600" dirty="0">
                <a:latin typeface="+mn-lt"/>
                <a:ea typeface="+mn-ea"/>
                <a:cs typeface="+mn-ea"/>
                <a:sym typeface="+mn-lt"/>
              </a:rPr>
              <a:t>IT</a:t>
            </a:r>
            <a:r>
              <a:rPr lang="zh-CN" altLang="en-US" sz="1600" dirty="0">
                <a:latin typeface="+mn-lt"/>
                <a:ea typeface="+mn-ea"/>
                <a:cs typeface="+mn-ea"/>
                <a:sym typeface="+mn-lt"/>
              </a:rPr>
              <a:t>服务管理（</a:t>
            </a:r>
            <a:r>
              <a:rPr lang="en-US" altLang="zh-CN" sz="1600" dirty="0">
                <a:latin typeface="+mn-lt"/>
                <a:ea typeface="+mn-ea"/>
                <a:cs typeface="+mn-ea"/>
                <a:sym typeface="+mn-lt"/>
              </a:rPr>
              <a:t>ITSM</a:t>
            </a:r>
            <a:r>
              <a:rPr lang="zh-CN" altLang="en-US" sz="1600" dirty="0">
                <a:latin typeface="+mn-lt"/>
                <a:ea typeface="+mn-ea"/>
                <a:cs typeface="+mn-ea"/>
                <a:sym typeface="+mn-lt"/>
              </a:rPr>
              <a:t>）、精益管理（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p>
          <a:p>
            <a:pPr lvl="1"/>
            <a:r>
              <a:rPr lang="zh-CN" altLang="en-US" sz="1600" dirty="0">
                <a:latin typeface="+mn-lt"/>
                <a:ea typeface="+mn-ea"/>
                <a:cs typeface="+mn-ea"/>
                <a:sym typeface="+mn-lt"/>
              </a:rPr>
              <a:t>敏捷管理、持续交付、团队管理、精益管理（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p>
          <a:p>
            <a:pPr lvl="1"/>
            <a:r>
              <a:rPr lang="zh-CN" altLang="en-US" sz="1600" dirty="0">
                <a:latin typeface="+mn-lt"/>
                <a:ea typeface="+mn-ea"/>
                <a:cs typeface="+mn-ea"/>
                <a:sym typeface="+mn-lt"/>
              </a:rPr>
              <a:t>敏捷管理、项目交付、</a:t>
            </a:r>
            <a:r>
              <a:rPr lang="en-US" altLang="zh-CN" sz="1600" dirty="0">
                <a:latin typeface="+mn-lt"/>
                <a:ea typeface="+mn-ea"/>
                <a:cs typeface="+mn-ea"/>
                <a:sym typeface="+mn-lt"/>
              </a:rPr>
              <a:t>IT</a:t>
            </a:r>
            <a:r>
              <a:rPr lang="zh-CN" altLang="en-US" sz="1600" dirty="0">
                <a:latin typeface="+mn-lt"/>
                <a:ea typeface="+mn-ea"/>
                <a:cs typeface="+mn-ea"/>
                <a:sym typeface="+mn-lt"/>
              </a:rPr>
              <a:t>服务管理（</a:t>
            </a:r>
            <a:r>
              <a:rPr lang="en-US" altLang="zh-CN" sz="1600" dirty="0">
                <a:latin typeface="+mn-lt"/>
                <a:ea typeface="+mn-ea"/>
                <a:cs typeface="+mn-ea"/>
                <a:sym typeface="+mn-lt"/>
              </a:rPr>
              <a:t>ITSM</a:t>
            </a:r>
            <a:r>
              <a:rPr lang="zh-CN" altLang="en-US" sz="1600" dirty="0">
                <a:latin typeface="+mn-lt"/>
                <a:ea typeface="+mn-ea"/>
                <a:cs typeface="+mn-ea"/>
                <a:sym typeface="+mn-lt"/>
              </a:rPr>
              <a:t>）、精益管理（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p>
          <a:p>
            <a:pPr lvl="1"/>
            <a:r>
              <a:rPr lang="zh-CN" altLang="en-US" sz="1600" dirty="0">
                <a:latin typeface="+mn-lt"/>
                <a:ea typeface="+mn-ea"/>
                <a:cs typeface="+mn-ea"/>
                <a:sym typeface="+mn-lt"/>
              </a:rPr>
              <a:t>敏捷管理、项目交付、团队管理、精益管理（</a:t>
            </a:r>
            <a:r>
              <a:rPr lang="en-US" altLang="zh-CN" sz="1600" dirty="0">
                <a:latin typeface="+mn-lt"/>
                <a:ea typeface="+mn-ea"/>
                <a:cs typeface="+mn-ea"/>
                <a:sym typeface="+mn-lt"/>
              </a:rPr>
              <a:t>Lean/TPS</a:t>
            </a:r>
            <a:r>
              <a:rPr lang="zh-CN" altLang="en-US" sz="1600" dirty="0">
                <a:latin typeface="+mn-lt"/>
                <a:ea typeface="+mn-ea"/>
                <a:cs typeface="+mn-ea"/>
                <a:sym typeface="+mn-lt"/>
              </a:rPr>
              <a:t>）；</a:t>
            </a:r>
            <a:endParaRPr lang="en-US" altLang="zh-CN" sz="1600" dirty="0">
              <a:latin typeface="+mn-lt"/>
              <a:ea typeface="+mn-ea"/>
              <a:cs typeface="+mn-ea"/>
              <a:sym typeface="+mn-lt"/>
            </a:endParaRPr>
          </a:p>
          <a:p>
            <a:pPr>
              <a:buAutoNum type="arabicPeriod" startAt="3"/>
            </a:pPr>
            <a:r>
              <a:rPr lang="zh-CN" altLang="en-US" dirty="0">
                <a:latin typeface="+mn-lt"/>
                <a:ea typeface="+mn-ea"/>
                <a:cs typeface="+mn-ea"/>
                <a:sym typeface="+mn-lt"/>
              </a:rPr>
              <a:t>（多选）以下关于华为云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a:latin typeface="+mn-lt"/>
                <a:ea typeface="+mn-ea"/>
                <a:cs typeface="+mn-ea"/>
                <a:sym typeface="+mn-lt"/>
              </a:rPr>
              <a:t>框架描述正确的是（     ）。</a:t>
            </a:r>
            <a:endParaRPr lang="en-US" altLang="zh-CN" dirty="0">
              <a:latin typeface="+mn-lt"/>
              <a:ea typeface="+mn-ea"/>
              <a:cs typeface="+mn-ea"/>
              <a:sym typeface="+mn-lt"/>
            </a:endParaRPr>
          </a:p>
          <a:p>
            <a:pPr lvl="1"/>
            <a:r>
              <a:rPr lang="zh-CN" altLang="en-US" sz="1600" dirty="0">
                <a:latin typeface="+mn-lt"/>
                <a:ea typeface="+mn-ea"/>
                <a:cs typeface="+mn-ea"/>
                <a:sym typeface="+mn-lt"/>
              </a:rPr>
              <a:t>集合业界先进理念，华为</a:t>
            </a:r>
            <a:r>
              <a:rPr lang="en-US" altLang="zh-CN" sz="1600" dirty="0">
                <a:latin typeface="+mn-lt"/>
                <a:ea typeface="+mn-ea"/>
                <a:cs typeface="+mn-ea"/>
                <a:sym typeface="+mn-lt"/>
              </a:rPr>
              <a:t>30</a:t>
            </a:r>
            <a:r>
              <a:rPr lang="zh-CN" altLang="en-US" sz="1600" dirty="0">
                <a:latin typeface="+mn-lt"/>
                <a:ea typeface="+mn-ea"/>
                <a:cs typeface="+mn-ea"/>
                <a:sym typeface="+mn-lt"/>
              </a:rPr>
              <a:t>年研发经验，可操作可落地的端到端一站式开发方法论和工具链。</a:t>
            </a:r>
            <a:endParaRPr lang="en-US" altLang="zh-CN" sz="1600" dirty="0">
              <a:latin typeface="+mn-lt"/>
              <a:ea typeface="+mn-ea"/>
              <a:cs typeface="+mn-ea"/>
              <a:sym typeface="+mn-lt"/>
            </a:endParaRPr>
          </a:p>
          <a:p>
            <a:pPr lvl="1"/>
            <a:r>
              <a:rPr lang="zh-CN" altLang="en-US" sz="1600" dirty="0">
                <a:latin typeface="+mn-lt"/>
                <a:ea typeface="+mn-ea"/>
                <a:cs typeface="+mn-ea"/>
                <a:sym typeface="+mn-lt"/>
              </a:rPr>
              <a:t>集华为研发实践、前沿研发理念、先进研发工具于一体，使能软件企业</a:t>
            </a:r>
            <a:r>
              <a:rPr lang="en-US" altLang="zh-CN" sz="1600" dirty="0">
                <a:latin typeface="+mn-lt"/>
                <a:ea typeface="+mn-ea"/>
                <a:cs typeface="+mn-ea"/>
                <a:sym typeface="+mn-lt"/>
              </a:rPr>
              <a:t>/</a:t>
            </a:r>
            <a:r>
              <a:rPr lang="zh-CN" altLang="en-US" sz="1600" dirty="0">
                <a:latin typeface="+mn-lt"/>
                <a:ea typeface="+mn-ea"/>
                <a:cs typeface="+mn-ea"/>
                <a:sym typeface="+mn-lt"/>
              </a:rPr>
              <a:t>开发者简单高效地向最终用户交付有价值的软件。</a:t>
            </a:r>
            <a:endParaRPr lang="en-US" altLang="zh-CN" sz="1600" dirty="0">
              <a:latin typeface="+mn-lt"/>
              <a:ea typeface="+mn-ea"/>
              <a:cs typeface="+mn-ea"/>
              <a:sym typeface="+mn-lt"/>
            </a:endParaRPr>
          </a:p>
          <a:p>
            <a:pPr lvl="1"/>
            <a:r>
              <a:rPr lang="zh-CN" altLang="en-US" sz="1600" dirty="0">
                <a:latin typeface="+mn-lt"/>
                <a:ea typeface="+mn-ea"/>
                <a:cs typeface="+mn-ea"/>
                <a:sym typeface="+mn-lt"/>
              </a:rPr>
              <a:t>端到端工具链服务 </a:t>
            </a:r>
            <a:r>
              <a:rPr lang="en-US" altLang="zh-CN" sz="1600" dirty="0">
                <a:latin typeface="+mn-lt"/>
                <a:ea typeface="+mn-ea"/>
                <a:cs typeface="+mn-ea"/>
                <a:sym typeface="+mn-lt"/>
              </a:rPr>
              <a:t>- </a:t>
            </a:r>
            <a:r>
              <a:rPr lang="zh-CN" altLang="en-US" sz="1600" dirty="0">
                <a:latin typeface="+mn-lt"/>
                <a:ea typeface="+mn-ea"/>
                <a:cs typeface="+mn-ea"/>
                <a:sym typeface="+mn-lt"/>
              </a:rPr>
              <a:t>涵盖软件生命周期环节。</a:t>
            </a: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3191631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pPr>
              <a:buFont typeface="+mj-lt"/>
              <a:buAutoNum type="arabicPeriod" startAt="5"/>
            </a:pPr>
            <a:r>
              <a:rPr lang="zh-CN" altLang="en-US" dirty="0">
                <a:latin typeface="+mn-lt"/>
                <a:ea typeface="+mn-ea"/>
                <a:cs typeface="+mn-ea"/>
                <a:sym typeface="+mn-lt"/>
              </a:rPr>
              <a:t>组建</a:t>
            </a:r>
            <a:r>
              <a:rPr lang="en-US" altLang="zh-CN" dirty="0">
                <a:latin typeface="+mn-lt"/>
                <a:ea typeface="+mn-ea"/>
                <a:cs typeface="+mn-ea"/>
                <a:sym typeface="+mn-lt"/>
              </a:rPr>
              <a:t>Scrum</a:t>
            </a:r>
            <a:r>
              <a:rPr lang="zh-CN" altLang="en-US" dirty="0">
                <a:latin typeface="+mn-lt"/>
                <a:ea typeface="+mn-ea"/>
                <a:cs typeface="+mn-ea"/>
                <a:sym typeface="+mn-lt"/>
              </a:rPr>
              <a:t>团队。</a:t>
            </a:r>
            <a:endParaRPr lang="en-US" altLang="zh-CN" dirty="0">
              <a:latin typeface="+mn-lt"/>
              <a:ea typeface="+mn-ea"/>
              <a:cs typeface="+mn-ea"/>
              <a:sym typeface="+mn-lt"/>
            </a:endParaRPr>
          </a:p>
          <a:p>
            <a:pPr marL="401637" lvl="1" indent="0">
              <a:buNone/>
            </a:pPr>
            <a:r>
              <a:rPr lang="zh-CN" altLang="en-US" dirty="0">
                <a:latin typeface="+mn-lt"/>
                <a:ea typeface="+mn-ea"/>
                <a:cs typeface="+mn-ea"/>
                <a:sym typeface="+mn-lt"/>
              </a:rPr>
              <a:t>内容：</a:t>
            </a:r>
          </a:p>
          <a:p>
            <a:pPr lvl="2"/>
            <a:r>
              <a:rPr lang="zh-CN" altLang="en-US" dirty="0">
                <a:latin typeface="+mn-lt"/>
                <a:ea typeface="+mn-ea"/>
                <a:cs typeface="+mn-ea"/>
                <a:sym typeface="+mn-lt"/>
              </a:rPr>
              <a:t>组内讨论，在提供的三个项目中，确定本组所选项目</a:t>
            </a:r>
          </a:p>
          <a:p>
            <a:pPr lvl="2"/>
            <a:r>
              <a:rPr lang="zh-CN" altLang="en-US" dirty="0">
                <a:latin typeface="+mn-lt"/>
                <a:ea typeface="+mn-ea"/>
                <a:cs typeface="+mn-ea"/>
                <a:sym typeface="+mn-lt"/>
              </a:rPr>
              <a:t>组内分配人员角色，组建</a:t>
            </a:r>
            <a:r>
              <a:rPr lang="en-US" altLang="zh-CN" dirty="0">
                <a:latin typeface="+mn-lt"/>
                <a:ea typeface="+mn-ea"/>
                <a:cs typeface="+mn-ea"/>
                <a:sym typeface="+mn-lt"/>
              </a:rPr>
              <a:t>Scrum</a:t>
            </a:r>
            <a:r>
              <a:rPr lang="zh-CN" altLang="en-US" dirty="0">
                <a:latin typeface="+mn-lt"/>
                <a:ea typeface="+mn-ea"/>
                <a:cs typeface="+mn-ea"/>
                <a:sym typeface="+mn-lt"/>
              </a:rPr>
              <a:t>团队</a:t>
            </a:r>
          </a:p>
          <a:p>
            <a:pPr lvl="2"/>
            <a:r>
              <a:rPr lang="zh-CN" altLang="en-US" dirty="0">
                <a:latin typeface="+mn-lt"/>
                <a:ea typeface="+mn-ea"/>
                <a:cs typeface="+mn-ea"/>
                <a:sym typeface="+mn-lt"/>
              </a:rPr>
              <a:t>各角色在小组内阐述自己的角色职责</a:t>
            </a:r>
          </a:p>
          <a:p>
            <a:pPr marL="401637" lvl="1" indent="0">
              <a:buNone/>
            </a:pPr>
            <a:r>
              <a:rPr lang="zh-CN" altLang="en-US" dirty="0">
                <a:latin typeface="+mn-lt"/>
                <a:ea typeface="+mn-ea"/>
                <a:cs typeface="+mn-ea"/>
                <a:sym typeface="+mn-lt"/>
              </a:rPr>
              <a:t>目的：帮助学生了解</a:t>
            </a:r>
            <a:r>
              <a:rPr lang="en-US" altLang="zh-CN" dirty="0">
                <a:latin typeface="+mn-lt"/>
                <a:ea typeface="+mn-ea"/>
                <a:cs typeface="+mn-ea"/>
                <a:sym typeface="+mn-lt"/>
              </a:rPr>
              <a:t>Scrum</a:t>
            </a:r>
            <a:r>
              <a:rPr lang="zh-CN" altLang="en-US" dirty="0">
                <a:latin typeface="+mn-lt"/>
                <a:ea typeface="+mn-ea"/>
                <a:cs typeface="+mn-ea"/>
                <a:sym typeface="+mn-lt"/>
              </a:rPr>
              <a:t>团队的组织架构，并帮助学生理解</a:t>
            </a:r>
            <a:r>
              <a:rPr lang="en-US" altLang="zh-CN" dirty="0">
                <a:latin typeface="+mn-lt"/>
                <a:ea typeface="+mn-ea"/>
                <a:cs typeface="+mn-ea"/>
                <a:sym typeface="+mn-lt"/>
              </a:rPr>
              <a:t>Scrum</a:t>
            </a:r>
            <a:r>
              <a:rPr lang="zh-CN" altLang="en-US" dirty="0">
                <a:latin typeface="+mn-lt"/>
                <a:ea typeface="+mn-ea"/>
                <a:cs typeface="+mn-ea"/>
                <a:sym typeface="+mn-lt"/>
              </a:rPr>
              <a:t>各角色的职责</a:t>
            </a:r>
          </a:p>
          <a:p>
            <a:pPr marL="401637" lvl="1" indent="0">
              <a:buNone/>
            </a:pPr>
            <a:r>
              <a:rPr lang="zh-CN" altLang="en-US" dirty="0">
                <a:latin typeface="+mn-lt"/>
                <a:ea typeface="+mn-ea"/>
                <a:cs typeface="+mn-ea"/>
                <a:sym typeface="+mn-lt"/>
              </a:rPr>
              <a:t>时间：</a:t>
            </a:r>
            <a:r>
              <a:rPr lang="en-US" altLang="zh-CN" dirty="0">
                <a:latin typeface="+mn-lt"/>
                <a:ea typeface="+mn-ea"/>
                <a:cs typeface="+mn-ea"/>
                <a:sym typeface="+mn-lt"/>
              </a:rPr>
              <a:t>10</a:t>
            </a:r>
            <a:r>
              <a:rPr lang="zh-CN" altLang="en-US" dirty="0">
                <a:latin typeface="+mn-lt"/>
                <a:ea typeface="+mn-ea"/>
                <a:cs typeface="+mn-ea"/>
                <a:sym typeface="+mn-lt"/>
              </a:rPr>
              <a:t>分钟</a:t>
            </a: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a:p>
            <a:pPr lvl="1"/>
            <a:endParaRPr lang="zh-CN" altLang="en-US" dirty="0">
              <a:latin typeface="+mn-lt"/>
              <a:ea typeface="+mn-ea"/>
              <a:cs typeface="+mn-ea"/>
              <a:sym typeface="+mn-lt"/>
            </a:endParaRPr>
          </a:p>
        </p:txBody>
      </p:sp>
    </p:spTree>
    <p:extLst>
      <p:ext uri="{BB962C8B-B14F-4D97-AF65-F5344CB8AC3E}">
        <p14:creationId xmlns:p14="http://schemas.microsoft.com/office/powerpoint/2010/main" val="521117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latin typeface="+mn-lt"/>
                <a:ea typeface="+mn-ea"/>
                <a:cs typeface="+mn-ea"/>
                <a:sym typeface="+mn-lt"/>
              </a:rPr>
              <a:t>本章主要了介绍当前软件产业发展趋势，敏捷软件开发和</a:t>
            </a:r>
            <a:r>
              <a:rPr lang="en-US" altLang="zh-CN" dirty="0" err="1">
                <a:latin typeface="+mn-lt"/>
                <a:ea typeface="+mn-ea"/>
                <a:cs typeface="+mn-ea"/>
                <a:sym typeface="+mn-lt"/>
              </a:rPr>
              <a:t>DevOps</a:t>
            </a:r>
            <a:r>
              <a:rPr lang="zh-CN" altLang="en-US" dirty="0">
                <a:latin typeface="+mn-lt"/>
                <a:ea typeface="+mn-ea"/>
                <a:cs typeface="+mn-ea"/>
                <a:sym typeface="+mn-lt"/>
              </a:rPr>
              <a:t>思想以及华为云</a:t>
            </a:r>
            <a:r>
              <a:rPr lang="en-US" altLang="zh-CN" dirty="0" err="1">
                <a:latin typeface="+mn-lt"/>
                <a:ea typeface="+mn-ea"/>
                <a:cs typeface="+mn-ea"/>
                <a:sym typeface="+mn-lt"/>
              </a:rPr>
              <a:t>DevCloud</a:t>
            </a:r>
            <a:r>
              <a:rPr lang="en-US" altLang="zh-CN" dirty="0">
                <a:latin typeface="+mn-lt"/>
                <a:ea typeface="+mn-ea"/>
                <a:cs typeface="+mn-ea"/>
                <a:sym typeface="+mn-lt"/>
              </a:rPr>
              <a:t> HE2E </a:t>
            </a:r>
            <a:r>
              <a:rPr lang="en-US" altLang="zh-CN" dirty="0" err="1">
                <a:latin typeface="+mn-lt"/>
                <a:ea typeface="+mn-ea"/>
                <a:cs typeface="+mn-ea"/>
                <a:sym typeface="+mn-lt"/>
              </a:rPr>
              <a:t>DevOps</a:t>
            </a:r>
            <a:r>
              <a:rPr lang="zh-CN" altLang="en-US" dirty="0">
                <a:latin typeface="+mn-lt"/>
                <a:ea typeface="+mn-ea"/>
                <a:cs typeface="+mn-ea"/>
                <a:sym typeface="+mn-lt"/>
              </a:rPr>
              <a:t>框架及其主要服务。</a:t>
            </a:r>
          </a:p>
        </p:txBody>
      </p:sp>
    </p:spTree>
    <p:extLst>
      <p:ext uri="{BB962C8B-B14F-4D97-AF65-F5344CB8AC3E}">
        <p14:creationId xmlns:p14="http://schemas.microsoft.com/office/powerpoint/2010/main" val="39264860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7619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normAutofit/>
          </a:bodyPr>
          <a:lstStyle/>
          <a:p>
            <a:r>
              <a:rPr lang="zh-CN" altLang="en-US" dirty="0">
                <a:latin typeface="+mn-lt"/>
                <a:ea typeface="+mn-ea"/>
                <a:cs typeface="+mn-ea"/>
                <a:sym typeface="+mn-lt"/>
              </a:rPr>
              <a:t>新形势下企业面对多重挑战</a:t>
            </a:r>
          </a:p>
        </p:txBody>
      </p:sp>
      <p:sp>
        <p:nvSpPr>
          <p:cNvPr id="3" name="TextBox 9"/>
          <p:cNvSpPr txBox="1"/>
          <p:nvPr/>
        </p:nvSpPr>
        <p:spPr>
          <a:xfrm>
            <a:off x="4336138" y="4417167"/>
            <a:ext cx="3604854" cy="1722355"/>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跨地域沟通协作多、效率低；</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研发环境、类生产环境、生产环境不一致；</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多</a:t>
            </a:r>
            <a:r>
              <a:rPr lang="en-US" altLang="zh-CN" sz="1599" dirty="0">
                <a:cs typeface="+mn-ea"/>
                <a:sym typeface="+mn-lt"/>
              </a:rPr>
              <a:t>Region</a:t>
            </a:r>
            <a:r>
              <a:rPr lang="zh-CN" altLang="en-US" sz="1599" dirty="0">
                <a:cs typeface="+mn-ea"/>
                <a:sym typeface="+mn-lt"/>
              </a:rPr>
              <a:t>并行部署上线复杂；</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急需一站式开发、测试、部署、运维平台。</a:t>
            </a:r>
          </a:p>
        </p:txBody>
      </p:sp>
      <p:sp>
        <p:nvSpPr>
          <p:cNvPr id="4" name="TextBox 12"/>
          <p:cNvSpPr txBox="1"/>
          <p:nvPr/>
        </p:nvSpPr>
        <p:spPr>
          <a:xfrm>
            <a:off x="7987307" y="4459547"/>
            <a:ext cx="3472856" cy="1191648"/>
          </a:xfrm>
          <a:prstGeom prst="rect">
            <a:avLst/>
          </a:prstGeom>
          <a:noFill/>
        </p:spPr>
        <p:txBody>
          <a:bodyPr wrap="square" lIns="128975" tIns="64487" rIns="128975" bIns="64487" rtlCol="0">
            <a:spAutoFit/>
          </a:bodyPr>
          <a:lstStyle/>
          <a:p>
            <a:pPr marL="250782" indent="-250782">
              <a:spcBef>
                <a:spcPts val="283"/>
              </a:spcBef>
              <a:buClr>
                <a:schemeClr val="tx1">
                  <a:lumMod val="50000"/>
                  <a:lumOff val="50000"/>
                </a:schemeClr>
              </a:buClr>
              <a:buSzPct val="70000"/>
              <a:buFont typeface="Wingdings" pitchFamily="2" charset="2"/>
              <a:buChar char="l"/>
            </a:pPr>
            <a:r>
              <a:rPr lang="en-US" altLang="zh-CN" sz="1599" dirty="0">
                <a:cs typeface="+mn-ea"/>
                <a:sym typeface="+mn-lt"/>
              </a:rPr>
              <a:t>7X24</a:t>
            </a:r>
            <a:r>
              <a:rPr lang="zh-CN" altLang="en-US" sz="1599" dirty="0">
                <a:cs typeface="+mn-ea"/>
                <a:sym typeface="+mn-lt"/>
              </a:rPr>
              <a:t>小时运行，可靠性要求高；</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公有云服务，安全要求高；</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核心研发数据在传输与存储上存在风险；</a:t>
            </a:r>
          </a:p>
        </p:txBody>
      </p:sp>
      <p:grpSp>
        <p:nvGrpSpPr>
          <p:cNvPr id="5" name="组合 7"/>
          <p:cNvGrpSpPr/>
          <p:nvPr/>
        </p:nvGrpSpPr>
        <p:grpSpPr>
          <a:xfrm>
            <a:off x="868437" y="1439875"/>
            <a:ext cx="3391062" cy="441362"/>
            <a:chOff x="401283" y="2820229"/>
            <a:chExt cx="2836854" cy="441534"/>
          </a:xfrm>
          <a:noFill/>
        </p:grpSpPr>
        <p:sp>
          <p:nvSpPr>
            <p:cNvPr id="6" name="圆角矩形 258"/>
            <p:cNvSpPr/>
            <p:nvPr/>
          </p:nvSpPr>
          <p:spPr>
            <a:xfrm>
              <a:off x="401283" y="2820229"/>
              <a:ext cx="2836854" cy="441534"/>
            </a:xfrm>
            <a:prstGeom prst="roundRect">
              <a:avLst>
                <a:gd name="adj" fmla="val 12"/>
              </a:avLst>
            </a:prstGeom>
            <a:solidFill>
              <a:srgbClr val="3D62AD"/>
            </a:solid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7" name="TextBox 199"/>
            <p:cNvSpPr txBox="1"/>
            <p:nvPr/>
          </p:nvSpPr>
          <p:spPr>
            <a:xfrm>
              <a:off x="641875" y="2855502"/>
              <a:ext cx="2425355" cy="369332"/>
            </a:xfrm>
            <a:prstGeom prst="rect">
              <a:avLst/>
            </a:prstGeom>
            <a:grpFill/>
          </p:spPr>
          <p:txBody>
            <a:bodyPr wrap="square" rtlCol="0">
              <a:spAutoFit/>
            </a:bodyPr>
            <a:lstStyle/>
            <a:p>
              <a:pPr defTabSz="829371" eaLnBrk="0" hangingPunct="0">
                <a:buSzPct val="60000"/>
              </a:pPr>
              <a:r>
                <a:rPr lang="zh-CN" altLang="en-US" b="1" dirty="0">
                  <a:solidFill>
                    <a:schemeClr val="bg1"/>
                  </a:solidFill>
                  <a:cs typeface="+mn-ea"/>
                  <a:sym typeface="+mn-lt"/>
                </a:rPr>
                <a:t>交付频率高，研发周期短</a:t>
              </a:r>
            </a:p>
          </p:txBody>
        </p:sp>
      </p:grpSp>
      <p:grpSp>
        <p:nvGrpSpPr>
          <p:cNvPr id="8" name="组合 10"/>
          <p:cNvGrpSpPr/>
          <p:nvPr/>
        </p:nvGrpSpPr>
        <p:grpSpPr>
          <a:xfrm>
            <a:off x="4462371" y="1426134"/>
            <a:ext cx="3317991" cy="441362"/>
            <a:chOff x="353473" y="2806483"/>
            <a:chExt cx="2836854" cy="441534"/>
          </a:xfrm>
          <a:solidFill>
            <a:srgbClr val="3D62AD"/>
          </a:solidFill>
        </p:grpSpPr>
        <p:sp>
          <p:nvSpPr>
            <p:cNvPr id="10" name="圆角矩形 258"/>
            <p:cNvSpPr/>
            <p:nvPr/>
          </p:nvSpPr>
          <p:spPr>
            <a:xfrm>
              <a:off x="35347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11" name="TextBox 199"/>
            <p:cNvSpPr txBox="1"/>
            <p:nvPr/>
          </p:nvSpPr>
          <p:spPr>
            <a:xfrm>
              <a:off x="421952" y="2832910"/>
              <a:ext cx="2757229" cy="369332"/>
            </a:xfrm>
            <a:prstGeom prst="rect">
              <a:avLst/>
            </a:prstGeom>
            <a:grpFill/>
          </p:spPr>
          <p:txBody>
            <a:bodyPr wrap="square" rtlCol="0" anchor="ctr">
              <a:spAutoFit/>
            </a:bodyPr>
            <a:lstStyle/>
            <a:p>
              <a:pPr defTabSz="829371" eaLnBrk="0" hangingPunct="0">
                <a:buSzPct val="60000"/>
              </a:pPr>
              <a:r>
                <a:rPr lang="zh-CN" altLang="en-US" b="1" dirty="0">
                  <a:solidFill>
                    <a:schemeClr val="bg1"/>
                  </a:solidFill>
                  <a:cs typeface="+mn-ea"/>
                  <a:sym typeface="+mn-lt"/>
                </a:rPr>
                <a:t>跨地域协作多，部署发布复杂</a:t>
              </a:r>
            </a:p>
          </p:txBody>
        </p:sp>
      </p:grpSp>
      <p:grpSp>
        <p:nvGrpSpPr>
          <p:cNvPr id="12" name="组合 13"/>
          <p:cNvGrpSpPr/>
          <p:nvPr/>
        </p:nvGrpSpPr>
        <p:grpSpPr>
          <a:xfrm>
            <a:off x="8037488" y="1426134"/>
            <a:ext cx="3405523" cy="441362"/>
            <a:chOff x="306853" y="2806483"/>
            <a:chExt cx="2836854" cy="441534"/>
          </a:xfrm>
          <a:solidFill>
            <a:srgbClr val="3D62AD"/>
          </a:solidFill>
        </p:grpSpPr>
        <p:sp>
          <p:nvSpPr>
            <p:cNvPr id="13" name="圆角矩形 258"/>
            <p:cNvSpPr/>
            <p:nvPr/>
          </p:nvSpPr>
          <p:spPr>
            <a:xfrm>
              <a:off x="306853" y="2806483"/>
              <a:ext cx="2836854" cy="441534"/>
            </a:xfrm>
            <a:prstGeom prst="roundRect">
              <a:avLst>
                <a:gd name="adj" fmla="val 12"/>
              </a:avLst>
            </a:prstGeom>
            <a:grpFill/>
            <a:ln w="6350" cap="flat" cmpd="sng" algn="ctr">
              <a:noFill/>
              <a:prstDash val="solid"/>
              <a:round/>
              <a:headEnd type="none" w="med" len="med"/>
              <a:tailEnd type="none" w="med" len="med"/>
            </a:ln>
            <a:effectLst>
              <a:outerShdw blurRad="76200" dist="63500" dir="8100000" algn="tr" rotWithShape="0">
                <a:prstClr val="black">
                  <a:alpha val="40000"/>
                </a:prstClr>
              </a:outerShdw>
            </a:effectLst>
            <a:scene3d>
              <a:camera prst="orthographicFront"/>
              <a:lightRig rig="flat" dir="t"/>
            </a:scene3d>
          </p:spPr>
          <p:txBody>
            <a:bodyPr anchor="ctr"/>
            <a:lstStyle/>
            <a:p>
              <a:pPr>
                <a:buClr>
                  <a:srgbClr val="CC9900"/>
                </a:buClr>
                <a:buFont typeface="Wingdings" pitchFamily="2" charset="2"/>
                <a:buChar char="n"/>
              </a:pPr>
              <a:endParaRPr lang="zh-CN" altLang="en-US">
                <a:solidFill>
                  <a:schemeClr val="bg1"/>
                </a:solidFill>
                <a:cs typeface="+mn-ea"/>
                <a:sym typeface="+mn-lt"/>
              </a:endParaRPr>
            </a:p>
          </p:txBody>
        </p:sp>
        <p:sp>
          <p:nvSpPr>
            <p:cNvPr id="14" name="TextBox 199"/>
            <p:cNvSpPr txBox="1"/>
            <p:nvPr/>
          </p:nvSpPr>
          <p:spPr>
            <a:xfrm>
              <a:off x="868366" y="2844072"/>
              <a:ext cx="2142448" cy="369332"/>
            </a:xfrm>
            <a:prstGeom prst="rect">
              <a:avLst/>
            </a:prstGeom>
            <a:grpFill/>
          </p:spPr>
          <p:txBody>
            <a:bodyPr wrap="square" rtlCol="0">
              <a:spAutoFit/>
            </a:bodyPr>
            <a:lstStyle/>
            <a:p>
              <a:pPr defTabSz="829371" eaLnBrk="0" hangingPunct="0">
                <a:buSzPct val="60000"/>
              </a:pPr>
              <a:r>
                <a:rPr lang="zh-CN" altLang="en-US" b="1" dirty="0">
                  <a:solidFill>
                    <a:prstClr val="white"/>
                  </a:solidFill>
                  <a:cs typeface="+mn-ea"/>
                  <a:sym typeface="+mn-lt"/>
                </a:rPr>
                <a:t>可靠性与安全要求高</a:t>
              </a:r>
            </a:p>
          </p:txBody>
        </p:sp>
      </p:grpSp>
      <p:sp>
        <p:nvSpPr>
          <p:cNvPr id="15" name="矩形 14"/>
          <p:cNvSpPr/>
          <p:nvPr/>
        </p:nvSpPr>
        <p:spPr>
          <a:xfrm>
            <a:off x="696984" y="4430265"/>
            <a:ext cx="3358764" cy="1153711"/>
          </a:xfrm>
          <a:prstGeom prst="rect">
            <a:avLst/>
          </a:prstGeom>
        </p:spPr>
        <p:txBody>
          <a:bodyPr wrap="square">
            <a:spAutoFit/>
          </a:bodyPr>
          <a:lstStyle/>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小特性</a:t>
            </a:r>
            <a:r>
              <a:rPr lang="en-US" altLang="zh-CN" sz="1599" dirty="0">
                <a:cs typeface="+mn-ea"/>
                <a:sym typeface="+mn-lt"/>
              </a:rPr>
              <a:t>1</a:t>
            </a:r>
            <a:r>
              <a:rPr lang="zh-CN" altLang="en-US" sz="1599" dirty="0">
                <a:cs typeface="+mn-ea"/>
                <a:sym typeface="+mn-lt"/>
              </a:rPr>
              <a:t>天交付一次，版本</a:t>
            </a:r>
            <a:r>
              <a:rPr lang="en-US" altLang="zh-CN" sz="1599" dirty="0">
                <a:cs typeface="+mn-ea"/>
                <a:sym typeface="+mn-lt"/>
              </a:rPr>
              <a:t>2</a:t>
            </a:r>
            <a:r>
              <a:rPr lang="zh-CN" altLang="en-US" sz="1599" dirty="0">
                <a:cs typeface="+mn-ea"/>
                <a:sym typeface="+mn-lt"/>
              </a:rPr>
              <a:t>周交付一次；</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快速交付、快速反馈；</a:t>
            </a:r>
          </a:p>
          <a:p>
            <a:pPr marL="250782" indent="-250782">
              <a:spcBef>
                <a:spcPts val="283"/>
              </a:spcBef>
              <a:buClr>
                <a:schemeClr val="tx1">
                  <a:lumMod val="50000"/>
                  <a:lumOff val="50000"/>
                </a:schemeClr>
              </a:buClr>
              <a:buSzPct val="70000"/>
              <a:buFont typeface="Wingdings" pitchFamily="2" charset="2"/>
              <a:buChar char="l"/>
            </a:pPr>
            <a:r>
              <a:rPr lang="zh-CN" altLang="en-US" sz="1599" dirty="0">
                <a:cs typeface="+mn-ea"/>
                <a:sym typeface="+mn-lt"/>
              </a:rPr>
              <a:t>精益创业模式（</a:t>
            </a:r>
            <a:r>
              <a:rPr lang="en-US" altLang="zh-CN" sz="1599" dirty="0">
                <a:cs typeface="+mn-ea"/>
                <a:sym typeface="+mn-lt"/>
              </a:rPr>
              <a:t>MVP</a:t>
            </a:r>
            <a:r>
              <a:rPr lang="zh-CN" altLang="en-US" sz="1599" dirty="0">
                <a:cs typeface="+mn-ea"/>
                <a:sym typeface="+mn-lt"/>
              </a:rPr>
              <a:t>）。</a:t>
            </a:r>
          </a:p>
        </p:txBody>
      </p:sp>
      <p:pic>
        <p:nvPicPr>
          <p:cNvPr id="16" name="Picture 3"/>
          <p:cNvPicPr>
            <a:picLocks noChangeAspect="1" noChangeArrowheads="1"/>
          </p:cNvPicPr>
          <p:nvPr/>
        </p:nvPicPr>
        <p:blipFill>
          <a:blip r:embed="rId3" cstate="print"/>
          <a:srcRect/>
          <a:stretch>
            <a:fillRect/>
          </a:stretch>
        </p:blipFill>
        <p:spPr bwMode="auto">
          <a:xfrm>
            <a:off x="695398" y="1943429"/>
            <a:ext cx="3391062" cy="2243683"/>
          </a:xfrm>
          <a:prstGeom prst="rect">
            <a:avLst/>
          </a:prstGeom>
          <a:noFill/>
          <a:ln w="9525">
            <a:noFill/>
            <a:miter lim="800000"/>
            <a:headEnd/>
            <a:tailEnd/>
          </a:ln>
        </p:spPr>
      </p:pic>
      <p:pic>
        <p:nvPicPr>
          <p:cNvPr id="17" name="图片 16"/>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8048955" y="1942401"/>
            <a:ext cx="3349560" cy="2205057"/>
          </a:xfrm>
          <a:prstGeom prst="rect">
            <a:avLst/>
          </a:prstGeom>
          <a:noFill/>
          <a:ln>
            <a:noFill/>
          </a:ln>
        </p:spPr>
      </p:pic>
      <p:pic>
        <p:nvPicPr>
          <p:cNvPr id="18"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4519213" y="1942401"/>
            <a:ext cx="3077457" cy="2205057"/>
          </a:xfrm>
          <a:prstGeom prst="rect">
            <a:avLst/>
          </a:prstGeom>
          <a:noFill/>
          <a:ln w="9525">
            <a:noFill/>
            <a:miter lim="800000"/>
            <a:headEnd/>
            <a:tailEnd/>
          </a:ln>
        </p:spPr>
      </p:pic>
    </p:spTree>
    <p:extLst>
      <p:ext uri="{BB962C8B-B14F-4D97-AF65-F5344CB8AC3E}">
        <p14:creationId xmlns:p14="http://schemas.microsoft.com/office/powerpoint/2010/main" val="291176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248" y="1495508"/>
            <a:ext cx="10786610" cy="397601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825" y="1474285"/>
            <a:ext cx="10854369" cy="4000993"/>
          </a:xfrm>
          <a:prstGeom prst="rect">
            <a:avLst/>
          </a:prstGeom>
        </p:spPr>
      </p:pic>
      <p:sp>
        <p:nvSpPr>
          <p:cNvPr id="9" name="标题 8"/>
          <p:cNvSpPr>
            <a:spLocks noGrp="1"/>
          </p:cNvSpPr>
          <p:nvPr>
            <p:ph type="title"/>
          </p:nvPr>
        </p:nvSpPr>
        <p:spPr/>
        <p:txBody>
          <a:bodyPr>
            <a:normAutofit/>
          </a:bodyPr>
          <a:lstStyle/>
          <a:p>
            <a:r>
              <a:rPr lang="zh-CN" altLang="en-US" dirty="0">
                <a:latin typeface="+mn-lt"/>
                <a:ea typeface="+mn-ea"/>
                <a:cs typeface="+mn-ea"/>
                <a:sym typeface="+mn-lt"/>
              </a:rPr>
              <a:t>新形势新挑战促进软件研发模式不断优化创新</a:t>
            </a:r>
          </a:p>
        </p:txBody>
      </p:sp>
      <p:grpSp>
        <p:nvGrpSpPr>
          <p:cNvPr id="100" name="组合 99"/>
          <p:cNvGrpSpPr/>
          <p:nvPr/>
        </p:nvGrpSpPr>
        <p:grpSpPr>
          <a:xfrm>
            <a:off x="793019" y="1497981"/>
            <a:ext cx="10636012" cy="4587102"/>
            <a:chOff x="644148" y="1456809"/>
            <a:chExt cx="10863363" cy="4717360"/>
          </a:xfrm>
        </p:grpSpPr>
        <p:sp>
          <p:nvSpPr>
            <p:cNvPr id="101" name="TextBox 42"/>
            <p:cNvSpPr txBox="1"/>
            <p:nvPr/>
          </p:nvSpPr>
          <p:spPr>
            <a:xfrm>
              <a:off x="644148" y="5638435"/>
              <a:ext cx="10863363" cy="535734"/>
            </a:xfrm>
            <a:prstGeom prst="rect">
              <a:avLst/>
            </a:prstGeom>
            <a:solidFill>
              <a:srgbClr val="0070C0"/>
            </a:solidFill>
            <a:ln>
              <a:noFill/>
              <a:prstDash val="solid"/>
            </a:ln>
            <a:effectLst>
              <a:outerShdw blurRad="50800" dist="38100" dir="2700000" algn="tl" rotWithShape="0">
                <a:prstClr val="black">
                  <a:alpha val="40000"/>
                </a:prstClr>
              </a:outerShdw>
            </a:effectLst>
          </p:spPr>
          <p:txBody>
            <a:bodyPr wrap="square" lIns="79236" tIns="39619" rIns="79236" bIns="39619" rtlCol="0" anchor="ctr">
              <a:noAutofit/>
            </a:bodyPr>
            <a:lstStyle>
              <a:defPPr>
                <a:defRPr lang="zh-CN"/>
              </a:defPPr>
              <a:lvl1pPr algn="ctr" defTabSz="914103" fontAlgn="auto">
                <a:lnSpc>
                  <a:spcPct val="120000"/>
                </a:lnSpc>
                <a:spcBef>
                  <a:spcPts val="0"/>
                </a:spcBef>
                <a:spcAft>
                  <a:spcPts val="0"/>
                </a:spcAft>
                <a:defRPr sz="2400" kern="0">
                  <a:solidFill>
                    <a:schemeClr val="bg1"/>
                  </a:solidFill>
                  <a:latin typeface="微软雅黑" pitchFamily="34" charset="-122"/>
                  <a:ea typeface="微软雅黑" pitchFamily="34" charset="-122"/>
                  <a:cs typeface="Arial Unicode MS" pitchFamily="34" charset="-122"/>
                </a:defRPr>
              </a:lvl1pPr>
            </a:lstStyle>
            <a:p>
              <a:pPr algn="l"/>
              <a:r>
                <a:rPr lang="zh-CN" altLang="en-US" sz="1200" dirty="0">
                  <a:latin typeface="+mn-lt"/>
                  <a:ea typeface="+mn-ea"/>
                  <a:cs typeface="+mn-ea"/>
                  <a:sym typeface="+mn-lt"/>
                </a:rPr>
                <a:t>（</a:t>
              </a:r>
              <a:r>
                <a:rPr lang="en-US" altLang="zh-CN" sz="1200" dirty="0">
                  <a:latin typeface="+mn-lt"/>
                  <a:ea typeface="+mn-ea"/>
                  <a:cs typeface="+mn-ea"/>
                  <a:sym typeface="+mn-lt"/>
                </a:rPr>
                <a:t>1</a:t>
              </a:r>
              <a:r>
                <a:rPr lang="zh-CN" altLang="en-US" sz="1200" dirty="0">
                  <a:latin typeface="+mn-lt"/>
                  <a:ea typeface="+mn-ea"/>
                  <a:cs typeface="+mn-ea"/>
                  <a:sym typeface="+mn-lt"/>
                </a:rPr>
                <a:t>）价值驱动，聚焦最高价值最高优先级的工作；</a:t>
              </a:r>
              <a:r>
                <a:rPr lang="en-US" altLang="zh-CN" sz="1200" dirty="0">
                  <a:latin typeface="+mn-lt"/>
                  <a:ea typeface="+mn-ea"/>
                  <a:cs typeface="+mn-ea"/>
                  <a:sym typeface="+mn-lt"/>
                </a:rPr>
                <a:t>	</a:t>
              </a:r>
              <a:r>
                <a:rPr lang="zh-CN" altLang="en-US" sz="1200" dirty="0">
                  <a:latin typeface="+mn-lt"/>
                  <a:ea typeface="+mn-ea"/>
                  <a:cs typeface="+mn-ea"/>
                  <a:sym typeface="+mn-lt"/>
                </a:rPr>
                <a:t>（</a:t>
              </a:r>
              <a:r>
                <a:rPr lang="en-US" altLang="zh-CN" sz="1200" dirty="0">
                  <a:latin typeface="+mn-lt"/>
                  <a:ea typeface="+mn-ea"/>
                  <a:cs typeface="+mn-ea"/>
                  <a:sym typeface="+mn-lt"/>
                </a:rPr>
                <a:t>2</a:t>
              </a:r>
              <a:r>
                <a:rPr lang="zh-CN" altLang="en-US" sz="1200" dirty="0">
                  <a:latin typeface="+mn-lt"/>
                  <a:ea typeface="+mn-ea"/>
                  <a:cs typeface="+mn-ea"/>
                  <a:sym typeface="+mn-lt"/>
                </a:rPr>
                <a:t>）持续研发，小步快跑，快速闭环；</a:t>
              </a:r>
            </a:p>
            <a:p>
              <a:pPr algn="l"/>
              <a:r>
                <a:rPr lang="zh-CN" altLang="en-US" sz="1200" dirty="0">
                  <a:latin typeface="+mn-lt"/>
                  <a:ea typeface="+mn-ea"/>
                  <a:cs typeface="+mn-ea"/>
                  <a:sym typeface="+mn-lt"/>
                </a:rPr>
                <a:t>（</a:t>
              </a:r>
              <a:r>
                <a:rPr lang="en-US" altLang="zh-CN" sz="1200" dirty="0">
                  <a:latin typeface="+mn-lt"/>
                  <a:ea typeface="+mn-ea"/>
                  <a:cs typeface="+mn-ea"/>
                  <a:sym typeface="+mn-lt"/>
                </a:rPr>
                <a:t>3</a:t>
              </a:r>
              <a:r>
                <a:rPr lang="zh-CN" altLang="en-US" sz="1200" dirty="0">
                  <a:latin typeface="+mn-lt"/>
                  <a:ea typeface="+mn-ea"/>
                  <a:cs typeface="+mn-ea"/>
                  <a:sym typeface="+mn-lt"/>
                </a:rPr>
                <a:t>）拥抱变化，根据市场需要和研发能力按需发布；</a:t>
              </a:r>
              <a:r>
                <a:rPr lang="en-US" altLang="zh-CN" sz="1200" dirty="0">
                  <a:latin typeface="+mn-lt"/>
                  <a:ea typeface="+mn-ea"/>
                  <a:cs typeface="+mn-ea"/>
                  <a:sym typeface="+mn-lt"/>
                </a:rPr>
                <a:t>	</a:t>
              </a:r>
              <a:r>
                <a:rPr lang="zh-CN" altLang="en-US" sz="1200" dirty="0">
                  <a:latin typeface="+mn-lt"/>
                  <a:ea typeface="+mn-ea"/>
                  <a:cs typeface="+mn-ea"/>
                  <a:sym typeface="+mn-lt"/>
                </a:rPr>
                <a:t>（</a:t>
              </a:r>
              <a:r>
                <a:rPr lang="en-US" altLang="zh-CN" sz="1200" dirty="0">
                  <a:latin typeface="+mn-lt"/>
                  <a:ea typeface="+mn-ea"/>
                  <a:cs typeface="+mn-ea"/>
                  <a:sym typeface="+mn-lt"/>
                </a:rPr>
                <a:t>4</a:t>
              </a:r>
              <a:r>
                <a:rPr lang="zh-CN" altLang="en-US" sz="1200" dirty="0">
                  <a:latin typeface="+mn-lt"/>
                  <a:ea typeface="+mn-ea"/>
                  <a:cs typeface="+mn-ea"/>
                  <a:sym typeface="+mn-lt"/>
                </a:rPr>
                <a:t>）客户深度参与，联合创新，运营驱动开发。</a:t>
              </a:r>
              <a:endParaRPr lang="en-US" altLang="zh-CN" sz="1200" dirty="0">
                <a:latin typeface="+mn-lt"/>
                <a:ea typeface="+mn-ea"/>
                <a:cs typeface="+mn-ea"/>
                <a:sym typeface="+mn-lt"/>
              </a:endParaRPr>
            </a:p>
          </p:txBody>
        </p:sp>
        <p:sp>
          <p:nvSpPr>
            <p:cNvPr id="103" name="TextBox 45"/>
            <p:cNvSpPr txBox="1"/>
            <p:nvPr/>
          </p:nvSpPr>
          <p:spPr>
            <a:xfrm>
              <a:off x="8921252" y="2919106"/>
              <a:ext cx="1068509" cy="189910"/>
            </a:xfrm>
            <a:prstGeom prst="rect">
              <a:avLst/>
            </a:prstGeom>
            <a:solidFill>
              <a:schemeClr val="bg1"/>
            </a:solidFill>
          </p:spPr>
          <p:txBody>
            <a:bodyPr wrap="square" lIns="0" tIns="0" rIns="0" bIns="0" rtlCol="0">
              <a:spAutoFit/>
            </a:bodyPr>
            <a:lstStyle/>
            <a:p>
              <a:r>
                <a:rPr lang="zh-CN" altLang="en-US" sz="1200" b="1" dirty="0">
                  <a:cs typeface="+mn-ea"/>
                  <a:sym typeface="+mn-lt"/>
                </a:rPr>
                <a:t>规模化</a:t>
              </a:r>
              <a:r>
                <a:rPr lang="zh-CN" altLang="en-US" sz="1200" dirty="0">
                  <a:cs typeface="+mn-ea"/>
                  <a:sym typeface="+mn-lt"/>
                </a:rPr>
                <a:t>敏捷</a:t>
              </a:r>
              <a:endParaRPr lang="en-US" sz="1200" dirty="0">
                <a:cs typeface="+mn-ea"/>
                <a:sym typeface="+mn-lt"/>
              </a:endParaRPr>
            </a:p>
          </p:txBody>
        </p:sp>
        <p:sp>
          <p:nvSpPr>
            <p:cNvPr id="104" name="TextBox 59"/>
            <p:cNvSpPr txBox="1"/>
            <p:nvPr/>
          </p:nvSpPr>
          <p:spPr>
            <a:xfrm>
              <a:off x="2753698" y="1458408"/>
              <a:ext cx="1592731"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Kaizen</a:t>
              </a:r>
              <a:r>
                <a:rPr lang="zh-CN" altLang="en-US" sz="1200" b="1" dirty="0">
                  <a:solidFill>
                    <a:srgbClr val="000000"/>
                  </a:solidFill>
                  <a:cs typeface="+mn-ea"/>
                  <a:sym typeface="+mn-lt"/>
                </a:rPr>
                <a:t>和精益企业</a:t>
              </a:r>
              <a:endParaRPr lang="en-US" altLang="zh-CN" sz="1200" b="1" dirty="0">
                <a:solidFill>
                  <a:srgbClr val="000000"/>
                </a:solidFill>
                <a:cs typeface="+mn-ea"/>
                <a:sym typeface="+mn-lt"/>
              </a:endParaRPr>
            </a:p>
          </p:txBody>
        </p:sp>
        <p:sp>
          <p:nvSpPr>
            <p:cNvPr id="105" name="TextBox 64"/>
            <p:cNvSpPr txBox="1"/>
            <p:nvPr/>
          </p:nvSpPr>
          <p:spPr>
            <a:xfrm>
              <a:off x="4611047" y="1468453"/>
              <a:ext cx="1972888" cy="474589"/>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IT</a:t>
              </a:r>
              <a:r>
                <a:rPr lang="zh-CN" altLang="en-US" sz="1200" b="1" dirty="0">
                  <a:solidFill>
                    <a:srgbClr val="000000"/>
                  </a:solidFill>
                  <a:cs typeface="+mn-ea"/>
                  <a:sym typeface="+mn-lt"/>
                </a:rPr>
                <a:t>服务管理和</a:t>
              </a:r>
              <a:r>
                <a:rPr lang="en-US" altLang="zh-CN" sz="1200" b="1" dirty="0">
                  <a:solidFill>
                    <a:srgbClr val="000000"/>
                  </a:solidFill>
                  <a:cs typeface="+mn-ea"/>
                  <a:sym typeface="+mn-lt"/>
                </a:rPr>
                <a:t>IT</a:t>
              </a:r>
              <a:r>
                <a:rPr lang="zh-CN" altLang="en-US" sz="1200" b="1" dirty="0">
                  <a:solidFill>
                    <a:srgbClr val="000000"/>
                  </a:solidFill>
                  <a:cs typeface="+mn-ea"/>
                  <a:sym typeface="+mn-lt"/>
                </a:rPr>
                <a:t>基础架构库（</a:t>
              </a:r>
              <a:r>
                <a:rPr lang="en-US" altLang="zh-CN" sz="1200" b="1" dirty="0">
                  <a:solidFill>
                    <a:srgbClr val="000000"/>
                  </a:solidFill>
                  <a:cs typeface="+mn-ea"/>
                  <a:sym typeface="+mn-lt"/>
                </a:rPr>
                <a:t>ITIL</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06" name="TextBox 65"/>
            <p:cNvSpPr txBox="1"/>
            <p:nvPr/>
          </p:nvSpPr>
          <p:spPr>
            <a:xfrm>
              <a:off x="6841075" y="1457973"/>
              <a:ext cx="1630123" cy="284753"/>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敏捷开发</a:t>
              </a:r>
              <a:endParaRPr lang="en-US" altLang="zh-CN" sz="1200" b="1" dirty="0">
                <a:solidFill>
                  <a:srgbClr val="000000"/>
                </a:solidFill>
                <a:cs typeface="+mn-ea"/>
                <a:sym typeface="+mn-lt"/>
              </a:endParaRPr>
            </a:p>
          </p:txBody>
        </p:sp>
        <p:sp>
          <p:nvSpPr>
            <p:cNvPr id="107" name="TextBox 66"/>
            <p:cNvSpPr txBox="1"/>
            <p:nvPr/>
          </p:nvSpPr>
          <p:spPr>
            <a:xfrm>
              <a:off x="8640067" y="1468453"/>
              <a:ext cx="1188496" cy="284753"/>
            </a:xfrm>
            <a:prstGeom prst="rect">
              <a:avLst/>
            </a:prstGeom>
            <a:solidFill>
              <a:schemeClr val="bg1"/>
            </a:solidFill>
          </p:spPr>
          <p:txBody>
            <a:bodyPr wrap="square" rtlCol="0">
              <a:spAutoFit/>
            </a:bodyPr>
            <a:lstStyle/>
            <a:p>
              <a:r>
                <a:rPr lang="en-US" altLang="zh-CN" sz="1200" b="1" dirty="0">
                  <a:solidFill>
                    <a:srgbClr val="000000"/>
                  </a:solidFill>
                  <a:cs typeface="+mn-ea"/>
                  <a:sym typeface="+mn-lt"/>
                </a:rPr>
                <a:t>DevOps</a:t>
              </a:r>
            </a:p>
          </p:txBody>
        </p:sp>
        <p:sp>
          <p:nvSpPr>
            <p:cNvPr id="108" name="TextBox 67"/>
            <p:cNvSpPr txBox="1"/>
            <p:nvPr/>
          </p:nvSpPr>
          <p:spPr>
            <a:xfrm>
              <a:off x="1833259" y="4362592"/>
              <a:ext cx="1454723" cy="284754"/>
            </a:xfrm>
            <a:prstGeom prst="rect">
              <a:avLst/>
            </a:prstGeom>
            <a:solidFill>
              <a:schemeClr val="bg1"/>
            </a:solidFill>
          </p:spPr>
          <p:txBody>
            <a:bodyPr wrap="square" rtlCol="0">
              <a:spAutoFit/>
            </a:bodyPr>
            <a:lstStyle/>
            <a:p>
              <a:pPr algn="ctr"/>
              <a:r>
                <a:rPr lang="zh-CN" altLang="en-US" sz="1200" b="1" dirty="0">
                  <a:solidFill>
                    <a:srgbClr val="000000"/>
                  </a:solidFill>
                  <a:cs typeface="+mn-ea"/>
                  <a:sym typeface="+mn-lt"/>
                </a:rPr>
                <a:t>统计</a:t>
              </a:r>
              <a:r>
                <a:rPr lang="zh-CN" altLang="en-US" sz="1200" dirty="0">
                  <a:solidFill>
                    <a:srgbClr val="000000"/>
                  </a:solidFill>
                  <a:cs typeface="+mn-ea"/>
                  <a:sym typeface="+mn-lt"/>
                </a:rPr>
                <a:t>过程控制</a:t>
              </a:r>
              <a:endParaRPr lang="en-US" altLang="zh-CN" sz="1200" dirty="0">
                <a:solidFill>
                  <a:srgbClr val="000000"/>
                </a:solidFill>
                <a:cs typeface="+mn-ea"/>
                <a:sym typeface="+mn-lt"/>
              </a:endParaRPr>
            </a:p>
          </p:txBody>
        </p:sp>
        <p:sp>
          <p:nvSpPr>
            <p:cNvPr id="109" name="TextBox 68"/>
            <p:cNvSpPr txBox="1"/>
            <p:nvPr/>
          </p:nvSpPr>
          <p:spPr>
            <a:xfrm>
              <a:off x="4665727" y="4294068"/>
              <a:ext cx="924907" cy="474589"/>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人，</a:t>
              </a:r>
              <a:r>
                <a:rPr lang="zh-CN" altLang="en-US" sz="1200" b="1" dirty="0">
                  <a:solidFill>
                    <a:srgbClr val="000000"/>
                  </a:solidFill>
                  <a:cs typeface="+mn-ea"/>
                  <a:sym typeface="+mn-lt"/>
                </a:rPr>
                <a:t>流程</a:t>
              </a:r>
              <a:r>
                <a:rPr lang="zh-CN" altLang="en-US" sz="1200" dirty="0">
                  <a:solidFill>
                    <a:srgbClr val="000000"/>
                  </a:solidFill>
                  <a:cs typeface="+mn-ea"/>
                  <a:sym typeface="+mn-lt"/>
                </a:rPr>
                <a:t>，技术</a:t>
              </a:r>
              <a:endParaRPr lang="en-US" altLang="zh-CN" sz="1200" dirty="0">
                <a:solidFill>
                  <a:srgbClr val="000000"/>
                </a:solidFill>
                <a:cs typeface="+mn-ea"/>
                <a:sym typeface="+mn-lt"/>
              </a:endParaRPr>
            </a:p>
          </p:txBody>
        </p:sp>
        <p:sp>
          <p:nvSpPr>
            <p:cNvPr id="110" name="TextBox 69"/>
            <p:cNvSpPr txBox="1"/>
            <p:nvPr/>
          </p:nvSpPr>
          <p:spPr>
            <a:xfrm>
              <a:off x="7966767" y="3546858"/>
              <a:ext cx="892799" cy="189910"/>
            </a:xfrm>
            <a:prstGeom prst="rect">
              <a:avLst/>
            </a:prstGeom>
            <a:solidFill>
              <a:schemeClr val="bg1"/>
            </a:solidFill>
          </p:spPr>
          <p:txBody>
            <a:bodyPr wrap="square" lIns="0" tIns="0" rIns="0" bIns="0" rtlCol="0" anchor="ctr">
              <a:spAutoFit/>
            </a:bodyPr>
            <a:lstStyle/>
            <a:p>
              <a:pPr algn="ctr"/>
              <a:r>
                <a:rPr lang="zh-CN" altLang="en-US" sz="1200" b="1" dirty="0">
                  <a:solidFill>
                    <a:srgbClr val="000000"/>
                  </a:solidFill>
                  <a:cs typeface="+mn-ea"/>
                  <a:sym typeface="+mn-lt"/>
                </a:rPr>
                <a:t>持续</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1" name="TextBox 56"/>
            <p:cNvSpPr txBox="1"/>
            <p:nvPr/>
          </p:nvSpPr>
          <p:spPr>
            <a:xfrm>
              <a:off x="910366" y="1456809"/>
              <a:ext cx="1757706" cy="474589"/>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戴明和全面质量管理（</a:t>
              </a:r>
              <a:r>
                <a:rPr lang="en-US" altLang="zh-CN" sz="1200" b="1" dirty="0">
                  <a:solidFill>
                    <a:srgbClr val="000000"/>
                  </a:solidFill>
                  <a:cs typeface="+mn-ea"/>
                  <a:sym typeface="+mn-lt"/>
                </a:rPr>
                <a:t>TQM</a:t>
              </a:r>
              <a:r>
                <a:rPr lang="zh-CN" altLang="en-US" sz="1200" b="1" dirty="0">
                  <a:solidFill>
                    <a:srgbClr val="000000"/>
                  </a:solidFill>
                  <a:cs typeface="+mn-ea"/>
                  <a:sym typeface="+mn-lt"/>
                </a:rPr>
                <a:t>）</a:t>
              </a:r>
              <a:endParaRPr lang="en-US" altLang="zh-CN" sz="1200" b="1" dirty="0">
                <a:solidFill>
                  <a:srgbClr val="000000"/>
                </a:solidFill>
                <a:cs typeface="+mn-ea"/>
                <a:sym typeface="+mn-lt"/>
              </a:endParaRPr>
            </a:p>
          </p:txBody>
        </p:sp>
        <p:sp>
          <p:nvSpPr>
            <p:cNvPr id="112" name="TextBox 67"/>
            <p:cNvSpPr txBox="1"/>
            <p:nvPr/>
          </p:nvSpPr>
          <p:spPr>
            <a:xfrm>
              <a:off x="1377334" y="2258018"/>
              <a:ext cx="968556"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主机</a:t>
              </a:r>
              <a:endParaRPr lang="en-US" altLang="zh-CN" sz="1399" dirty="0">
                <a:solidFill>
                  <a:srgbClr val="000000"/>
                </a:solidFill>
                <a:cs typeface="+mn-ea"/>
                <a:sym typeface="+mn-lt"/>
              </a:endParaRPr>
            </a:p>
          </p:txBody>
        </p:sp>
        <p:sp>
          <p:nvSpPr>
            <p:cNvPr id="113" name="TextBox 67"/>
            <p:cNvSpPr txBox="1"/>
            <p:nvPr/>
          </p:nvSpPr>
          <p:spPr>
            <a:xfrm>
              <a:off x="1046898" y="4734558"/>
              <a:ext cx="1155099" cy="284865"/>
            </a:xfrm>
            <a:prstGeom prst="rect">
              <a:avLst/>
            </a:prstGeom>
            <a:solidFill>
              <a:schemeClr val="bg1"/>
            </a:solidFill>
          </p:spPr>
          <p:txBody>
            <a:bodyPr wrap="square" rtlCol="0">
              <a:spAutoFit/>
            </a:bodyPr>
            <a:lstStyle/>
            <a:p>
              <a:r>
                <a:rPr lang="zh-CN" altLang="en-US" sz="1200" b="1" dirty="0">
                  <a:solidFill>
                    <a:srgbClr val="000000"/>
                  </a:solidFill>
                  <a:cs typeface="+mn-ea"/>
                  <a:sym typeface="+mn-lt"/>
                </a:rPr>
                <a:t>持续</a:t>
              </a:r>
              <a:r>
                <a:rPr lang="zh-CN" altLang="en-US" sz="1200" dirty="0">
                  <a:solidFill>
                    <a:srgbClr val="000000"/>
                  </a:solidFill>
                  <a:cs typeface="+mn-ea"/>
                  <a:sym typeface="+mn-lt"/>
                </a:rPr>
                <a:t>改进</a:t>
              </a:r>
              <a:endParaRPr lang="en-US" altLang="zh-CN" sz="1200" dirty="0">
                <a:solidFill>
                  <a:srgbClr val="000000"/>
                </a:solidFill>
                <a:cs typeface="+mn-ea"/>
                <a:sym typeface="+mn-lt"/>
              </a:endParaRPr>
            </a:p>
          </p:txBody>
        </p:sp>
        <p:sp>
          <p:nvSpPr>
            <p:cNvPr id="114" name="TextBox 67"/>
            <p:cNvSpPr txBox="1"/>
            <p:nvPr/>
          </p:nvSpPr>
          <p:spPr>
            <a:xfrm>
              <a:off x="2510768" y="4752776"/>
              <a:ext cx="1525261" cy="284865"/>
            </a:xfrm>
            <a:prstGeom prst="rect">
              <a:avLst/>
            </a:prstGeom>
            <a:solidFill>
              <a:schemeClr val="bg1"/>
            </a:solidFill>
          </p:spPr>
          <p:txBody>
            <a:bodyPr wrap="square" rtlCol="0">
              <a:spAutoFit/>
            </a:bodyPr>
            <a:lstStyle/>
            <a:p>
              <a:r>
                <a:rPr lang="zh-CN" altLang="en-US" sz="1200" dirty="0">
                  <a:solidFill>
                    <a:srgbClr val="000000"/>
                  </a:solidFill>
                  <a:cs typeface="+mn-ea"/>
                  <a:sym typeface="+mn-lt"/>
                </a:rPr>
                <a:t>即</a:t>
              </a:r>
              <a:r>
                <a:rPr lang="zh-CN" altLang="en-US" sz="1200" b="1" dirty="0">
                  <a:solidFill>
                    <a:srgbClr val="000000"/>
                  </a:solidFill>
                  <a:cs typeface="+mn-ea"/>
                  <a:sym typeface="+mn-lt"/>
                </a:rPr>
                <a:t>时</a:t>
              </a:r>
              <a:r>
                <a:rPr lang="zh-CN" altLang="en-US" sz="1200" dirty="0">
                  <a:solidFill>
                    <a:srgbClr val="000000"/>
                  </a:solidFill>
                  <a:cs typeface="+mn-ea"/>
                  <a:sym typeface="+mn-lt"/>
                </a:rPr>
                <a:t>制（</a:t>
              </a:r>
              <a:r>
                <a:rPr lang="en-US" altLang="zh-CN" sz="1200" dirty="0">
                  <a:solidFill>
                    <a:srgbClr val="000000"/>
                  </a:solidFill>
                  <a:cs typeface="+mn-ea"/>
                  <a:sym typeface="+mn-lt"/>
                </a:rPr>
                <a:t>JIT</a:t>
              </a:r>
              <a:r>
                <a:rPr lang="zh-CN" altLang="en-US" sz="1200" dirty="0">
                  <a:solidFill>
                    <a:srgbClr val="000000"/>
                  </a:solidFill>
                  <a:cs typeface="+mn-ea"/>
                  <a:sym typeface="+mn-lt"/>
                </a:rPr>
                <a:t>）</a:t>
              </a:r>
              <a:endParaRPr lang="en-US" altLang="zh-CN" sz="1200" dirty="0">
                <a:solidFill>
                  <a:srgbClr val="000000"/>
                </a:solidFill>
                <a:cs typeface="+mn-ea"/>
                <a:sym typeface="+mn-lt"/>
              </a:endParaRPr>
            </a:p>
          </p:txBody>
        </p:sp>
        <p:sp>
          <p:nvSpPr>
            <p:cNvPr id="115" name="TextBox 67"/>
            <p:cNvSpPr txBox="1"/>
            <p:nvPr/>
          </p:nvSpPr>
          <p:spPr>
            <a:xfrm>
              <a:off x="3455948" y="5243587"/>
              <a:ext cx="1155099"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流式</a:t>
              </a:r>
              <a:r>
                <a:rPr lang="zh-CN" altLang="en-US" sz="1399" dirty="0">
                  <a:solidFill>
                    <a:srgbClr val="000000"/>
                  </a:solidFill>
                  <a:cs typeface="+mn-ea"/>
                  <a:sym typeface="+mn-lt"/>
                </a:rPr>
                <a:t>生产</a:t>
              </a:r>
              <a:endParaRPr lang="en-US" altLang="zh-CN" sz="1399" dirty="0">
                <a:solidFill>
                  <a:srgbClr val="000000"/>
                </a:solidFill>
                <a:cs typeface="+mn-ea"/>
                <a:sym typeface="+mn-lt"/>
              </a:endParaRPr>
            </a:p>
          </p:txBody>
        </p:sp>
        <p:sp>
          <p:nvSpPr>
            <p:cNvPr id="116" name="TextBox 67"/>
            <p:cNvSpPr txBox="1"/>
            <p:nvPr/>
          </p:nvSpPr>
          <p:spPr>
            <a:xfrm>
              <a:off x="5649290" y="4891275"/>
              <a:ext cx="1155099" cy="316393"/>
            </a:xfrm>
            <a:prstGeom prst="rect">
              <a:avLst/>
            </a:prstGeom>
            <a:solidFill>
              <a:schemeClr val="bg1"/>
            </a:solidFill>
          </p:spPr>
          <p:txBody>
            <a:bodyPr wrap="square" rtlCol="0">
              <a:spAutoFit/>
            </a:bodyPr>
            <a:lstStyle/>
            <a:p>
              <a:r>
                <a:rPr lang="zh-CN" altLang="en-US" sz="1399" dirty="0">
                  <a:solidFill>
                    <a:srgbClr val="000000"/>
                  </a:solidFill>
                  <a:cs typeface="+mn-ea"/>
                  <a:sym typeface="+mn-lt"/>
                </a:rPr>
                <a:t>受控</a:t>
              </a:r>
              <a:r>
                <a:rPr lang="zh-CN" altLang="en-US" sz="1399" b="1" dirty="0">
                  <a:solidFill>
                    <a:srgbClr val="000000"/>
                  </a:solidFill>
                  <a:cs typeface="+mn-ea"/>
                  <a:sym typeface="+mn-lt"/>
                </a:rPr>
                <a:t>稳定</a:t>
              </a:r>
              <a:endParaRPr lang="en-US" altLang="zh-CN" sz="1399" dirty="0">
                <a:solidFill>
                  <a:srgbClr val="000000"/>
                </a:solidFill>
                <a:cs typeface="+mn-ea"/>
                <a:sym typeface="+mn-lt"/>
              </a:endParaRPr>
            </a:p>
          </p:txBody>
        </p:sp>
        <p:sp>
          <p:nvSpPr>
            <p:cNvPr id="117" name="TextBox 67"/>
            <p:cNvSpPr txBox="1"/>
            <p:nvPr/>
          </p:nvSpPr>
          <p:spPr>
            <a:xfrm>
              <a:off x="4782966" y="2226396"/>
              <a:ext cx="1732648"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客户端</a:t>
              </a:r>
              <a:r>
                <a:rPr lang="en-US" altLang="zh-CN" sz="1399" dirty="0">
                  <a:solidFill>
                    <a:srgbClr val="000000"/>
                  </a:solidFill>
                  <a:cs typeface="+mn-ea"/>
                  <a:sym typeface="+mn-lt"/>
                </a:rPr>
                <a:t>/</a:t>
              </a:r>
              <a:r>
                <a:rPr lang="zh-CN" altLang="en-US" sz="1399" dirty="0">
                  <a:solidFill>
                    <a:srgbClr val="000000"/>
                  </a:solidFill>
                  <a:cs typeface="+mn-ea"/>
                  <a:sym typeface="+mn-lt"/>
                </a:rPr>
                <a:t>服务器</a:t>
              </a:r>
              <a:endParaRPr lang="en-US" altLang="zh-CN" sz="1399" dirty="0">
                <a:solidFill>
                  <a:srgbClr val="000000"/>
                </a:solidFill>
                <a:cs typeface="+mn-ea"/>
                <a:sym typeface="+mn-lt"/>
              </a:endParaRPr>
            </a:p>
          </p:txBody>
        </p:sp>
        <p:sp>
          <p:nvSpPr>
            <p:cNvPr id="118" name="TextBox 67"/>
            <p:cNvSpPr txBox="1"/>
            <p:nvPr/>
          </p:nvSpPr>
          <p:spPr>
            <a:xfrm>
              <a:off x="6235761" y="4077620"/>
              <a:ext cx="963574" cy="284865"/>
            </a:xfrm>
            <a:prstGeom prst="rect">
              <a:avLst/>
            </a:prstGeom>
            <a:solidFill>
              <a:schemeClr val="bg1"/>
            </a:solidFill>
          </p:spPr>
          <p:txBody>
            <a:bodyPr wrap="square" rtlCol="0">
              <a:spAutoFit/>
            </a:bodyPr>
            <a:lstStyle/>
            <a:p>
              <a:pPr algn="r"/>
              <a:r>
                <a:rPr lang="zh-CN" altLang="en-US" sz="1200" b="1" dirty="0">
                  <a:solidFill>
                    <a:srgbClr val="000000"/>
                  </a:solidFill>
                  <a:cs typeface="+mn-ea"/>
                  <a:sym typeface="+mn-lt"/>
                </a:rPr>
                <a:t>频繁</a:t>
              </a:r>
              <a:r>
                <a:rPr lang="zh-CN" altLang="en-US" sz="1200" dirty="0">
                  <a:solidFill>
                    <a:srgbClr val="000000"/>
                  </a:solidFill>
                  <a:cs typeface="+mn-ea"/>
                  <a:sym typeface="+mn-lt"/>
                </a:rPr>
                <a:t>交付</a:t>
              </a:r>
              <a:endParaRPr lang="en-US" altLang="zh-CN" sz="1200" dirty="0">
                <a:solidFill>
                  <a:srgbClr val="000000"/>
                </a:solidFill>
                <a:cs typeface="+mn-ea"/>
                <a:sym typeface="+mn-lt"/>
              </a:endParaRPr>
            </a:p>
          </p:txBody>
        </p:sp>
        <p:sp>
          <p:nvSpPr>
            <p:cNvPr id="119" name="TextBox 67"/>
            <p:cNvSpPr txBox="1"/>
            <p:nvPr/>
          </p:nvSpPr>
          <p:spPr>
            <a:xfrm>
              <a:off x="7418225" y="4596058"/>
              <a:ext cx="1642907" cy="316393"/>
            </a:xfrm>
            <a:prstGeom prst="rect">
              <a:avLst/>
            </a:prstGeom>
            <a:solidFill>
              <a:schemeClr val="bg1"/>
            </a:solidFill>
          </p:spPr>
          <p:txBody>
            <a:bodyPr wrap="square" rtlCol="0">
              <a:spAutoFit/>
            </a:bodyPr>
            <a:lstStyle/>
            <a:p>
              <a:r>
                <a:rPr lang="zh-CN" altLang="en-US" sz="1399" b="1" dirty="0">
                  <a:solidFill>
                    <a:srgbClr val="000000"/>
                  </a:solidFill>
                  <a:cs typeface="+mn-ea"/>
                  <a:sym typeface="+mn-lt"/>
                </a:rPr>
                <a:t>响应</a:t>
              </a:r>
              <a:r>
                <a:rPr lang="zh-CN" altLang="en-US" sz="1399" dirty="0">
                  <a:solidFill>
                    <a:srgbClr val="000000"/>
                  </a:solidFill>
                  <a:cs typeface="+mn-ea"/>
                  <a:sym typeface="+mn-lt"/>
                </a:rPr>
                <a:t>变化</a:t>
              </a:r>
              <a:endParaRPr lang="en-US" altLang="zh-CN" sz="1399" dirty="0">
                <a:solidFill>
                  <a:srgbClr val="000000"/>
                </a:solidFill>
                <a:cs typeface="+mn-ea"/>
                <a:sym typeface="+mn-lt"/>
              </a:endParaRPr>
            </a:p>
          </p:txBody>
        </p:sp>
        <p:sp>
          <p:nvSpPr>
            <p:cNvPr id="120" name="TextBox 67"/>
            <p:cNvSpPr txBox="1"/>
            <p:nvPr/>
          </p:nvSpPr>
          <p:spPr>
            <a:xfrm>
              <a:off x="9024591" y="3892217"/>
              <a:ext cx="1244296" cy="538078"/>
            </a:xfrm>
            <a:prstGeom prst="rect">
              <a:avLst/>
            </a:prstGeom>
            <a:solidFill>
              <a:schemeClr val="bg1"/>
            </a:solidFill>
          </p:spPr>
          <p:txBody>
            <a:bodyPr wrap="square" rtlCol="0">
              <a:spAutoFit/>
            </a:bodyPr>
            <a:lstStyle/>
            <a:p>
              <a:r>
                <a:rPr lang="zh-CN" altLang="en-US" sz="1400" b="1" dirty="0">
                  <a:solidFill>
                    <a:srgbClr val="000000"/>
                  </a:solidFill>
                  <a:cs typeface="+mn-ea"/>
                  <a:sym typeface="+mn-lt"/>
                </a:rPr>
                <a:t>自动化</a:t>
              </a:r>
              <a:r>
                <a:rPr lang="zh-CN" altLang="en-US" sz="1400" dirty="0">
                  <a:solidFill>
                    <a:srgbClr val="000000"/>
                  </a:solidFill>
                  <a:cs typeface="+mn-ea"/>
                  <a:sym typeface="+mn-lt"/>
                </a:rPr>
                <a:t>测试及基础设施</a:t>
              </a:r>
              <a:endParaRPr lang="en-US" altLang="zh-CN" sz="1400" dirty="0">
                <a:solidFill>
                  <a:srgbClr val="000000"/>
                </a:solidFill>
                <a:cs typeface="+mn-ea"/>
                <a:sym typeface="+mn-lt"/>
              </a:endParaRPr>
            </a:p>
          </p:txBody>
        </p:sp>
        <p:sp>
          <p:nvSpPr>
            <p:cNvPr id="121" name="TextBox 67"/>
            <p:cNvSpPr txBox="1"/>
            <p:nvPr/>
          </p:nvSpPr>
          <p:spPr>
            <a:xfrm>
              <a:off x="8020966" y="2223313"/>
              <a:ext cx="924405"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服务导向</a:t>
              </a:r>
              <a:endParaRPr lang="en-US" altLang="zh-CN" sz="1399" dirty="0">
                <a:solidFill>
                  <a:srgbClr val="000000"/>
                </a:solidFill>
                <a:cs typeface="+mn-ea"/>
                <a:sym typeface="+mn-lt"/>
              </a:endParaRPr>
            </a:p>
          </p:txBody>
        </p:sp>
        <p:sp>
          <p:nvSpPr>
            <p:cNvPr id="122" name="TextBox 67"/>
            <p:cNvSpPr txBox="1"/>
            <p:nvPr/>
          </p:nvSpPr>
          <p:spPr>
            <a:xfrm>
              <a:off x="9090259" y="2212920"/>
              <a:ext cx="966081" cy="316393"/>
            </a:xfrm>
            <a:prstGeom prst="rect">
              <a:avLst/>
            </a:prstGeom>
            <a:solidFill>
              <a:schemeClr val="bg1"/>
            </a:solidFill>
          </p:spPr>
          <p:txBody>
            <a:bodyPr wrap="square" rtlCol="0">
              <a:spAutoFit/>
            </a:bodyPr>
            <a:lstStyle/>
            <a:p>
              <a:pPr algn="ctr"/>
              <a:r>
                <a:rPr lang="zh-CN" altLang="en-US" sz="1399" dirty="0">
                  <a:solidFill>
                    <a:srgbClr val="000000"/>
                  </a:solidFill>
                  <a:cs typeface="+mn-ea"/>
                  <a:sym typeface="+mn-lt"/>
                </a:rPr>
                <a:t>云</a:t>
              </a:r>
              <a:r>
                <a:rPr lang="en-US" altLang="zh-CN" sz="1399" dirty="0">
                  <a:solidFill>
                    <a:srgbClr val="000000"/>
                  </a:solidFill>
                  <a:cs typeface="+mn-ea"/>
                  <a:sym typeface="+mn-lt"/>
                </a:rPr>
                <a:t>/API</a:t>
              </a:r>
            </a:p>
          </p:txBody>
        </p:sp>
        <p:grpSp>
          <p:nvGrpSpPr>
            <p:cNvPr id="123" name="组合 122"/>
            <p:cNvGrpSpPr/>
            <p:nvPr/>
          </p:nvGrpSpPr>
          <p:grpSpPr>
            <a:xfrm>
              <a:off x="8771408" y="4525745"/>
              <a:ext cx="2649446" cy="944656"/>
              <a:chOff x="8858066" y="5137432"/>
              <a:chExt cx="2649446" cy="944656"/>
            </a:xfrm>
          </p:grpSpPr>
          <p:sp>
            <p:nvSpPr>
              <p:cNvPr id="124" name="任意多边形 123"/>
              <p:cNvSpPr/>
              <p:nvPr/>
            </p:nvSpPr>
            <p:spPr>
              <a:xfrm>
                <a:off x="9330394" y="5137432"/>
                <a:ext cx="2177118" cy="944656"/>
              </a:xfrm>
              <a:custGeom>
                <a:avLst/>
                <a:gdLst>
                  <a:gd name="connsiteX0" fmla="*/ 0 w 2177118"/>
                  <a:gd name="connsiteY0" fmla="*/ 0 h 944656"/>
                  <a:gd name="connsiteX1" fmla="*/ 1704790 w 2177118"/>
                  <a:gd name="connsiteY1" fmla="*/ 0 h 944656"/>
                  <a:gd name="connsiteX2" fmla="*/ 2177118 w 2177118"/>
                  <a:gd name="connsiteY2" fmla="*/ 472328 h 944656"/>
                  <a:gd name="connsiteX3" fmla="*/ 1704790 w 2177118"/>
                  <a:gd name="connsiteY3" fmla="*/ 944656 h 944656"/>
                  <a:gd name="connsiteX4" fmla="*/ 0 w 2177118"/>
                  <a:gd name="connsiteY4" fmla="*/ 944656 h 944656"/>
                  <a:gd name="connsiteX5" fmla="*/ 0 w 2177118"/>
                  <a:gd name="connsiteY5" fmla="*/ 0 h 94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7118" h="944656">
                    <a:moveTo>
                      <a:pt x="2177118" y="944655"/>
                    </a:moveTo>
                    <a:lnTo>
                      <a:pt x="472328" y="944655"/>
                    </a:lnTo>
                    <a:lnTo>
                      <a:pt x="0" y="472328"/>
                    </a:lnTo>
                    <a:lnTo>
                      <a:pt x="472328" y="1"/>
                    </a:lnTo>
                    <a:lnTo>
                      <a:pt x="2177118" y="1"/>
                    </a:lnTo>
                    <a:lnTo>
                      <a:pt x="2177118" y="944655"/>
                    </a:lnTo>
                    <a:close/>
                  </a:path>
                </a:pathLst>
              </a:custGeom>
            </p:spPr>
            <p:style>
              <a:lnRef idx="2">
                <a:schemeClr val="accent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652476" tIns="45702" rIns="85311" bIns="45702" numCol="1" spcCol="1270" anchor="t" anchorCtr="0">
                <a:noAutofit/>
              </a:bodyPr>
              <a:lstStyle/>
              <a:p>
                <a:pPr defTabSz="533187">
                  <a:lnSpc>
                    <a:spcPct val="90000"/>
                  </a:lnSpc>
                  <a:spcBef>
                    <a:spcPct val="0"/>
                  </a:spcBef>
                  <a:spcAft>
                    <a:spcPct val="35000"/>
                  </a:spcAft>
                </a:pPr>
                <a:r>
                  <a:rPr lang="en-US" altLang="zh-CN" sz="1599" dirty="0">
                    <a:cs typeface="+mn-ea"/>
                    <a:sym typeface="+mn-lt"/>
                  </a:rPr>
                  <a:t>DevOps</a:t>
                </a:r>
                <a:endParaRPr lang="zh-CN" altLang="en-US" sz="1599" dirty="0">
                  <a:cs typeface="+mn-ea"/>
                  <a:sym typeface="+mn-lt"/>
                </a:endParaRPr>
              </a:p>
              <a:p>
                <a:pPr marL="57127" lvl="1" indent="-57127" defTabSz="399890">
                  <a:lnSpc>
                    <a:spcPct val="90000"/>
                  </a:lnSpc>
                  <a:spcBef>
                    <a:spcPct val="0"/>
                  </a:spcBef>
                  <a:spcAft>
                    <a:spcPct val="15000"/>
                  </a:spcAft>
                  <a:buChar char="••"/>
                </a:pPr>
                <a:r>
                  <a:rPr lang="zh-CN" altLang="en-US" sz="1200" dirty="0">
                    <a:cs typeface="+mn-ea"/>
                    <a:sym typeface="+mn-lt"/>
                  </a:rPr>
                  <a:t>自运营场景</a:t>
                </a:r>
              </a:p>
              <a:p>
                <a:pPr marL="57127" lvl="1" indent="-57127" defTabSz="399890">
                  <a:lnSpc>
                    <a:spcPct val="90000"/>
                  </a:lnSpc>
                  <a:spcBef>
                    <a:spcPct val="0"/>
                  </a:spcBef>
                  <a:spcAft>
                    <a:spcPct val="15000"/>
                  </a:spcAft>
                  <a:buChar char="••"/>
                </a:pPr>
                <a:r>
                  <a:rPr lang="zh-CN" altLang="en-US" sz="1200" dirty="0">
                    <a:cs typeface="+mn-ea"/>
                    <a:sym typeface="+mn-lt"/>
                  </a:rPr>
                  <a:t>及时持续获取用户运营反馈</a:t>
                </a:r>
              </a:p>
            </p:txBody>
          </p:sp>
          <p:sp>
            <p:nvSpPr>
              <p:cNvPr id="125" name="椭圆 124"/>
              <p:cNvSpPr/>
              <p:nvPr/>
            </p:nvSpPr>
            <p:spPr>
              <a:xfrm>
                <a:off x="8858066" y="5137432"/>
                <a:ext cx="944656" cy="944656"/>
              </a:xfrm>
              <a:prstGeom prst="ellipse">
                <a:avLst/>
              </a:prstGeom>
              <a:blipFill dpi="0" rotWithShape="1">
                <a:blip r:embed="rId4" cstate="print">
                  <a:extLst>
                    <a:ext uri="{28A0092B-C50C-407E-A947-70E740481C1C}">
                      <a14:useLocalDpi xmlns:a14="http://schemas.microsoft.com/office/drawing/2010/main" val="0"/>
                    </a:ext>
                  </a:extLst>
                </a:blip>
                <a:srcRect/>
                <a:stretch>
                  <a:fillRect t="8182" b="8182"/>
                </a:stretch>
              </a:blipFill>
            </p:spPr>
            <p:style>
              <a:lnRef idx="2">
                <a:schemeClr val="accent2">
                  <a:shade val="80000"/>
                  <a:hueOff val="0"/>
                  <a:satOff val="0"/>
                  <a:lumOff val="0"/>
                  <a:alphaOff val="0"/>
                </a:schemeClr>
              </a:lnRef>
              <a:fillRef idx="1">
                <a:scrgbClr r="0" g="0" b="0"/>
              </a:fillRef>
              <a:effectRef idx="0">
                <a:schemeClr val="accent2">
                  <a:tint val="40000"/>
                  <a:hueOff val="0"/>
                  <a:satOff val="0"/>
                  <a:lumOff val="0"/>
                  <a:alphaOff val="0"/>
                </a:schemeClr>
              </a:effectRef>
              <a:fontRef idx="minor">
                <a:schemeClr val="lt1">
                  <a:hueOff val="0"/>
                  <a:satOff val="0"/>
                  <a:lumOff val="0"/>
                  <a:alphaOff val="0"/>
                </a:schemeClr>
              </a:fontRef>
            </p:style>
            <p:txBody>
              <a:bodyPr/>
              <a:lstStyle/>
              <a:p>
                <a:endParaRPr lang="zh-CN" altLang="en-US">
                  <a:cs typeface="+mn-ea"/>
                  <a:sym typeface="+mn-lt"/>
                </a:endParaRPr>
              </a:p>
            </p:txBody>
          </p:sp>
        </p:grpSp>
        <p:sp>
          <p:nvSpPr>
            <p:cNvPr id="29" name="TextBox 45"/>
            <p:cNvSpPr txBox="1"/>
            <p:nvPr/>
          </p:nvSpPr>
          <p:spPr>
            <a:xfrm>
              <a:off x="10201543" y="2770054"/>
              <a:ext cx="1296599" cy="221475"/>
            </a:xfrm>
            <a:prstGeom prst="rect">
              <a:avLst/>
            </a:prstGeom>
            <a:solidFill>
              <a:schemeClr val="bg1"/>
            </a:solidFill>
          </p:spPr>
          <p:txBody>
            <a:bodyPr wrap="square" lIns="0" tIns="0" rIns="0" bIns="0" rtlCol="0">
              <a:spAutoFit/>
            </a:bodyPr>
            <a:lstStyle/>
            <a:p>
              <a:r>
                <a:rPr lang="zh-CN" altLang="en-US" sz="1399" b="1" dirty="0">
                  <a:cs typeface="+mn-ea"/>
                  <a:sym typeface="+mn-lt"/>
                </a:rPr>
                <a:t>反脆弱性</a:t>
              </a:r>
              <a:endParaRPr lang="en-US" sz="1399" dirty="0">
                <a:cs typeface="+mn-ea"/>
                <a:sym typeface="+mn-lt"/>
              </a:endParaRPr>
            </a:p>
          </p:txBody>
        </p:sp>
      </p:grpSp>
      <p:sp>
        <p:nvSpPr>
          <p:cNvPr id="3" name="矩形 2"/>
          <p:cNvSpPr/>
          <p:nvPr/>
        </p:nvSpPr>
        <p:spPr>
          <a:xfrm>
            <a:off x="1053665" y="1946317"/>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1950’s</a:t>
            </a:r>
            <a:endParaRPr lang="zh-CN" altLang="en-US" sz="1200" b="1" dirty="0">
              <a:solidFill>
                <a:schemeClr val="tx1"/>
              </a:solidFill>
              <a:cs typeface="+mn-ea"/>
              <a:sym typeface="+mn-lt"/>
            </a:endParaRPr>
          </a:p>
        </p:txBody>
      </p:sp>
      <p:sp>
        <p:nvSpPr>
          <p:cNvPr id="32" name="矩形 31"/>
          <p:cNvSpPr/>
          <p:nvPr/>
        </p:nvSpPr>
        <p:spPr>
          <a:xfrm>
            <a:off x="2543557" y="1925915"/>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1980’s</a:t>
            </a:r>
            <a:endParaRPr lang="zh-CN" altLang="en-US" sz="1200" b="1" dirty="0">
              <a:solidFill>
                <a:schemeClr val="tx1"/>
              </a:solidFill>
              <a:cs typeface="+mn-ea"/>
              <a:sym typeface="+mn-lt"/>
            </a:endParaRPr>
          </a:p>
        </p:txBody>
      </p:sp>
      <p:sp>
        <p:nvSpPr>
          <p:cNvPr id="33" name="矩形 32"/>
          <p:cNvSpPr/>
          <p:nvPr/>
        </p:nvSpPr>
        <p:spPr>
          <a:xfrm>
            <a:off x="4788142" y="1949660"/>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1990’s</a:t>
            </a:r>
            <a:endParaRPr lang="zh-CN" altLang="en-US" sz="1200" b="1" dirty="0">
              <a:solidFill>
                <a:schemeClr val="tx1"/>
              </a:solidFill>
              <a:cs typeface="+mn-ea"/>
              <a:sym typeface="+mn-lt"/>
            </a:endParaRPr>
          </a:p>
        </p:txBody>
      </p:sp>
      <p:sp>
        <p:nvSpPr>
          <p:cNvPr id="34" name="矩形 33"/>
          <p:cNvSpPr/>
          <p:nvPr/>
        </p:nvSpPr>
        <p:spPr>
          <a:xfrm>
            <a:off x="6670038" y="1954172"/>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2000’s</a:t>
            </a:r>
            <a:endParaRPr lang="zh-CN" altLang="en-US" sz="1200" b="1" dirty="0">
              <a:solidFill>
                <a:schemeClr val="tx1"/>
              </a:solidFill>
              <a:cs typeface="+mn-ea"/>
              <a:sym typeface="+mn-lt"/>
            </a:endParaRPr>
          </a:p>
        </p:txBody>
      </p:sp>
      <p:sp>
        <p:nvSpPr>
          <p:cNvPr id="35" name="矩形 34"/>
          <p:cNvSpPr/>
          <p:nvPr/>
        </p:nvSpPr>
        <p:spPr>
          <a:xfrm>
            <a:off x="8722751" y="1921238"/>
            <a:ext cx="823687" cy="165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cs typeface="+mn-ea"/>
                <a:sym typeface="+mn-lt"/>
              </a:rPr>
              <a:t>2010’s</a:t>
            </a:r>
            <a:endParaRPr lang="zh-CN" altLang="en-US" sz="1200" b="1" dirty="0">
              <a:solidFill>
                <a:schemeClr val="tx1"/>
              </a:solidFill>
              <a:cs typeface="+mn-ea"/>
              <a:sym typeface="+mn-lt"/>
            </a:endParaRPr>
          </a:p>
        </p:txBody>
      </p:sp>
      <p:sp>
        <p:nvSpPr>
          <p:cNvPr id="4" name="矩形 3"/>
          <p:cNvSpPr/>
          <p:nvPr/>
        </p:nvSpPr>
        <p:spPr>
          <a:xfrm>
            <a:off x="7081881" y="4124593"/>
            <a:ext cx="343445" cy="212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extLst>
      <p:ext uri="{BB962C8B-B14F-4D97-AF65-F5344CB8AC3E}">
        <p14:creationId xmlns:p14="http://schemas.microsoft.com/office/powerpoint/2010/main" val="3371551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华为的实践</a:t>
            </a:r>
          </a:p>
        </p:txBody>
      </p:sp>
      <p:pic>
        <p:nvPicPr>
          <p:cNvPr id="2050" name="Picture 2" descr="https://support.huaweicloud.com/reference-devcloud/zh-cn_image_018548638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0932" y="1295619"/>
            <a:ext cx="7924800" cy="426720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685855" y="1244011"/>
            <a:ext cx="2615609" cy="4154984"/>
          </a:xfrm>
          <a:prstGeom prst="rect">
            <a:avLst/>
          </a:prstGeom>
          <a:noFill/>
        </p:spPr>
        <p:txBody>
          <a:bodyPr wrap="square" rtlCol="0">
            <a:spAutoFit/>
          </a:bodyPr>
          <a:lstStyle/>
          <a:p>
            <a:r>
              <a:rPr lang="zh-CN" altLang="en-US" sz="1200" dirty="0"/>
              <a:t>软件工程有三代：第一代是软件作坊时代，那时候没有规范的流程，刚有软件；第二代是过程控制时代；第三代从</a:t>
            </a:r>
            <a:r>
              <a:rPr lang="en-US" altLang="zh-CN" sz="1200" dirty="0"/>
              <a:t>2001</a:t>
            </a:r>
            <a:r>
              <a:rPr lang="zh-CN" altLang="en-US" sz="1200" dirty="0"/>
              <a:t>年开始进入了敏捷、精益和</a:t>
            </a:r>
            <a:r>
              <a:rPr lang="en-US" altLang="zh-CN" sz="1200" dirty="0" err="1"/>
              <a:t>DevOps</a:t>
            </a:r>
            <a:r>
              <a:rPr lang="zh-CN" altLang="en-US" sz="1200" dirty="0"/>
              <a:t>时代。这三个时代每个时代历时</a:t>
            </a:r>
            <a:r>
              <a:rPr lang="en-US" altLang="zh-CN" sz="1200" dirty="0"/>
              <a:t>20</a:t>
            </a:r>
            <a:r>
              <a:rPr lang="zh-CN" altLang="en-US" sz="1200" dirty="0"/>
              <a:t>年。</a:t>
            </a:r>
          </a:p>
          <a:p>
            <a:endParaRPr lang="zh-CN" altLang="en-US" sz="1200" dirty="0"/>
          </a:p>
          <a:p>
            <a:r>
              <a:rPr lang="zh-CN" altLang="en-US" sz="1200" dirty="0"/>
              <a:t>华为也经历了三个时代历程。</a:t>
            </a:r>
            <a:r>
              <a:rPr lang="en-US" altLang="zh-CN" sz="1200" dirty="0"/>
              <a:t>1998</a:t>
            </a:r>
            <a:r>
              <a:rPr lang="zh-CN" altLang="en-US" sz="1200" dirty="0"/>
              <a:t>年之前，华为采用小作坊模式，那时候称为“游击队”，没有流程，靠人力资源堆砌。华为认识到和业界相比，华为的人均产出较低，决策层意识到必须要引入先进的流程，因此引入了</a:t>
            </a:r>
            <a:r>
              <a:rPr lang="en-US" altLang="zh-CN" sz="1200" dirty="0"/>
              <a:t>IPD</a:t>
            </a:r>
            <a:r>
              <a:rPr lang="zh-CN" altLang="en-US" sz="1200" dirty="0"/>
              <a:t>流程，于是从</a:t>
            </a:r>
            <a:r>
              <a:rPr lang="en-US" altLang="zh-CN" sz="1200" dirty="0"/>
              <a:t>1999</a:t>
            </a:r>
            <a:r>
              <a:rPr lang="zh-CN" altLang="en-US" sz="1200" dirty="0"/>
              <a:t>年开始华为进入了重型控制时代。从</a:t>
            </a:r>
            <a:r>
              <a:rPr lang="en-US" altLang="zh-CN" sz="1200" dirty="0"/>
              <a:t>2008</a:t>
            </a:r>
            <a:r>
              <a:rPr lang="zh-CN" altLang="en-US" sz="1200" dirty="0"/>
              <a:t>年开始引入敏捷，华为做敏捷已经做了十多年时间，这第三个时代称为特种兵时代，基本上华为所有的先进方法大师、国际大师都在华为做过顾问。到</a:t>
            </a:r>
            <a:r>
              <a:rPr lang="en-US" altLang="zh-CN" sz="1200" dirty="0"/>
              <a:t>2015</a:t>
            </a:r>
            <a:r>
              <a:rPr lang="zh-CN" altLang="en-US" sz="1200" dirty="0"/>
              <a:t>年时，华为已经在绝大多数产品线部署了持续交付流水线，并实施</a:t>
            </a:r>
            <a:r>
              <a:rPr lang="en-US" altLang="zh-CN" sz="1200" dirty="0" err="1"/>
              <a:t>DevOps</a:t>
            </a:r>
            <a:r>
              <a:rPr lang="zh-CN" altLang="en-US" sz="1200" dirty="0"/>
              <a:t>。</a:t>
            </a:r>
          </a:p>
        </p:txBody>
      </p:sp>
    </p:spTree>
    <p:extLst>
      <p:ext uri="{BB962C8B-B14F-4D97-AF65-F5344CB8AC3E}">
        <p14:creationId xmlns:p14="http://schemas.microsoft.com/office/powerpoint/2010/main" val="2851376056"/>
      </p:ext>
    </p:extLst>
  </p:cSld>
  <p:clrMapOvr>
    <a:masterClrMapping/>
  </p:clrMapOvr>
</p:sld>
</file>

<file path=ppt/theme/theme1.xml><?xml version="1.0" encoding="utf-8"?>
<a:theme xmlns:a="http://schemas.openxmlformats.org/drawingml/2006/main" name="1_标题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功能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内容页模板">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感谢页模板">
  <a:themeElements>
    <a:clrScheme name="2210">
      <a:dk1>
        <a:srgbClr val="1D1D1A"/>
      </a:dk1>
      <a:lt1>
        <a:srgbClr val="1D1D1A"/>
      </a:lt1>
      <a:dk2>
        <a:srgbClr val="FFFFFF"/>
      </a:dk2>
      <a:lt2>
        <a:srgbClr val="FFFFFF"/>
      </a:lt2>
      <a:accent1>
        <a:srgbClr val="C7000A"/>
      </a:accent1>
      <a:accent2>
        <a:srgbClr val="E9002F"/>
      </a:accent2>
      <a:accent3>
        <a:srgbClr val="F4A100"/>
      </a:accent3>
      <a:accent4>
        <a:srgbClr val="FFFF00"/>
      </a:accent4>
      <a:accent5>
        <a:srgbClr val="232323"/>
      </a:accent5>
      <a:accent6>
        <a:srgbClr val="666666"/>
      </a:accent6>
      <a:hlink>
        <a:srgbClr val="919191"/>
      </a:hlink>
      <a:folHlink>
        <a:srgbClr val="C4C4C4"/>
      </a:folHlink>
    </a:clrScheme>
    <a:fontScheme name="i3xfln5k">
      <a:majorFont>
        <a:latin typeface="Huawei Sans" panose="020F0302020204030204"/>
        <a:ea typeface="方正兰亭黑简体"/>
        <a:cs typeface=""/>
      </a:majorFont>
      <a:minorFont>
        <a:latin typeface="Huawei Sans" panose="020F0502020204030204"/>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EA002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sz="1800" dirty="0"/>
        </a:defPPr>
      </a:lstStyle>
    </a:txDef>
  </a:objectDefaults>
  <a:extraClrSchemeLst/>
  <a:extLst>
    <a:ext uri="{05A4C25C-085E-4340-85A3-A5531E510DB2}">
      <thm15:themeFamily xmlns:thm15="http://schemas.microsoft.com/office/thememl/2012/main" name="演示文稿1" id="{5D7106B4-FD24-471A-B326-8B58E27A973B}" vid="{1AA013AF-7C2E-4A39-9796-86760F640C1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方正+Huawei">
      <a:majorFont>
        <a:latin typeface="Huawei Sans"/>
        <a:ea typeface="方正兰亭黑简体"/>
        <a:cs typeface=""/>
      </a:majorFont>
      <a:minorFont>
        <a:latin typeface="Huawei Sans"/>
        <a:ea typeface="方正兰亭黑简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C226774B8D87F4D92D9D1F6859ED44E" ma:contentTypeVersion="0" ma:contentTypeDescription="Create a new document." ma:contentTypeScope="" ma:versionID="2405c1ce63a3409bcef189279c704bc6">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0C0B7D1-9D1B-4D75-900E-434169096BEF}">
  <ds:schemaRefs>
    <ds:schemaRef ds:uri="http://schemas.microsoft.com/sharepoint/v3/contenttype/forms"/>
  </ds:schemaRefs>
</ds:datastoreItem>
</file>

<file path=customXml/itemProps2.xml><?xml version="1.0" encoding="utf-8"?>
<ds:datastoreItem xmlns:ds="http://schemas.openxmlformats.org/officeDocument/2006/customXml" ds:itemID="{A1A4E927-2E19-40DA-AC21-D3EBC4321306}">
  <ds:schemaRefs>
    <ds:schemaRef ds:uri="http://purl.org/dc/elements/1.1/"/>
    <ds:schemaRef ds:uri="http://purl.org/dc/terms/"/>
    <ds:schemaRef ds:uri="http://schemas.microsoft.com/office/2006/metadata/properties"/>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73BB0E4A-51FC-4B4D-8B7E-209EA6035D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10993</TotalTime>
  <Words>13083</Words>
  <Application>Microsoft Office PowerPoint</Application>
  <PresentationFormat>宽屏</PresentationFormat>
  <Paragraphs>1467</Paragraphs>
  <Slides>63</Slides>
  <Notes>63</Notes>
  <HiddenSlides>2</HiddenSlides>
  <MMClips>0</MMClips>
  <ScaleCrop>false</ScaleCrop>
  <HeadingPairs>
    <vt:vector size="6" baseType="variant">
      <vt:variant>
        <vt:lpstr>已用的字体</vt:lpstr>
      </vt:variant>
      <vt:variant>
        <vt:i4>11</vt:i4>
      </vt:variant>
      <vt:variant>
        <vt:lpstr>主题</vt:lpstr>
      </vt:variant>
      <vt:variant>
        <vt:i4>4</vt:i4>
      </vt:variant>
      <vt:variant>
        <vt:lpstr>幻灯片标题</vt:lpstr>
      </vt:variant>
      <vt:variant>
        <vt:i4>63</vt:i4>
      </vt:variant>
    </vt:vector>
  </HeadingPairs>
  <TitlesOfParts>
    <vt:vector size="78" baseType="lpstr">
      <vt:lpstr>FontAwesome</vt:lpstr>
      <vt:lpstr>Gill Sans</vt:lpstr>
      <vt:lpstr>Huawei Sans</vt:lpstr>
      <vt:lpstr>方正兰亭黑简体</vt:lpstr>
      <vt:lpstr>华文细黑</vt:lpstr>
      <vt:lpstr>Microsoft YaHei</vt:lpstr>
      <vt:lpstr>Microsoft YaHei</vt:lpstr>
      <vt:lpstr>微软雅黑 Light</vt:lpstr>
      <vt:lpstr>Arial</vt:lpstr>
      <vt:lpstr>Calibri</vt:lpstr>
      <vt:lpstr>Wingdings</vt:lpstr>
      <vt:lpstr>1_标题页模板</vt:lpstr>
      <vt:lpstr>2_功能页模板</vt:lpstr>
      <vt:lpstr>3_内容页模板</vt:lpstr>
      <vt:lpstr>4_感谢页模板</vt:lpstr>
      <vt:lpstr>软件工程 - 敏捷DevOps开发方法 </vt:lpstr>
      <vt:lpstr>PowerPoint 演示文稿</vt:lpstr>
      <vt:lpstr>PowerPoint 演示文稿</vt:lpstr>
      <vt:lpstr>PowerPoint 演示文稿</vt:lpstr>
      <vt:lpstr>全球软件产业正在向服务化转型</vt:lpstr>
      <vt:lpstr>云成为软件的普遍承载方式</vt:lpstr>
      <vt:lpstr>新形势下企业面对多重挑战</vt:lpstr>
      <vt:lpstr>新形势新挑战促进软件研发模式不断优化创新</vt:lpstr>
      <vt:lpstr>华为的实践</vt:lpstr>
      <vt:lpstr>PowerPoint 演示文稿</vt:lpstr>
      <vt:lpstr>敏捷价值观 - 敏捷软件开发宣言 (1)</vt:lpstr>
      <vt:lpstr>敏捷价值观 - 敏捷软件开发宣言 (2)</vt:lpstr>
      <vt:lpstr>敏捷开发与瀑布开发的外在区别</vt:lpstr>
      <vt:lpstr>敏捷更符合软件开发规律</vt:lpstr>
      <vt:lpstr>价值驱动 - 敏捷与传统瀑布型模式的最大区别</vt:lpstr>
      <vt:lpstr>敏捷常用的工程方法</vt:lpstr>
      <vt:lpstr>敏捷开发管理方法 - Scrum</vt:lpstr>
      <vt:lpstr>Scrum三大特点</vt:lpstr>
      <vt:lpstr>全面视角的Scrum框架</vt:lpstr>
      <vt:lpstr>Scrum框架 (1)</vt:lpstr>
      <vt:lpstr>Scrum团队模型（三种角色）</vt:lpstr>
      <vt:lpstr>Scrum三种工件</vt:lpstr>
      <vt:lpstr>Scrum过程模型 （5个活动 + 1个合约）</vt:lpstr>
      <vt:lpstr>敏捷开发管理方法 - 看板</vt:lpstr>
      <vt:lpstr>看板展示核心元素</vt:lpstr>
      <vt:lpstr>看板分层架构</vt:lpstr>
      <vt:lpstr>PowerPoint 演示文稿</vt:lpstr>
      <vt:lpstr>DevOps是什么</vt:lpstr>
      <vt:lpstr>DevOps生命周期过程</vt:lpstr>
      <vt:lpstr>持续集成与持续交付</vt:lpstr>
      <vt:lpstr>DevOps收益与价值</vt:lpstr>
      <vt:lpstr>DevOps持续交付实施框架</vt:lpstr>
      <vt:lpstr>PowerPoint 演示文稿</vt:lpstr>
      <vt:lpstr>敏捷和DevOps关系</vt:lpstr>
      <vt:lpstr>DevOps覆盖端到端交付周期</vt:lpstr>
      <vt:lpstr>DevOps覆盖端到端交付周期</vt:lpstr>
      <vt:lpstr>PowerPoint 演示文稿</vt:lpstr>
      <vt:lpstr>PowerPoint 演示文稿</vt:lpstr>
      <vt:lpstr>华为云DevCloud HE2E DevOps框架</vt:lpstr>
      <vt:lpstr>华为云DevCloud - 一站式，全流程，安全可信的DevOps平台</vt:lpstr>
      <vt:lpstr>端到端工具链服务 - 涵盖软件生命周期环节</vt:lpstr>
      <vt:lpstr>PowerPoint 演示文稿</vt:lpstr>
      <vt:lpstr>PowerPoint 演示文稿</vt:lpstr>
      <vt:lpstr>基于华为云DevCloud和云容器引擎的DevOps流水线</vt:lpstr>
      <vt:lpstr>设计与计划阶段</vt:lpstr>
      <vt:lpstr>敏捷项目管理</vt:lpstr>
      <vt:lpstr>开发与测试阶段</vt:lpstr>
      <vt:lpstr>代码托管</vt:lpstr>
      <vt:lpstr>云测 - 一站式云端测试管理和自动化测试平台</vt:lpstr>
      <vt:lpstr>持续集成和持续部署</vt:lpstr>
      <vt:lpstr>打造快速, 可靠, 可重复的流水线</vt:lpstr>
      <vt:lpstr>代码检查 - 持续看护代码质量, 防止代码腐化</vt:lpstr>
      <vt:lpstr>编译构建 - 一站式的持续集成</vt:lpstr>
      <vt:lpstr>部署 - 一键自动化部署到物理机，虚机，容器</vt:lpstr>
      <vt:lpstr>发布 - 软件包资产的可视化管理和追溯</vt:lpstr>
      <vt:lpstr>华为开源镜像站</vt:lpstr>
      <vt:lpstr>容器化云环境CCE</vt:lpstr>
      <vt:lpstr>统一丰富的开发者生态</vt:lpstr>
      <vt:lpstr>PowerPoint 演示文稿</vt:lpstr>
      <vt:lpstr>PowerPoint 演示文稿</vt:lpstr>
      <vt:lpstr>PowerPoint 演示文稿</vt:lpstr>
      <vt:lpstr>PowerPoint 演示文稿</vt:lpstr>
      <vt:lpstr>PowerPoint 演示文稿</vt:lpstr>
    </vt:vector>
  </TitlesOfParts>
  <Company>Huawei Technologies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fanyan (A)</dc:creator>
  <cp:lastModifiedBy>BIN WANG</cp:lastModifiedBy>
  <cp:revision>361</cp:revision>
  <cp:lastPrinted>2020-07-31T09:33:18Z</cp:lastPrinted>
  <dcterms:created xsi:type="dcterms:W3CDTF">2018-11-29T10:16:29Z</dcterms:created>
  <dcterms:modified xsi:type="dcterms:W3CDTF">2023-10-06T09:33:33Z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(3)UNxYu7ITYmJwAQM8dvyc61E5wdUmG5lhr/z3tYECcGCSRo8cxYfPweOZIyNNjlvVPbzuOto7
i10pmX+TFJqsIaTPsHrxWzGPMdPMagXlJb73CgxxA3L/lhnvwlkEerY6ngxEdrx4DPH40k+u
rMMe8vts2v+xnFSeTnbJM3YNPLCt2qyOhT9rBbjnhW6w5fl6JKcviDtDfdFZVltN1Y9RfwLc
61VDSrLSzIqKVAs63b</vt:lpwstr>
  </property>
  <property fmtid="{D5CDD505-2E9C-101B-9397-08002B2CF9AE}" pid="3" name="_2015_ms_pID_7253431">
    <vt:lpwstr>l2blHewYAkhXrimsgM1GBxpNi7DsunXQL2KYmAbAef0fmKxE+ygMQl
tptTG+DrdFfOX7O23EEP6clP1VffRl8ATBgCqCMHLiwN9wTrKK54C7b3+xv2lLjKA/jPaB4f
8IqyOBsoICNXFpTx6hBmIGkTOdLdNAmi+kBUgYh1QAOCYjFlYwk93B9ML+7vhBIjmrEkmTEN
g9nJLLTAMdmcOL24Nxnrir9SKsi7Gy2wMFE1</vt:lpwstr>
  </property>
  <property fmtid="{D5CDD505-2E9C-101B-9397-08002B2CF9AE}" pid="4" name="_2015_ms_pID_7253432">
    <vt:lpwstr>Xg==</vt:lpwstr>
  </property>
  <property fmtid="{D5CDD505-2E9C-101B-9397-08002B2CF9AE}" pid="5" name="_readonly">
    <vt:lpwstr/>
  </property>
  <property fmtid="{D5CDD505-2E9C-101B-9397-08002B2CF9AE}" pid="6" name="_change">
    <vt:lpwstr/>
  </property>
  <property fmtid="{D5CDD505-2E9C-101B-9397-08002B2CF9AE}" pid="7" name="_full-control">
    <vt:lpwstr/>
  </property>
  <property fmtid="{D5CDD505-2E9C-101B-9397-08002B2CF9AE}" pid="8" name="sflag">
    <vt:lpwstr>1575248629</vt:lpwstr>
  </property>
  <property fmtid="{D5CDD505-2E9C-101B-9397-08002B2CF9AE}" pid="9" name="ContentTypeId">
    <vt:lpwstr>0x010100CC226774B8D87F4D92D9D1F6859ED44E</vt:lpwstr>
  </property>
</Properties>
</file>